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57" r:id="rId4"/>
    <p:sldId id="276" r:id="rId5"/>
    <p:sldId id="277" r:id="rId6"/>
    <p:sldId id="270" r:id="rId7"/>
    <p:sldId id="259" r:id="rId8"/>
    <p:sldId id="279" r:id="rId9"/>
    <p:sldId id="261" r:id="rId10"/>
    <p:sldId id="280" r:id="rId11"/>
    <p:sldId id="287" r:id="rId12"/>
    <p:sldId id="262" r:id="rId13"/>
    <p:sldId id="271" r:id="rId14"/>
    <p:sldId id="263" r:id="rId15"/>
    <p:sldId id="282" r:id="rId16"/>
    <p:sldId id="264" r:id="rId17"/>
    <p:sldId id="265" r:id="rId18"/>
    <p:sldId id="281" r:id="rId19"/>
    <p:sldId id="272" r:id="rId20"/>
    <p:sldId id="267" r:id="rId21"/>
    <p:sldId id="289" r:id="rId22"/>
    <p:sldId id="269" r:id="rId23"/>
    <p:sldId id="291" r:id="rId24"/>
    <p:sldId id="292" r:id="rId25"/>
    <p:sldId id="28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56" autoAdjust="0"/>
  </p:normalViewPr>
  <p:slideViewPr>
    <p:cSldViewPr snapToGrid="0">
      <p:cViewPr varScale="1">
        <p:scale>
          <a:sx n="55" d="100"/>
          <a:sy n="55" d="100"/>
        </p:scale>
        <p:origin x="4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ACA23-F71C-4DEF-98CC-C039D8AE489E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0CD-F31B-4377-8FEB-1C80AD873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0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Hu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Guang-Neng</a:t>
            </a:r>
            <a:r>
              <a:rPr lang="en-US" altLang="zh-CN" baseline="0" dirty="0" smtClean="0"/>
              <a:t> 2014-9-28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91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79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电影： 黑客帝国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1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PRML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Ch9.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7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Weight vs. Probability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92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PLSA in the red circle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45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0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Text para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09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80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http://www.flickering.cn/</a:t>
            </a:r>
            <a:r>
              <a:rPr lang="zh-CN" altLang="en-US" dirty="0" smtClean="0"/>
              <a:t>概率统计</a:t>
            </a:r>
            <a:r>
              <a:rPr lang="en-US" altLang="zh-CN" dirty="0" smtClean="0"/>
              <a:t>/2014/06/</a:t>
            </a:r>
            <a:r>
              <a:rPr lang="en-US" altLang="zh-CN" dirty="0" err="1" smtClean="0"/>
              <a:t>lda</a:t>
            </a:r>
            <a:r>
              <a:rPr lang="zh-CN" altLang="en-US" dirty="0" smtClean="0"/>
              <a:t>数学八卦文本建模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0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1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4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7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CFG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PCFG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90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3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Manning: Intro</a:t>
            </a:r>
            <a:r>
              <a:rPr lang="en-US" altLang="zh-CN" baseline="0" dirty="0" smtClean="0"/>
              <a:t> to IR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FSNLP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1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LSA</a:t>
            </a:r>
            <a:r>
              <a:rPr lang="en-US" altLang="zh-CN" baseline="0" dirty="0" smtClean="0"/>
              <a:t> 1990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3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是满秩的，即有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个线性独立的特征向量；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是对称的，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8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22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 is a projection matrix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P^2=P.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projection matrix P is orthogonal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P=P^T.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Orthogonal matrix:</a:t>
            </a:r>
            <a:r>
              <a:rPr lang="en-US" altLang="zh-CN" baseline="0" dirty="0" smtClean="0"/>
              <a:t> QQ^T = I.</a:t>
            </a:r>
          </a:p>
          <a:p>
            <a:r>
              <a:rPr lang="en-US" altLang="zh-CN" baseline="0" dirty="0" smtClean="0"/>
              <a:t>PCA: dim-trial, SVD: trial-dim; </a:t>
            </a:r>
            <a:r>
              <a:rPr lang="en-US" altLang="zh-CN" b="1" i="1" u="sng" dirty="0" smtClean="0">
                <a:solidFill>
                  <a:srgbClr val="FF0000"/>
                </a:solidFill>
              </a:rPr>
              <a:t>PRML</a:t>
            </a:r>
            <a:r>
              <a:rPr lang="zh-CN" altLang="en-US" b="1" i="1" u="sng" dirty="0" smtClean="0">
                <a:solidFill>
                  <a:srgbClr val="FF0000"/>
                </a:solidFill>
              </a:rPr>
              <a:t>：</a:t>
            </a:r>
            <a:r>
              <a:rPr lang="en-US" altLang="zh-CN" b="1" i="1" u="sng" dirty="0" smtClean="0">
                <a:solidFill>
                  <a:srgbClr val="FF0000"/>
                </a:solidFill>
              </a:rPr>
              <a:t>min SSE = max </a:t>
            </a:r>
            <a:r>
              <a:rPr lang="en-US" altLang="zh-CN" b="1" i="1" u="sng" dirty="0" err="1" smtClean="0">
                <a:solidFill>
                  <a:srgbClr val="FF0000"/>
                </a:solidFill>
              </a:rPr>
              <a:t>Var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0CD-F31B-4377-8FEB-1C80AD873F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2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E31F-4AEC-43C3-B4D5-0DC7FCCAB2B8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BC75-48D7-4E43-A8AC-ABADADF5A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5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E31F-4AEC-43C3-B4D5-0DC7FCCAB2B8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BC75-48D7-4E43-A8AC-ABADADF5A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1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E31F-4AEC-43C3-B4D5-0DC7FCCAB2B8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BC75-48D7-4E43-A8AC-ABADADF5A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1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E31F-4AEC-43C3-B4D5-0DC7FCCAB2B8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BC75-48D7-4E43-A8AC-ABADADF5A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8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E31F-4AEC-43C3-B4D5-0DC7FCCAB2B8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BC75-48D7-4E43-A8AC-ABADADF5A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6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E31F-4AEC-43C3-B4D5-0DC7FCCAB2B8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BC75-48D7-4E43-A8AC-ABADADF5A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0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E31F-4AEC-43C3-B4D5-0DC7FCCAB2B8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BC75-48D7-4E43-A8AC-ABADADF5A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E31F-4AEC-43C3-B4D5-0DC7FCCAB2B8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BC75-48D7-4E43-A8AC-ABADADF5A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0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E31F-4AEC-43C3-B4D5-0DC7FCCAB2B8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BC75-48D7-4E43-A8AC-ABADADF5A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8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E31F-4AEC-43C3-B4D5-0DC7FCCAB2B8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BC75-48D7-4E43-A8AC-ABADADF5A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7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E31F-4AEC-43C3-B4D5-0DC7FCCAB2B8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BC75-48D7-4E43-A8AC-ABADADF5A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5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E31F-4AEC-43C3-B4D5-0DC7FCCAB2B8}" type="datetimeFigureOut">
              <a:rPr lang="zh-CN" altLang="en-US" smtClean="0"/>
              <a:t>2014/9/28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FBC75-48D7-4E43-A8AC-ABADADF5A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5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slide" Target="slide9.xml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3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2.bin"/><Relationship Id="rId5" Type="http://schemas.openxmlformats.org/officeDocument/2006/relationships/image" Target="../media/image42.wmf"/><Relationship Id="rId10" Type="http://schemas.openxmlformats.org/officeDocument/2006/relationships/image" Target="../media/image38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LSA, PLSI, and LDA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B</a:t>
            </a:r>
            <a:r>
              <a:rPr lang="en-US" altLang="zh-CN" dirty="0" smtClean="0"/>
              <a:t>rief 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7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LSA: Technical Details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Eckart</a:t>
            </a:r>
            <a:r>
              <a:rPr lang="en-US" altLang="zh-CN" dirty="0"/>
              <a:t> </a:t>
            </a:r>
            <a:r>
              <a:rPr lang="en-US" altLang="zh-CN" dirty="0" smtClean="0"/>
              <a:t>– Young Theorem (1936)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Keep top k </a:t>
            </a:r>
            <a:r>
              <a:rPr lang="en-US" altLang="zh-CN" dirty="0" smtClean="0"/>
              <a:t>singular  values(Optimal </a:t>
            </a:r>
            <a:r>
              <a:rPr lang="en-US" altLang="zh-CN" dirty="0" smtClean="0"/>
              <a:t>in the sense of L2-norm)</a:t>
            </a:r>
          </a:p>
          <a:p>
            <a:r>
              <a:rPr lang="en-US" altLang="zh-CN" dirty="0"/>
              <a:t>Term-Term correlation: C </a:t>
            </a:r>
            <a:r>
              <a:rPr lang="en-US" altLang="zh-CN" dirty="0" smtClean="0"/>
              <a:t>C^T  (C</a:t>
            </a:r>
            <a:r>
              <a:rPr lang="en-US" altLang="zh-CN" dirty="0"/>
              <a:t>: term-doc matrix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Doc-Doc correlation: C^T C</a:t>
            </a:r>
          </a:p>
          <a:p>
            <a:r>
              <a:rPr lang="en-US" altLang="zh-CN" dirty="0" smtClean="0"/>
              <a:t>Query representation: </a:t>
            </a:r>
            <a:endParaRPr lang="en-US" altLang="zh-CN" dirty="0"/>
          </a:p>
          <a:p>
            <a:pPr marL="0" indent="0">
              <a:buNone/>
            </a:pPr>
            <a:endParaRPr lang="en-US" altLang="zh-CN" i="1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502225"/>
              </p:ext>
            </p:extLst>
          </p:nvPr>
        </p:nvGraphicFramePr>
        <p:xfrm>
          <a:off x="2217822" y="2224757"/>
          <a:ext cx="51101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4" imgW="2273040" imgH="431640" progId="Equation.DSMT4">
                  <p:embed/>
                </p:oleObj>
              </mc:Choice>
              <mc:Fallback>
                <p:oleObj name="Equation" r:id="rId4" imgW="2273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7822" y="2224757"/>
                        <a:ext cx="5110163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193574"/>
              </p:ext>
            </p:extLst>
          </p:nvPr>
        </p:nvGraphicFramePr>
        <p:xfrm>
          <a:off x="4545430" y="4835525"/>
          <a:ext cx="45672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6" imgW="2031840" imgH="253800" progId="Equation.DSMT4">
                  <p:embed/>
                </p:oleObj>
              </mc:Choice>
              <mc:Fallback>
                <p:oleObj name="Equation" r:id="rId6" imgW="2031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45430" y="4835525"/>
                        <a:ext cx="4567238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altLang="zh-CN" i="1" dirty="0" smtClean="0"/>
              <a:t>Aside: </a:t>
            </a:r>
            <a:r>
              <a:rPr lang="en-US" altLang="zh-CN" i="1" dirty="0"/>
              <a:t>PCA and </a:t>
            </a:r>
            <a:r>
              <a:rPr lang="en-US" altLang="zh-CN" i="1" dirty="0" smtClean="0"/>
              <a:t>SVD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altLang="zh-CN" dirty="0" smtClean="0"/>
              <a:t>The principal components of matrix X are rows of orthogonal matrix P such that  the covariance C_Y of Y≡PX is diagonal</a:t>
            </a:r>
          </a:p>
          <a:p>
            <a:pPr lvl="1"/>
            <a:r>
              <a:rPr lang="en-US" altLang="zh-CN" dirty="0" smtClean="0"/>
              <a:t>Rows are pre-centered</a:t>
            </a:r>
          </a:p>
          <a:p>
            <a:pPr lvl="1"/>
            <a:r>
              <a:rPr lang="en-US" altLang="zh-CN" dirty="0" smtClean="0">
                <a:hlinkClick r:id="rId4" action="ppaction://hlinksldjump"/>
              </a:rPr>
              <a:t>Spectral Theorem</a:t>
            </a:r>
            <a:r>
              <a:rPr lang="en-US" altLang="zh-CN" dirty="0" smtClean="0"/>
              <a:t> provides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rincipal components are the eigenvectors of covariance</a:t>
            </a:r>
          </a:p>
          <a:p>
            <a:r>
              <a:rPr lang="en-US" altLang="zh-CN" dirty="0" smtClean="0"/>
              <a:t>Finding PCA via SVD</a:t>
            </a:r>
          </a:p>
          <a:p>
            <a:pPr lvl="1"/>
            <a:r>
              <a:rPr lang="en-US" altLang="zh-CN" dirty="0" smtClean="0"/>
              <a:t>Construct 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SVD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Q = V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132388" y="2506664"/>
          <a:ext cx="27051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5" imgW="1346040" imgH="393480" progId="Equation.DSMT4">
                  <p:embed/>
                </p:oleObj>
              </mc:Choice>
              <mc:Fallback>
                <p:oleObj name="Equation" r:id="rId5" imgW="1346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2388" y="2506664"/>
                        <a:ext cx="27051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356032"/>
              </p:ext>
            </p:extLst>
          </p:nvPr>
        </p:nvGraphicFramePr>
        <p:xfrm>
          <a:off x="1974850" y="3433763"/>
          <a:ext cx="7169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7" imgW="3568680" imgH="241200" progId="Equation.DSMT4">
                  <p:embed/>
                </p:oleObj>
              </mc:Choice>
              <mc:Fallback>
                <p:oleObj name="Equation" r:id="rId7" imgW="3568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4850" y="3433763"/>
                        <a:ext cx="716915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842474"/>
              </p:ext>
            </p:extLst>
          </p:nvPr>
        </p:nvGraphicFramePr>
        <p:xfrm>
          <a:off x="3341185" y="4478757"/>
          <a:ext cx="27559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9" imgW="1371600" imgH="419040" progId="Equation.DSMT4">
                  <p:embed/>
                </p:oleObj>
              </mc:Choice>
              <mc:Fallback>
                <p:oleObj name="Equation" r:id="rId9" imgW="1371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1185" y="4478757"/>
                        <a:ext cx="275590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522196"/>
              </p:ext>
            </p:extLst>
          </p:nvPr>
        </p:nvGraphicFramePr>
        <p:xfrm>
          <a:off x="3289883" y="5263567"/>
          <a:ext cx="30146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11" imgW="1498320" imgH="215640" progId="Equation.DSMT4">
                  <p:embed/>
                </p:oleObj>
              </mc:Choice>
              <mc:Fallback>
                <p:oleObj name="Equation" r:id="rId11" imgW="1498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89883" y="5263567"/>
                        <a:ext cx="3014663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1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From LSA </a:t>
            </a:r>
            <a:r>
              <a:rPr lang="en-US" altLang="zh-CN" dirty="0" smtClean="0"/>
              <a:t>to PLSI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LSA assumption on the data : normally distributed</a:t>
            </a:r>
          </a:p>
          <a:p>
            <a:pPr lvl="1"/>
            <a:r>
              <a:rPr lang="en-US" altLang="zh-CN" dirty="0" smtClean="0"/>
              <a:t>Optimize Sum-Squares-Error (</a:t>
            </a:r>
            <a:r>
              <a:rPr lang="en-US" altLang="zh-CN" b="1" u="sng" dirty="0" err="1" smtClean="0">
                <a:solidFill>
                  <a:srgbClr val="FF0000"/>
                </a:solidFill>
                <a:hlinkClick r:id="rId2" action="ppaction://hlinksldjump"/>
              </a:rPr>
              <a:t>Eckart</a:t>
            </a:r>
            <a:r>
              <a:rPr lang="en-US" altLang="zh-CN" b="1" u="sng" dirty="0" smtClean="0">
                <a:solidFill>
                  <a:srgbClr val="FF0000"/>
                </a:solidFill>
                <a:hlinkClick r:id="rId2" action="ppaction://hlinksldjump"/>
              </a:rPr>
              <a:t>-Young 1936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LSA </a:t>
            </a:r>
            <a:r>
              <a:rPr lang="en-US" altLang="zh-CN" dirty="0" smtClean="0"/>
              <a:t>have negative entries</a:t>
            </a:r>
          </a:p>
          <a:p>
            <a:pPr lvl="1"/>
            <a:r>
              <a:rPr lang="en-US" altLang="zh-CN" dirty="0" smtClean="0"/>
              <a:t>Orthogonal,  not Non-negative</a:t>
            </a:r>
          </a:p>
          <a:p>
            <a:r>
              <a:rPr lang="en-US" altLang="zh-CN" i="1" dirty="0" smtClean="0"/>
              <a:t>Count </a:t>
            </a:r>
            <a:r>
              <a:rPr lang="en-US" altLang="zh-CN" i="1" dirty="0" smtClean="0"/>
              <a:t>data (e.g. Text)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Normal distribution is not appropriated; maybe multinomial better</a:t>
            </a:r>
          </a:p>
          <a:p>
            <a:r>
              <a:rPr lang="en-US" altLang="zh-CN" dirty="0"/>
              <a:t>Latent semantic space </a:t>
            </a:r>
          </a:p>
          <a:p>
            <a:pPr lvl="1"/>
            <a:r>
              <a:rPr lang="en-US" altLang="zh-CN" dirty="0"/>
              <a:t>No probabilistic interpretation</a:t>
            </a:r>
            <a:endParaRPr lang="zh-CN" altLang="en-US" dirty="0"/>
          </a:p>
          <a:p>
            <a:r>
              <a:rPr lang="en-US" altLang="zh-CN" u="sng" dirty="0"/>
              <a:t>L</a:t>
            </a:r>
            <a:r>
              <a:rPr lang="en-US" altLang="zh-CN" u="sng" dirty="0" smtClean="0"/>
              <a:t>inear algebra to Probabilistic modeling</a:t>
            </a:r>
          </a:p>
        </p:txBody>
      </p:sp>
    </p:spTree>
    <p:extLst>
      <p:ext uri="{BB962C8B-B14F-4D97-AF65-F5344CB8AC3E}">
        <p14:creationId xmlns:p14="http://schemas.microsoft.com/office/powerpoint/2010/main" val="39203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343" y="2687411"/>
            <a:ext cx="10515600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8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PLSI: Key Ideas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535904" cy="4351338"/>
          </a:xfrm>
        </p:spPr>
        <p:txBody>
          <a:bodyPr/>
          <a:lstStyle/>
          <a:p>
            <a:r>
              <a:rPr lang="en-US" altLang="zh-CN" dirty="0" smtClean="0"/>
              <a:t>Expressing words </a:t>
            </a:r>
            <a:r>
              <a:rPr lang="en-US" altLang="zh-CN" dirty="0"/>
              <a:t>and documents </a:t>
            </a:r>
            <a:r>
              <a:rPr lang="en-US" altLang="zh-CN" dirty="0" smtClean="0"/>
              <a:t>in </a:t>
            </a:r>
            <a:r>
              <a:rPr lang="en-US" altLang="zh-CN" dirty="0"/>
              <a:t>terms of probabilistic </a:t>
            </a:r>
            <a:r>
              <a:rPr lang="en-US" altLang="zh-CN" dirty="0" smtClean="0"/>
              <a:t>topics</a:t>
            </a:r>
          </a:p>
          <a:p>
            <a:pPr lvl="1"/>
            <a:r>
              <a:rPr lang="en-US" altLang="zh-CN" dirty="0" smtClean="0"/>
              <a:t>Z: latent class/aspect/topic</a:t>
            </a:r>
          </a:p>
          <a:p>
            <a:r>
              <a:rPr lang="en-US" altLang="zh-CN" dirty="0"/>
              <a:t>G</a:t>
            </a:r>
            <a:r>
              <a:rPr lang="en-US" altLang="zh-CN" dirty="0" smtClean="0"/>
              <a:t>enerative probabilistic models of text corpora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05" y="1690688"/>
            <a:ext cx="6552667" cy="48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324" y="1732775"/>
            <a:ext cx="6468600" cy="4748147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257748"/>
              </p:ext>
            </p:extLst>
          </p:nvPr>
        </p:nvGraphicFramePr>
        <p:xfrm>
          <a:off x="1012231" y="2193925"/>
          <a:ext cx="38544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4" imgW="1803240" imgH="431640" progId="Equation.DSMT4">
                  <p:embed/>
                </p:oleObj>
              </mc:Choice>
              <mc:Fallback>
                <p:oleObj name="Equation" r:id="rId4" imgW="1803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2231" y="2193925"/>
                        <a:ext cx="385445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50970" y="3240507"/>
            <a:ext cx="4580353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rgbClr val="FF0000"/>
                </a:solidFill>
              </a:rPr>
              <a:t>P(</a:t>
            </a:r>
            <a:r>
              <a:rPr lang="en-US" altLang="zh-CN" sz="2800" i="1" dirty="0" err="1">
                <a:solidFill>
                  <a:srgbClr val="FF0000"/>
                </a:solidFill>
              </a:rPr>
              <a:t>w|d</a:t>
            </a:r>
            <a:r>
              <a:rPr lang="en-US" altLang="zh-CN" sz="2800" dirty="0">
                <a:solidFill>
                  <a:srgbClr val="FF0000"/>
                </a:solidFill>
              </a:rPr>
              <a:t>) </a:t>
            </a:r>
            <a:r>
              <a:rPr lang="en-US" altLang="zh-CN" sz="2800" dirty="0"/>
              <a:t>are approximated by a </a:t>
            </a:r>
            <a:r>
              <a:rPr lang="en-US" altLang="zh-CN" sz="2800" i="1" dirty="0"/>
              <a:t>multinomial</a:t>
            </a:r>
            <a:r>
              <a:rPr lang="en-US" altLang="zh-CN" sz="2800" dirty="0"/>
              <a:t> representable as a convex combination of the class-conditionals </a:t>
            </a:r>
            <a:r>
              <a:rPr lang="en-US" altLang="zh-CN" sz="2800" i="1" dirty="0">
                <a:solidFill>
                  <a:srgbClr val="002060"/>
                </a:solidFill>
              </a:rPr>
              <a:t>P(</a:t>
            </a:r>
            <a:r>
              <a:rPr lang="en-US" altLang="zh-CN" sz="2800" i="1" dirty="0" err="1">
                <a:solidFill>
                  <a:srgbClr val="002060"/>
                </a:solidFill>
              </a:rPr>
              <a:t>w|z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PLSI: 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51338"/>
          </a:xfrm>
        </p:spPr>
        <p:txBody>
          <a:bodyPr/>
          <a:lstStyle/>
          <a:p>
            <a:r>
              <a:rPr lang="en-US" altLang="zh-CN" dirty="0" smtClean="0"/>
              <a:t>Polysemy: matrix</a:t>
            </a:r>
          </a:p>
          <a:p>
            <a:pPr lvl="1"/>
            <a:r>
              <a:rPr lang="en-US" altLang="zh-CN" dirty="0" smtClean="0"/>
              <a:t>Linear algebra:  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Biology cell:  </a:t>
            </a:r>
            <a:r>
              <a:rPr lang="zh-CN" altLang="en-US" dirty="0" smtClean="0"/>
              <a:t>基质</a:t>
            </a:r>
            <a:endParaRPr lang="en-US" altLang="zh-CN" dirty="0" smtClean="0"/>
          </a:p>
          <a:p>
            <a:pPr lvl="0"/>
            <a:r>
              <a:rPr lang="en-US" altLang="zh-CN" i="1" dirty="0">
                <a:solidFill>
                  <a:prstClr val="black"/>
                </a:solidFill>
              </a:rPr>
              <a:t>LSA (SVD) </a:t>
            </a:r>
            <a:r>
              <a:rPr lang="en-US" altLang="zh-CN" i="1" dirty="0" smtClean="0">
                <a:solidFill>
                  <a:prstClr val="black"/>
                </a:solidFill>
              </a:rPr>
              <a:t>helplessness</a:t>
            </a: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Making </a:t>
            </a:r>
            <a:r>
              <a:rPr lang="en-US" altLang="zh-CN" dirty="0">
                <a:solidFill>
                  <a:prstClr val="black"/>
                </a:solidFill>
              </a:rPr>
              <a:t>topics </a:t>
            </a:r>
            <a:r>
              <a:rPr lang="en-US" altLang="zh-CN" dirty="0" smtClean="0">
                <a:solidFill>
                  <a:prstClr val="black"/>
                </a:solidFill>
              </a:rPr>
              <a:t>for central </a:t>
            </a:r>
            <a:r>
              <a:rPr lang="en-US" altLang="zh-CN" dirty="0">
                <a:solidFill>
                  <a:prstClr val="black"/>
                </a:solidFill>
              </a:rPr>
              <a:t>bridge </a:t>
            </a:r>
          </a:p>
          <a:p>
            <a:pPr lvl="1"/>
            <a:r>
              <a:rPr lang="en-US" altLang="zh-CN" dirty="0" smtClean="0"/>
              <a:t>Doc-topic</a:t>
            </a:r>
          </a:p>
          <a:p>
            <a:pPr lvl="1"/>
            <a:r>
              <a:rPr lang="en-US" altLang="zh-CN" dirty="0" smtClean="0"/>
              <a:t>Topic-term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01" y="849307"/>
            <a:ext cx="4570718" cy="570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PLSI: Technical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Joint </a:t>
            </a:r>
            <a:r>
              <a:rPr lang="en-US" altLang="zh-CN" dirty="0" smtClean="0"/>
              <a:t>Probability Model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E-step</a:t>
            </a:r>
          </a:p>
          <a:p>
            <a:endParaRPr lang="en-US" altLang="zh-CN" dirty="0"/>
          </a:p>
          <a:p>
            <a:r>
              <a:rPr lang="en-US" altLang="zh-CN" dirty="0" smtClean="0"/>
              <a:t>M-step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391804"/>
              </p:ext>
            </p:extLst>
          </p:nvPr>
        </p:nvGraphicFramePr>
        <p:xfrm>
          <a:off x="5368032" y="2382106"/>
          <a:ext cx="45069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" name="Equation" r:id="rId4" imgW="2108160" imgH="253800" progId="Equation.DSMT4">
                  <p:embed/>
                </p:oleObj>
              </mc:Choice>
              <mc:Fallback>
                <p:oleObj name="Equation" r:id="rId4" imgW="2108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68032" y="2382106"/>
                        <a:ext cx="4506912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22467"/>
              </p:ext>
            </p:extLst>
          </p:nvPr>
        </p:nvGraphicFramePr>
        <p:xfrm>
          <a:off x="1457577" y="2323741"/>
          <a:ext cx="37480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" name="Equation" r:id="rId6" imgW="1752480" imgH="342720" progId="Equation.DSMT4">
                  <p:embed/>
                </p:oleObj>
              </mc:Choice>
              <mc:Fallback>
                <p:oleObj name="Equation" r:id="rId6" imgW="1752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57577" y="2323741"/>
                        <a:ext cx="3748088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027626"/>
              </p:ext>
            </p:extLst>
          </p:nvPr>
        </p:nvGraphicFramePr>
        <p:xfrm>
          <a:off x="1457577" y="3414610"/>
          <a:ext cx="4724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" name="Equation" r:id="rId8" imgW="2209680" imgH="203040" progId="Equation.DSMT4">
                  <p:embed/>
                </p:oleObj>
              </mc:Choice>
              <mc:Fallback>
                <p:oleObj name="Equation" r:id="rId8" imgW="220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57577" y="3414610"/>
                        <a:ext cx="47244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330887"/>
              </p:ext>
            </p:extLst>
          </p:nvPr>
        </p:nvGraphicFramePr>
        <p:xfrm>
          <a:off x="1417638" y="5133165"/>
          <a:ext cx="863441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6" name="Equation" r:id="rId10" imgW="4038480" imgH="279360" progId="Equation.DSMT4">
                  <p:embed/>
                </p:oleObj>
              </mc:Choice>
              <mc:Fallback>
                <p:oleObj name="Equation" r:id="rId10" imgW="4038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17638" y="5133165"/>
                        <a:ext cx="8634412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99187"/>
              </p:ext>
            </p:extLst>
          </p:nvPr>
        </p:nvGraphicFramePr>
        <p:xfrm>
          <a:off x="1438122" y="4376687"/>
          <a:ext cx="61356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" name="Equation" r:id="rId12" imgW="2869920" imgH="355320" progId="Equation.DSMT4">
                  <p:embed/>
                </p:oleObj>
              </mc:Choice>
              <mc:Fallback>
                <p:oleObj name="Equation" r:id="rId12" imgW="28699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38122" y="4376687"/>
                        <a:ext cx="613568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559223"/>
              </p:ext>
            </p:extLst>
          </p:nvPr>
        </p:nvGraphicFramePr>
        <p:xfrm>
          <a:off x="6217042" y="3376297"/>
          <a:ext cx="404653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" name="Equation" r:id="rId14" imgW="1892160" imgH="253800" progId="Equation.DSMT4">
                  <p:embed/>
                </p:oleObj>
              </mc:Choice>
              <mc:Fallback>
                <p:oleObj name="Equation" r:id="rId14" imgW="1892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17042" y="3376297"/>
                        <a:ext cx="4046538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577817"/>
              </p:ext>
            </p:extLst>
          </p:nvPr>
        </p:nvGraphicFramePr>
        <p:xfrm>
          <a:off x="1446990" y="5809375"/>
          <a:ext cx="84994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" name="Equation" r:id="rId16" imgW="3974760" imgH="279360" progId="Equation.DSMT4">
                  <p:embed/>
                </p:oleObj>
              </mc:Choice>
              <mc:Fallback>
                <p:oleObj name="Equation" r:id="rId16" imgW="3974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46990" y="5809375"/>
                        <a:ext cx="8499475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19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Comparing PLSA with LSA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LSA vs. PLSA</a:t>
            </a:r>
            <a:endParaRPr lang="en-US" altLang="zh-CN" dirty="0"/>
          </a:p>
          <a:p>
            <a:pPr lvl="1"/>
            <a:r>
              <a:rPr lang="en-US" altLang="zh-CN" dirty="0"/>
              <a:t>U: P(</a:t>
            </a:r>
            <a:r>
              <a:rPr lang="en-US" altLang="zh-CN" dirty="0" err="1"/>
              <a:t>w|z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V: P(</a:t>
            </a:r>
            <a:r>
              <a:rPr lang="en-US" altLang="zh-CN" dirty="0" err="1"/>
              <a:t>d|z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Sigma: P(z) </a:t>
            </a:r>
            <a:endParaRPr lang="en-US" altLang="zh-CN" sz="2000" dirty="0"/>
          </a:p>
          <a:p>
            <a:endParaRPr lang="en-US" altLang="zh-CN" dirty="0" smtClean="0"/>
          </a:p>
          <a:p>
            <a:r>
              <a:rPr lang="en-US" altLang="zh-CN" dirty="0" smtClean="0"/>
              <a:t>Linear algebra (SVD) vs. Probabilistic modeling (EM)</a:t>
            </a:r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216014"/>
              </p:ext>
            </p:extLst>
          </p:nvPr>
        </p:nvGraphicFramePr>
        <p:xfrm>
          <a:off x="3704492" y="1983890"/>
          <a:ext cx="3839308" cy="70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4" imgW="1447560" imgH="266400" progId="Equation.DSMT4">
                  <p:embed/>
                </p:oleObj>
              </mc:Choice>
              <mc:Fallback>
                <p:oleObj name="Equation" r:id="rId4" imgW="1447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4492" y="1983890"/>
                        <a:ext cx="3839308" cy="707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014582"/>
              </p:ext>
            </p:extLst>
          </p:nvPr>
        </p:nvGraphicFramePr>
        <p:xfrm>
          <a:off x="3686906" y="2748722"/>
          <a:ext cx="5193999" cy="6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6" imgW="2108160" imgH="253800" progId="Equation.DSMT4">
                  <p:embed/>
                </p:oleObj>
              </mc:Choice>
              <mc:Fallback>
                <p:oleObj name="Equation" r:id="rId6" imgW="2108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6906" y="2748722"/>
                        <a:ext cx="5193999" cy="62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6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343" y="2687411"/>
            <a:ext cx="10515600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altLang="zh-CN" dirty="0" smtClean="0"/>
              <a:t>III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4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RG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Niu</a:t>
            </a:r>
            <a:r>
              <a:rPr lang="en-US" altLang="zh-CN" dirty="0"/>
              <a:t> Li-</a:t>
            </a:r>
            <a:r>
              <a:rPr lang="en-US" altLang="zh-CN" dirty="0" err="1"/>
              <a:t>Qiang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LSA </a:t>
            </a:r>
            <a:r>
              <a:rPr lang="en-US" altLang="zh-CN" dirty="0" smtClean="0">
                <a:sym typeface="Wingdings" panose="05000000000000000000" pitchFamily="2" charset="2"/>
              </a:rPr>
              <a:t> word2vec  </a:t>
            </a:r>
            <a:r>
              <a:rPr lang="en-US" altLang="zh-CN" dirty="0" err="1" smtClean="0">
                <a:sym typeface="Wingdings" panose="05000000000000000000" pitchFamily="2" charset="2"/>
              </a:rPr>
              <a:t>GloVec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本次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LSA</a:t>
            </a:r>
            <a:r>
              <a:rPr lang="en-US" altLang="zh-CN" dirty="0" smtClean="0">
                <a:sym typeface="Wingdings" panose="05000000000000000000" pitchFamily="2" charset="2"/>
              </a:rPr>
              <a:t>PLSALDA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5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LDA: Key Ideas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825625"/>
            <a:ext cx="35433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Generative probabilistic models of text </a:t>
            </a:r>
            <a:r>
              <a:rPr lang="en-US" altLang="zh-CN" dirty="0" smtClean="0"/>
              <a:t>corpora</a:t>
            </a:r>
          </a:p>
          <a:p>
            <a:pPr lvl="1"/>
            <a:r>
              <a:rPr lang="en-US" altLang="zh-CN" dirty="0" smtClean="0"/>
              <a:t>Same as PLSA</a:t>
            </a:r>
          </a:p>
          <a:p>
            <a:r>
              <a:rPr lang="en-US" altLang="zh-CN" dirty="0" smtClean="0"/>
              <a:t>Three-level Pr.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2060"/>
                </a:solidFill>
              </a:rPr>
              <a:t>Corpus: </a:t>
            </a:r>
            <a:r>
              <a:rPr lang="en-US" altLang="zh-CN" b="1" dirty="0" smtClean="0">
                <a:solidFill>
                  <a:srgbClr val="002060"/>
                </a:solidFill>
              </a:rPr>
              <a:t>alpha</a:t>
            </a:r>
            <a:r>
              <a:rPr lang="en-US" altLang="zh-CN" dirty="0" smtClean="0">
                <a:solidFill>
                  <a:srgbClr val="002060"/>
                </a:solidFill>
              </a:rPr>
              <a:t>, beta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Doc: theta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Term: z, 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85" y="1825625"/>
            <a:ext cx="7594465" cy="440757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452654" y="2855867"/>
            <a:ext cx="5177246" cy="2325733"/>
          </a:xfrm>
          <a:prstGeom prst="roundRect">
            <a:avLst/>
          </a:prstGeom>
          <a:noFill/>
          <a:ln w="47625" cmpd="sng">
            <a:solidFill>
              <a:srgbClr val="C00000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99" name="Text Box 31"/>
          <p:cNvSpPr txBox="1">
            <a:spLocks noChangeArrowheads="1"/>
          </p:cNvSpPr>
          <p:nvPr/>
        </p:nvSpPr>
        <p:spPr bwMode="auto">
          <a:xfrm>
            <a:off x="1280649" y="5074096"/>
            <a:ext cx="16658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Garamond" panose="02020404030301010803" pitchFamily="18" charset="0"/>
              </a:rPr>
              <a:t>Mixture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Garamond" panose="02020404030301010803" pitchFamily="18" charset="0"/>
              </a:rPr>
              <a:t>components</a:t>
            </a:r>
          </a:p>
        </p:txBody>
      </p:sp>
      <p:sp>
        <p:nvSpPr>
          <p:cNvPr id="698400" name="Text Box 32"/>
          <p:cNvSpPr txBox="1">
            <a:spLocks noChangeArrowheads="1"/>
          </p:cNvSpPr>
          <p:nvPr/>
        </p:nvSpPr>
        <p:spPr bwMode="auto">
          <a:xfrm>
            <a:off x="2887990" y="5092934"/>
            <a:ext cx="12009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Garamond" panose="02020404030301010803" pitchFamily="18" charset="0"/>
              </a:rPr>
              <a:t>Mixture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Garamond" panose="02020404030301010803" pitchFamily="18" charset="0"/>
              </a:rPr>
              <a:t>weights</a:t>
            </a:r>
          </a:p>
        </p:txBody>
      </p:sp>
      <p:sp>
        <p:nvSpPr>
          <p:cNvPr id="698401" name="Text Box 33"/>
          <p:cNvSpPr txBox="1">
            <a:spLocks noChangeArrowheads="1"/>
          </p:cNvSpPr>
          <p:nvPr/>
        </p:nvSpPr>
        <p:spPr bwMode="auto">
          <a:xfrm>
            <a:off x="4088960" y="5017708"/>
            <a:ext cx="547791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Garamond" panose="02020404030301010803" pitchFamily="18" charset="0"/>
              </a:rPr>
              <a:t>Bayesian approach:  use priors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Garamond" panose="02020404030301010803" pitchFamily="18" charset="0"/>
              </a:rPr>
              <a:t>Mixture weights         ~ Dirichlet( </a:t>
            </a:r>
            <a:r>
              <a:rPr lang="en-US" altLang="zh-CN" sz="2800" i="1" dirty="0">
                <a:latin typeface="Symbol" panose="05050102010706020507" pitchFamily="18" charset="2"/>
              </a:rPr>
              <a:t>a</a:t>
            </a:r>
            <a:r>
              <a:rPr lang="en-US" altLang="zh-CN" sz="2800" dirty="0">
                <a:latin typeface="Garamond" panose="02020404030301010803" pitchFamily="18" charset="0"/>
              </a:rPr>
              <a:t>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Garamond" panose="02020404030301010803" pitchFamily="18" charset="0"/>
              </a:rPr>
              <a:t>Mixture components ~ Dirichlet( </a:t>
            </a:r>
            <a:r>
              <a:rPr lang="en-US" altLang="zh-CN" sz="2800" i="1" dirty="0">
                <a:latin typeface="Symbol" panose="05050102010706020507" pitchFamily="18" charset="2"/>
              </a:rPr>
              <a:t>b</a:t>
            </a:r>
            <a:r>
              <a:rPr lang="en-US" altLang="zh-CN" sz="2800" dirty="0">
                <a:latin typeface="Garamond" panose="02020404030301010803" pitchFamily="18" charset="0"/>
              </a:rPr>
              <a:t> </a:t>
            </a:r>
            <a:r>
              <a:rPr lang="en-US" altLang="zh-CN" sz="2800" dirty="0" smtClean="0">
                <a:latin typeface="Garamond" panose="02020404030301010803" pitchFamily="18" charset="0"/>
              </a:rPr>
              <a:t>)</a:t>
            </a:r>
            <a:endParaRPr lang="en-US" altLang="zh-CN" sz="2800" dirty="0">
              <a:latin typeface="Garamond" panose="02020404030301010803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62" y="619369"/>
            <a:ext cx="5446454" cy="43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LDA: Technical Details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complete probability model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Gibbs Sampling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458155"/>
              </p:ext>
            </p:extLst>
          </p:nvPr>
        </p:nvGraphicFramePr>
        <p:xfrm>
          <a:off x="1297300" y="2225356"/>
          <a:ext cx="798671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Equation" r:id="rId4" imgW="3454200" imgH="431640" progId="Equation.DSMT4">
                  <p:embed/>
                </p:oleObj>
              </mc:Choice>
              <mc:Fallback>
                <p:oleObj name="Equation" r:id="rId4" imgW="3454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7300" y="2225356"/>
                        <a:ext cx="7986713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721054"/>
              </p:ext>
            </p:extLst>
          </p:nvPr>
        </p:nvGraphicFramePr>
        <p:xfrm>
          <a:off x="4601487" y="3002756"/>
          <a:ext cx="690086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6" imgW="2984400" imgH="431640" progId="Equation.DSMT4">
                  <p:embed/>
                </p:oleObj>
              </mc:Choice>
              <mc:Fallback>
                <p:oleObj name="Equation" r:id="rId6" imgW="2984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01487" y="3002756"/>
                        <a:ext cx="6900862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788837"/>
              </p:ext>
            </p:extLst>
          </p:nvPr>
        </p:nvGraphicFramePr>
        <p:xfrm>
          <a:off x="1297300" y="4034390"/>
          <a:ext cx="7197345" cy="1402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Equation" r:id="rId8" imgW="2666880" imgH="520560" progId="Equation.DSMT4">
                  <p:embed/>
                </p:oleObj>
              </mc:Choice>
              <mc:Fallback>
                <p:oleObj name="Equation" r:id="rId8" imgW="26668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7300" y="4034390"/>
                        <a:ext cx="7197345" cy="1402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308943"/>
              </p:ext>
            </p:extLst>
          </p:nvPr>
        </p:nvGraphicFramePr>
        <p:xfrm>
          <a:off x="7754937" y="4941963"/>
          <a:ext cx="35988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Equation" r:id="rId10" imgW="1333440" imgH="241200" progId="Equation.DSMT4">
                  <p:embed/>
                </p:oleObj>
              </mc:Choice>
              <mc:Fallback>
                <p:oleObj name="Equation" r:id="rId10" imgW="1333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54937" y="4941963"/>
                        <a:ext cx="3598863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644373"/>
              </p:ext>
            </p:extLst>
          </p:nvPr>
        </p:nvGraphicFramePr>
        <p:xfrm>
          <a:off x="1445015" y="5393606"/>
          <a:ext cx="8905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Equation" r:id="rId12" imgW="330120" imgH="241200" progId="Equation.DSMT4">
                  <p:embed/>
                </p:oleObj>
              </mc:Choice>
              <mc:Fallback>
                <p:oleObj name="Equation" r:id="rId12" imgW="330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45015" y="5393606"/>
                        <a:ext cx="890587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426883" y="5513702"/>
            <a:ext cx="9074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number of times that term </a:t>
            </a:r>
            <a:r>
              <a:rPr lang="en-US" altLang="zh-CN" sz="2400" dirty="0">
                <a:latin typeface="NimbusRomNo9L-ReguItal"/>
              </a:rPr>
              <a:t>t </a:t>
            </a:r>
            <a:r>
              <a:rPr lang="en-US" altLang="zh-CN" sz="2400" dirty="0">
                <a:latin typeface="NimbusRomNo9L-Regu"/>
              </a:rPr>
              <a:t>has been </a:t>
            </a:r>
            <a:r>
              <a:rPr lang="en-US" altLang="zh-CN" sz="2400" dirty="0" smtClean="0">
                <a:latin typeface="NimbusRomNo9L-Regu"/>
              </a:rPr>
              <a:t>observed with topic </a:t>
            </a:r>
            <a:r>
              <a:rPr lang="en-US" altLang="zh-CN" sz="2400" dirty="0" smtClean="0">
                <a:latin typeface="NimbusRomNo9L-ReguItal"/>
              </a:rPr>
              <a:t>k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426883" y="6027003"/>
            <a:ext cx="9074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number of times that topic k has been observed </a:t>
            </a:r>
            <a:r>
              <a:rPr lang="en-US" altLang="zh-CN" sz="2400" dirty="0" smtClean="0">
                <a:latin typeface="NimbusRomNo9L-Regu"/>
              </a:rPr>
              <a:t>with doc </a:t>
            </a:r>
            <a:r>
              <a:rPr lang="en-US" altLang="zh-CN" sz="2400" dirty="0">
                <a:latin typeface="NimbusRomNo9L-Regu"/>
              </a:rPr>
              <a:t>m</a:t>
            </a:r>
            <a:endParaRPr lang="zh-CN" altLang="en-US" sz="2400" dirty="0">
              <a:latin typeface="NimbusRomNo9L-Regu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94729"/>
              </p:ext>
            </p:extLst>
          </p:nvPr>
        </p:nvGraphicFramePr>
        <p:xfrm>
          <a:off x="1414463" y="5943391"/>
          <a:ext cx="9588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Equation" r:id="rId14" imgW="355320" imgH="241200" progId="Equation.DSMT4">
                  <p:embed/>
                </p:oleObj>
              </mc:Choice>
              <mc:Fallback>
                <p:oleObj name="Equation" r:id="rId14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14463" y="5943391"/>
                        <a:ext cx="9588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4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LDA: Technical </a:t>
            </a:r>
            <a:r>
              <a:rPr lang="en-US" altLang="zh-CN" dirty="0" smtClean="0"/>
              <a:t>Details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842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while</a:t>
            </a:r>
            <a:r>
              <a:rPr lang="en-US" altLang="zh-CN" sz="4800" dirty="0"/>
              <a:t> not finished do</a:t>
            </a:r>
          </a:p>
          <a:p>
            <a:pPr lvl="1"/>
            <a:r>
              <a:rPr lang="en-US" altLang="zh-CN" sz="4000" dirty="0">
                <a:solidFill>
                  <a:srgbClr val="002060"/>
                </a:solidFill>
              </a:rPr>
              <a:t>for</a:t>
            </a:r>
            <a:r>
              <a:rPr lang="en-US" altLang="zh-CN" sz="4000" dirty="0"/>
              <a:t> all documents </a:t>
            </a:r>
            <a:r>
              <a:rPr lang="en-US" altLang="zh-CN" sz="4000" i="1" dirty="0"/>
              <a:t>m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in </a:t>
            </a:r>
            <a:r>
              <a:rPr lang="en-US" altLang="zh-CN" sz="4000" dirty="0"/>
              <a:t>[</a:t>
            </a:r>
            <a:r>
              <a:rPr lang="en-US" altLang="zh-CN" sz="4000" dirty="0" smtClean="0"/>
              <a:t>1, </a:t>
            </a:r>
            <a:r>
              <a:rPr lang="en-US" altLang="zh-CN" sz="4000" dirty="0"/>
              <a:t>M] do</a:t>
            </a:r>
          </a:p>
          <a:p>
            <a:pPr lvl="2"/>
            <a:r>
              <a:rPr lang="en-US" altLang="zh-CN" sz="3600" dirty="0">
                <a:solidFill>
                  <a:srgbClr val="002060"/>
                </a:solidFill>
              </a:rPr>
              <a:t>for</a:t>
            </a:r>
            <a:r>
              <a:rPr lang="en-US" altLang="zh-CN" sz="3600" dirty="0"/>
              <a:t> all words </a:t>
            </a:r>
            <a:r>
              <a:rPr lang="en-US" altLang="zh-CN" sz="3600" i="1" dirty="0"/>
              <a:t>n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in </a:t>
            </a:r>
            <a:r>
              <a:rPr lang="en-US" altLang="zh-CN" sz="3600" dirty="0"/>
              <a:t>[</a:t>
            </a:r>
            <a:r>
              <a:rPr lang="en-US" altLang="zh-CN" sz="3600" dirty="0" smtClean="0"/>
              <a:t>1, </a:t>
            </a:r>
            <a:r>
              <a:rPr lang="en-US" altLang="zh-CN" sz="3600" dirty="0"/>
              <a:t>Nm] in document </a:t>
            </a:r>
            <a:r>
              <a:rPr lang="en-US" altLang="zh-CN" sz="3600" i="1" dirty="0"/>
              <a:t>m </a:t>
            </a:r>
            <a:r>
              <a:rPr lang="en-US" altLang="zh-CN" sz="3600" dirty="0"/>
              <a:t>do</a:t>
            </a:r>
          </a:p>
          <a:p>
            <a:pPr lvl="3"/>
            <a:r>
              <a:rPr lang="en-US" altLang="zh-CN" sz="3200" dirty="0" smtClean="0"/>
              <a:t>decrement </a:t>
            </a:r>
            <a:r>
              <a:rPr lang="en-US" altLang="zh-CN" sz="3200" dirty="0"/>
              <a:t>counts and sums: </a:t>
            </a:r>
            <a:endParaRPr lang="en-US" altLang="zh-CN" sz="3200" dirty="0" smtClean="0"/>
          </a:p>
          <a:p>
            <a:pPr lvl="3"/>
            <a:endParaRPr lang="en-US" altLang="zh-CN" sz="3200" dirty="0"/>
          </a:p>
          <a:p>
            <a:pPr lvl="3"/>
            <a:r>
              <a:rPr lang="en-US" altLang="zh-CN" sz="3200" dirty="0" smtClean="0"/>
              <a:t>sample </a:t>
            </a:r>
            <a:r>
              <a:rPr lang="en-US" altLang="zh-CN" sz="3200" dirty="0"/>
              <a:t>topic </a:t>
            </a:r>
            <a:r>
              <a:rPr lang="en-US" altLang="zh-CN" sz="3200" dirty="0" smtClean="0"/>
              <a:t>index:</a:t>
            </a:r>
          </a:p>
          <a:p>
            <a:pPr lvl="3"/>
            <a:endParaRPr lang="en-US" altLang="zh-CN" sz="3200" dirty="0"/>
          </a:p>
          <a:p>
            <a:pPr lvl="3"/>
            <a:r>
              <a:rPr lang="en-US" altLang="zh-CN" sz="3200" dirty="0" smtClean="0"/>
              <a:t>increment </a:t>
            </a:r>
            <a:r>
              <a:rPr lang="en-US" altLang="zh-CN" sz="3200" dirty="0"/>
              <a:t>counts and sums: </a:t>
            </a:r>
          </a:p>
          <a:p>
            <a:pPr lvl="3"/>
            <a:endParaRPr lang="en-US" altLang="zh-CN" sz="32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383535"/>
              </p:ext>
            </p:extLst>
          </p:nvPr>
        </p:nvGraphicFramePr>
        <p:xfrm>
          <a:off x="2796655" y="3928949"/>
          <a:ext cx="6105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4" imgW="2108160" imgH="241200" progId="Equation.DSMT4">
                  <p:embed/>
                </p:oleObj>
              </mc:Choice>
              <mc:Fallback>
                <p:oleObj name="Equation" r:id="rId4" imgW="2108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6655" y="3928949"/>
                        <a:ext cx="610552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733753"/>
              </p:ext>
            </p:extLst>
          </p:nvPr>
        </p:nvGraphicFramePr>
        <p:xfrm>
          <a:off x="2796655" y="5923844"/>
          <a:ext cx="62182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6" imgW="2145960" imgH="241200" progId="Equation.DSMT4">
                  <p:embed/>
                </p:oleObj>
              </mc:Choice>
              <mc:Fallback>
                <p:oleObj name="Equation" r:id="rId6" imgW="2145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96655" y="5923844"/>
                        <a:ext cx="6218237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389476"/>
              </p:ext>
            </p:extLst>
          </p:nvPr>
        </p:nvGraphicFramePr>
        <p:xfrm>
          <a:off x="2796655" y="4906141"/>
          <a:ext cx="2937395" cy="707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8" imgW="1054080" imgH="253800" progId="Equation.DSMT4">
                  <p:embed/>
                </p:oleObj>
              </mc:Choice>
              <mc:Fallback>
                <p:oleObj name="Equation" r:id="rId8" imgW="1054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96655" y="4906141"/>
                        <a:ext cx="2937395" cy="707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9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LDA: Technical Details 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Multinomial parameters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754634"/>
              </p:ext>
            </p:extLst>
          </p:nvPr>
        </p:nvGraphicFramePr>
        <p:xfrm>
          <a:off x="1737324" y="2222291"/>
          <a:ext cx="36449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4" imgW="1307880" imgH="1015920" progId="Equation.DSMT4">
                  <p:embed/>
                </p:oleObj>
              </mc:Choice>
              <mc:Fallback>
                <p:oleObj name="Equation" r:id="rId4" imgW="13078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7324" y="2222291"/>
                        <a:ext cx="3644900" cy="283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271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92" y="3685192"/>
            <a:ext cx="4022350" cy="148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Three-level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/>
              <a:t>Unigram model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 smtClean="0"/>
              <a:t>Mixture </a:t>
            </a:r>
            <a:r>
              <a:rPr lang="en-US" altLang="zh-TW" dirty="0"/>
              <a:t>of </a:t>
            </a:r>
            <a:r>
              <a:rPr lang="en-US" altLang="zh-TW" dirty="0" smtClean="0"/>
              <a:t>unigrams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dirty="0" smtClean="0"/>
          </a:p>
          <a:p>
            <a:pPr>
              <a:lnSpc>
                <a:spcPct val="80000"/>
              </a:lnSpc>
            </a:pPr>
            <a:r>
              <a:rPr lang="en-US" altLang="zh-TW" dirty="0" smtClean="0"/>
              <a:t>PLSA</a:t>
            </a:r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 smtClean="0"/>
              <a:t>LDA</a:t>
            </a:r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031" y="801051"/>
            <a:ext cx="2276022" cy="147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470" y="2229260"/>
            <a:ext cx="2815772" cy="144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858604"/>
              </p:ext>
            </p:extLst>
          </p:nvPr>
        </p:nvGraphicFramePr>
        <p:xfrm>
          <a:off x="3475239" y="2131364"/>
          <a:ext cx="34956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7" imgW="1206360" imgH="266400" progId="Equation.DSMT4">
                  <p:embed/>
                </p:oleObj>
              </mc:Choice>
              <mc:Fallback>
                <p:oleObj name="Equation" r:id="rId7" imgW="1206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5239" y="2131364"/>
                        <a:ext cx="34956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83423"/>
              </p:ext>
            </p:extLst>
          </p:nvPr>
        </p:nvGraphicFramePr>
        <p:xfrm>
          <a:off x="1867896" y="3159320"/>
          <a:ext cx="5445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9" imgW="1879560" imgH="266400" progId="Equation.DSMT4">
                  <p:embed/>
                </p:oleObj>
              </mc:Choice>
              <mc:Fallback>
                <p:oleObj name="Equation" r:id="rId9" imgW="1879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67896" y="3159320"/>
                        <a:ext cx="54451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812374"/>
              </p:ext>
            </p:extLst>
          </p:nvPr>
        </p:nvGraphicFramePr>
        <p:xfrm>
          <a:off x="1577087" y="4084184"/>
          <a:ext cx="6026742" cy="68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11" imgW="2234880" imgH="253800" progId="Equation.DSMT4">
                  <p:embed/>
                </p:oleObj>
              </mc:Choice>
              <mc:Fallback>
                <p:oleObj name="Equation" r:id="rId11" imgW="2234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77087" y="4084184"/>
                        <a:ext cx="6026742" cy="68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306315"/>
              </p:ext>
            </p:extLst>
          </p:nvPr>
        </p:nvGraphicFramePr>
        <p:xfrm>
          <a:off x="1233487" y="5142478"/>
          <a:ext cx="1012031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quation" r:id="rId13" imgW="3492360" imgH="380880" progId="Equation.DSMT4">
                  <p:embed/>
                </p:oleObj>
              </mc:Choice>
              <mc:Fallback>
                <p:oleObj name="Equation" r:id="rId13" imgW="3492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33487" y="5142478"/>
                        <a:ext cx="10120313" cy="110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4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Timeline &amp; 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LSA</a:t>
            </a:r>
          </a:p>
          <a:p>
            <a:pPr lvl="1"/>
            <a:r>
              <a:rPr lang="en-US" altLang="zh-CN" i="1" u="sng" dirty="0" smtClean="0"/>
              <a:t>Indexing </a:t>
            </a:r>
            <a:r>
              <a:rPr lang="en-US" altLang="zh-CN" i="1" u="sng" dirty="0"/>
              <a:t>by latent semantic </a:t>
            </a:r>
            <a:r>
              <a:rPr lang="en-US" altLang="zh-CN" i="1" u="sng" dirty="0" smtClean="0"/>
              <a:t>analysis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Deerwester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Dumais</a:t>
            </a:r>
            <a:r>
              <a:rPr lang="en-US" altLang="zh-CN" dirty="0" smtClean="0"/>
              <a:t> et al. JASIS</a:t>
            </a:r>
          </a:p>
          <a:p>
            <a:r>
              <a:rPr lang="en-US" altLang="zh-CN" dirty="0" smtClean="0"/>
              <a:t>1999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PLSI</a:t>
            </a:r>
          </a:p>
          <a:p>
            <a:pPr lvl="1"/>
            <a:r>
              <a:rPr lang="en-US" altLang="zh-CN" i="1" u="sng" dirty="0"/>
              <a:t>Probabilistic Latent Semantic </a:t>
            </a:r>
            <a:r>
              <a:rPr lang="en-US" altLang="zh-CN" i="1" u="sng" dirty="0" smtClean="0"/>
              <a:t>Indexing</a:t>
            </a:r>
            <a:r>
              <a:rPr lang="en-US" altLang="zh-CN" dirty="0" smtClean="0"/>
              <a:t>. Hofmann. SIGIR</a:t>
            </a:r>
          </a:p>
          <a:p>
            <a:r>
              <a:rPr lang="en-US" altLang="zh-CN" dirty="0" smtClean="0"/>
              <a:t>2003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LDA</a:t>
            </a:r>
          </a:p>
          <a:p>
            <a:pPr lvl="1"/>
            <a:r>
              <a:rPr lang="en-US" altLang="zh-CN" i="1" u="sng" dirty="0"/>
              <a:t>Latent </a:t>
            </a:r>
            <a:r>
              <a:rPr lang="en-US" altLang="zh-CN" i="1" u="sng" dirty="0" err="1"/>
              <a:t>Dirichlet</a:t>
            </a:r>
            <a:r>
              <a:rPr lang="en-US" altLang="zh-CN" i="1" u="sng" dirty="0"/>
              <a:t> </a:t>
            </a:r>
            <a:r>
              <a:rPr lang="en-US" altLang="zh-CN" i="1" u="sng" dirty="0" smtClean="0"/>
              <a:t>Allocation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Blei</a:t>
            </a:r>
            <a:r>
              <a:rPr lang="en-US" altLang="zh-CN" dirty="0" smtClean="0"/>
              <a:t>, Ng, Jordan. JMLR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4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Problems in Natural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133600" cy="4351338"/>
          </a:xfrm>
        </p:spPr>
        <p:txBody>
          <a:bodyPr/>
          <a:lstStyle/>
          <a:p>
            <a:r>
              <a:rPr lang="en-US" altLang="zh-CN" dirty="0" smtClean="0"/>
              <a:t>Synonymy</a:t>
            </a:r>
          </a:p>
          <a:p>
            <a:pPr lvl="1"/>
            <a:r>
              <a:rPr lang="zh-CN" altLang="en-US" dirty="0" smtClean="0"/>
              <a:t>一义多词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Polysemy</a:t>
            </a:r>
          </a:p>
          <a:p>
            <a:pPr lvl="1"/>
            <a:r>
              <a:rPr lang="zh-CN" altLang="en-US" dirty="0"/>
              <a:t>一词多义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09900" y="2082427"/>
            <a:ext cx="15240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auto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</a:rPr>
              <a:t>engine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dirty="0" err="1" smtClean="0">
                <a:latin typeface="Times New Roman" panose="02020603050405020304" pitchFamily="18" charset="0"/>
              </a:rPr>
              <a:t>tyre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19700" y="2082427"/>
            <a:ext cx="15240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car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model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dirty="0" err="1" smtClean="0">
                <a:latin typeface="Times New Roman" panose="02020603050405020304" pitchFamily="18" charset="0"/>
              </a:rPr>
              <a:t>tyre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05700" y="2082427"/>
            <a:ext cx="15240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400" dirty="0" smtClean="0">
                <a:latin typeface="Times New Roman" panose="02020603050405020304" pitchFamily="18" charset="0"/>
              </a:rPr>
              <a:t>Markov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model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</a:rPr>
              <a:t>normalize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152900" y="3050534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6455833" y="3408650"/>
            <a:ext cx="1337733" cy="4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3724275" y="4901827"/>
            <a:ext cx="22860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Synonymy</a:t>
            </a:r>
          </a:p>
          <a:p>
            <a:pPr algn="ctr"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Poor Recall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5829300" y="4901827"/>
            <a:ext cx="26670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Polysemy</a:t>
            </a:r>
          </a:p>
          <a:p>
            <a:pPr algn="ctr"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Poor Precision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Setting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Corpus</a:t>
            </a:r>
          </a:p>
          <a:p>
            <a:pPr lvl="1"/>
            <a:r>
              <a:rPr lang="en-US" altLang="zh-CN" dirty="0" smtClean="0"/>
              <a:t>set of documents</a:t>
            </a:r>
          </a:p>
          <a:p>
            <a:pPr lvl="1"/>
            <a:r>
              <a:rPr lang="en-US" altLang="zh-CN" dirty="0" smtClean="0"/>
              <a:t>D = {d_1, …, </a:t>
            </a:r>
            <a:r>
              <a:rPr lang="en-US" altLang="zh-CN" dirty="0" err="1" smtClean="0"/>
              <a:t>d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Vocabulary</a:t>
            </a:r>
          </a:p>
          <a:p>
            <a:pPr lvl="1"/>
            <a:r>
              <a:rPr lang="en-US" altLang="zh-CN" dirty="0" smtClean="0"/>
              <a:t>set of words</a:t>
            </a:r>
          </a:p>
          <a:p>
            <a:pPr lvl="1"/>
            <a:r>
              <a:rPr lang="en-US" altLang="zh-CN" dirty="0" smtClean="0"/>
              <a:t>W = {w</a:t>
            </a:r>
            <a:r>
              <a:rPr lang="en-US" altLang="zh-CN" dirty="0"/>
              <a:t>_</a:t>
            </a:r>
            <a:r>
              <a:rPr lang="en-US" altLang="zh-CN" dirty="0" smtClean="0"/>
              <a:t>1, …, </a:t>
            </a:r>
            <a:r>
              <a:rPr lang="en-US" altLang="zh-CN" dirty="0" err="1" smtClean="0"/>
              <a:t>w_M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Term-Doc Matrix</a:t>
            </a:r>
          </a:p>
          <a:p>
            <a:pPr lvl="1"/>
            <a:r>
              <a:rPr lang="en-US" altLang="zh-CN" dirty="0" smtClean="0"/>
              <a:t>occurrence of words in docs</a:t>
            </a:r>
          </a:p>
          <a:p>
            <a:pPr lvl="1"/>
            <a:r>
              <a:rPr lang="en-US" altLang="zh-CN" dirty="0" err="1" smtClean="0"/>
              <a:t>A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ij</a:t>
            </a:r>
            <a:r>
              <a:rPr lang="en-US" altLang="zh-CN" dirty="0" smtClean="0"/>
              <a:t> = n(</a:t>
            </a:r>
            <a:r>
              <a:rPr lang="en-US" altLang="zh-CN" dirty="0" err="1" smtClean="0"/>
              <a:t>w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j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41522"/>
              </p:ext>
            </p:extLst>
          </p:nvPr>
        </p:nvGraphicFramePr>
        <p:xfrm>
          <a:off x="5500048" y="1863393"/>
          <a:ext cx="4599298" cy="3669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185"/>
                <a:gridCol w="1119116"/>
                <a:gridCol w="1160060"/>
                <a:gridCol w="1009937"/>
              </a:tblGrid>
              <a:tr h="244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Term-Doc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D_1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D_2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D_3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8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auto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8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engine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89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tyre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8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car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8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model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8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markov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8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normalize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8200" y="577013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u="sng" dirty="0" smtClean="0"/>
              <a:t>NOTE: Each example has its own docs and terms which are from different references</a:t>
            </a:r>
            <a:r>
              <a:rPr lang="en-US" altLang="zh-CN" sz="2800" u="sng" dirty="0"/>
              <a:t>.</a:t>
            </a:r>
            <a:endParaRPr lang="zh-CN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6107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343" y="2687411"/>
            <a:ext cx="10515600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1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LSA: Key ideas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05614" cy="4351338"/>
          </a:xfrm>
        </p:spPr>
        <p:txBody>
          <a:bodyPr/>
          <a:lstStyle/>
          <a:p>
            <a:r>
              <a:rPr lang="en-US" altLang="zh-CN" dirty="0" smtClean="0"/>
              <a:t>Mapping terms and docs into a </a:t>
            </a:r>
            <a:r>
              <a:rPr lang="en-US" altLang="zh-CN" b="1" dirty="0" smtClean="0"/>
              <a:t>latent semantic space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08" y="510094"/>
            <a:ext cx="5715798" cy="60015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27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605826"/>
              </p:ext>
            </p:extLst>
          </p:nvPr>
        </p:nvGraphicFramePr>
        <p:xfrm>
          <a:off x="1095375" y="647699"/>
          <a:ext cx="245745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581"/>
                <a:gridCol w="15888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Human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Interface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Computer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User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System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Response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Time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EPS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Survey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Tree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Graph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Minor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35" y="294829"/>
            <a:ext cx="7980743" cy="62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LSA: Technical Details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7499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Matrix Diagonalization Theorem (Eigen Decomposition)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Symmetric Diagonalization Theorem (Spectral Theorem)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Singular </a:t>
            </a:r>
            <a:r>
              <a:rPr lang="en-US" altLang="zh-CN" dirty="0"/>
              <a:t>Value Decomposition (SVD)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709000"/>
              </p:ext>
            </p:extLst>
          </p:nvPr>
        </p:nvGraphicFramePr>
        <p:xfrm>
          <a:off x="2178468" y="2211138"/>
          <a:ext cx="57467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Equation" r:id="rId4" imgW="2616120" imgH="406080" progId="Equation.DSMT4">
                  <p:embed/>
                </p:oleObj>
              </mc:Choice>
              <mc:Fallback>
                <p:oleObj name="Equation" r:id="rId4" imgW="2616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8468" y="2211138"/>
                        <a:ext cx="574675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450216"/>
              </p:ext>
            </p:extLst>
          </p:nvPr>
        </p:nvGraphicFramePr>
        <p:xfrm>
          <a:off x="2178468" y="3736057"/>
          <a:ext cx="34194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Equation" r:id="rId6" imgW="1523880" imgH="406080" progId="Equation.DSMT4">
                  <p:embed/>
                </p:oleObj>
              </mc:Choice>
              <mc:Fallback>
                <p:oleObj name="Equation" r:id="rId6" imgW="1523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78468" y="3736057"/>
                        <a:ext cx="341947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643811"/>
              </p:ext>
            </p:extLst>
          </p:nvPr>
        </p:nvGraphicFramePr>
        <p:xfrm>
          <a:off x="2435225" y="5254625"/>
          <a:ext cx="63373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Equation" r:id="rId8" imgW="2971800" imgH="482400" progId="Equation.DSMT4">
                  <p:embed/>
                </p:oleObj>
              </mc:Choice>
              <mc:Fallback>
                <p:oleObj name="Equation" r:id="rId8" imgW="2971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5225" y="5254625"/>
                        <a:ext cx="6337300" cy="102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787</Words>
  <Application>Microsoft Office PowerPoint</Application>
  <PresentationFormat>宽屏</PresentationFormat>
  <Paragraphs>236</Paragraphs>
  <Slides>25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NimbusRomNo9L-Regu</vt:lpstr>
      <vt:lpstr>NimbusRomNo9L-ReguItal</vt:lpstr>
      <vt:lpstr>新細明體</vt:lpstr>
      <vt:lpstr>宋体</vt:lpstr>
      <vt:lpstr>Arial</vt:lpstr>
      <vt:lpstr>Calibri</vt:lpstr>
      <vt:lpstr>Calibri Light</vt:lpstr>
      <vt:lpstr>Garamond</vt:lpstr>
      <vt:lpstr>Symbol</vt:lpstr>
      <vt:lpstr>Times New Roman</vt:lpstr>
      <vt:lpstr>Wingdings</vt:lpstr>
      <vt:lpstr>Office 主题</vt:lpstr>
      <vt:lpstr>Equation</vt:lpstr>
      <vt:lpstr>MathType 6.0 Equation</vt:lpstr>
      <vt:lpstr>LSA, PLSI, and LDA</vt:lpstr>
      <vt:lpstr>Representation</vt:lpstr>
      <vt:lpstr>Timeline &amp; Outline</vt:lpstr>
      <vt:lpstr>Two Problems in Natural Language</vt:lpstr>
      <vt:lpstr>The Setting</vt:lpstr>
      <vt:lpstr>I</vt:lpstr>
      <vt:lpstr>LSA: Key ideas</vt:lpstr>
      <vt:lpstr>PowerPoint 演示文稿</vt:lpstr>
      <vt:lpstr>LSA: Technical Details (1)</vt:lpstr>
      <vt:lpstr>LSA: Technical Details (2)</vt:lpstr>
      <vt:lpstr>Aside: PCA and SVD  </vt:lpstr>
      <vt:lpstr>From LSA to PLSI</vt:lpstr>
      <vt:lpstr>II</vt:lpstr>
      <vt:lpstr>PLSI: Key Ideas</vt:lpstr>
      <vt:lpstr>PowerPoint 演示文稿</vt:lpstr>
      <vt:lpstr>PLSI: An Example</vt:lpstr>
      <vt:lpstr>PLSI: Technical Details</vt:lpstr>
      <vt:lpstr>Comparing PLSA with LSA</vt:lpstr>
      <vt:lpstr>III</vt:lpstr>
      <vt:lpstr>LDA: Key Ideas</vt:lpstr>
      <vt:lpstr>PowerPoint 演示文稿</vt:lpstr>
      <vt:lpstr>LDA: Technical Details (1)</vt:lpstr>
      <vt:lpstr>LDA: Technical Details (2)</vt:lpstr>
      <vt:lpstr>LDA: Technical Details (3)</vt:lpstr>
      <vt:lpstr>Three-level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hugn</dc:creator>
  <cp:lastModifiedBy>hugn</cp:lastModifiedBy>
  <cp:revision>132</cp:revision>
  <dcterms:created xsi:type="dcterms:W3CDTF">2014-09-24T15:58:14Z</dcterms:created>
  <dcterms:modified xsi:type="dcterms:W3CDTF">2014-09-28T16:55:12Z</dcterms:modified>
</cp:coreProperties>
</file>