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61"/>
  </p:normalViewPr>
  <p:slideViewPr>
    <p:cSldViewPr snapToGrid="0" snapToObjects="1">
      <p:cViewPr varScale="1">
        <p:scale>
          <a:sx n="93" d="100"/>
          <a:sy n="93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2EF-5B44-934C-ADB4-0F227AB8A2E8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4BF3-26A7-FD45-81C5-28C458EA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19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2EF-5B44-934C-ADB4-0F227AB8A2E8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4BF3-26A7-FD45-81C5-28C458EA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8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2EF-5B44-934C-ADB4-0F227AB8A2E8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4BF3-26A7-FD45-81C5-28C458EA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146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2EF-5B44-934C-ADB4-0F227AB8A2E8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4BF3-26A7-FD45-81C5-28C458EA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55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2EF-5B44-934C-ADB4-0F227AB8A2E8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4BF3-26A7-FD45-81C5-28C458EA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147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2EF-5B44-934C-ADB4-0F227AB8A2E8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4BF3-26A7-FD45-81C5-28C458EA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6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2EF-5B44-934C-ADB4-0F227AB8A2E8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4BF3-26A7-FD45-81C5-28C458EA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43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2EF-5B44-934C-ADB4-0F227AB8A2E8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4BF3-26A7-FD45-81C5-28C458EA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46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2EF-5B44-934C-ADB4-0F227AB8A2E8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4BF3-26A7-FD45-81C5-28C458EA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13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2EF-5B44-934C-ADB4-0F227AB8A2E8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4BF3-26A7-FD45-81C5-28C458EA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09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02EF-5B44-934C-ADB4-0F227AB8A2E8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4BF3-26A7-FD45-81C5-28C458EA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00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902EF-5B44-934C-ADB4-0F227AB8A2E8}" type="datetimeFigureOut">
              <a:rPr kumimoji="1" lang="zh-CN" altLang="en-US" smtClean="0"/>
              <a:t>2018/12/28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4BF3-26A7-FD45-81C5-28C458EA8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74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Effective Smart Completion for JavaScript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——Especially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lang="en-US" altLang="zh-CN" dirty="0"/>
              <a:t>P</a:t>
            </a:r>
            <a:r>
              <a:rPr lang="en-US" altLang="zh-CN" dirty="0" smtClean="0"/>
              <a:t>roperty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Completion</a:t>
            </a:r>
            <a:endParaRPr lang="zh-CN" altLang="en-US" dirty="0" smtClean="0"/>
          </a:p>
          <a:p>
            <a:r>
              <a:rPr lang="zh-CN" altLang="en-US" dirty="0" smtClean="0"/>
              <a:t>何欣程</a:t>
            </a:r>
          </a:p>
          <a:p>
            <a:r>
              <a:rPr lang="en-US" altLang="zh-CN" dirty="0" smtClean="0"/>
              <a:t>DZ1833010</a:t>
            </a:r>
          </a:p>
        </p:txBody>
      </p:sp>
    </p:spTree>
    <p:extLst>
      <p:ext uri="{BB962C8B-B14F-4D97-AF65-F5344CB8AC3E}">
        <p14:creationId xmlns:p14="http://schemas.microsoft.com/office/powerpoint/2010/main" val="17940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4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When </a:t>
            </a:r>
            <a:r>
              <a:rPr lang="en-US" altLang="zh-CN" dirty="0"/>
              <a:t>the 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programmer </a:t>
            </a:r>
            <a:r>
              <a:rPr lang="en-US" altLang="zh-CN" dirty="0"/>
              <a:t>enters an expression </a:t>
            </a:r>
            <a:r>
              <a:rPr lang="en-US" altLang="zh-CN" i="1" dirty="0"/>
              <a:t>e</a:t>
            </a:r>
            <a:r>
              <a:rPr lang="en-US" altLang="zh-CN" dirty="0"/>
              <a:t> followed by a </a:t>
            </a:r>
            <a:r>
              <a:rPr lang="en-US" altLang="zh-CN" i="1" dirty="0"/>
              <a:t>dot </a:t>
            </a:r>
            <a:r>
              <a:rPr lang="en-US" altLang="zh-CN" dirty="0"/>
              <a:t>character, the </a:t>
            </a:r>
            <a:r>
              <a:rPr lang="en-US" altLang="zh-CN" dirty="0" smtClean="0"/>
              <a:t>tool </a:t>
            </a:r>
            <a:r>
              <a:rPr lang="en-US" altLang="zh-CN" dirty="0"/>
              <a:t>offers a list of properties available on </a:t>
            </a:r>
            <a:r>
              <a:rPr lang="en-US" altLang="zh-CN" i="1" dirty="0"/>
              <a:t>e</a:t>
            </a:r>
            <a:r>
              <a:rPr lang="en-US" altLang="zh-CN" dirty="0"/>
              <a:t> to complete the expression. 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ex: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9" y="2922688"/>
            <a:ext cx="4343401" cy="36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Four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ain </a:t>
            </a:r>
            <a:r>
              <a:rPr lang="en-US" altLang="zh-CN" dirty="0"/>
              <a:t>C</a:t>
            </a:r>
            <a:r>
              <a:rPr lang="en-US" altLang="zh-CN" dirty="0" smtClean="0"/>
              <a:t>hallenges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600" dirty="0"/>
              <a:t>(C1) JavaScript is dynamically typed, so statically </a:t>
            </a:r>
            <a:r>
              <a:rPr lang="en-US" altLang="zh-CN" sz="2600" dirty="0" smtClean="0"/>
              <a:t>determining </a:t>
            </a:r>
            <a:r>
              <a:rPr lang="en-US" altLang="zh-CN" sz="2600" dirty="0"/>
              <a:t>the possible types of an expression is itself a challenging problem. Moreover, object properties can be added and removed freely at runtime, hence the set of properties of an object is not fixed. </a:t>
            </a:r>
            <a:endParaRPr lang="en-US" altLang="zh-CN" sz="2600" dirty="0" smtClean="0"/>
          </a:p>
          <a:p>
            <a:r>
              <a:rPr lang="en-US" altLang="zh-CN" sz="2600" dirty="0"/>
              <a:t>(C2) Most JavaScript programs are built on top of complex frameworks such as jQuery </a:t>
            </a:r>
            <a:r>
              <a:rPr lang="en-US" altLang="zh-CN" sz="2600" dirty="0" smtClean="0"/>
              <a:t>, </a:t>
            </a:r>
            <a:r>
              <a:rPr lang="en-US" altLang="zh-CN" sz="2600" dirty="0"/>
              <a:t>which tend to make extensive use of dynamic language constructs that are hard to analyze statically </a:t>
            </a:r>
            <a:r>
              <a:rPr lang="en-US" altLang="zh-CN" sz="2600" dirty="0" smtClean="0"/>
              <a:t>. </a:t>
            </a:r>
          </a:p>
          <a:p>
            <a:r>
              <a:rPr lang="en-US" altLang="zh-CN" sz="2600" dirty="0"/>
              <a:t>(C3) Typical JavaScript programs rely heavily on native libraries such as the Document Object Model (DOM) API, which is built into the browser and cannot easily be analyzed. </a:t>
            </a:r>
            <a:endParaRPr lang="en-US" altLang="zh-CN" sz="2600" dirty="0" smtClean="0"/>
          </a:p>
          <a:p>
            <a:r>
              <a:rPr lang="en-US" altLang="zh-CN" sz="2600" dirty="0"/>
              <a:t>(C4) Smart completion should be able to deal with </a:t>
            </a:r>
            <a:r>
              <a:rPr lang="en-US" altLang="zh-CN" sz="2600" dirty="0" smtClean="0"/>
              <a:t>incomplete </a:t>
            </a:r>
            <a:r>
              <a:rPr lang="en-US" altLang="zh-CN" sz="2600" dirty="0"/>
              <a:t>programs still under development. In particular, smart completion should be available in functions that are not yet called from anywhere. </a:t>
            </a:r>
            <a:endParaRPr lang="en-US" altLang="zh-CN" sz="26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6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1552"/>
            <a:ext cx="10515600" cy="4351338"/>
          </a:xfrm>
        </p:spPr>
        <p:txBody>
          <a:bodyPr/>
          <a:lstStyle/>
          <a:p>
            <a:r>
              <a:rPr lang="en-US" altLang="zh-CN" dirty="0"/>
              <a:t>A static </a:t>
            </a:r>
            <a:r>
              <a:rPr lang="en-US" altLang="zh-CN" dirty="0">
                <a:solidFill>
                  <a:srgbClr val="FF0000"/>
                </a:solidFill>
              </a:rPr>
              <a:t>pointer analysis </a:t>
            </a:r>
            <a:r>
              <a:rPr lang="en-US" altLang="zh-CN" dirty="0"/>
              <a:t>is used to approximate the set of </a:t>
            </a:r>
            <a:r>
              <a:rPr lang="en-US" altLang="zh-CN" dirty="0" smtClean="0"/>
              <a:t>abstract </a:t>
            </a:r>
            <a:r>
              <a:rPr lang="en-US" altLang="zh-CN" dirty="0"/>
              <a:t>objects that may flow into a receiver expression </a:t>
            </a:r>
            <a:r>
              <a:rPr lang="en-US" altLang="zh-CN" i="1" dirty="0"/>
              <a:t>e</a:t>
            </a:r>
            <a:r>
              <a:rPr lang="en-US" altLang="zh-CN" dirty="0"/>
              <a:t>, and to compute which properties may be available on these objects, which takes care of (C1). </a:t>
            </a:r>
            <a:endParaRPr lang="zh-CN" altLang="en-US" dirty="0" smtClean="0"/>
          </a:p>
          <a:p>
            <a:r>
              <a:rPr lang="en-US" altLang="zh-CN" dirty="0" smtClean="0"/>
              <a:t>pointer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zh-CN" altLang="en-US" dirty="0" smtClean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1" y="3538773"/>
            <a:ext cx="9448801" cy="31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a fully automatic </a:t>
            </a:r>
            <a:r>
              <a:rPr lang="en-US" altLang="zh-CN" dirty="0">
                <a:solidFill>
                  <a:srgbClr val="FF0000"/>
                </a:solidFill>
              </a:rPr>
              <a:t>dynamic analysis </a:t>
            </a:r>
            <a:r>
              <a:rPr lang="en-US" altLang="zh-CN" dirty="0"/>
              <a:t>that infers an API model capturing this information. The key insight </a:t>
            </a:r>
            <a:r>
              <a:rPr lang="en-US" altLang="zh-CN" dirty="0" smtClean="0"/>
              <a:t>underlying </a:t>
            </a:r>
            <a:r>
              <a:rPr lang="en-US" altLang="zh-CN" dirty="0"/>
              <a:t>this analysis is that </a:t>
            </a:r>
            <a:r>
              <a:rPr lang="en-US" altLang="zh-CN" u="sng" dirty="0"/>
              <a:t>most frameworks come with </a:t>
            </a:r>
            <a:r>
              <a:rPr lang="en-US" altLang="zh-CN" u="sng" dirty="0" smtClean="0"/>
              <a:t>extensive </a:t>
            </a:r>
            <a:r>
              <a:rPr lang="en-US" altLang="zh-CN" u="sng" dirty="0"/>
              <a:t>unit test suites that exercise all important behaviors of its API methods. </a:t>
            </a:r>
            <a:r>
              <a:rPr lang="en-US" altLang="zh-CN" dirty="0"/>
              <a:t>We run these test suites on an </a:t>
            </a:r>
            <a:r>
              <a:rPr lang="en-US" altLang="zh-CN" dirty="0" smtClean="0"/>
              <a:t>instrumented version(JS_WALA) </a:t>
            </a:r>
            <a:r>
              <a:rPr lang="en-US" altLang="zh-CN" dirty="0"/>
              <a:t>of the framework, which observes property writes and function returns to create models for the values stored in object properties and returned from functions. </a:t>
            </a:r>
            <a:endParaRPr lang="en-US" altLang="zh-CN" dirty="0" smtClean="0"/>
          </a:p>
          <a:p>
            <a:r>
              <a:rPr lang="en-US" altLang="zh-CN" dirty="0"/>
              <a:t>Using API models instead of the frameworks themselves and taking the DOM model into account, our pointer analysis can </a:t>
            </a:r>
            <a:r>
              <a:rPr lang="en-US" altLang="zh-CN" dirty="0" smtClean="0"/>
              <a:t>successfully </a:t>
            </a:r>
            <a:r>
              <a:rPr lang="en-US" altLang="zh-CN" dirty="0"/>
              <a:t>analyze framework based JavaScript code. 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2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3607" y="1690688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To deal with incomplete code (C4) and missing flows due to unsoundness, we extend the basic analysis with features mimicking usage-based property inference. </a:t>
            </a:r>
            <a:endParaRPr lang="en-US" altLang="zh-CN" dirty="0" smtClean="0"/>
          </a:p>
          <a:p>
            <a:r>
              <a:rPr lang="en-US" altLang="zh-CN" sz="2400" dirty="0"/>
              <a:t>we </a:t>
            </a:r>
            <a:r>
              <a:rPr lang="en-US" altLang="zh-CN" sz="2400" dirty="0" smtClean="0"/>
              <a:t>explicitly </a:t>
            </a:r>
            <a:r>
              <a:rPr lang="en-US" altLang="zh-CN" sz="2400" dirty="0"/>
              <a:t>track the catalog of every abstract object, i.e., the set of properties that have been either </a:t>
            </a:r>
            <a:r>
              <a:rPr lang="en-US" altLang="zh-CN" sz="2400" dirty="0">
                <a:solidFill>
                  <a:srgbClr val="FF0000"/>
                </a:solidFill>
              </a:rPr>
              <a:t>read or written </a:t>
            </a:r>
            <a:r>
              <a:rPr lang="en-US" altLang="zh-CN" sz="2400" dirty="0"/>
              <a:t>on it. If the analysis has seen reads of, but no writes to, a property f on an abstract object o, f will still be entered into o’s catalog and hence suggested as a completion for a receiver </a:t>
            </a:r>
            <a:r>
              <a:rPr lang="en-US" altLang="zh-CN" sz="2400" dirty="0" smtClean="0"/>
              <a:t>expression </a:t>
            </a:r>
            <a:r>
              <a:rPr lang="en-US" altLang="zh-CN" sz="2400" dirty="0"/>
              <a:t>that may evaluate </a:t>
            </a:r>
            <a:r>
              <a:rPr lang="en-US" altLang="zh-CN" sz="2400" dirty="0" smtClean="0"/>
              <a:t>too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r>
              <a:rPr lang="en-US" altLang="zh-CN" sz="2400" dirty="0"/>
              <a:t>we introduce dummy objects for every </a:t>
            </a:r>
            <a:r>
              <a:rPr lang="en-US" altLang="zh-CN" sz="2400" dirty="0">
                <a:solidFill>
                  <a:srgbClr val="FF0000"/>
                </a:solidFill>
              </a:rPr>
              <a:t>local variable and parameter</a:t>
            </a:r>
            <a:r>
              <a:rPr lang="en-US" altLang="zh-CN" sz="2400" dirty="0"/>
              <a:t> in the </a:t>
            </a:r>
            <a:r>
              <a:rPr lang="en-US" altLang="zh-CN" sz="2400" dirty="0" smtClean="0"/>
              <a:t>program</a:t>
            </a:r>
            <a:r>
              <a:rPr lang="en-US" altLang="zh-CN" sz="2400" dirty="0"/>
              <a:t>, so that even if no flow into the variable is observed, catalogs operations can still be performed on the dummy objects. </a:t>
            </a:r>
            <a:endParaRPr lang="zh-CN" altLang="en-US" sz="2400" dirty="0" smtClean="0"/>
          </a:p>
          <a:p>
            <a:r>
              <a:rPr lang="en-US" altLang="zh-CN" sz="2400" dirty="0"/>
              <a:t>the analysis assumes that any </a:t>
            </a:r>
            <a:r>
              <a:rPr lang="en-US" altLang="zh-CN" sz="2400" dirty="0">
                <a:solidFill>
                  <a:srgbClr val="FF0000"/>
                </a:solidFill>
              </a:rPr>
              <a:t>function </a:t>
            </a:r>
            <a:r>
              <a:rPr lang="en-US" altLang="zh-CN" sz="2400" dirty="0" smtClean="0">
                <a:solidFill>
                  <a:srgbClr val="FF0000"/>
                </a:solidFill>
              </a:rPr>
              <a:t>defined </a:t>
            </a:r>
            <a:r>
              <a:rPr lang="en-US" altLang="zh-CN" sz="2400" dirty="0">
                <a:solidFill>
                  <a:srgbClr val="FF0000"/>
                </a:solidFill>
              </a:rPr>
              <a:t>as a property of an object literal </a:t>
            </a:r>
            <a:r>
              <a:rPr lang="en-US" altLang="zh-CN" sz="2400" i="1" dirty="0"/>
              <a:t>l </a:t>
            </a:r>
            <a:r>
              <a:rPr lang="en-US" altLang="zh-CN" sz="2400" dirty="0"/>
              <a:t>may be invoked with </a:t>
            </a:r>
            <a:r>
              <a:rPr lang="en-US" altLang="zh-CN" sz="2400" i="1" dirty="0"/>
              <a:t>l</a:t>
            </a:r>
            <a:r>
              <a:rPr lang="en-US" altLang="zh-CN" sz="2400" dirty="0"/>
              <a:t> as its receiver, even if no such invocation is observed.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1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886" y="122304"/>
            <a:ext cx="10515600" cy="1325563"/>
          </a:xfrm>
        </p:spPr>
        <p:txBody>
          <a:bodyPr/>
          <a:lstStyle/>
          <a:p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4" idx="1"/>
          </p:cNvCxnSpPr>
          <p:nvPr/>
        </p:nvCxnSpPr>
        <p:spPr>
          <a:xfrm flipH="1">
            <a:off x="2752164" y="2122173"/>
            <a:ext cx="13448" cy="77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1685363" y="1570996"/>
            <a:ext cx="9145120" cy="4370140"/>
            <a:chOff x="600634" y="1775165"/>
            <a:chExt cx="9145120" cy="4370140"/>
          </a:xfrm>
        </p:grpSpPr>
        <p:sp>
          <p:nvSpPr>
            <p:cNvPr id="4" name="剪去单角的矩形 3"/>
            <p:cNvSpPr/>
            <p:nvPr/>
          </p:nvSpPr>
          <p:spPr>
            <a:xfrm>
              <a:off x="1048871" y="1788459"/>
              <a:ext cx="1264023" cy="53788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mtClean="0"/>
                <a:t>JS&amp;HTML</a:t>
              </a:r>
              <a:endParaRPr kumimoji="1"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8871" y="2494893"/>
              <a:ext cx="1438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extracted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err="1" smtClean="0"/>
                <a:t>js</a:t>
              </a:r>
              <a:r>
                <a:rPr kumimoji="1" lang="zh-CN" altLang="en-US" dirty="0" smtClean="0"/>
                <a:t> </a:t>
              </a:r>
              <a:endParaRPr kumimoji="1" lang="zh-CN" altLang="en-US" dirty="0"/>
            </a:p>
          </p:txBody>
        </p:sp>
        <p:sp>
          <p:nvSpPr>
            <p:cNvPr id="8" name="菱形 7"/>
            <p:cNvSpPr/>
            <p:nvPr/>
          </p:nvSpPr>
          <p:spPr>
            <a:xfrm>
              <a:off x="3496235" y="4585446"/>
              <a:ext cx="2420471" cy="155985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If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using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framework/DOM</a:t>
              </a:r>
              <a:endParaRPr kumimoji="1" lang="zh-CN" altLang="en-US" dirty="0"/>
            </a:p>
          </p:txBody>
        </p:sp>
        <p:cxnSp>
          <p:nvCxnSpPr>
            <p:cNvPr id="10" name="直线箭头连接符 9"/>
            <p:cNvCxnSpPr/>
            <p:nvPr/>
          </p:nvCxnSpPr>
          <p:spPr>
            <a:xfrm>
              <a:off x="2566147" y="5365376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706470" y="4201080"/>
              <a:ext cx="605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mtClean="0"/>
                <a:t>Yes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00634" y="3157443"/>
              <a:ext cx="2196353" cy="126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r>
                <a:rPr kumimoji="1" lang="en-US" altLang="zh-CN" dirty="0" smtClean="0"/>
                <a:t>uild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AST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and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find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location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of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completion(e.$$)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68723" y="5096435"/>
              <a:ext cx="1797424" cy="5378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P</a:t>
              </a:r>
              <a:r>
                <a:rPr kumimoji="1" lang="en-US" altLang="zh-CN" dirty="0" smtClean="0"/>
                <a:t>ointer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analysis</a:t>
              </a:r>
              <a:endParaRPr kumimoji="1" lang="zh-CN" altLang="en-US" dirty="0"/>
            </a:p>
          </p:txBody>
        </p:sp>
        <p:cxnSp>
          <p:nvCxnSpPr>
            <p:cNvPr id="15" name="直线箭头连接符 14"/>
            <p:cNvCxnSpPr>
              <a:stCxn id="12" idx="2"/>
            </p:cNvCxnSpPr>
            <p:nvPr/>
          </p:nvCxnSpPr>
          <p:spPr>
            <a:xfrm flipH="1">
              <a:off x="1698810" y="4424083"/>
              <a:ext cx="1" cy="658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/>
            <p:nvPr/>
          </p:nvCxnSpPr>
          <p:spPr>
            <a:xfrm flipV="1">
              <a:off x="4706470" y="3952126"/>
              <a:ext cx="0" cy="633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3790949" y="3458876"/>
              <a:ext cx="1831041" cy="473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Dynamic</a:t>
              </a:r>
              <a:r>
                <a:rPr kumimoji="1" lang="zh-CN" altLang="en-US" dirty="0" smtClean="0"/>
                <a:t> </a:t>
              </a:r>
            </a:p>
            <a:p>
              <a:pPr algn="ctr"/>
              <a:r>
                <a:rPr kumimoji="1" lang="en-US" altLang="zh-CN" dirty="0" smtClean="0"/>
                <a:t>instrumentation</a:t>
              </a:r>
              <a:endParaRPr kumimoji="1" lang="zh-CN" altLang="en-US" dirty="0"/>
            </a:p>
          </p:txBody>
        </p:sp>
        <p:cxnSp>
          <p:nvCxnSpPr>
            <p:cNvPr id="30" name="直线连接符 29"/>
            <p:cNvCxnSpPr/>
            <p:nvPr/>
          </p:nvCxnSpPr>
          <p:spPr>
            <a:xfrm flipV="1">
              <a:off x="5957047" y="5365375"/>
              <a:ext cx="5378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7405966" y="3225149"/>
              <a:ext cx="2339788" cy="10436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Top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k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recommendation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and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completion</a:t>
              </a:r>
              <a:endParaRPr kumimoji="1" lang="zh-CN" altLang="en-US" dirty="0"/>
            </a:p>
          </p:txBody>
        </p:sp>
        <p:cxnSp>
          <p:nvCxnSpPr>
            <p:cNvPr id="36" name="直线箭头连接符 35"/>
            <p:cNvCxnSpPr>
              <a:stCxn id="34" idx="0"/>
              <a:endCxn id="38" idx="1"/>
            </p:cNvCxnSpPr>
            <p:nvPr/>
          </p:nvCxnSpPr>
          <p:spPr>
            <a:xfrm flipV="1">
              <a:off x="8575860" y="2313048"/>
              <a:ext cx="3364" cy="912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剪去单角的矩形 37"/>
            <p:cNvSpPr/>
            <p:nvPr/>
          </p:nvSpPr>
          <p:spPr>
            <a:xfrm>
              <a:off x="7678270" y="1775165"/>
              <a:ext cx="1801907" cy="537883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Completed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files</a:t>
              </a:r>
              <a:endParaRPr kumimoji="1" lang="zh-CN" altLang="en-US" dirty="0"/>
            </a:p>
          </p:txBody>
        </p:sp>
        <p:cxnSp>
          <p:nvCxnSpPr>
            <p:cNvPr id="48" name="直线连接符 47"/>
            <p:cNvCxnSpPr/>
            <p:nvPr/>
          </p:nvCxnSpPr>
          <p:spPr>
            <a:xfrm>
              <a:off x="6494929" y="2285356"/>
              <a:ext cx="0" cy="3080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/>
            <p:cNvCxnSpPr/>
            <p:nvPr/>
          </p:nvCxnSpPr>
          <p:spPr>
            <a:xfrm>
              <a:off x="6540869" y="3695507"/>
              <a:ext cx="869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线箭头连接符 53"/>
          <p:cNvCxnSpPr/>
          <p:nvPr/>
        </p:nvCxnSpPr>
        <p:spPr>
          <a:xfrm flipV="1">
            <a:off x="5800719" y="2462382"/>
            <a:ext cx="0" cy="69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859988" y="1689877"/>
            <a:ext cx="1928534" cy="736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endParaRPr kumimoji="1" lang="zh-CN" altLang="en-US" dirty="0"/>
          </a:p>
        </p:txBody>
      </p:sp>
      <p:cxnSp>
        <p:nvCxnSpPr>
          <p:cNvPr id="60" name="直线连接符 59"/>
          <p:cNvCxnSpPr>
            <a:stCxn id="56" idx="3"/>
          </p:cNvCxnSpPr>
          <p:nvPr/>
        </p:nvCxnSpPr>
        <p:spPr>
          <a:xfrm>
            <a:off x="6788522" y="2058181"/>
            <a:ext cx="791136" cy="23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899457" y="5148991"/>
            <a:ext cx="53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No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5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054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Tool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used:</a:t>
            </a:r>
            <a:endParaRPr kumimoji="1" lang="zh-CN" altLang="en-US" dirty="0"/>
          </a:p>
          <a:p>
            <a:pPr lvl="1"/>
            <a:r>
              <a:rPr kumimoji="1" lang="en-US" altLang="zh-CN" dirty="0" smtClean="0"/>
              <a:t>Parsing: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Esprima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instrumentation:JS_WALA</a:t>
            </a:r>
            <a:endParaRPr kumimoji="1" lang="zh-CN" altLang="en-US" dirty="0"/>
          </a:p>
          <a:p>
            <a:r>
              <a:rPr kumimoji="1" lang="en-US" altLang="zh-CN" dirty="0" smtClean="0"/>
              <a:t>Location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completation</a:t>
            </a:r>
            <a:r>
              <a:rPr kumimoji="1" lang="en-US" altLang="zh-CN" dirty="0" smtClean="0"/>
              <a:t>: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e.$$f</a:t>
            </a:r>
            <a:endParaRPr kumimoji="1" lang="zh-CN" altLang="en-US" dirty="0" smtClean="0"/>
          </a:p>
          <a:p>
            <a:r>
              <a:rPr kumimoji="1" lang="en-US" altLang="zh-CN" dirty="0" smtClean="0"/>
              <a:t>Result: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3" r="725"/>
          <a:stretch/>
        </p:blipFill>
        <p:spPr>
          <a:xfrm>
            <a:off x="1060847" y="4034690"/>
            <a:ext cx="9355036" cy="23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Challenges</a:t>
            </a:r>
          </a:p>
          <a:p>
            <a:pPr lvl="1"/>
            <a:r>
              <a:rPr lang="en-US" altLang="zh-CN" dirty="0"/>
              <a:t>In JavaScript, </a:t>
            </a:r>
            <a:r>
              <a:rPr lang="en-US" altLang="zh-CN" dirty="0" smtClean="0"/>
              <a:t>smart completion </a:t>
            </a:r>
            <a:r>
              <a:rPr lang="en-US" altLang="zh-CN" dirty="0"/>
              <a:t>is much more </a:t>
            </a:r>
            <a:r>
              <a:rPr lang="en-US" altLang="zh-CN" dirty="0" smtClean="0"/>
              <a:t>challenging</a:t>
            </a:r>
            <a:r>
              <a:rPr lang="en-US" altLang="zh-CN" dirty="0"/>
              <a:t>, since expressions are not statically typed and object properties may change over time. The problem is </a:t>
            </a:r>
            <a:r>
              <a:rPr lang="en-US" altLang="zh-CN" dirty="0" smtClean="0"/>
              <a:t>exacerbated </a:t>
            </a:r>
            <a:r>
              <a:rPr lang="en-US" altLang="zh-CN" dirty="0"/>
              <a:t>by the common use of complex framework libraries like jQuery and native libraries like the browser DOM. </a:t>
            </a:r>
            <a:endParaRPr lang="en-US" altLang="zh-CN" dirty="0" smtClean="0"/>
          </a:p>
          <a:p>
            <a:r>
              <a:rPr lang="en-US" altLang="zh-CN" dirty="0" smtClean="0"/>
              <a:t>Highlights</a:t>
            </a:r>
          </a:p>
          <a:p>
            <a:pPr lvl="1"/>
            <a:r>
              <a:rPr lang="en-US" altLang="zh-CN" dirty="0"/>
              <a:t>Completions are computed using a static pointer analysis enhanced with support for usage-based property inference. </a:t>
            </a:r>
            <a:endParaRPr lang="en-US" altLang="zh-CN" dirty="0"/>
          </a:p>
          <a:p>
            <a:pPr lvl="1"/>
            <a:r>
              <a:rPr lang="en-US" altLang="zh-CN" dirty="0"/>
              <a:t>Frameworks are handled using a fully automatic dynamic analysis which infers API models based on the framework’s test suite. </a:t>
            </a:r>
            <a:endParaRPr lang="en-US" altLang="zh-CN" dirty="0" smtClean="0"/>
          </a:p>
          <a:p>
            <a:r>
              <a:rPr lang="en-US" altLang="zh-CN" dirty="0" smtClean="0"/>
              <a:t>Disadvantage</a:t>
            </a:r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low insens</a:t>
            </a:r>
            <a:r>
              <a:rPr lang="en-US" altLang="zh-CN" dirty="0" smtClean="0"/>
              <a:t>itive,</a:t>
            </a:r>
            <a:r>
              <a:rPr lang="zh-CN" altLang="en-US" smtClean="0"/>
              <a:t> </a:t>
            </a:r>
            <a:r>
              <a:rPr lang="en-US" altLang="zh-CN" smtClean="0"/>
              <a:t>can’t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CFG</a:t>
            </a:r>
            <a:endParaRPr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70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671</Words>
  <Application>Microsoft Macintosh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宋体</vt:lpstr>
      <vt:lpstr>Arial</vt:lpstr>
      <vt:lpstr>Office 主题</vt:lpstr>
      <vt:lpstr>Effective Smart Completion for JavaScript </vt:lpstr>
      <vt:lpstr>Function</vt:lpstr>
      <vt:lpstr>Four Main Challenges </vt:lpstr>
      <vt:lpstr>For C1</vt:lpstr>
      <vt:lpstr>For C2 &amp; C3</vt:lpstr>
      <vt:lpstr>For C4</vt:lpstr>
      <vt:lpstr>Structure</vt:lpstr>
      <vt:lpstr>Implementation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Smart Completion for JavaScript </dc:title>
  <dc:creator>Microsoft Office 用户</dc:creator>
  <cp:lastModifiedBy>Microsoft Office 用户</cp:lastModifiedBy>
  <cp:revision>13</cp:revision>
  <dcterms:created xsi:type="dcterms:W3CDTF">2018-12-28T11:01:32Z</dcterms:created>
  <dcterms:modified xsi:type="dcterms:W3CDTF">2018-12-28T13:12:08Z</dcterms:modified>
</cp:coreProperties>
</file>