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3" r:id="rId3"/>
    <p:sldId id="265" r:id="rId4"/>
    <p:sldId id="268" r:id="rId5"/>
    <p:sldId id="259" r:id="rId6"/>
    <p:sldId id="270" r:id="rId7"/>
    <p:sldId id="267" r:id="rId8"/>
    <p:sldId id="269" r:id="rId9"/>
    <p:sldId id="266" r:id="rId10"/>
    <p:sldId id="271" r:id="rId11"/>
    <p:sldId id="272" r:id="rId12"/>
    <p:sldId id="273" r:id="rId13"/>
    <p:sldId id="274" r:id="rId14"/>
    <p:sldId id="258" r:id="rId15"/>
    <p:sldId id="256" r:id="rId16"/>
    <p:sldId id="276" r:id="rId17"/>
    <p:sldId id="277" r:id="rId18"/>
    <p:sldId id="278" r:id="rId19"/>
    <p:sldId id="279" r:id="rId20"/>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4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stile</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96032335-15A5-C64B-9413-51940E920AD1}" type="datetimeFigureOut">
              <a:rPr lang="it-IT" smtClean="0"/>
              <a:t>18/8/30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167002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6032335-15A5-C64B-9413-51940E920AD1}" type="datetimeFigureOut">
              <a:rPr lang="it-IT" smtClean="0"/>
              <a:t>18/8/30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168944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stile</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6032335-15A5-C64B-9413-51940E920AD1}" type="datetimeFigureOut">
              <a:rPr lang="it-IT" smtClean="0"/>
              <a:t>18/8/30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267548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en-GB"/>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6032335-15A5-C64B-9413-51940E920AD1}" type="datetimeFigureOut">
              <a:rPr lang="it-IT" smtClean="0"/>
              <a:t>18/8/30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323470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stile</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96032335-15A5-C64B-9413-51940E920AD1}" type="datetimeFigureOut">
              <a:rPr lang="it-IT" smtClean="0"/>
              <a:t>18/8/30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271813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96032335-15A5-C64B-9413-51940E920AD1}" type="datetimeFigureOut">
              <a:rPr lang="it-IT" smtClean="0"/>
              <a:t>18/8/30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285282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96032335-15A5-C64B-9413-51940E920AD1}" type="datetimeFigureOut">
              <a:rPr lang="it-IT" smtClean="0"/>
              <a:t>18/8/30</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111141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en-GB"/>
          </a:p>
        </p:txBody>
      </p:sp>
      <p:sp>
        <p:nvSpPr>
          <p:cNvPr id="3" name="Segnaposto data 2"/>
          <p:cNvSpPr>
            <a:spLocks noGrp="1"/>
          </p:cNvSpPr>
          <p:nvPr>
            <p:ph type="dt" sz="half" idx="10"/>
          </p:nvPr>
        </p:nvSpPr>
        <p:spPr/>
        <p:txBody>
          <a:bodyPr/>
          <a:lstStyle/>
          <a:p>
            <a:fld id="{96032335-15A5-C64B-9413-51940E920AD1}" type="datetimeFigureOut">
              <a:rPr lang="it-IT" smtClean="0"/>
              <a:t>18/8/30</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38101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6032335-15A5-C64B-9413-51940E920AD1}" type="datetimeFigureOut">
              <a:rPr lang="it-IT" smtClean="0"/>
              <a:t>18/8/30</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275224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stile</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96032335-15A5-C64B-9413-51940E920AD1}" type="datetimeFigureOut">
              <a:rPr lang="it-IT" smtClean="0"/>
              <a:t>18/8/30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403590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stile</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96032335-15A5-C64B-9413-51940E920AD1}" type="datetimeFigureOut">
              <a:rPr lang="it-IT" smtClean="0"/>
              <a:t>18/8/30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2CF14888-017D-6742-98D1-9E7500355D20}" type="slidenum">
              <a:rPr lang="en-GB" smtClean="0"/>
              <a:t>‹#›</a:t>
            </a:fld>
            <a:endParaRPr lang="en-GB"/>
          </a:p>
        </p:txBody>
      </p:sp>
    </p:spTree>
    <p:extLst>
      <p:ext uri="{BB962C8B-B14F-4D97-AF65-F5344CB8AC3E}">
        <p14:creationId xmlns:p14="http://schemas.microsoft.com/office/powerpoint/2010/main" val="30087486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stile</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32335-15A5-C64B-9413-51940E920AD1}" type="datetimeFigureOut">
              <a:rPr lang="it-IT" smtClean="0"/>
              <a:t>18/8/30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14888-017D-6742-98D1-9E7500355D20}" type="slidenum">
              <a:rPr lang="en-GB" smtClean="0"/>
              <a:t>‹#›</a:t>
            </a:fld>
            <a:endParaRPr lang="en-GB"/>
          </a:p>
        </p:txBody>
      </p:sp>
    </p:spTree>
    <p:extLst>
      <p:ext uri="{BB962C8B-B14F-4D97-AF65-F5344CB8AC3E}">
        <p14:creationId xmlns:p14="http://schemas.microsoft.com/office/powerpoint/2010/main" val="60070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iau.org/static/archives/announcements/pdf/ann18029b.pdf" TargetMode="External"/><Relationship Id="rId4" Type="http://schemas.openxmlformats.org/officeDocument/2006/relationships/hyperlink" Target="http://www.iau.org/static/archives/announcements/pdf/ann18029c.pdf" TargetMode="External"/><Relationship Id="rId5" Type="http://schemas.openxmlformats.org/officeDocument/2006/relationships/hyperlink" Target="http://www.iau.org/static/archives/announcements/pdf/ann18029d.pdf" TargetMode="External"/><Relationship Id="rId6" Type="http://schemas.openxmlformats.org/officeDocument/2006/relationships/hyperlink" Target="http://www.iau.org/static/archives/announcements/pdf/ann18029e.pdf" TargetMode="External"/><Relationship Id="rId1" Type="http://schemas.openxmlformats.org/officeDocument/2006/relationships/slideLayout" Target="../slideLayouts/slideLayout2.xml"/><Relationship Id="rId2" Type="http://schemas.openxmlformats.org/officeDocument/2006/relationships/hyperlink" Target="http://www.iau.org/static/archives/announcements/pdf/ann18029a.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 Type="http://schemas.openxmlformats.org/officeDocument/2006/relationships/hyperlink" Target="https://www.iau.org/administration/membership/individual/13702/" TargetMode="External"/><Relationship Id="rId12" Type="http://schemas.openxmlformats.org/officeDocument/2006/relationships/hyperlink" Target="https://www.iau.org/administration/membership/individual/15597/" TargetMode="External"/><Relationship Id="rId13" Type="http://schemas.openxmlformats.org/officeDocument/2006/relationships/hyperlink" Target="https://www.iau.org/administration/membership/individual/1423/" TargetMode="External"/><Relationship Id="rId1" Type="http://schemas.openxmlformats.org/officeDocument/2006/relationships/slideLayout" Target="../slideLayouts/slideLayout2.xml"/><Relationship Id="rId2" Type="http://schemas.openxmlformats.org/officeDocument/2006/relationships/hyperlink" Target="https://www.iau.org/administration/membership/individual/329/" TargetMode="External"/><Relationship Id="rId3" Type="http://schemas.openxmlformats.org/officeDocument/2006/relationships/hyperlink" Target="https://www.iau.org/administration/membership/individual/13790/" TargetMode="External"/><Relationship Id="rId4" Type="http://schemas.openxmlformats.org/officeDocument/2006/relationships/hyperlink" Target="https://www.iau.org/administration/membership/individual/14976/" TargetMode="External"/><Relationship Id="rId5" Type="http://schemas.openxmlformats.org/officeDocument/2006/relationships/hyperlink" Target="https://www.iau.org/administration/membership/individual/6242/" TargetMode="External"/><Relationship Id="rId6" Type="http://schemas.openxmlformats.org/officeDocument/2006/relationships/hyperlink" Target="https://www.iau.org/administration/membership/individual/1241/" TargetMode="External"/><Relationship Id="rId7" Type="http://schemas.openxmlformats.org/officeDocument/2006/relationships/hyperlink" Target="https://www.iau.org/administration/membership/individual/8921/" TargetMode="External"/><Relationship Id="rId8" Type="http://schemas.openxmlformats.org/officeDocument/2006/relationships/hyperlink" Target="https://www.iau.org/administration/membership/individual/8928/" TargetMode="External"/><Relationship Id="rId9" Type="http://schemas.openxmlformats.org/officeDocument/2006/relationships/hyperlink" Target="https://www.iau.org/administration/membership/individual/9605/" TargetMode="External"/><Relationship Id="rId10" Type="http://schemas.openxmlformats.org/officeDocument/2006/relationships/hyperlink" Target="https://www.iau.org/administration/membership/individual/97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2628569"/>
          </a:xfrm>
        </p:spPr>
        <p:txBody>
          <a:bodyPr>
            <a:normAutofit/>
          </a:bodyPr>
          <a:lstStyle/>
          <a:p>
            <a:r>
              <a:rPr kumimoji="1" lang="en-US" altLang="zh-CN" dirty="0" smtClean="0"/>
              <a:t>IAU Division E</a:t>
            </a:r>
            <a:br>
              <a:rPr kumimoji="1" lang="en-US" altLang="zh-CN" dirty="0" smtClean="0"/>
            </a:br>
            <a:r>
              <a:rPr kumimoji="1" lang="en-US" altLang="zh-CN" dirty="0" smtClean="0"/>
              <a:t>Sun and </a:t>
            </a:r>
            <a:r>
              <a:rPr kumimoji="1" lang="en-US" altLang="zh-CN" dirty="0" err="1" smtClean="0"/>
              <a:t>Heliosphere</a:t>
            </a:r>
            <a:endParaRPr kumimoji="1" lang="zh-CN" altLang="en-US" dirty="0"/>
          </a:p>
        </p:txBody>
      </p:sp>
      <p:sp>
        <p:nvSpPr>
          <p:cNvPr id="4" name="文本框 3"/>
          <p:cNvSpPr txBox="1"/>
          <p:nvPr/>
        </p:nvSpPr>
        <p:spPr>
          <a:xfrm>
            <a:off x="2150723" y="3299098"/>
            <a:ext cx="4843794" cy="2062103"/>
          </a:xfrm>
          <a:prstGeom prst="rect">
            <a:avLst/>
          </a:prstGeom>
          <a:noFill/>
        </p:spPr>
        <p:txBody>
          <a:bodyPr wrap="none" rtlCol="0">
            <a:spAutoFit/>
          </a:bodyPr>
          <a:lstStyle/>
          <a:p>
            <a:pPr algn="ctr"/>
            <a:r>
              <a:rPr kumimoji="1" lang="en-US" altLang="zh-CN" sz="3200" dirty="0" smtClean="0"/>
              <a:t>Business Meeting</a:t>
            </a:r>
          </a:p>
          <a:p>
            <a:pPr algn="ctr"/>
            <a:r>
              <a:rPr kumimoji="1" lang="en-US" altLang="zh-CN" sz="3200" dirty="0" smtClean="0"/>
              <a:t>2015-2018</a:t>
            </a:r>
          </a:p>
          <a:p>
            <a:pPr algn="ctr"/>
            <a:r>
              <a:rPr kumimoji="1" lang="en-US" altLang="zh-CN" sz="3200" dirty="0" smtClean="0"/>
              <a:t>XXX IAU GA, Vienna, Austria</a:t>
            </a:r>
          </a:p>
          <a:p>
            <a:pPr algn="ctr"/>
            <a:r>
              <a:rPr kumimoji="1" lang="en-US" altLang="zh-CN" sz="3200" dirty="0" smtClean="0"/>
              <a:t>August 27, 2018</a:t>
            </a:r>
            <a:endParaRPr kumimoji="1" lang="zh-CN" altLang="en-US" sz="3200" dirty="0"/>
          </a:p>
        </p:txBody>
      </p:sp>
    </p:spTree>
    <p:extLst>
      <p:ext uri="{BB962C8B-B14F-4D97-AF65-F5344CB8AC3E}">
        <p14:creationId xmlns:p14="http://schemas.microsoft.com/office/powerpoint/2010/main" val="13653505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a:bodyPr>
          <a:lstStyle/>
          <a:p>
            <a:r>
              <a:rPr lang="en-US" altLang="zh-CN" b="1" dirty="0" smtClean="0"/>
              <a:t>Division </a:t>
            </a:r>
            <a:r>
              <a:rPr lang="en-US" altLang="zh-CN" b="1" dirty="0"/>
              <a:t>E </a:t>
            </a:r>
            <a:r>
              <a:rPr lang="en-US" altLang="zh-CN" b="1" dirty="0" smtClean="0"/>
              <a:t>--- Various Activities</a:t>
            </a:r>
            <a:endParaRPr kumimoji="1" lang="zh-CN" altLang="en-US" dirty="0"/>
          </a:p>
        </p:txBody>
      </p:sp>
      <p:sp>
        <p:nvSpPr>
          <p:cNvPr id="4" name="矩形 3"/>
          <p:cNvSpPr/>
          <p:nvPr/>
        </p:nvSpPr>
        <p:spPr>
          <a:xfrm>
            <a:off x="0" y="1385626"/>
            <a:ext cx="9144000" cy="4955203"/>
          </a:xfrm>
          <a:prstGeom prst="rect">
            <a:avLst/>
          </a:prstGeom>
        </p:spPr>
        <p:txBody>
          <a:bodyPr wrap="square">
            <a:spAutoFit/>
          </a:bodyPr>
          <a:lstStyle/>
          <a:p>
            <a:r>
              <a:rPr lang="en-US" altLang="zh-CN" sz="3200" b="1" dirty="0" smtClean="0">
                <a:solidFill>
                  <a:srgbClr val="000090"/>
                </a:solidFill>
              </a:rPr>
              <a:t>Activities </a:t>
            </a:r>
            <a:r>
              <a:rPr lang="en-US" altLang="zh-CN" sz="3200" b="1" dirty="0">
                <a:solidFill>
                  <a:srgbClr val="000090"/>
                </a:solidFill>
              </a:rPr>
              <a:t>with related </a:t>
            </a:r>
            <a:r>
              <a:rPr lang="en-US" altLang="zh-CN" sz="3200" b="1" dirty="0" smtClean="0">
                <a:solidFill>
                  <a:srgbClr val="000090"/>
                </a:solidFill>
              </a:rPr>
              <a:t>Societies:</a:t>
            </a:r>
          </a:p>
          <a:p>
            <a:pPr marL="914400" lvl="1" indent="-457200">
              <a:buFont typeface="Arial"/>
              <a:buChar char="•"/>
            </a:pPr>
            <a:r>
              <a:rPr lang="en-US" altLang="zh-CN" sz="2800" dirty="0" smtClean="0"/>
              <a:t>UN </a:t>
            </a:r>
            <a:r>
              <a:rPr lang="en-US" altLang="zh-CN" sz="2800" dirty="0"/>
              <a:t>COPUOS Thematic Priority 4: Space Weather  ---</a:t>
            </a:r>
            <a:r>
              <a:rPr lang="zh-CN" altLang="zh-CN" sz="2800" dirty="0"/>
              <a:t> </a:t>
            </a:r>
            <a:r>
              <a:rPr lang="en-US" altLang="zh-CN" sz="2800" dirty="0"/>
              <a:t>“Strategy for Developing an </a:t>
            </a:r>
            <a:r>
              <a:rPr lang="en-US" altLang="zh-CN" sz="2800" dirty="0" smtClean="0"/>
              <a:t>International </a:t>
            </a:r>
            <a:r>
              <a:rPr lang="en-US" altLang="zh-CN" sz="2800" dirty="0"/>
              <a:t>Framework for Space Weather Services (2018-2030)”</a:t>
            </a:r>
            <a:endParaRPr lang="zh-CN" altLang="en-US" sz="2800" dirty="0"/>
          </a:p>
          <a:p>
            <a:pPr marL="914400" lvl="1" indent="-457200">
              <a:buFont typeface="Arial"/>
              <a:buChar char="•"/>
            </a:pPr>
            <a:r>
              <a:rPr lang="en-US" altLang="zh-CN" sz="2800" dirty="0" smtClean="0">
                <a:solidFill>
                  <a:srgbClr val="000090"/>
                </a:solidFill>
              </a:rPr>
              <a:t>SCOSTEP &amp; SCOSTEP </a:t>
            </a:r>
            <a:r>
              <a:rPr lang="en-US" altLang="zh-CN" sz="2800" dirty="0" err="1" smtClean="0">
                <a:solidFill>
                  <a:srgbClr val="000090"/>
                </a:solidFill>
              </a:rPr>
              <a:t>VarSITI</a:t>
            </a:r>
            <a:r>
              <a:rPr lang="en-US" altLang="zh-CN" sz="2800" dirty="0" smtClean="0">
                <a:solidFill>
                  <a:srgbClr val="000090"/>
                </a:solidFill>
              </a:rPr>
              <a:t> </a:t>
            </a:r>
            <a:r>
              <a:rPr lang="is-IS" altLang="zh-CN" sz="2800" dirty="0"/>
              <a:t>(Vari</a:t>
            </a:r>
            <a:r>
              <a:rPr lang="en-US" altLang="zh-CN" sz="2800" dirty="0"/>
              <a:t>ability of the Sun and its Terrestrial Impact</a:t>
            </a:r>
            <a:r>
              <a:rPr lang="en-US" altLang="zh-CN" sz="2800" dirty="0" smtClean="0"/>
              <a:t>)</a:t>
            </a:r>
            <a:endParaRPr lang="en-US" altLang="zh-CN" sz="2800" dirty="0" smtClean="0">
              <a:solidFill>
                <a:srgbClr val="000090"/>
              </a:solidFill>
            </a:endParaRPr>
          </a:p>
          <a:p>
            <a:r>
              <a:rPr lang="en-US" altLang="zh-CN" sz="3200" b="1" dirty="0" smtClean="0">
                <a:solidFill>
                  <a:srgbClr val="000090"/>
                </a:solidFill>
              </a:rPr>
              <a:t>Inactive case:</a:t>
            </a:r>
          </a:p>
          <a:p>
            <a:r>
              <a:rPr lang="en-US" altLang="zh-CN" sz="2800" dirty="0"/>
              <a:t>C</a:t>
            </a:r>
            <a:r>
              <a:rPr lang="en-US" altLang="zh-CN" sz="2800" dirty="0" smtClean="0"/>
              <a:t>urrent </a:t>
            </a:r>
            <a:r>
              <a:rPr lang="en-US" altLang="zh-CN" sz="2800" dirty="0"/>
              <a:t>IAU representative to </a:t>
            </a:r>
            <a:r>
              <a:rPr lang="en-US" altLang="zh-CN" sz="2800" dirty="0">
                <a:solidFill>
                  <a:srgbClr val="000090"/>
                </a:solidFill>
              </a:rPr>
              <a:t>ISES: International Space Environment Service</a:t>
            </a:r>
            <a:r>
              <a:rPr lang="en-US" altLang="zh-CN" sz="2800" dirty="0"/>
              <a:t> is inactive and has no responses to IAU for </a:t>
            </a:r>
            <a:r>
              <a:rPr lang="en-US" altLang="zh-CN" sz="2800" dirty="0" smtClean="0"/>
              <a:t>years</a:t>
            </a:r>
            <a:r>
              <a:rPr lang="en-US" altLang="zh-CN" sz="2800" dirty="0"/>
              <a:t> </a:t>
            </a:r>
            <a:r>
              <a:rPr lang="en-US" altLang="zh-CN" sz="2800" dirty="0" smtClean="0"/>
              <a:t>(once contacted Terry Onsager to propose new candidate )</a:t>
            </a:r>
            <a:endParaRPr lang="en-US" altLang="zh-CN" sz="2800" dirty="0">
              <a:solidFill>
                <a:srgbClr val="000090"/>
              </a:solidFill>
            </a:endParaRPr>
          </a:p>
        </p:txBody>
      </p:sp>
    </p:spTree>
    <p:extLst>
      <p:ext uri="{BB962C8B-B14F-4D97-AF65-F5344CB8AC3E}">
        <p14:creationId xmlns:p14="http://schemas.microsoft.com/office/powerpoint/2010/main" val="17638832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a:bodyPr>
          <a:lstStyle/>
          <a:p>
            <a:r>
              <a:rPr lang="en-US" altLang="zh-CN" b="1" dirty="0" smtClean="0"/>
              <a:t>Division </a:t>
            </a:r>
            <a:r>
              <a:rPr lang="en-US" altLang="zh-CN" b="1" dirty="0"/>
              <a:t>E </a:t>
            </a:r>
            <a:r>
              <a:rPr lang="en-US" altLang="zh-CN" b="1" dirty="0" smtClean="0"/>
              <a:t>--- Various Activities</a:t>
            </a:r>
            <a:endParaRPr kumimoji="1" lang="zh-CN" altLang="en-US" dirty="0"/>
          </a:p>
        </p:txBody>
      </p:sp>
      <p:sp>
        <p:nvSpPr>
          <p:cNvPr id="4" name="矩形 3"/>
          <p:cNvSpPr/>
          <p:nvPr/>
        </p:nvSpPr>
        <p:spPr>
          <a:xfrm>
            <a:off x="181434" y="1303145"/>
            <a:ext cx="8857412" cy="6309419"/>
          </a:xfrm>
          <a:prstGeom prst="rect">
            <a:avLst/>
          </a:prstGeom>
        </p:spPr>
        <p:txBody>
          <a:bodyPr wrap="square">
            <a:spAutoFit/>
          </a:bodyPr>
          <a:lstStyle/>
          <a:p>
            <a:pPr lvl="1" fontAlgn="base"/>
            <a:r>
              <a:rPr lang="en-GB" altLang="zh-CN" sz="4000" b="1" dirty="0" smtClean="0"/>
              <a:t>Functional </a:t>
            </a:r>
            <a:r>
              <a:rPr lang="en-GB" altLang="zh-CN" sz="4000" b="1" dirty="0"/>
              <a:t>Working  Groups</a:t>
            </a:r>
            <a:endParaRPr lang="zh-CN" altLang="zh-CN" sz="4000" dirty="0"/>
          </a:p>
          <a:p>
            <a:r>
              <a:rPr lang="en-GB" altLang="zh-CN" sz="3200" dirty="0"/>
              <a:t>The </a:t>
            </a:r>
            <a:r>
              <a:rPr lang="en-GB" altLang="zh-CN" sz="3200" dirty="0" smtClean="0"/>
              <a:t>“</a:t>
            </a:r>
            <a:r>
              <a:rPr lang="en-GB" altLang="zh-CN" sz="3200" dirty="0"/>
              <a:t>functional” WGs </a:t>
            </a:r>
            <a:r>
              <a:rPr lang="en-GB" altLang="zh-CN" sz="3200" dirty="0" smtClean="0"/>
              <a:t>are </a:t>
            </a:r>
            <a:r>
              <a:rPr lang="en-US" altLang="zh-CN" sz="3200" dirty="0" smtClean="0"/>
              <a:t>those</a:t>
            </a:r>
            <a:r>
              <a:rPr lang="en-GB" altLang="zh-CN" sz="3200" dirty="0" smtClean="0"/>
              <a:t> </a:t>
            </a:r>
            <a:r>
              <a:rPr lang="en-GB" altLang="zh-CN" sz="3200" dirty="0"/>
              <a:t>that </a:t>
            </a:r>
            <a:r>
              <a:rPr lang="en-GB" altLang="zh-CN" sz="3200" dirty="0">
                <a:solidFill>
                  <a:srgbClr val="000090"/>
                </a:solidFill>
              </a:rPr>
              <a:t>pursue a long term institutional function on behalf of the IAU</a:t>
            </a:r>
            <a:r>
              <a:rPr lang="en-GB" altLang="zh-CN" sz="3200" dirty="0"/>
              <a:t>, therefore they should not be automatically suppressed at every GA. </a:t>
            </a:r>
            <a:r>
              <a:rPr lang="en-GB" altLang="zh-CN" sz="3200" dirty="0">
                <a:solidFill>
                  <a:srgbClr val="000090"/>
                </a:solidFill>
              </a:rPr>
              <a:t>They should however report about their activity at the GA</a:t>
            </a:r>
            <a:r>
              <a:rPr lang="en-GB" altLang="zh-CN" sz="3200" dirty="0"/>
              <a:t> and, if needed, propose amendments in their mission</a:t>
            </a:r>
            <a:r>
              <a:rPr lang="en-GB" altLang="zh-CN" sz="3200" dirty="0" smtClean="0"/>
              <a:t>.</a:t>
            </a:r>
          </a:p>
          <a:p>
            <a:pPr marL="800100" lvl="1" indent="-342900">
              <a:buFont typeface="Arial"/>
              <a:buChar char="•"/>
            </a:pPr>
            <a:r>
              <a:rPr lang="en-US" altLang="zh-CN" sz="2400" dirty="0"/>
              <a:t>Interdivision (C&amp;E) WG: “</a:t>
            </a:r>
            <a:r>
              <a:rPr lang="en-US" altLang="zh-CN" sz="2400" dirty="0">
                <a:solidFill>
                  <a:srgbClr val="0000FF"/>
                </a:solidFill>
              </a:rPr>
              <a:t>Solar Eclipses</a:t>
            </a:r>
            <a:r>
              <a:rPr lang="en-US" altLang="zh-CN" sz="2400" dirty="0"/>
              <a:t>”  </a:t>
            </a:r>
            <a:r>
              <a:rPr lang="en-US" altLang="zh-CN" sz="2400" dirty="0">
                <a:solidFill>
                  <a:srgbClr val="FF0000"/>
                </a:solidFill>
              </a:rPr>
              <a:t>---Functional</a:t>
            </a:r>
          </a:p>
          <a:p>
            <a:pPr marL="800100" lvl="1" indent="-342900">
              <a:buFont typeface="Arial"/>
              <a:buChar char="•"/>
            </a:pPr>
            <a:r>
              <a:rPr lang="en-US" altLang="zh-CN" sz="2400" dirty="0"/>
              <a:t>Interdivision (B&amp;E) WG: “</a:t>
            </a:r>
            <a:r>
              <a:rPr lang="en-US" altLang="zh-CN" sz="2400" dirty="0">
                <a:solidFill>
                  <a:srgbClr val="0000FF"/>
                </a:solidFill>
              </a:rPr>
              <a:t>Coordination of Synoptic Observations of the Sun</a:t>
            </a:r>
            <a:r>
              <a:rPr lang="en-US" altLang="zh-CN" sz="2400" dirty="0"/>
              <a:t>”  </a:t>
            </a:r>
            <a:r>
              <a:rPr lang="en-US" altLang="zh-CN" sz="2400" dirty="0">
                <a:solidFill>
                  <a:srgbClr val="FF0000"/>
                </a:solidFill>
              </a:rPr>
              <a:t>---Functional</a:t>
            </a:r>
          </a:p>
          <a:p>
            <a:pPr marL="800100" lvl="1" indent="-342900">
              <a:buFont typeface="Arial"/>
              <a:buChar char="•"/>
            </a:pPr>
            <a:r>
              <a:rPr lang="en-US" altLang="zh-CN" sz="2400" dirty="0"/>
              <a:t>Commission C.E1 WG: “</a:t>
            </a:r>
            <a:r>
              <a:rPr lang="en-US" altLang="zh-CN" sz="2400" dirty="0">
                <a:solidFill>
                  <a:srgbClr val="0000FF"/>
                </a:solidFill>
              </a:rPr>
              <a:t>Solar </a:t>
            </a:r>
            <a:r>
              <a:rPr lang="en-US" altLang="zh-CN" sz="2400" dirty="0" smtClean="0">
                <a:solidFill>
                  <a:srgbClr val="0000FF"/>
                </a:solidFill>
              </a:rPr>
              <a:t>Irradiance</a:t>
            </a:r>
            <a:r>
              <a:rPr lang="zh-CN" altLang="zh-CN" sz="2400" dirty="0" smtClean="0">
                <a:solidFill>
                  <a:srgbClr val="FF0000"/>
                </a:solidFill>
              </a:rPr>
              <a:t> </a:t>
            </a:r>
            <a:r>
              <a:rPr lang="en-US" altLang="zh-CN" sz="2400" dirty="0">
                <a:solidFill>
                  <a:srgbClr val="FF0000"/>
                </a:solidFill>
              </a:rPr>
              <a:t>---Functional</a:t>
            </a:r>
          </a:p>
          <a:p>
            <a:endParaRPr lang="en-GB" altLang="zh-CN" sz="3200" dirty="0" smtClean="0"/>
          </a:p>
          <a:p>
            <a:endParaRPr lang="en-US" altLang="zh-CN" sz="4400" dirty="0" smtClean="0"/>
          </a:p>
        </p:txBody>
      </p:sp>
    </p:spTree>
    <p:extLst>
      <p:ext uri="{BB962C8B-B14F-4D97-AF65-F5344CB8AC3E}">
        <p14:creationId xmlns:p14="http://schemas.microsoft.com/office/powerpoint/2010/main" val="22541821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7"/>
            <a:ext cx="8229600" cy="791784"/>
          </a:xfrm>
        </p:spPr>
        <p:txBody>
          <a:bodyPr>
            <a:normAutofit fontScale="90000"/>
          </a:bodyPr>
          <a:lstStyle/>
          <a:p>
            <a:r>
              <a:rPr lang="en-US" altLang="zh-CN" b="1" dirty="0" smtClean="0"/>
              <a:t>IAU </a:t>
            </a:r>
            <a:r>
              <a:rPr lang="en-US" altLang="zh-CN" b="1" dirty="0"/>
              <a:t>meetings organized &amp; supported </a:t>
            </a:r>
            <a:endParaRPr kumimoji="1" lang="zh-CN" altLang="en-US" b="1" dirty="0"/>
          </a:p>
        </p:txBody>
      </p:sp>
      <p:sp>
        <p:nvSpPr>
          <p:cNvPr id="4" name="矩形 3"/>
          <p:cNvSpPr/>
          <p:nvPr/>
        </p:nvSpPr>
        <p:spPr>
          <a:xfrm>
            <a:off x="131952" y="1022721"/>
            <a:ext cx="8857412" cy="5632310"/>
          </a:xfrm>
          <a:prstGeom prst="rect">
            <a:avLst/>
          </a:prstGeom>
        </p:spPr>
        <p:txBody>
          <a:bodyPr wrap="square">
            <a:spAutoFit/>
          </a:bodyPr>
          <a:lstStyle/>
          <a:p>
            <a:pPr marL="285750" lvl="0" indent="-285750">
              <a:buFont typeface="Arial"/>
              <a:buChar char="•"/>
            </a:pPr>
            <a:r>
              <a:rPr lang="en-US" altLang="zh-CN" sz="2400" b="1" dirty="0">
                <a:solidFill>
                  <a:srgbClr val="000090"/>
                </a:solidFill>
              </a:rPr>
              <a:t>2016, IAUS 327</a:t>
            </a:r>
            <a:r>
              <a:rPr lang="en-US" altLang="zh-CN" sz="2400" dirty="0"/>
              <a:t>, Fine Structure and Dynamics of the Solar Atmosphere, Cartagena de </a:t>
            </a:r>
            <a:r>
              <a:rPr lang="en-US" altLang="zh-CN" sz="2400" dirty="0" err="1"/>
              <a:t>Indias</a:t>
            </a:r>
            <a:r>
              <a:rPr lang="en-US" altLang="zh-CN" sz="2400" dirty="0"/>
              <a:t>, Colombia</a:t>
            </a:r>
          </a:p>
          <a:p>
            <a:pPr marL="285750" lvl="0" indent="-285750">
              <a:buFont typeface="Arial"/>
              <a:buChar char="•"/>
            </a:pPr>
            <a:r>
              <a:rPr lang="en-US" altLang="zh-CN" sz="2400" b="1" dirty="0">
                <a:solidFill>
                  <a:srgbClr val="000090"/>
                </a:solidFill>
              </a:rPr>
              <a:t>2016, IAUS 328</a:t>
            </a:r>
            <a:r>
              <a:rPr lang="en-US" altLang="zh-CN" sz="2400" dirty="0"/>
              <a:t>, Living around Active Stars, </a:t>
            </a:r>
            <a:r>
              <a:rPr lang="en-US" altLang="zh-CN" sz="2400" dirty="0" err="1"/>
              <a:t>Maresias</a:t>
            </a:r>
            <a:r>
              <a:rPr lang="en-US" altLang="zh-CN" sz="2400" dirty="0"/>
              <a:t>, Brazil</a:t>
            </a:r>
          </a:p>
          <a:p>
            <a:pPr marL="285750" lvl="0" indent="-285750">
              <a:buFont typeface="Arial"/>
              <a:buChar char="•"/>
            </a:pPr>
            <a:r>
              <a:rPr lang="en-US" altLang="zh-CN" sz="2400" b="1" dirty="0">
                <a:solidFill>
                  <a:srgbClr val="0000FF"/>
                </a:solidFill>
              </a:rPr>
              <a:t>2017, IAUS 335</a:t>
            </a:r>
            <a:r>
              <a:rPr lang="en-US" altLang="zh-CN" sz="2400" dirty="0"/>
              <a:t>, Space Weather of the </a:t>
            </a:r>
            <a:r>
              <a:rPr lang="en-US" altLang="zh-CN" sz="2400" dirty="0" err="1"/>
              <a:t>Heliosphere</a:t>
            </a:r>
            <a:r>
              <a:rPr lang="en-US" altLang="zh-CN" sz="2400" dirty="0"/>
              <a:t>: Processes and Forecasts, University of Exeter, UK</a:t>
            </a:r>
          </a:p>
          <a:p>
            <a:pPr marL="285750" lvl="0" indent="-285750">
              <a:buFont typeface="Arial"/>
              <a:buChar char="•"/>
            </a:pPr>
            <a:r>
              <a:rPr lang="en-US" altLang="zh-CN" sz="2400" b="1" dirty="0">
                <a:solidFill>
                  <a:srgbClr val="FF0000"/>
                </a:solidFill>
              </a:rPr>
              <a:t>2018, IAUS 340</a:t>
            </a:r>
            <a:r>
              <a:rPr lang="en-US" altLang="zh-CN" sz="2400" dirty="0"/>
              <a:t>, Long-term datasets for the understanding of solar and stellar magnetic cycles, Jaipur, India</a:t>
            </a:r>
          </a:p>
          <a:p>
            <a:pPr marL="285750" lvl="0" indent="-285750">
              <a:buFont typeface="Arial"/>
              <a:buChar char="•"/>
            </a:pPr>
            <a:r>
              <a:rPr lang="en-US" altLang="zh-CN" sz="2400" b="1" dirty="0">
                <a:solidFill>
                  <a:srgbClr val="FF0000"/>
                </a:solidFill>
              </a:rPr>
              <a:t>2018 IAU GA Division Days </a:t>
            </a:r>
            <a:r>
              <a:rPr lang="en-US" altLang="zh-CN" sz="2400" dirty="0"/>
              <a:t>&amp;</a:t>
            </a:r>
            <a:r>
              <a:rPr lang="en-US" altLang="zh-CN" sz="2400" dirty="0">
                <a:solidFill>
                  <a:srgbClr val="FF0000"/>
                </a:solidFill>
              </a:rPr>
              <a:t> coordinating</a:t>
            </a:r>
            <a:r>
              <a:rPr lang="en-US" altLang="zh-CN" sz="2400" dirty="0"/>
              <a:t>/</a:t>
            </a:r>
            <a:r>
              <a:rPr lang="en-US" altLang="zh-CN" sz="2400" dirty="0">
                <a:solidFill>
                  <a:srgbClr val="008000"/>
                </a:solidFill>
              </a:rPr>
              <a:t>supporting</a:t>
            </a:r>
            <a:r>
              <a:rPr lang="en-US" altLang="zh-CN" sz="2400" dirty="0"/>
              <a:t> FMs, IAUS </a:t>
            </a:r>
          </a:p>
          <a:p>
            <a:pPr marL="742950" lvl="1" indent="-285750">
              <a:buFont typeface="Arial"/>
              <a:buChar char="•"/>
            </a:pPr>
            <a:r>
              <a:rPr lang="en-US" altLang="zh-CN" sz="2400" dirty="0">
                <a:solidFill>
                  <a:srgbClr val="FF0000"/>
                </a:solidFill>
              </a:rPr>
              <a:t>FM9</a:t>
            </a:r>
            <a:r>
              <a:rPr lang="en-US" altLang="zh-CN" sz="2400" dirty="0"/>
              <a:t>, Solar Irradiance: Physics-Based Advances</a:t>
            </a:r>
          </a:p>
          <a:p>
            <a:pPr marL="742950" lvl="1" indent="-285750">
              <a:buFont typeface="Arial"/>
              <a:buChar char="•"/>
            </a:pPr>
            <a:r>
              <a:rPr lang="en-US" altLang="zh-CN" sz="2400" dirty="0">
                <a:solidFill>
                  <a:srgbClr val="FF0000"/>
                </a:solidFill>
              </a:rPr>
              <a:t>FM10</a:t>
            </a:r>
            <a:r>
              <a:rPr lang="en-US" altLang="zh-CN" sz="2400" dirty="0"/>
              <a:t>, Nano Dust in Space and Astrophysics</a:t>
            </a:r>
          </a:p>
          <a:p>
            <a:pPr marL="742950" lvl="1" indent="-285750">
              <a:buFont typeface="Arial"/>
              <a:buChar char="•"/>
            </a:pPr>
            <a:r>
              <a:rPr lang="en-US" altLang="zh-CN" sz="2400" dirty="0">
                <a:solidFill>
                  <a:srgbClr val="008000"/>
                </a:solidFill>
              </a:rPr>
              <a:t>FM5</a:t>
            </a:r>
            <a:r>
              <a:rPr lang="en-US" altLang="zh-CN" sz="2400" dirty="0"/>
              <a:t>, Understanding historical observations to study transient phenomena </a:t>
            </a:r>
          </a:p>
          <a:p>
            <a:pPr marL="742950" lvl="1" indent="-285750">
              <a:buFont typeface="Arial"/>
              <a:buChar char="•"/>
            </a:pPr>
            <a:r>
              <a:rPr lang="en-US" altLang="zh-CN" sz="2400" dirty="0">
                <a:solidFill>
                  <a:srgbClr val="008000"/>
                </a:solidFill>
              </a:rPr>
              <a:t>FM15</a:t>
            </a:r>
            <a:r>
              <a:rPr lang="en-US" altLang="zh-CN" sz="2400" dirty="0"/>
              <a:t>, Astronomy for Development</a:t>
            </a:r>
          </a:p>
          <a:p>
            <a:pPr marL="742950" lvl="1" indent="-285750">
              <a:buFont typeface="Arial"/>
              <a:buChar char="•"/>
            </a:pPr>
            <a:r>
              <a:rPr lang="en-US" altLang="zh-CN" sz="2400" dirty="0">
                <a:solidFill>
                  <a:srgbClr val="008000"/>
                </a:solidFill>
              </a:rPr>
              <a:t>IAUS349</a:t>
            </a:r>
            <a:r>
              <a:rPr lang="en-US" altLang="zh-CN" sz="2400" dirty="0"/>
              <a:t>, Under One Sky: The IAU Centenary Symposium</a:t>
            </a:r>
          </a:p>
          <a:p>
            <a:pPr marL="285750" indent="-285750">
              <a:buFont typeface="Arial"/>
              <a:buChar char="•"/>
            </a:pPr>
            <a:r>
              <a:rPr lang="en-US" altLang="zh-CN" sz="2400" dirty="0">
                <a:solidFill>
                  <a:srgbClr val="3366FF"/>
                </a:solidFill>
              </a:rPr>
              <a:t>Future </a:t>
            </a:r>
            <a:r>
              <a:rPr lang="en-US" altLang="zh-CN" sz="2400" b="1" dirty="0">
                <a:solidFill>
                  <a:srgbClr val="3366FF"/>
                </a:solidFill>
              </a:rPr>
              <a:t>2019 IAUS </a:t>
            </a:r>
            <a:r>
              <a:rPr lang="en-US" altLang="zh-CN" sz="2400" dirty="0">
                <a:solidFill>
                  <a:srgbClr val="3366FF"/>
                </a:solidFill>
              </a:rPr>
              <a:t>during solar total eclipse, Chile </a:t>
            </a:r>
          </a:p>
        </p:txBody>
      </p:sp>
    </p:spTree>
    <p:extLst>
      <p:ext uri="{BB962C8B-B14F-4D97-AF65-F5344CB8AC3E}">
        <p14:creationId xmlns:p14="http://schemas.microsoft.com/office/powerpoint/2010/main" val="373031047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fontScale="90000"/>
          </a:bodyPr>
          <a:lstStyle/>
          <a:p>
            <a:r>
              <a:rPr lang="en-US" altLang="zh-CN" b="1" dirty="0" smtClean="0"/>
              <a:t>Division </a:t>
            </a:r>
            <a:r>
              <a:rPr lang="en-US" altLang="zh-CN" b="1" dirty="0"/>
              <a:t>E </a:t>
            </a:r>
            <a:r>
              <a:rPr lang="en-US" altLang="zh-CN" b="1" dirty="0" smtClean="0"/>
              <a:t>Commissions and Working </a:t>
            </a:r>
            <a:r>
              <a:rPr lang="en-US" altLang="zh-CN" b="1" dirty="0"/>
              <a:t>Groups </a:t>
            </a:r>
            <a:endParaRPr kumimoji="1" lang="zh-CN" altLang="en-US" b="1" dirty="0"/>
          </a:p>
        </p:txBody>
      </p:sp>
      <p:sp>
        <p:nvSpPr>
          <p:cNvPr id="4" name="矩形 3"/>
          <p:cNvSpPr/>
          <p:nvPr/>
        </p:nvSpPr>
        <p:spPr>
          <a:xfrm>
            <a:off x="148448" y="1814508"/>
            <a:ext cx="8608966" cy="3785652"/>
          </a:xfrm>
          <a:prstGeom prst="rect">
            <a:avLst/>
          </a:prstGeom>
        </p:spPr>
        <p:txBody>
          <a:bodyPr wrap="square">
            <a:spAutoFit/>
          </a:bodyPr>
          <a:lstStyle/>
          <a:p>
            <a:pPr marL="342900" indent="-342900">
              <a:buFont typeface="Arial"/>
              <a:buChar char="•"/>
            </a:pPr>
            <a:r>
              <a:rPr lang="en-US" altLang="zh-CN" sz="4000" b="1" dirty="0"/>
              <a:t>The 3 Commissions constitute distinct and interconnected parts of </a:t>
            </a:r>
            <a:r>
              <a:rPr lang="en-US" altLang="zh-CN" sz="4000" b="1" dirty="0" smtClean="0"/>
              <a:t>Division </a:t>
            </a:r>
            <a:r>
              <a:rPr lang="en-US" altLang="zh-CN" sz="4000" b="1" dirty="0"/>
              <a:t>E “</a:t>
            </a:r>
            <a:r>
              <a:rPr lang="en-GB" altLang="zh-CN" sz="4000" b="1" dirty="0">
                <a:solidFill>
                  <a:srgbClr val="000090"/>
                </a:solidFill>
              </a:rPr>
              <a:t>Sun and </a:t>
            </a:r>
            <a:r>
              <a:rPr lang="en-GB" altLang="zh-CN" sz="4000" b="1" dirty="0" err="1">
                <a:solidFill>
                  <a:srgbClr val="000090"/>
                </a:solidFill>
              </a:rPr>
              <a:t>Heliosphere</a:t>
            </a:r>
            <a:r>
              <a:rPr lang="en-GB" altLang="zh-CN" sz="4000" b="1" dirty="0">
                <a:solidFill>
                  <a:srgbClr val="000090"/>
                </a:solidFill>
              </a:rPr>
              <a:t>” </a:t>
            </a:r>
            <a:r>
              <a:rPr lang="en-US" altLang="zh-CN" sz="4000" b="1" dirty="0"/>
              <a:t>as a whole</a:t>
            </a:r>
          </a:p>
          <a:p>
            <a:pPr marL="342900" indent="-342900">
              <a:buFont typeface="Arial"/>
              <a:buChar char="•"/>
            </a:pPr>
            <a:r>
              <a:rPr lang="en-US" altLang="zh-CN" sz="4000" b="1" dirty="0"/>
              <a:t>1 </a:t>
            </a:r>
            <a:r>
              <a:rPr lang="en-US" altLang="zh-CN" sz="4000" b="1" dirty="0" err="1"/>
              <a:t>Comm</a:t>
            </a:r>
            <a:r>
              <a:rPr lang="en-US" altLang="zh-CN" sz="4000" b="1" dirty="0"/>
              <a:t> E1 WG </a:t>
            </a:r>
            <a:r>
              <a:rPr lang="en-US" altLang="zh-CN" sz="4000" dirty="0">
                <a:solidFill>
                  <a:srgbClr val="FF0000"/>
                </a:solidFill>
              </a:rPr>
              <a:t>Functional</a:t>
            </a:r>
            <a:r>
              <a:rPr lang="zh-CN" altLang="zh-CN" sz="4000" dirty="0">
                <a:solidFill>
                  <a:srgbClr val="FF0000"/>
                </a:solidFill>
              </a:rPr>
              <a:t> </a:t>
            </a:r>
            <a:endParaRPr lang="en-US" altLang="zh-CN" sz="4000" b="1" dirty="0" smtClean="0"/>
          </a:p>
          <a:p>
            <a:pPr marL="342900" indent="-342900">
              <a:buFont typeface="Arial"/>
              <a:buChar char="•"/>
            </a:pPr>
            <a:r>
              <a:rPr lang="en-US" altLang="zh-CN" sz="4000" b="1" dirty="0" smtClean="0"/>
              <a:t>1 </a:t>
            </a:r>
            <a:r>
              <a:rPr lang="en-US" altLang="zh-CN" sz="4000" b="1" dirty="0" err="1"/>
              <a:t>Div</a:t>
            </a:r>
            <a:r>
              <a:rPr lang="en-US" altLang="zh-CN" sz="4000" b="1" dirty="0"/>
              <a:t> </a:t>
            </a:r>
            <a:r>
              <a:rPr lang="en-US" altLang="zh-CN" sz="4000" b="1" dirty="0" smtClean="0"/>
              <a:t>WG </a:t>
            </a:r>
          </a:p>
          <a:p>
            <a:pPr marL="342900" indent="-342900">
              <a:buFont typeface="Arial"/>
              <a:buChar char="•"/>
            </a:pPr>
            <a:r>
              <a:rPr lang="en-US" altLang="zh-CN" sz="4000" b="1" dirty="0" smtClean="0"/>
              <a:t>2 </a:t>
            </a:r>
            <a:r>
              <a:rPr lang="en-US" altLang="zh-CN" sz="4000" b="1" dirty="0"/>
              <a:t>inter-</a:t>
            </a:r>
            <a:r>
              <a:rPr lang="en-US" altLang="zh-CN" sz="4000" b="1" dirty="0" err="1"/>
              <a:t>Div</a:t>
            </a:r>
            <a:r>
              <a:rPr lang="en-US" altLang="zh-CN" sz="4000" b="1" dirty="0"/>
              <a:t> WG </a:t>
            </a:r>
            <a:r>
              <a:rPr lang="en-US" altLang="zh-CN" sz="4000" dirty="0">
                <a:solidFill>
                  <a:srgbClr val="FF0000"/>
                </a:solidFill>
              </a:rPr>
              <a:t>Functional</a:t>
            </a:r>
            <a:r>
              <a:rPr lang="zh-CN" altLang="zh-CN" sz="4000" dirty="0">
                <a:solidFill>
                  <a:srgbClr val="FF0000"/>
                </a:solidFill>
              </a:rPr>
              <a:t> </a:t>
            </a:r>
            <a:endParaRPr lang="zh-CN" altLang="en-US" sz="4000" b="1" dirty="0">
              <a:solidFill>
                <a:srgbClr val="FF0000"/>
              </a:solidFill>
            </a:endParaRPr>
          </a:p>
        </p:txBody>
      </p:sp>
    </p:spTree>
    <p:extLst>
      <p:ext uri="{BB962C8B-B14F-4D97-AF65-F5344CB8AC3E}">
        <p14:creationId xmlns:p14="http://schemas.microsoft.com/office/powerpoint/2010/main" val="38170910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114787"/>
            <a:ext cx="9144000" cy="1221347"/>
          </a:xfrm>
        </p:spPr>
        <p:txBody>
          <a:bodyPr>
            <a:noAutofit/>
          </a:bodyPr>
          <a:lstStyle/>
          <a:p>
            <a:r>
              <a:rPr lang="en-US" altLang="zh-CN" sz="4000" b="1" dirty="0"/>
              <a:t>Division E Commissions and Working Groups </a:t>
            </a:r>
            <a:r>
              <a:rPr lang="en-US" altLang="zh-CN" sz="4000" b="1" dirty="0" smtClean="0"/>
              <a:t>Reports during </a:t>
            </a:r>
            <a:r>
              <a:rPr lang="en-US" altLang="zh-CN" sz="4000" b="1" dirty="0"/>
              <a:t>2015-2018</a:t>
            </a:r>
            <a:endParaRPr lang="en-GB" sz="4000" b="1" dirty="0">
              <a:solidFill>
                <a:srgbClr val="000090"/>
              </a:solidFill>
            </a:endParaRPr>
          </a:p>
        </p:txBody>
      </p:sp>
      <p:sp>
        <p:nvSpPr>
          <p:cNvPr id="5" name="CasellaDiTesto 4"/>
          <p:cNvSpPr txBox="1"/>
          <p:nvPr/>
        </p:nvSpPr>
        <p:spPr>
          <a:xfrm>
            <a:off x="262293" y="2526449"/>
            <a:ext cx="5121605" cy="2761147"/>
          </a:xfrm>
          <a:prstGeom prst="rect">
            <a:avLst/>
          </a:prstGeom>
          <a:noFill/>
        </p:spPr>
        <p:txBody>
          <a:bodyPr wrap="square" rtlCol="0">
            <a:spAutoFit/>
          </a:bodyPr>
          <a:lstStyle/>
          <a:p>
            <a:endParaRPr lang="en-GB" dirty="0"/>
          </a:p>
        </p:txBody>
      </p:sp>
      <p:sp>
        <p:nvSpPr>
          <p:cNvPr id="6" name="Rettangolo 5"/>
          <p:cNvSpPr/>
          <p:nvPr/>
        </p:nvSpPr>
        <p:spPr>
          <a:xfrm>
            <a:off x="0" y="1536246"/>
            <a:ext cx="9144000" cy="5016757"/>
          </a:xfrm>
          <a:prstGeom prst="rect">
            <a:avLst/>
          </a:prstGeom>
        </p:spPr>
        <p:txBody>
          <a:bodyPr wrap="square">
            <a:spAutoFit/>
          </a:bodyPr>
          <a:lstStyle/>
          <a:p>
            <a:pPr marL="285750" lvl="0" indent="-285750">
              <a:buFont typeface="Arial"/>
              <a:buChar char="•"/>
            </a:pPr>
            <a:r>
              <a:rPr lang="en-US" sz="2200" b="1" dirty="0" err="1" smtClean="0"/>
              <a:t>Comm</a:t>
            </a:r>
            <a:r>
              <a:rPr lang="en-US" sz="2200" b="1" dirty="0" smtClean="0"/>
              <a:t> E1</a:t>
            </a:r>
            <a:r>
              <a:rPr lang="en-US" sz="2200" dirty="0" smtClean="0"/>
              <a:t> “</a:t>
            </a:r>
            <a:r>
              <a:rPr lang="en-US" sz="2200" b="1" dirty="0" smtClean="0">
                <a:solidFill>
                  <a:srgbClr val="000090"/>
                </a:solidFill>
              </a:rPr>
              <a:t>Solar Radiation &amp; Structure</a:t>
            </a:r>
            <a:r>
              <a:rPr lang="en-US" sz="2200" dirty="0" smtClean="0"/>
              <a:t>”: highlighted with </a:t>
            </a:r>
            <a:r>
              <a:rPr lang="en-US" altLang="zh-CN" sz="2200" dirty="0" smtClean="0"/>
              <a:t>82 references</a:t>
            </a:r>
            <a:endParaRPr lang="en-US" sz="2200" dirty="0" smtClean="0"/>
          </a:p>
          <a:p>
            <a:pPr marL="285750" indent="-285750">
              <a:buFont typeface="Arial"/>
              <a:buChar char="•"/>
            </a:pPr>
            <a:r>
              <a:rPr lang="en-US" altLang="zh-CN" sz="2200" b="1" dirty="0" err="1"/>
              <a:t>Comm</a:t>
            </a:r>
            <a:r>
              <a:rPr lang="en-US" altLang="zh-CN" sz="2200" b="1" dirty="0"/>
              <a:t> </a:t>
            </a:r>
            <a:r>
              <a:rPr lang="en-US" altLang="zh-CN" sz="2200" b="1" dirty="0" smtClean="0"/>
              <a:t>E2</a:t>
            </a:r>
            <a:r>
              <a:rPr lang="en-US" altLang="zh-CN" sz="2200" dirty="0" smtClean="0"/>
              <a:t> </a:t>
            </a:r>
            <a:r>
              <a:rPr lang="en-US" altLang="zh-CN" sz="2200" dirty="0"/>
              <a:t>“</a:t>
            </a:r>
            <a:r>
              <a:rPr lang="en-US" altLang="zh-CN" sz="2200" b="1" dirty="0">
                <a:solidFill>
                  <a:srgbClr val="000090"/>
                </a:solidFill>
              </a:rPr>
              <a:t>Solar </a:t>
            </a:r>
            <a:r>
              <a:rPr lang="en-US" altLang="zh-CN" sz="2200" b="1" dirty="0" smtClean="0">
                <a:solidFill>
                  <a:srgbClr val="000090"/>
                </a:solidFill>
              </a:rPr>
              <a:t>Activity</a:t>
            </a:r>
            <a:r>
              <a:rPr lang="en-US" altLang="zh-CN" sz="2200" dirty="0" smtClean="0"/>
              <a:t>”</a:t>
            </a:r>
            <a:r>
              <a:rPr lang="en-US" altLang="zh-CN" sz="2200" dirty="0"/>
              <a:t>: </a:t>
            </a:r>
            <a:r>
              <a:rPr lang="en-US" altLang="zh-CN" sz="2200" dirty="0" smtClean="0"/>
              <a:t>highlighted with 131 references</a:t>
            </a:r>
            <a:endParaRPr lang="en-US" altLang="zh-CN" sz="2200" dirty="0"/>
          </a:p>
          <a:p>
            <a:pPr marL="285750" lvl="0" indent="-285750">
              <a:buFont typeface="Arial"/>
              <a:buChar char="•"/>
            </a:pPr>
            <a:r>
              <a:rPr lang="en-US" altLang="zh-CN" sz="2200" b="1" dirty="0" err="1" smtClean="0"/>
              <a:t>Comm</a:t>
            </a:r>
            <a:r>
              <a:rPr lang="en-US" altLang="zh-CN" sz="2200" b="1" dirty="0" smtClean="0"/>
              <a:t> E3 </a:t>
            </a:r>
            <a:r>
              <a:rPr lang="en-US" altLang="zh-CN" sz="2200" dirty="0" smtClean="0"/>
              <a:t>“</a:t>
            </a:r>
            <a:r>
              <a:rPr lang="en-US" altLang="zh-CN" sz="2400" b="1" dirty="0" smtClean="0">
                <a:solidFill>
                  <a:srgbClr val="000090"/>
                </a:solidFill>
              </a:rPr>
              <a:t>Solar Impact throughout the </a:t>
            </a:r>
            <a:r>
              <a:rPr lang="en-US" altLang="zh-CN" sz="2400" b="1" dirty="0" err="1" smtClean="0">
                <a:solidFill>
                  <a:srgbClr val="000090"/>
                </a:solidFill>
              </a:rPr>
              <a:t>Heliosphere</a:t>
            </a:r>
            <a:r>
              <a:rPr lang="en-US" altLang="zh-CN" sz="2200" dirty="0" smtClean="0"/>
              <a:t>”: highlighted with 74 </a:t>
            </a:r>
            <a:r>
              <a:rPr lang="en-US" altLang="zh-CN" sz="2200" dirty="0"/>
              <a:t>references</a:t>
            </a:r>
          </a:p>
          <a:p>
            <a:r>
              <a:rPr lang="en-US" sz="2200" dirty="0" smtClean="0"/>
              <a:t>     (~2200 refereed papers/year, </a:t>
            </a:r>
            <a:r>
              <a:rPr lang="en-US" altLang="zh-CN" sz="2200" dirty="0"/>
              <a:t>~</a:t>
            </a:r>
            <a:r>
              <a:rPr lang="en-US" sz="2200" dirty="0" smtClean="0"/>
              <a:t>5000 authors---</a:t>
            </a:r>
            <a:r>
              <a:rPr lang="en-US" sz="2200" dirty="0" err="1" smtClean="0"/>
              <a:t>Div</a:t>
            </a:r>
            <a:r>
              <a:rPr lang="en-US" sz="2200" dirty="0" smtClean="0"/>
              <a:t> II Legacy Reports)</a:t>
            </a:r>
          </a:p>
          <a:p>
            <a:endParaRPr lang="en-US" sz="2200" dirty="0" smtClean="0"/>
          </a:p>
          <a:p>
            <a:pPr marL="342900" indent="-342900">
              <a:buFont typeface="Arial"/>
              <a:buChar char="•"/>
            </a:pPr>
            <a:r>
              <a:rPr lang="en-US" sz="2200" b="1" dirty="0" smtClean="0">
                <a:solidFill>
                  <a:srgbClr val="000090"/>
                </a:solidFill>
              </a:rPr>
              <a:t>E1 WG </a:t>
            </a:r>
            <a:r>
              <a:rPr lang="en-US" altLang="zh-CN" sz="2400" dirty="0" smtClean="0"/>
              <a:t>Solar Irradiance: </a:t>
            </a:r>
            <a:r>
              <a:rPr lang="en-US" altLang="zh-CN" sz="2400" dirty="0" smtClean="0">
                <a:solidFill>
                  <a:srgbClr val="FF0000"/>
                </a:solidFill>
              </a:rPr>
              <a:t>Functional</a:t>
            </a:r>
            <a:r>
              <a:rPr lang="en-US" altLang="zh-CN" sz="2400" dirty="0" smtClean="0"/>
              <a:t>,</a:t>
            </a:r>
            <a:r>
              <a:rPr lang="zh-CN" altLang="zh-CN" sz="2400" dirty="0" smtClean="0"/>
              <a:t> </a:t>
            </a:r>
            <a:r>
              <a:rPr lang="en-US" altLang="zh-CN" sz="2400" dirty="0" smtClean="0"/>
              <a:t>TSI &amp; SSI: </a:t>
            </a:r>
            <a:r>
              <a:rPr lang="en-US" altLang="zh-CN" sz="2400" dirty="0"/>
              <a:t>long timescales </a:t>
            </a:r>
            <a:r>
              <a:rPr lang="en-US" altLang="zh-CN" sz="2400" dirty="0" smtClean="0"/>
              <a:t>with </a:t>
            </a:r>
            <a:r>
              <a:rPr lang="en-US" altLang="zh-CN" sz="2400" dirty="0"/>
              <a:t>stellar</a:t>
            </a:r>
            <a:r>
              <a:rPr lang="en-US" altLang="zh-CN" sz="2400" dirty="0" smtClean="0"/>
              <a:t>-variability studies planned</a:t>
            </a:r>
          </a:p>
          <a:p>
            <a:pPr marL="342900" indent="-342900">
              <a:buFont typeface="Arial"/>
              <a:buChar char="•"/>
            </a:pPr>
            <a:r>
              <a:rPr lang="en-US" sz="2200" b="1" dirty="0" smtClean="0">
                <a:solidFill>
                  <a:srgbClr val="000090"/>
                </a:solidFill>
              </a:rPr>
              <a:t>WG </a:t>
            </a:r>
            <a:r>
              <a:rPr lang="en-US" altLang="zh-CN" sz="2400" dirty="0" smtClean="0"/>
              <a:t>Impact of Magnetic Activity on Solar and Stellar Environments: </a:t>
            </a:r>
          </a:p>
          <a:p>
            <a:pPr marL="342900" indent="-342900">
              <a:buFont typeface="Arial"/>
              <a:buChar char="•"/>
            </a:pPr>
            <a:r>
              <a:rPr lang="en-US" sz="2400" b="1" dirty="0" smtClean="0">
                <a:solidFill>
                  <a:srgbClr val="000090"/>
                </a:solidFill>
              </a:rPr>
              <a:t>B-E WG </a:t>
            </a:r>
            <a:r>
              <a:rPr lang="en-US" altLang="zh-CN" sz="2400" dirty="0" smtClean="0"/>
              <a:t>Coordination of Synoptic Observations of the Sun: </a:t>
            </a:r>
            <a:r>
              <a:rPr lang="en-US" altLang="zh-CN" sz="2400" dirty="0">
                <a:solidFill>
                  <a:srgbClr val="FF0000"/>
                </a:solidFill>
              </a:rPr>
              <a:t>Functional</a:t>
            </a:r>
            <a:r>
              <a:rPr lang="zh-CN" altLang="zh-CN" sz="2400" dirty="0">
                <a:solidFill>
                  <a:srgbClr val="FF0000"/>
                </a:solidFill>
              </a:rPr>
              <a:t> </a:t>
            </a:r>
            <a:endParaRPr lang="en-US" altLang="zh-CN" sz="2400" dirty="0" smtClean="0">
              <a:solidFill>
                <a:srgbClr val="FF0000"/>
              </a:solidFill>
            </a:endParaRPr>
          </a:p>
          <a:p>
            <a:pPr marL="342900" indent="-342900">
              <a:buFont typeface="Arial"/>
              <a:buChar char="•"/>
            </a:pPr>
            <a:r>
              <a:rPr lang="en-US" altLang="zh-CN" sz="2400" b="1" dirty="0" smtClean="0">
                <a:solidFill>
                  <a:srgbClr val="000090"/>
                </a:solidFill>
              </a:rPr>
              <a:t>C-E WG </a:t>
            </a:r>
            <a:r>
              <a:rPr lang="en-US" altLang="zh-CN" sz="2400" dirty="0"/>
              <a:t>Solar </a:t>
            </a:r>
            <a:r>
              <a:rPr lang="en-US" altLang="zh-CN" sz="2400" dirty="0" smtClean="0"/>
              <a:t>Eclipses: </a:t>
            </a:r>
            <a:r>
              <a:rPr lang="en-US" altLang="zh-CN" sz="2400" dirty="0" smtClean="0">
                <a:solidFill>
                  <a:srgbClr val="FF0000"/>
                </a:solidFill>
              </a:rPr>
              <a:t>Functional</a:t>
            </a:r>
            <a:r>
              <a:rPr lang="zh-CN" altLang="zh-CN" sz="2400" dirty="0" smtClean="0">
                <a:solidFill>
                  <a:srgbClr val="FF0000"/>
                </a:solidFill>
              </a:rPr>
              <a:t> </a:t>
            </a:r>
            <a:r>
              <a:rPr lang="en-US" sz="2200" dirty="0" smtClean="0"/>
              <a:t>2 total, 2 annular, 4 partial eclipses</a:t>
            </a:r>
          </a:p>
          <a:p>
            <a:pPr marL="342900" indent="-342900">
              <a:buFont typeface="Arial"/>
              <a:buChar char="•"/>
            </a:pPr>
            <a:endParaRPr lang="en-US" sz="2200" b="1" dirty="0" smtClean="0"/>
          </a:p>
          <a:p>
            <a:pPr marL="342900" indent="-342900">
              <a:buFont typeface="Arial"/>
              <a:buChar char="•"/>
            </a:pPr>
            <a:r>
              <a:rPr lang="en-US" altLang="zh-CN" sz="2200" dirty="0" smtClean="0">
                <a:solidFill>
                  <a:srgbClr val="FF0000"/>
                </a:solidFill>
              </a:rPr>
              <a:t>All active </a:t>
            </a:r>
            <a:r>
              <a:rPr lang="en-US" altLang="zh-CN" sz="2200" dirty="0">
                <a:solidFill>
                  <a:srgbClr val="FF0000"/>
                </a:solidFill>
              </a:rPr>
              <a:t>and </a:t>
            </a:r>
            <a:r>
              <a:rPr lang="en-US" altLang="zh-CN" sz="2200" dirty="0" smtClean="0">
                <a:solidFill>
                  <a:srgbClr val="FF0000"/>
                </a:solidFill>
              </a:rPr>
              <a:t>fruitful, Division E recommends to continue these </a:t>
            </a:r>
            <a:r>
              <a:rPr lang="en-US" altLang="zh-CN" sz="2200" dirty="0" err="1" smtClean="0">
                <a:solidFill>
                  <a:srgbClr val="FF0000"/>
                </a:solidFill>
              </a:rPr>
              <a:t>Comms</a:t>
            </a:r>
            <a:r>
              <a:rPr lang="en-US" altLang="zh-CN" sz="2200" dirty="0" smtClean="0">
                <a:solidFill>
                  <a:srgbClr val="FF0000"/>
                </a:solidFill>
              </a:rPr>
              <a:t>/WGs</a:t>
            </a:r>
            <a:r>
              <a:rPr lang="en-US" altLang="zh-CN" sz="2200" dirty="0" smtClean="0">
                <a:solidFill>
                  <a:srgbClr val="000090"/>
                </a:solidFill>
              </a:rPr>
              <a:t>. (Next time all Commissions must reform!)</a:t>
            </a:r>
            <a:endParaRPr lang="en-US" sz="2200" b="1" dirty="0" smtClean="0">
              <a:solidFill>
                <a:srgbClr val="000090"/>
              </a:solidFill>
            </a:endParaRPr>
          </a:p>
        </p:txBody>
      </p:sp>
    </p:spTree>
    <p:extLst>
      <p:ext uri="{BB962C8B-B14F-4D97-AF65-F5344CB8AC3E}">
        <p14:creationId xmlns:p14="http://schemas.microsoft.com/office/powerpoint/2010/main" val="24942861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62293" y="2526449"/>
            <a:ext cx="5121605" cy="2761147"/>
          </a:xfrm>
          <a:prstGeom prst="rect">
            <a:avLst/>
          </a:prstGeom>
          <a:noFill/>
        </p:spPr>
        <p:txBody>
          <a:bodyPr wrap="square" rtlCol="0">
            <a:spAutoFit/>
          </a:bodyPr>
          <a:lstStyle/>
          <a:p>
            <a:endParaRPr lang="en-GB" dirty="0"/>
          </a:p>
        </p:txBody>
      </p:sp>
      <p:sp>
        <p:nvSpPr>
          <p:cNvPr id="6" name="Rettangolo 5"/>
          <p:cNvSpPr/>
          <p:nvPr/>
        </p:nvSpPr>
        <p:spPr>
          <a:xfrm>
            <a:off x="29777" y="1535206"/>
            <a:ext cx="9114223" cy="4401205"/>
          </a:xfrm>
          <a:prstGeom prst="rect">
            <a:avLst/>
          </a:prstGeom>
        </p:spPr>
        <p:txBody>
          <a:bodyPr wrap="square">
            <a:spAutoFit/>
          </a:bodyPr>
          <a:lstStyle/>
          <a:p>
            <a:r>
              <a:rPr lang="en-US" altLang="zh-CN" sz="2800" dirty="0" smtClean="0"/>
              <a:t>The </a:t>
            </a:r>
            <a:r>
              <a:rPr lang="en-US" altLang="zh-CN" sz="2800" dirty="0"/>
              <a:t>scientific developments on key scientific problems in a wide spectra are addressed either </a:t>
            </a:r>
            <a:r>
              <a:rPr lang="en-US" altLang="zh-CN" sz="2800" dirty="0">
                <a:solidFill>
                  <a:srgbClr val="FF0000"/>
                </a:solidFill>
              </a:rPr>
              <a:t>through theory, data-processing</a:t>
            </a:r>
            <a:r>
              <a:rPr lang="en-US" altLang="zh-CN" sz="2800" dirty="0">
                <a:solidFill>
                  <a:srgbClr val="0000FF"/>
                </a:solidFill>
              </a:rPr>
              <a:t> </a:t>
            </a:r>
            <a:r>
              <a:rPr lang="en-US" altLang="zh-CN" sz="2800" dirty="0"/>
              <a:t>or </a:t>
            </a:r>
            <a:r>
              <a:rPr lang="en-US" altLang="zh-CN" sz="2800" dirty="0">
                <a:solidFill>
                  <a:srgbClr val="FF0000"/>
                </a:solidFill>
              </a:rPr>
              <a:t>observationally with stereo and close-up observations </a:t>
            </a:r>
            <a:r>
              <a:rPr lang="en-US" altLang="zh-CN" sz="2800" dirty="0"/>
              <a:t>by a variety of facilities including continued </a:t>
            </a:r>
            <a:r>
              <a:rPr lang="en-US" altLang="zh-CN" sz="2800" dirty="0">
                <a:solidFill>
                  <a:srgbClr val="0000FF"/>
                </a:solidFill>
              </a:rPr>
              <a:t>space-based facilities</a:t>
            </a:r>
            <a:r>
              <a:rPr lang="en-US" altLang="zh-CN" sz="2800" dirty="0"/>
              <a:t>: </a:t>
            </a:r>
            <a:r>
              <a:rPr lang="en-US" altLang="zh-CN" sz="2800" i="1" dirty="0"/>
              <a:t>RHESSI, </a:t>
            </a:r>
            <a:r>
              <a:rPr lang="en-US" altLang="zh-CN" sz="2800" i="1" dirty="0" err="1"/>
              <a:t>Hinode</a:t>
            </a:r>
            <a:r>
              <a:rPr lang="en-US" altLang="zh-CN" sz="2800" i="1" dirty="0"/>
              <a:t>, IRIS, SDO, STEREO, </a:t>
            </a:r>
            <a:r>
              <a:rPr lang="en-US" altLang="zh-CN" sz="2800" i="1" dirty="0" err="1"/>
              <a:t>SoHO</a:t>
            </a:r>
            <a:r>
              <a:rPr lang="en-US" altLang="zh-CN" sz="2800" dirty="0"/>
              <a:t>; </a:t>
            </a:r>
            <a:r>
              <a:rPr lang="en-US" altLang="zh-CN" sz="2800" dirty="0">
                <a:solidFill>
                  <a:srgbClr val="0000FF"/>
                </a:solidFill>
              </a:rPr>
              <a:t>ground-based major facilities</a:t>
            </a:r>
            <a:r>
              <a:rPr lang="en-US" altLang="zh-CN" sz="2800" dirty="0"/>
              <a:t>: </a:t>
            </a:r>
            <a:r>
              <a:rPr lang="en-US" altLang="zh-CN" sz="2800" i="1" dirty="0"/>
              <a:t>1m SST, NVST, 1.5m </a:t>
            </a:r>
            <a:r>
              <a:rPr lang="en-US" altLang="zh-CN" sz="2800" i="1" dirty="0" err="1"/>
              <a:t>Gregor</a:t>
            </a:r>
            <a:r>
              <a:rPr lang="en-US" altLang="zh-CN" sz="2800" i="1" dirty="0"/>
              <a:t>, 1.6m GST</a:t>
            </a:r>
            <a:r>
              <a:rPr lang="en-US" altLang="zh-CN" sz="2800" dirty="0"/>
              <a:t>; </a:t>
            </a:r>
            <a:r>
              <a:rPr lang="en-US" altLang="zh-CN" sz="2800" dirty="0">
                <a:solidFill>
                  <a:srgbClr val="0000FF"/>
                </a:solidFill>
              </a:rPr>
              <a:t>non-solar dedicated radio facilities</a:t>
            </a:r>
            <a:r>
              <a:rPr lang="en-US" altLang="zh-CN" sz="2800" dirty="0"/>
              <a:t>: </a:t>
            </a:r>
            <a:r>
              <a:rPr lang="en-US" altLang="zh-CN" sz="2800" i="1" dirty="0"/>
              <a:t>ALMA, EVLA, LWA, MWA, LOFAR, GURT</a:t>
            </a:r>
            <a:r>
              <a:rPr lang="en-US" altLang="zh-CN" sz="2800" dirty="0"/>
              <a:t> and </a:t>
            </a:r>
            <a:r>
              <a:rPr lang="en-US" altLang="zh-CN" sz="2800" dirty="0">
                <a:solidFill>
                  <a:srgbClr val="0000FF"/>
                </a:solidFill>
              </a:rPr>
              <a:t>solar dedicated radio facilities</a:t>
            </a:r>
            <a:r>
              <a:rPr lang="en-US" altLang="zh-CN" sz="2800" dirty="0"/>
              <a:t>: </a:t>
            </a:r>
            <a:r>
              <a:rPr lang="en-US" altLang="zh-CN" sz="2800" i="1" dirty="0"/>
              <a:t>MUSER, SRH, ICCON, NRH,</a:t>
            </a:r>
            <a:r>
              <a:rPr lang="en-US" altLang="zh-CN" sz="2800" dirty="0"/>
              <a:t> etc. and </a:t>
            </a:r>
            <a:r>
              <a:rPr lang="en-US" altLang="zh-CN" sz="2800" dirty="0">
                <a:solidFill>
                  <a:srgbClr val="0000FF"/>
                </a:solidFill>
              </a:rPr>
              <a:t>future projects</a:t>
            </a:r>
            <a:r>
              <a:rPr lang="en-US" altLang="zh-CN" sz="2800" dirty="0"/>
              <a:t> </a:t>
            </a:r>
            <a:r>
              <a:rPr lang="en-US" altLang="zh-CN" sz="2800" i="1" dirty="0"/>
              <a:t>ASO-S, SKA</a:t>
            </a:r>
            <a:r>
              <a:rPr lang="en-US" altLang="zh-CN" sz="2800" dirty="0"/>
              <a:t> </a:t>
            </a:r>
            <a:r>
              <a:rPr lang="en-US" altLang="zh-CN" sz="2800" dirty="0" smtClean="0"/>
              <a:t>etc. </a:t>
            </a:r>
          </a:p>
        </p:txBody>
      </p:sp>
      <p:sp>
        <p:nvSpPr>
          <p:cNvPr id="7" name="Titolo 1"/>
          <p:cNvSpPr txBox="1">
            <a:spLocks/>
          </p:cNvSpPr>
          <p:nvPr/>
        </p:nvSpPr>
        <p:spPr>
          <a:xfrm>
            <a:off x="0" y="420721"/>
            <a:ext cx="9144000" cy="75497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4000" b="1" dirty="0" smtClean="0">
                <a:solidFill>
                  <a:srgbClr val="000090"/>
                </a:solidFill>
              </a:rPr>
              <a:t>Division E </a:t>
            </a:r>
            <a:r>
              <a:rPr lang="x-none" sz="4000" b="1" dirty="0" smtClean="0">
                <a:solidFill>
                  <a:srgbClr val="000090"/>
                </a:solidFill>
              </a:rPr>
              <a:t>progress </a:t>
            </a:r>
            <a:r>
              <a:rPr lang="en-US" altLang="zh-CN" sz="4000" b="1" dirty="0" smtClean="0">
                <a:solidFill>
                  <a:srgbClr val="000090"/>
                </a:solidFill>
              </a:rPr>
              <a:t>during </a:t>
            </a:r>
            <a:r>
              <a:rPr lang="en-US" altLang="zh-CN" sz="4000" b="1" dirty="0">
                <a:solidFill>
                  <a:srgbClr val="000090"/>
                </a:solidFill>
              </a:rPr>
              <a:t>2015-2018</a:t>
            </a:r>
            <a:endParaRPr lang="en-GB" sz="4000" b="1" dirty="0">
              <a:solidFill>
                <a:srgbClr val="000090"/>
              </a:solidFill>
            </a:endParaRPr>
          </a:p>
        </p:txBody>
      </p:sp>
    </p:spTree>
    <p:extLst>
      <p:ext uri="{BB962C8B-B14F-4D97-AF65-F5344CB8AC3E}">
        <p14:creationId xmlns:p14="http://schemas.microsoft.com/office/powerpoint/2010/main" val="201894017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62293" y="2526449"/>
            <a:ext cx="5121605" cy="2761147"/>
          </a:xfrm>
          <a:prstGeom prst="rect">
            <a:avLst/>
          </a:prstGeom>
          <a:noFill/>
        </p:spPr>
        <p:txBody>
          <a:bodyPr wrap="square" rtlCol="0">
            <a:spAutoFit/>
          </a:bodyPr>
          <a:lstStyle/>
          <a:p>
            <a:endParaRPr lang="en-GB" dirty="0"/>
          </a:p>
        </p:txBody>
      </p:sp>
      <p:sp>
        <p:nvSpPr>
          <p:cNvPr id="6" name="Rettangolo 5"/>
          <p:cNvSpPr/>
          <p:nvPr/>
        </p:nvSpPr>
        <p:spPr>
          <a:xfrm>
            <a:off x="0" y="1319638"/>
            <a:ext cx="9114223" cy="4401205"/>
          </a:xfrm>
          <a:prstGeom prst="rect">
            <a:avLst/>
          </a:prstGeom>
        </p:spPr>
        <p:txBody>
          <a:bodyPr wrap="square">
            <a:spAutoFit/>
          </a:bodyPr>
          <a:lstStyle/>
          <a:p>
            <a:r>
              <a:rPr lang="en-US" altLang="zh-CN" sz="2800" dirty="0"/>
              <a:t>A</a:t>
            </a:r>
            <a:r>
              <a:rPr lang="en-US" altLang="zh-CN" sz="2800" dirty="0" smtClean="0"/>
              <a:t> </a:t>
            </a:r>
            <a:r>
              <a:rPr lang="en-US" altLang="zh-CN" sz="2800" dirty="0"/>
              <a:t>great variety of opportunities </a:t>
            </a:r>
            <a:r>
              <a:rPr lang="en-US" altLang="zh-CN" sz="2800" dirty="0" smtClean="0"/>
              <a:t>in the coming decade through </a:t>
            </a:r>
            <a:r>
              <a:rPr lang="en-US" altLang="zh-CN" sz="2800" dirty="0"/>
              <a:t>new generations of </a:t>
            </a:r>
            <a:r>
              <a:rPr lang="en-US" altLang="zh-CN" sz="2800" dirty="0" smtClean="0"/>
              <a:t>observations:</a:t>
            </a:r>
          </a:p>
          <a:p>
            <a:pPr marL="457200" indent="-457200">
              <a:buFont typeface="Arial"/>
              <a:buChar char="•"/>
            </a:pPr>
            <a:r>
              <a:rPr lang="en-US" altLang="zh-CN" sz="2800" dirty="0" smtClean="0"/>
              <a:t> </a:t>
            </a:r>
            <a:r>
              <a:rPr lang="en-US" altLang="zh-CN" sz="2800" i="1" dirty="0" smtClean="0">
                <a:solidFill>
                  <a:srgbClr val="0000FF"/>
                </a:solidFill>
              </a:rPr>
              <a:t>Parker </a:t>
            </a:r>
            <a:r>
              <a:rPr lang="en-US" altLang="zh-CN" sz="2800" i="1" dirty="0">
                <a:solidFill>
                  <a:srgbClr val="0000FF"/>
                </a:solidFill>
              </a:rPr>
              <a:t>Solar Probe (PSP)</a:t>
            </a:r>
            <a:r>
              <a:rPr lang="en-US" altLang="zh-CN" sz="2800" dirty="0">
                <a:solidFill>
                  <a:srgbClr val="0000FF"/>
                </a:solidFill>
              </a:rPr>
              <a:t> </a:t>
            </a:r>
            <a:r>
              <a:rPr lang="en-US" altLang="zh-CN" sz="2800" dirty="0" smtClean="0"/>
              <a:t>will </a:t>
            </a:r>
            <a:r>
              <a:rPr lang="en-US" altLang="zh-CN" sz="2800" dirty="0"/>
              <a:t>approach to within </a:t>
            </a:r>
            <a:r>
              <a:rPr lang="en-US" altLang="zh-CN" sz="2800" dirty="0" smtClean="0"/>
              <a:t>~8.5</a:t>
            </a:r>
            <a:r>
              <a:rPr lang="en-US" altLang="zh-CN" sz="2800" dirty="0"/>
              <a:t> </a:t>
            </a:r>
            <a:r>
              <a:rPr lang="en-US" altLang="zh-CN" sz="2800" dirty="0" smtClean="0"/>
              <a:t>solar </a:t>
            </a:r>
            <a:r>
              <a:rPr lang="en-US" altLang="zh-CN" sz="2800" dirty="0"/>
              <a:t>radii </a:t>
            </a:r>
            <a:r>
              <a:rPr lang="en-US" altLang="zh-CN" sz="2800" dirty="0" smtClean="0"/>
              <a:t>from the </a:t>
            </a:r>
            <a:r>
              <a:rPr lang="en-US" altLang="zh-CN" sz="2800" dirty="0"/>
              <a:t>Sun to </a:t>
            </a:r>
            <a:r>
              <a:rPr lang="en-US" altLang="zh-CN" sz="2800" dirty="0" smtClean="0"/>
              <a:t>solve </a:t>
            </a:r>
            <a:r>
              <a:rPr lang="en-US" altLang="zh-CN" sz="2800" dirty="0"/>
              <a:t>the longstanding mysteries of solar-wind acceleration and coronal heating; </a:t>
            </a:r>
            <a:endParaRPr lang="en-US" altLang="zh-CN" sz="2800" dirty="0" smtClean="0"/>
          </a:p>
          <a:p>
            <a:pPr marL="457200" indent="-457200">
              <a:buFont typeface="Arial"/>
              <a:buChar char="•"/>
            </a:pPr>
            <a:r>
              <a:rPr lang="en-US" altLang="zh-CN" sz="2800" i="1" dirty="0" smtClean="0">
                <a:solidFill>
                  <a:srgbClr val="0000FF"/>
                </a:solidFill>
              </a:rPr>
              <a:t>Solar </a:t>
            </a:r>
            <a:r>
              <a:rPr lang="en-US" altLang="zh-CN" sz="2800" i="1" dirty="0">
                <a:solidFill>
                  <a:srgbClr val="0000FF"/>
                </a:solidFill>
              </a:rPr>
              <a:t>Orbiter (SO)</a:t>
            </a:r>
            <a:r>
              <a:rPr lang="en-US" altLang="zh-CN" sz="2800" dirty="0">
                <a:solidFill>
                  <a:srgbClr val="0000FF"/>
                </a:solidFill>
              </a:rPr>
              <a:t> </a:t>
            </a:r>
            <a:r>
              <a:rPr lang="en-US" altLang="zh-CN" sz="2800" dirty="0"/>
              <a:t>will provide close-up, high-latitude observations of the Sun to examine how the Sun creates and controls the </a:t>
            </a:r>
            <a:r>
              <a:rPr lang="en-US" altLang="zh-CN" sz="2800" dirty="0" err="1"/>
              <a:t>heliosphere</a:t>
            </a:r>
            <a:r>
              <a:rPr lang="en-US" altLang="zh-CN" sz="2800" dirty="0"/>
              <a:t>; </a:t>
            </a:r>
            <a:endParaRPr lang="en-US" altLang="zh-CN" sz="2800" dirty="0" smtClean="0"/>
          </a:p>
          <a:p>
            <a:pPr marL="457200" indent="-457200">
              <a:buFont typeface="Arial"/>
              <a:buChar char="•"/>
            </a:pPr>
            <a:r>
              <a:rPr lang="en-US" altLang="zh-CN" sz="2800" i="1" dirty="0" smtClean="0">
                <a:solidFill>
                  <a:srgbClr val="0000FF"/>
                </a:solidFill>
              </a:rPr>
              <a:t>Daniel </a:t>
            </a:r>
            <a:r>
              <a:rPr lang="en-US" altLang="zh-CN" sz="2800" i="1" dirty="0">
                <a:solidFill>
                  <a:srgbClr val="0000FF"/>
                </a:solidFill>
              </a:rPr>
              <a:t>K Inouye Solar Telescope</a:t>
            </a:r>
            <a:r>
              <a:rPr lang="en-US" altLang="zh-CN" sz="2800" dirty="0">
                <a:solidFill>
                  <a:srgbClr val="0000FF"/>
                </a:solidFill>
              </a:rPr>
              <a:t> (</a:t>
            </a:r>
            <a:r>
              <a:rPr lang="en-US" altLang="zh-CN" sz="2800" i="1" dirty="0">
                <a:solidFill>
                  <a:srgbClr val="0000FF"/>
                </a:solidFill>
              </a:rPr>
              <a:t>DKIST</a:t>
            </a:r>
            <a:r>
              <a:rPr lang="en-US" altLang="zh-CN" sz="2800" dirty="0">
                <a:solidFill>
                  <a:srgbClr val="0000FF"/>
                </a:solidFill>
              </a:rPr>
              <a:t>) </a:t>
            </a:r>
            <a:r>
              <a:rPr lang="en-US" altLang="zh-CN" sz="2800" dirty="0"/>
              <a:t>-- will image the surface of the Sun in unprecedented detail.</a:t>
            </a:r>
            <a:r>
              <a:rPr lang="zh-CN" altLang="zh-CN" sz="2800" dirty="0"/>
              <a:t> </a:t>
            </a:r>
            <a:endParaRPr lang="en-US" altLang="zh-CN" sz="2800" dirty="0" smtClean="0"/>
          </a:p>
        </p:txBody>
      </p:sp>
      <p:sp>
        <p:nvSpPr>
          <p:cNvPr id="7" name="Titolo 1"/>
          <p:cNvSpPr txBox="1">
            <a:spLocks/>
          </p:cNvSpPr>
          <p:nvPr/>
        </p:nvSpPr>
        <p:spPr>
          <a:xfrm>
            <a:off x="0" y="43233"/>
            <a:ext cx="9144000" cy="127640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altLang="zh-CN" sz="3600" b="1" dirty="0">
                <a:solidFill>
                  <a:srgbClr val="000090"/>
                </a:solidFill>
                <a:latin typeface="+mj-lt"/>
              </a:rPr>
              <a:t>IAU Strategic Plan 2020-2030</a:t>
            </a:r>
          </a:p>
          <a:p>
            <a:r>
              <a:rPr lang="en-GB" sz="3600" b="1" dirty="0" smtClean="0">
                <a:solidFill>
                  <a:srgbClr val="000090"/>
                </a:solidFill>
              </a:rPr>
              <a:t>&amp; Division E </a:t>
            </a:r>
            <a:r>
              <a:rPr lang="en-GB" sz="3600" b="1" dirty="0">
                <a:solidFill>
                  <a:srgbClr val="000090"/>
                </a:solidFill>
              </a:rPr>
              <a:t>V</a:t>
            </a:r>
            <a:r>
              <a:rPr lang="en-GB" sz="3600" b="1" dirty="0" smtClean="0">
                <a:solidFill>
                  <a:srgbClr val="000090"/>
                </a:solidFill>
              </a:rPr>
              <a:t>ision</a:t>
            </a:r>
            <a:endParaRPr lang="en-GB" sz="3600" b="1" dirty="0">
              <a:solidFill>
                <a:srgbClr val="000090"/>
              </a:solidFill>
            </a:endParaRPr>
          </a:p>
        </p:txBody>
      </p:sp>
    </p:spTree>
    <p:extLst>
      <p:ext uri="{BB962C8B-B14F-4D97-AF65-F5344CB8AC3E}">
        <p14:creationId xmlns:p14="http://schemas.microsoft.com/office/powerpoint/2010/main" val="33889106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62293" y="2526449"/>
            <a:ext cx="5121605" cy="2761147"/>
          </a:xfrm>
          <a:prstGeom prst="rect">
            <a:avLst/>
          </a:prstGeom>
          <a:noFill/>
        </p:spPr>
        <p:txBody>
          <a:bodyPr wrap="square" rtlCol="0">
            <a:spAutoFit/>
          </a:bodyPr>
          <a:lstStyle/>
          <a:p>
            <a:endParaRPr lang="en-GB" dirty="0"/>
          </a:p>
        </p:txBody>
      </p:sp>
      <p:sp>
        <p:nvSpPr>
          <p:cNvPr id="6" name="Rettangolo 5"/>
          <p:cNvSpPr/>
          <p:nvPr/>
        </p:nvSpPr>
        <p:spPr>
          <a:xfrm>
            <a:off x="442529" y="1319638"/>
            <a:ext cx="8408055" cy="4524315"/>
          </a:xfrm>
          <a:prstGeom prst="rect">
            <a:avLst/>
          </a:prstGeom>
        </p:spPr>
        <p:txBody>
          <a:bodyPr wrap="square">
            <a:spAutoFit/>
          </a:bodyPr>
          <a:lstStyle/>
          <a:p>
            <a:r>
              <a:rPr lang="en-US" altLang="zh-CN" sz="2400" b="1" dirty="0" smtClean="0">
                <a:solidFill>
                  <a:srgbClr val="000090"/>
                </a:solidFill>
              </a:rPr>
              <a:t>Goal 1</a:t>
            </a:r>
            <a:r>
              <a:rPr lang="en-US" altLang="zh-CN" sz="2400" dirty="0" smtClean="0"/>
              <a:t>: the IAU </a:t>
            </a:r>
            <a:r>
              <a:rPr lang="en-US" altLang="zh-CN" sz="2400" dirty="0" smtClean="0">
                <a:solidFill>
                  <a:srgbClr val="FF0000"/>
                </a:solidFill>
              </a:rPr>
              <a:t>leads the worldwide coordination of astronomy </a:t>
            </a:r>
            <a:r>
              <a:rPr lang="en-US" altLang="zh-CN" sz="2400" dirty="0" smtClean="0"/>
              <a:t>and the </a:t>
            </a:r>
            <a:r>
              <a:rPr lang="en-US" altLang="zh-CN" sz="2400" dirty="0" smtClean="0">
                <a:solidFill>
                  <a:srgbClr val="FF0000"/>
                </a:solidFill>
              </a:rPr>
              <a:t>fostering of communication and dissemination of astronomical knowledge</a:t>
            </a:r>
            <a:r>
              <a:rPr lang="en-US" altLang="zh-CN" sz="2400" dirty="0" smtClean="0"/>
              <a:t> among professional astronomers</a:t>
            </a:r>
            <a:endParaRPr lang="zh-CN" altLang="zh-CN" sz="2400" dirty="0" smtClean="0"/>
          </a:p>
          <a:p>
            <a:r>
              <a:rPr lang="en-US" altLang="zh-CN" sz="2400" b="1" dirty="0" smtClean="0">
                <a:solidFill>
                  <a:srgbClr val="000090"/>
                </a:solidFill>
              </a:rPr>
              <a:t>Goal 2</a:t>
            </a:r>
            <a:r>
              <a:rPr lang="en-US" altLang="zh-CN" sz="2400" dirty="0" smtClean="0"/>
              <a:t>: the </a:t>
            </a:r>
            <a:r>
              <a:rPr lang="en-US" altLang="zh-CN" sz="2400" dirty="0"/>
              <a:t>IAU</a:t>
            </a:r>
            <a:r>
              <a:rPr lang="en-US" altLang="zh-CN" sz="2400" dirty="0" smtClean="0"/>
              <a:t> </a:t>
            </a:r>
            <a:r>
              <a:rPr lang="en-US" altLang="zh-CN" sz="2400" dirty="0" smtClean="0">
                <a:solidFill>
                  <a:srgbClr val="FF0000"/>
                </a:solidFill>
              </a:rPr>
              <a:t>promotes the inclusive advancement of the field of astronomy</a:t>
            </a:r>
            <a:r>
              <a:rPr lang="en-US" altLang="zh-CN" sz="2400" dirty="0" smtClean="0"/>
              <a:t> in every country</a:t>
            </a:r>
            <a:endParaRPr lang="zh-CN" altLang="zh-CN" sz="2400" dirty="0" smtClean="0"/>
          </a:p>
          <a:p>
            <a:r>
              <a:rPr lang="en-US" altLang="zh-CN" sz="2400" b="1" dirty="0" smtClean="0">
                <a:solidFill>
                  <a:srgbClr val="000090"/>
                </a:solidFill>
              </a:rPr>
              <a:t>Goal 3</a:t>
            </a:r>
            <a:r>
              <a:rPr lang="en-US" altLang="zh-CN" sz="2400" dirty="0" smtClean="0"/>
              <a:t>: the </a:t>
            </a:r>
            <a:r>
              <a:rPr lang="en-US" altLang="zh-CN" sz="2400" dirty="0"/>
              <a:t>IAU</a:t>
            </a:r>
            <a:r>
              <a:rPr lang="en-US" altLang="zh-CN" sz="2400" dirty="0" smtClean="0"/>
              <a:t> </a:t>
            </a:r>
            <a:r>
              <a:rPr lang="en-US" altLang="zh-CN" sz="2400" dirty="0" smtClean="0">
                <a:solidFill>
                  <a:srgbClr val="FF0000"/>
                </a:solidFill>
              </a:rPr>
              <a:t>promotes the use of astronomy as a tool for development </a:t>
            </a:r>
            <a:r>
              <a:rPr lang="en-US" altLang="zh-CN" sz="2400" dirty="0" smtClean="0"/>
              <a:t>in every country</a:t>
            </a:r>
            <a:endParaRPr lang="zh-CN" altLang="zh-CN" sz="2400" dirty="0" smtClean="0"/>
          </a:p>
          <a:p>
            <a:r>
              <a:rPr lang="en-US" altLang="zh-CN" sz="2400" b="1" dirty="0" smtClean="0">
                <a:solidFill>
                  <a:srgbClr val="000090"/>
                </a:solidFill>
              </a:rPr>
              <a:t>Goal 4</a:t>
            </a:r>
            <a:r>
              <a:rPr lang="en-US" altLang="zh-CN" sz="2400" dirty="0" smtClean="0"/>
              <a:t>: the IAU </a:t>
            </a:r>
            <a:r>
              <a:rPr lang="en-US" altLang="zh-CN" sz="2400" dirty="0" smtClean="0">
                <a:solidFill>
                  <a:srgbClr val="FF0000"/>
                </a:solidFill>
              </a:rPr>
              <a:t>engages the public in astronomy </a:t>
            </a:r>
            <a:r>
              <a:rPr lang="en-US" altLang="zh-CN" sz="2400" dirty="0" smtClean="0"/>
              <a:t>through access to astronomical information and communication of the science of astronomy</a:t>
            </a:r>
            <a:endParaRPr lang="zh-CN" altLang="zh-CN" sz="2400" dirty="0" smtClean="0"/>
          </a:p>
          <a:p>
            <a:r>
              <a:rPr lang="en-US" altLang="zh-CN" sz="2400" b="1" dirty="0" smtClean="0">
                <a:solidFill>
                  <a:srgbClr val="000090"/>
                </a:solidFill>
              </a:rPr>
              <a:t>Goal 5</a:t>
            </a:r>
            <a:r>
              <a:rPr lang="en-US" altLang="zh-CN" sz="2400" dirty="0" smtClean="0"/>
              <a:t>: the </a:t>
            </a:r>
            <a:r>
              <a:rPr lang="en-US" altLang="zh-CN" sz="2400" dirty="0"/>
              <a:t>IAU</a:t>
            </a:r>
            <a:r>
              <a:rPr lang="en-US" altLang="zh-CN" sz="2400" dirty="0" smtClean="0"/>
              <a:t> </a:t>
            </a:r>
            <a:r>
              <a:rPr lang="en-US" altLang="zh-CN" sz="2400" dirty="0" smtClean="0">
                <a:solidFill>
                  <a:srgbClr val="FF0000"/>
                </a:solidFill>
              </a:rPr>
              <a:t>stimulates the use of astronomy for teaching and education</a:t>
            </a:r>
            <a:r>
              <a:rPr lang="en-US" altLang="zh-CN" sz="2400" dirty="0" smtClean="0"/>
              <a:t> at school level</a:t>
            </a:r>
            <a:endParaRPr lang="zh-CN" altLang="zh-CN" sz="2400" dirty="0"/>
          </a:p>
        </p:txBody>
      </p:sp>
      <p:sp>
        <p:nvSpPr>
          <p:cNvPr id="7" name="Titolo 1"/>
          <p:cNvSpPr txBox="1">
            <a:spLocks/>
          </p:cNvSpPr>
          <p:nvPr/>
        </p:nvSpPr>
        <p:spPr>
          <a:xfrm>
            <a:off x="0" y="43233"/>
            <a:ext cx="9144000" cy="127640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1" algn="ctr">
              <a:spcBef>
                <a:spcPct val="0"/>
              </a:spcBef>
            </a:pPr>
            <a:r>
              <a:rPr lang="en-US" altLang="zh-CN" sz="3600" b="1" dirty="0">
                <a:solidFill>
                  <a:srgbClr val="000090"/>
                </a:solidFill>
                <a:latin typeface="+mj-lt"/>
              </a:rPr>
              <a:t>IAU Strategic Plan 2020-2030</a:t>
            </a:r>
          </a:p>
          <a:p>
            <a:r>
              <a:rPr lang="en-GB" sz="3600" b="1" dirty="0" smtClean="0">
                <a:solidFill>
                  <a:srgbClr val="000090"/>
                </a:solidFill>
              </a:rPr>
              <a:t>Goals</a:t>
            </a:r>
            <a:endParaRPr lang="en-GB" sz="3600" b="1" dirty="0">
              <a:solidFill>
                <a:srgbClr val="000090"/>
              </a:solidFill>
            </a:endParaRPr>
          </a:p>
        </p:txBody>
      </p:sp>
    </p:spTree>
    <p:extLst>
      <p:ext uri="{BB962C8B-B14F-4D97-AF65-F5344CB8AC3E}">
        <p14:creationId xmlns:p14="http://schemas.microsoft.com/office/powerpoint/2010/main" val="35290864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7900748" cy="1303145"/>
          </a:xfrm>
        </p:spPr>
        <p:txBody>
          <a:bodyPr>
            <a:normAutofit fontScale="90000"/>
          </a:bodyPr>
          <a:lstStyle/>
          <a:p>
            <a:pPr marL="800100" lvl="1" indent="-342900" algn="ctr"/>
            <a:r>
              <a:rPr lang="en-US" altLang="zh-CN" sz="4400" b="1" dirty="0" smtClean="0">
                <a:latin typeface="+mj-lt"/>
              </a:rPr>
              <a:t>IAU Resolutions to </a:t>
            </a:r>
            <a:r>
              <a:rPr lang="en-US" altLang="zh-CN" sz="4400" b="1" dirty="0">
                <a:latin typeface="+mj-lt"/>
              </a:rPr>
              <a:t>be voted at the </a:t>
            </a:r>
            <a:r>
              <a:rPr lang="en-US" altLang="zh-CN" sz="4400" b="1" dirty="0" err="1">
                <a:latin typeface="+mj-lt"/>
              </a:rPr>
              <a:t>XXXth</a:t>
            </a:r>
            <a:r>
              <a:rPr lang="en-US" altLang="zh-CN" sz="4400" b="1" dirty="0">
                <a:latin typeface="+mj-lt"/>
              </a:rPr>
              <a:t> General Assembly</a:t>
            </a:r>
            <a:r>
              <a:rPr lang="zh-CN" altLang="zh-CN" sz="4400" dirty="0" smtClean="0">
                <a:effectLst/>
                <a:latin typeface="+mj-lt"/>
              </a:rPr>
              <a:t> </a:t>
            </a:r>
            <a:endParaRPr lang="en-US" altLang="zh-CN" sz="4400" b="1" dirty="0" smtClean="0">
              <a:solidFill>
                <a:srgbClr val="000090"/>
              </a:solidFill>
              <a:latin typeface="+mj-lt"/>
            </a:endParaRPr>
          </a:p>
        </p:txBody>
      </p:sp>
      <p:sp>
        <p:nvSpPr>
          <p:cNvPr id="4" name="矩形 3"/>
          <p:cNvSpPr/>
          <p:nvPr/>
        </p:nvSpPr>
        <p:spPr>
          <a:xfrm>
            <a:off x="181434" y="1534081"/>
            <a:ext cx="8857412" cy="4893647"/>
          </a:xfrm>
          <a:prstGeom prst="rect">
            <a:avLst/>
          </a:prstGeom>
        </p:spPr>
        <p:txBody>
          <a:bodyPr wrap="square">
            <a:spAutoFit/>
          </a:bodyPr>
          <a:lstStyle/>
          <a:p>
            <a:pPr lvl="0"/>
            <a:r>
              <a:rPr lang="en-US" altLang="zh-CN" sz="2400" b="1" dirty="0">
                <a:latin typeface="+mj-lt"/>
                <a:hlinkClick r:id="rId2" tooltip="Opens external link in new window"/>
              </a:rPr>
              <a:t>Resolution A1</a:t>
            </a:r>
            <a:r>
              <a:rPr lang="en-US" altLang="zh-CN" sz="2400" b="1" dirty="0">
                <a:latin typeface="+mj-lt"/>
              </a:rPr>
              <a:t>: addresses the 10 year IAU </a:t>
            </a:r>
            <a:r>
              <a:rPr lang="en-US" altLang="zh-CN" sz="2400" b="1" dirty="0" smtClean="0">
                <a:latin typeface="+mj-lt"/>
              </a:rPr>
              <a:t>Strategic Plan</a:t>
            </a:r>
            <a:r>
              <a:rPr lang="en-US" altLang="zh-CN" sz="2400" b="1" dirty="0">
                <a:latin typeface="+mj-lt"/>
              </a:rPr>
              <a:t> for the years 2020–2030. </a:t>
            </a:r>
            <a:endParaRPr lang="zh-CN" altLang="zh-CN" sz="4000" b="1" dirty="0">
              <a:latin typeface="+mj-lt"/>
            </a:endParaRPr>
          </a:p>
          <a:p>
            <a:pPr lvl="0"/>
            <a:r>
              <a:rPr lang="en-US" altLang="zh-CN" sz="2400" b="1" dirty="0">
                <a:latin typeface="+mj-lt"/>
                <a:hlinkClick r:id="rId3" tooltip="Opens external link in new window"/>
              </a:rPr>
              <a:t>Resolution B1</a:t>
            </a:r>
            <a:r>
              <a:rPr lang="en-US" altLang="zh-CN" sz="2400" b="1" dirty="0">
                <a:latin typeface="+mj-lt"/>
              </a:rPr>
              <a:t>: is on the Geocentric and International Terrestrial Reference Systems and Frames. </a:t>
            </a:r>
            <a:endParaRPr lang="zh-CN" altLang="zh-CN" sz="4000" b="1" dirty="0">
              <a:latin typeface="+mj-lt"/>
            </a:endParaRPr>
          </a:p>
          <a:p>
            <a:pPr lvl="0"/>
            <a:r>
              <a:rPr lang="en-US" altLang="zh-CN" sz="2400" b="1" dirty="0">
                <a:latin typeface="+mj-lt"/>
                <a:hlinkClick r:id="rId4" tooltip="Opens external link in new window"/>
              </a:rPr>
              <a:t>Resolution B2:</a:t>
            </a:r>
            <a:r>
              <a:rPr lang="en-US" altLang="zh-CN" sz="2400" b="1" dirty="0">
                <a:latin typeface="+mj-lt"/>
              </a:rPr>
              <a:t> is on The Third </a:t>
            </a:r>
            <a:r>
              <a:rPr lang="en-US" altLang="zh-CN" sz="2400" b="1" dirty="0" err="1">
                <a:latin typeface="+mj-lt"/>
              </a:rPr>
              <a:t>Realisation</a:t>
            </a:r>
            <a:r>
              <a:rPr lang="en-US" altLang="zh-CN" sz="2400" b="1" dirty="0">
                <a:latin typeface="+mj-lt"/>
              </a:rPr>
              <a:t> of the International Celestial Reference Frame. </a:t>
            </a:r>
            <a:endParaRPr lang="zh-CN" altLang="zh-CN" sz="4000" b="1" dirty="0">
              <a:latin typeface="+mj-lt"/>
            </a:endParaRPr>
          </a:p>
          <a:p>
            <a:pPr lvl="0"/>
            <a:r>
              <a:rPr lang="en-US" altLang="zh-CN" sz="2400" b="1" dirty="0">
                <a:latin typeface="+mj-lt"/>
                <a:hlinkClick r:id="rId5" tooltip="Opens external link in new window"/>
              </a:rPr>
              <a:t>Resolution B3:</a:t>
            </a:r>
            <a:r>
              <a:rPr lang="en-US" altLang="zh-CN" sz="2400" b="1" dirty="0">
                <a:latin typeface="+mj-lt"/>
              </a:rPr>
              <a:t> is on the preservation, </a:t>
            </a:r>
            <a:r>
              <a:rPr lang="en-US" altLang="zh-CN" sz="2400" b="1" dirty="0" err="1">
                <a:latin typeface="+mj-lt"/>
              </a:rPr>
              <a:t>digitisation</a:t>
            </a:r>
            <a:r>
              <a:rPr lang="en-US" altLang="zh-CN" sz="2400" b="1" dirty="0">
                <a:latin typeface="+mj-lt"/>
              </a:rPr>
              <a:t> and scientific exploration of historical astronomical data. </a:t>
            </a:r>
            <a:endParaRPr lang="zh-CN" altLang="zh-CN" sz="4000" b="1" dirty="0">
              <a:latin typeface="+mj-lt"/>
            </a:endParaRPr>
          </a:p>
          <a:p>
            <a:pPr lvl="0"/>
            <a:r>
              <a:rPr lang="en-US" altLang="zh-CN" sz="2400" b="1" dirty="0">
                <a:latin typeface="+mj-lt"/>
                <a:hlinkClick r:id="rId6" tooltip="Opens external link in new window"/>
              </a:rPr>
              <a:t>Resolution B4: </a:t>
            </a:r>
            <a:r>
              <a:rPr lang="en-US" altLang="zh-CN" sz="2400" b="1" dirty="0">
                <a:latin typeface="+mj-lt"/>
              </a:rPr>
              <a:t>addresses a suggested renaming of the Hubble </a:t>
            </a:r>
            <a:r>
              <a:rPr lang="en-US" altLang="zh-CN" sz="2400" b="1" dirty="0" smtClean="0">
                <a:latin typeface="+mj-lt"/>
              </a:rPr>
              <a:t>Law</a:t>
            </a:r>
          </a:p>
          <a:p>
            <a:pPr lvl="0"/>
            <a:endParaRPr lang="en-US" altLang="zh-CN" sz="2400" dirty="0" smtClean="0"/>
          </a:p>
          <a:p>
            <a:pPr lvl="0"/>
            <a:r>
              <a:rPr lang="zh-CN" altLang="zh-CN" sz="2400" dirty="0"/>
              <a:t>（</a:t>
            </a:r>
            <a:r>
              <a:rPr lang="en-US" altLang="zh-CN" sz="2400" dirty="0" smtClean="0"/>
              <a:t>Marcos </a:t>
            </a:r>
            <a:r>
              <a:rPr lang="en-US" altLang="zh-CN" sz="2400" dirty="0" err="1"/>
              <a:t>Peñaloza</a:t>
            </a:r>
            <a:r>
              <a:rPr lang="en-US" altLang="zh-CN" sz="2400" dirty="0"/>
              <a:t>-Murillo from Venezuela, an atmospheric physicist, </a:t>
            </a:r>
            <a:r>
              <a:rPr lang="en-US" altLang="zh-CN" sz="2400" dirty="0" smtClean="0"/>
              <a:t>suggests </a:t>
            </a:r>
            <a:r>
              <a:rPr lang="en-US" altLang="zh-CN" sz="2400" dirty="0"/>
              <a:t>that the IAU declare the sunflower as the official flower of </a:t>
            </a:r>
            <a:r>
              <a:rPr lang="en-US" altLang="zh-CN" sz="2400" dirty="0" smtClean="0"/>
              <a:t>astronomers---</a:t>
            </a:r>
            <a:r>
              <a:rPr lang="en-US" altLang="zh-CN" sz="2400" dirty="0" smtClean="0">
                <a:solidFill>
                  <a:srgbClr val="000090"/>
                </a:solidFill>
              </a:rPr>
              <a:t>Need to follow standard procedure</a:t>
            </a:r>
            <a:r>
              <a:rPr lang="zh-CN" altLang="en-US" sz="2400" dirty="0" smtClean="0"/>
              <a:t>）</a:t>
            </a:r>
            <a:r>
              <a:rPr lang="en-US" altLang="zh-CN" sz="2400" dirty="0" smtClean="0"/>
              <a:t>.</a:t>
            </a:r>
            <a:endParaRPr lang="en-US" altLang="zh-CN" sz="2400" b="1" dirty="0">
              <a:latin typeface="+mj-lt"/>
            </a:endParaRPr>
          </a:p>
        </p:txBody>
      </p:sp>
    </p:spTree>
    <p:extLst>
      <p:ext uri="{BB962C8B-B14F-4D97-AF65-F5344CB8AC3E}">
        <p14:creationId xmlns:p14="http://schemas.microsoft.com/office/powerpoint/2010/main" val="22023146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fontScale="90000"/>
          </a:bodyPr>
          <a:lstStyle/>
          <a:p>
            <a:pPr marL="800100" lvl="1" indent="-342900" algn="ctr"/>
            <a:r>
              <a:rPr lang="en-US" altLang="zh-CN" sz="4400" dirty="0" smtClean="0">
                <a:solidFill>
                  <a:srgbClr val="000090"/>
                </a:solidFill>
                <a:latin typeface="+mj-lt"/>
              </a:rPr>
              <a:t>Incoming Division E SC </a:t>
            </a:r>
            <a:br>
              <a:rPr lang="en-US" altLang="zh-CN" sz="4400" dirty="0" smtClean="0">
                <a:solidFill>
                  <a:srgbClr val="000090"/>
                </a:solidFill>
                <a:latin typeface="+mj-lt"/>
              </a:rPr>
            </a:br>
            <a:r>
              <a:rPr lang="en-US" altLang="zh-CN" sz="4400" dirty="0" smtClean="0">
                <a:solidFill>
                  <a:srgbClr val="000090"/>
                </a:solidFill>
                <a:latin typeface="+mj-lt"/>
              </a:rPr>
              <a:t>2018-2021</a:t>
            </a:r>
          </a:p>
        </p:txBody>
      </p:sp>
      <p:sp>
        <p:nvSpPr>
          <p:cNvPr id="4" name="矩形 3"/>
          <p:cNvSpPr/>
          <p:nvPr/>
        </p:nvSpPr>
        <p:spPr>
          <a:xfrm>
            <a:off x="379366" y="1528660"/>
            <a:ext cx="8528939" cy="5078314"/>
          </a:xfrm>
          <a:prstGeom prst="rect">
            <a:avLst/>
          </a:prstGeom>
        </p:spPr>
        <p:txBody>
          <a:bodyPr wrap="square">
            <a:spAutoFit/>
          </a:bodyPr>
          <a:lstStyle/>
          <a:p>
            <a:r>
              <a:rPr lang="en-US" altLang="zh-CN" b="1" dirty="0" smtClean="0"/>
              <a:t>President:</a:t>
            </a:r>
            <a:r>
              <a:rPr lang="en-US" altLang="zh-CN" dirty="0"/>
              <a:t> </a:t>
            </a:r>
            <a:r>
              <a:rPr lang="en-US" altLang="zh-CN" dirty="0" smtClean="0"/>
              <a:t> Sarah </a:t>
            </a:r>
            <a:r>
              <a:rPr lang="en-US" altLang="zh-CN" dirty="0"/>
              <a:t>Gibson (United States)</a:t>
            </a:r>
            <a:endParaRPr lang="zh-CN" altLang="zh-CN" dirty="0"/>
          </a:p>
          <a:p>
            <a:r>
              <a:rPr lang="en-US" altLang="zh-CN" b="1" dirty="0"/>
              <a:t>Vice-President: </a:t>
            </a:r>
            <a:r>
              <a:rPr lang="en-US" altLang="zh-CN" dirty="0"/>
              <a:t> </a:t>
            </a:r>
            <a:r>
              <a:rPr lang="en-US" altLang="zh-CN" dirty="0" smtClean="0"/>
              <a:t>Cristina </a:t>
            </a:r>
            <a:r>
              <a:rPr lang="en-US" altLang="zh-CN" dirty="0"/>
              <a:t>H. </a:t>
            </a:r>
            <a:r>
              <a:rPr lang="en-US" altLang="zh-CN" dirty="0" err="1"/>
              <a:t>Mandrini</a:t>
            </a:r>
            <a:r>
              <a:rPr lang="en-US" altLang="zh-CN" dirty="0"/>
              <a:t> (Argentina)</a:t>
            </a:r>
            <a:endParaRPr lang="zh-CN" altLang="zh-CN" dirty="0"/>
          </a:p>
          <a:p>
            <a:r>
              <a:rPr lang="en-US" altLang="zh-CN" b="1" dirty="0"/>
              <a:t>Elected Members, First Term: </a:t>
            </a:r>
            <a:r>
              <a:rPr lang="en-US" altLang="zh-CN" dirty="0"/>
              <a:t/>
            </a:r>
            <a:br>
              <a:rPr lang="en-US" altLang="zh-CN" dirty="0"/>
            </a:br>
            <a:r>
              <a:rPr lang="en-US" altLang="zh-CN" dirty="0"/>
              <a:t>Timothy S. Bastian (United States), </a:t>
            </a:r>
            <a:r>
              <a:rPr lang="en-US" altLang="zh-CN" dirty="0" err="1"/>
              <a:t>Mingde</a:t>
            </a:r>
            <a:r>
              <a:rPr lang="en-US" altLang="zh-CN" dirty="0"/>
              <a:t> Ding (China, Nanjing), Irina N. </a:t>
            </a:r>
            <a:r>
              <a:rPr lang="en-US" altLang="zh-CN" dirty="0" err="1"/>
              <a:t>Kitiashvili</a:t>
            </a:r>
            <a:r>
              <a:rPr lang="en-US" altLang="zh-CN" dirty="0"/>
              <a:t> (United States)</a:t>
            </a:r>
            <a:endParaRPr lang="zh-CN" altLang="zh-CN" dirty="0"/>
          </a:p>
          <a:p>
            <a:r>
              <a:rPr lang="en-US" altLang="zh-CN" b="1" dirty="0"/>
              <a:t>Second Term Members: </a:t>
            </a:r>
            <a:r>
              <a:rPr lang="en-US" altLang="zh-CN" dirty="0"/>
              <a:t/>
            </a:r>
            <a:br>
              <a:rPr lang="en-US" altLang="zh-CN" dirty="0"/>
            </a:br>
            <a:r>
              <a:rPr lang="en-US" altLang="zh-CN" dirty="0" err="1"/>
              <a:t>Toshifumi</a:t>
            </a:r>
            <a:r>
              <a:rPr lang="en-US" altLang="zh-CN" dirty="0"/>
              <a:t> Shimizu (Japan), Eduard </a:t>
            </a:r>
            <a:r>
              <a:rPr lang="en-US" altLang="zh-CN" dirty="0" err="1"/>
              <a:t>Kontar</a:t>
            </a:r>
            <a:r>
              <a:rPr lang="en-US" altLang="zh-CN" dirty="0"/>
              <a:t> (UK), </a:t>
            </a:r>
            <a:r>
              <a:rPr lang="en-US" altLang="zh-CN" dirty="0" err="1"/>
              <a:t>Nandita</a:t>
            </a:r>
            <a:r>
              <a:rPr lang="en-US" altLang="zh-CN" dirty="0"/>
              <a:t> </a:t>
            </a:r>
            <a:r>
              <a:rPr lang="en-US" altLang="zh-CN" dirty="0" err="1"/>
              <a:t>Srivastava</a:t>
            </a:r>
            <a:r>
              <a:rPr lang="en-US" altLang="zh-CN" dirty="0"/>
              <a:t> (India)</a:t>
            </a:r>
            <a:endParaRPr lang="zh-CN" altLang="zh-CN" dirty="0"/>
          </a:p>
          <a:p>
            <a:r>
              <a:rPr lang="en-US" altLang="zh-CN" b="1" dirty="0"/>
              <a:t>Ex-Officio Members (Commission Presidents):</a:t>
            </a:r>
            <a:r>
              <a:rPr lang="en-US" altLang="zh-CN" dirty="0"/>
              <a:t/>
            </a:r>
            <a:br>
              <a:rPr lang="en-US" altLang="zh-CN" dirty="0"/>
            </a:br>
            <a:r>
              <a:rPr lang="en-US" altLang="zh-CN" b="1" dirty="0"/>
              <a:t>E1: </a:t>
            </a:r>
            <a:r>
              <a:rPr lang="en-US" altLang="zh-CN" dirty="0"/>
              <a:t>Alexander </a:t>
            </a:r>
            <a:r>
              <a:rPr lang="en-US" altLang="zh-CN" dirty="0" err="1"/>
              <a:t>Kosovichev</a:t>
            </a:r>
            <a:r>
              <a:rPr lang="en-US" altLang="zh-CN" dirty="0"/>
              <a:t> (United States)</a:t>
            </a:r>
            <a:br>
              <a:rPr lang="en-US" altLang="zh-CN" dirty="0"/>
            </a:br>
            <a:r>
              <a:rPr lang="en-US" altLang="zh-CN" b="1" dirty="0"/>
              <a:t>E2: </a:t>
            </a:r>
            <a:r>
              <a:rPr lang="en-US" altLang="zh-CN" dirty="0"/>
              <a:t>Paul </a:t>
            </a:r>
            <a:r>
              <a:rPr lang="en-US" altLang="zh-CN" dirty="0" err="1"/>
              <a:t>Cally</a:t>
            </a:r>
            <a:r>
              <a:rPr lang="en-US" altLang="zh-CN" dirty="0"/>
              <a:t> (Australia)</a:t>
            </a:r>
            <a:br>
              <a:rPr lang="en-US" altLang="zh-CN" dirty="0"/>
            </a:br>
            <a:r>
              <a:rPr lang="en-US" altLang="zh-CN" b="1" dirty="0"/>
              <a:t>E3: </a:t>
            </a:r>
            <a:r>
              <a:rPr lang="en-US" altLang="zh-CN" dirty="0"/>
              <a:t>Nicole </a:t>
            </a:r>
            <a:r>
              <a:rPr lang="en-US" altLang="zh-CN" dirty="0" err="1"/>
              <a:t>Vilmer</a:t>
            </a:r>
            <a:r>
              <a:rPr lang="en-US" altLang="zh-CN" dirty="0"/>
              <a:t> (France)</a:t>
            </a:r>
            <a:endParaRPr lang="zh-CN" altLang="zh-CN" dirty="0"/>
          </a:p>
          <a:p>
            <a:r>
              <a:rPr lang="en-US" altLang="zh-CN" b="1" dirty="0"/>
              <a:t>Advisor (Past President): </a:t>
            </a:r>
            <a:r>
              <a:rPr lang="en-US" altLang="zh-CN" dirty="0"/>
              <a:t/>
            </a:r>
            <a:br>
              <a:rPr lang="en-US" altLang="zh-CN" dirty="0"/>
            </a:br>
            <a:r>
              <a:rPr lang="en-US" altLang="zh-CN" dirty="0" err="1"/>
              <a:t>Yihua</a:t>
            </a:r>
            <a:r>
              <a:rPr lang="en-US" altLang="zh-CN" dirty="0"/>
              <a:t> Yan (China Nanjing)</a:t>
            </a:r>
            <a:endParaRPr lang="zh-CN" altLang="zh-CN" dirty="0"/>
          </a:p>
          <a:p>
            <a:r>
              <a:rPr lang="en-US" altLang="zh-CN" dirty="0" smtClean="0"/>
              <a:t>[---- 4421 votes (average 21%) </a:t>
            </a:r>
            <a:r>
              <a:rPr lang="en-US" altLang="zh-CN" dirty="0"/>
              <a:t>by </a:t>
            </a:r>
            <a:r>
              <a:rPr lang="en-US" altLang="zh-CN" dirty="0" smtClean="0"/>
              <a:t>all </a:t>
            </a:r>
            <a:r>
              <a:rPr lang="en-US" altLang="zh-CN" dirty="0"/>
              <a:t>Divisions </a:t>
            </a:r>
            <a:r>
              <a:rPr lang="en-US" altLang="zh-CN" dirty="0" smtClean="0"/>
              <a:t>Members,  the </a:t>
            </a:r>
            <a:r>
              <a:rPr lang="en-US" altLang="zh-CN" dirty="0"/>
              <a:t>participation is quite uniform across </a:t>
            </a:r>
            <a:r>
              <a:rPr lang="en-US" altLang="zh-CN" dirty="0" smtClean="0"/>
              <a:t>Divisions] </a:t>
            </a:r>
          </a:p>
          <a:p>
            <a:r>
              <a:rPr lang="en-US" altLang="zh-CN" dirty="0" smtClean="0"/>
              <a:t>Thanks are due to the SC members, who served the last triennium and stepped down: </a:t>
            </a:r>
            <a:r>
              <a:rPr lang="en-US" altLang="zh-CN" i="1" dirty="0" smtClean="0"/>
              <a:t>Lidia van </a:t>
            </a:r>
            <a:r>
              <a:rPr lang="en-US" altLang="zh-CN" i="1" dirty="0" err="1"/>
              <a:t>Driel-Gesztelyi</a:t>
            </a:r>
            <a:r>
              <a:rPr lang="en-US" altLang="zh-CN" i="1" dirty="0" smtClean="0"/>
              <a:t>, </a:t>
            </a:r>
            <a:r>
              <a:rPr lang="en-US" altLang="zh-CN" i="1" dirty="0" err="1" smtClean="0"/>
              <a:t>Arnab</a:t>
            </a:r>
            <a:r>
              <a:rPr lang="en-US" altLang="zh-CN" i="1" dirty="0" smtClean="0"/>
              <a:t> </a:t>
            </a:r>
            <a:r>
              <a:rPr lang="en-US" altLang="zh-CN" i="1" dirty="0" err="1" smtClean="0"/>
              <a:t>Choudhuri</a:t>
            </a:r>
            <a:r>
              <a:rPr lang="en-US" altLang="zh-CN" i="1" dirty="0" smtClean="0"/>
              <a:t>, </a:t>
            </a:r>
            <a:r>
              <a:rPr lang="en-US" altLang="zh-CN" i="1" dirty="0"/>
              <a:t>Marc</a:t>
            </a:r>
            <a:r>
              <a:rPr lang="en-US" altLang="zh-CN" i="1" dirty="0" smtClean="0"/>
              <a:t> </a:t>
            </a:r>
            <a:r>
              <a:rPr lang="en-US" altLang="zh-CN" i="1" dirty="0" err="1" smtClean="0"/>
              <a:t>DeRosa</a:t>
            </a:r>
            <a:r>
              <a:rPr lang="en-US" altLang="zh-CN" i="1" dirty="0" smtClean="0"/>
              <a:t>, </a:t>
            </a:r>
            <a:r>
              <a:rPr lang="en-US" altLang="zh-CN" i="1" dirty="0" err="1"/>
              <a:t>Lyndsay</a:t>
            </a:r>
            <a:r>
              <a:rPr lang="en-US" altLang="zh-CN" i="1" dirty="0"/>
              <a:t> </a:t>
            </a:r>
            <a:r>
              <a:rPr lang="en-US" altLang="zh-CN" i="1" dirty="0" smtClean="0"/>
              <a:t>Fletcher, </a:t>
            </a:r>
            <a:r>
              <a:rPr lang="en-US" altLang="zh-CN" i="1" dirty="0"/>
              <a:t>Natalie</a:t>
            </a:r>
            <a:r>
              <a:rPr lang="zh-CN" altLang="en-US" i="1" dirty="0"/>
              <a:t> </a:t>
            </a:r>
            <a:r>
              <a:rPr lang="en-US" altLang="zh-CN" i="1" dirty="0" err="1" smtClean="0"/>
              <a:t>Krivova</a:t>
            </a:r>
            <a:r>
              <a:rPr lang="en-US" altLang="zh-CN" i="1" dirty="0"/>
              <a:t>, </a:t>
            </a:r>
            <a:r>
              <a:rPr lang="en-US" altLang="zh-CN" i="1" dirty="0" smtClean="0"/>
              <a:t>Ingrid Mann, Rudolf von </a:t>
            </a:r>
            <a:r>
              <a:rPr lang="en-US" altLang="zh-CN" i="1" dirty="0" err="1" smtClean="0"/>
              <a:t>Steiger</a:t>
            </a:r>
            <a:r>
              <a:rPr lang="en-US" altLang="zh-CN" i="1" dirty="0" smtClean="0"/>
              <a:t>.</a:t>
            </a:r>
            <a:endParaRPr lang="zh-CN" altLang="zh-CN" i="1" dirty="0"/>
          </a:p>
        </p:txBody>
      </p:sp>
    </p:spTree>
    <p:extLst>
      <p:ext uri="{BB962C8B-B14F-4D97-AF65-F5344CB8AC3E}">
        <p14:creationId xmlns:p14="http://schemas.microsoft.com/office/powerpoint/2010/main" val="34949296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1"/>
            <a:ext cx="8229600" cy="577342"/>
          </a:xfrm>
        </p:spPr>
        <p:txBody>
          <a:bodyPr>
            <a:normAutofit fontScale="90000"/>
          </a:bodyPr>
          <a:lstStyle/>
          <a:p>
            <a:r>
              <a:rPr kumimoji="1" lang="en-US" altLang="zh-CN" dirty="0" smtClean="0"/>
              <a:t>Agenda</a:t>
            </a:r>
            <a:endParaRPr kumimoji="1" lang="zh-CN" altLang="en-US" dirty="0"/>
          </a:p>
        </p:txBody>
      </p:sp>
      <p:sp>
        <p:nvSpPr>
          <p:cNvPr id="4" name="矩形 3"/>
          <p:cNvSpPr/>
          <p:nvPr/>
        </p:nvSpPr>
        <p:spPr>
          <a:xfrm>
            <a:off x="181434" y="626832"/>
            <a:ext cx="8857412" cy="6001642"/>
          </a:xfrm>
          <a:prstGeom prst="rect">
            <a:avLst/>
          </a:prstGeom>
        </p:spPr>
        <p:txBody>
          <a:bodyPr wrap="square">
            <a:spAutoFit/>
          </a:bodyPr>
          <a:lstStyle/>
          <a:p>
            <a:pPr marL="342900" indent="-342900">
              <a:buFont typeface="+mj-lt"/>
              <a:buAutoNum type="arabicPeriod"/>
            </a:pPr>
            <a:r>
              <a:rPr lang="en-US" altLang="zh-CN" sz="2400" b="1" dirty="0"/>
              <a:t>President's </a:t>
            </a:r>
            <a:r>
              <a:rPr lang="en-US" altLang="zh-CN" sz="2400" b="1" dirty="0" smtClean="0"/>
              <a:t>report:</a:t>
            </a:r>
            <a:r>
              <a:rPr lang="en-US" altLang="zh-CN" sz="2400" dirty="0" smtClean="0"/>
              <a:t> </a:t>
            </a:r>
            <a:r>
              <a:rPr lang="en-US" altLang="zh-CN" sz="2400" b="1" dirty="0" smtClean="0"/>
              <a:t>Division </a:t>
            </a:r>
            <a:r>
              <a:rPr lang="en-US" altLang="zh-CN" sz="2400" b="1" dirty="0"/>
              <a:t>E</a:t>
            </a:r>
            <a:r>
              <a:rPr lang="en-US" altLang="zh-CN" sz="2400" b="1" dirty="0" smtClean="0"/>
              <a:t> activities during 2015-2018</a:t>
            </a:r>
          </a:p>
          <a:p>
            <a:pPr marL="342900" indent="-342900">
              <a:buFont typeface="+mj-lt"/>
              <a:buAutoNum type="arabicPeriod"/>
            </a:pPr>
            <a:r>
              <a:rPr lang="en-US" altLang="zh-CN" sz="2400" b="1" dirty="0" smtClean="0"/>
              <a:t>Commission Reports </a:t>
            </a:r>
          </a:p>
          <a:p>
            <a:pPr marL="800100" lvl="1" indent="-342900">
              <a:buFont typeface="Arial"/>
              <a:buChar char="•"/>
            </a:pPr>
            <a:r>
              <a:rPr lang="en-US" altLang="zh-CN" sz="2400" dirty="0" smtClean="0"/>
              <a:t>Commission </a:t>
            </a:r>
            <a:r>
              <a:rPr lang="en-US" altLang="zh-CN" sz="2400" dirty="0"/>
              <a:t>C.E1 President's </a:t>
            </a:r>
            <a:r>
              <a:rPr lang="en-US" altLang="zh-CN" sz="2400" dirty="0" smtClean="0"/>
              <a:t>report (Natalie </a:t>
            </a:r>
            <a:r>
              <a:rPr lang="en-US" altLang="zh-CN" sz="2400" dirty="0" err="1" smtClean="0"/>
              <a:t>Krivova</a:t>
            </a:r>
            <a:r>
              <a:rPr lang="en-US" altLang="zh-CN" sz="2400" dirty="0" smtClean="0"/>
              <a:t>)</a:t>
            </a:r>
            <a:r>
              <a:rPr lang="en-US" altLang="zh-CN" sz="2400" dirty="0"/>
              <a:t> </a:t>
            </a:r>
            <a:endParaRPr lang="en-US" altLang="zh-CN" sz="2400" dirty="0" smtClean="0"/>
          </a:p>
          <a:p>
            <a:pPr marL="800100" lvl="1" indent="-342900">
              <a:buFont typeface="Arial"/>
              <a:buChar char="•"/>
            </a:pPr>
            <a:r>
              <a:rPr lang="en-US" altLang="zh-CN" sz="2400" dirty="0" smtClean="0"/>
              <a:t>Commission </a:t>
            </a:r>
            <a:r>
              <a:rPr lang="en-US" altLang="zh-CN" sz="2400" dirty="0"/>
              <a:t>C.E2 President's </a:t>
            </a:r>
            <a:r>
              <a:rPr lang="en-US" altLang="zh-CN" sz="2400" dirty="0" smtClean="0"/>
              <a:t>report (</a:t>
            </a:r>
            <a:r>
              <a:rPr lang="en-US" altLang="zh-CN" sz="2400" dirty="0" err="1" smtClean="0"/>
              <a:t>Lyndsay</a:t>
            </a:r>
            <a:r>
              <a:rPr lang="en-US" altLang="zh-CN" sz="2400" dirty="0" smtClean="0"/>
              <a:t> Fletcher)</a:t>
            </a:r>
            <a:r>
              <a:rPr lang="en-US" altLang="zh-CN" sz="2400" dirty="0"/>
              <a:t> </a:t>
            </a:r>
            <a:endParaRPr lang="en-US" altLang="zh-CN" sz="2400" dirty="0" smtClean="0"/>
          </a:p>
          <a:p>
            <a:pPr marL="800100" lvl="1" indent="-342900">
              <a:buFont typeface="Arial"/>
              <a:buChar char="•"/>
            </a:pPr>
            <a:r>
              <a:rPr lang="en-US" altLang="zh-CN" sz="2400" dirty="0" smtClean="0"/>
              <a:t>Commission </a:t>
            </a:r>
            <a:r>
              <a:rPr lang="en-US" altLang="zh-CN" sz="2400" dirty="0"/>
              <a:t>C.E3 President's </a:t>
            </a:r>
            <a:r>
              <a:rPr lang="en-US" altLang="zh-CN" sz="2400" dirty="0" smtClean="0"/>
              <a:t>report (Ingrid Mann)</a:t>
            </a:r>
            <a:r>
              <a:rPr lang="en-US" altLang="zh-CN" sz="2400" dirty="0"/>
              <a:t> </a:t>
            </a:r>
            <a:endParaRPr lang="en-US" altLang="zh-CN" sz="2400" b="1" dirty="0" smtClean="0"/>
          </a:p>
          <a:p>
            <a:pPr marL="342900" indent="-342900">
              <a:buFont typeface="+mj-lt"/>
              <a:buAutoNum type="arabicPeriod"/>
            </a:pPr>
            <a:r>
              <a:rPr lang="en-US" altLang="zh-CN" sz="2400" b="1" dirty="0" smtClean="0"/>
              <a:t>Working Group Reports</a:t>
            </a:r>
            <a:r>
              <a:rPr lang="zh-CN" altLang="zh-CN" sz="2400" dirty="0" smtClean="0"/>
              <a:t> </a:t>
            </a:r>
            <a:endParaRPr lang="zh-CN" altLang="en-US" sz="2400" dirty="0" smtClean="0"/>
          </a:p>
          <a:p>
            <a:pPr marL="800100" lvl="1" indent="-342900">
              <a:buFont typeface="Arial"/>
              <a:buChar char="•"/>
            </a:pPr>
            <a:r>
              <a:rPr lang="en-US" altLang="zh-CN" sz="2400" dirty="0" smtClean="0"/>
              <a:t>Division </a:t>
            </a:r>
            <a:r>
              <a:rPr lang="en-US" altLang="zh-CN" sz="2400" dirty="0"/>
              <a:t>WG: “</a:t>
            </a:r>
            <a:r>
              <a:rPr lang="en-US" altLang="zh-CN" sz="2400" dirty="0">
                <a:solidFill>
                  <a:srgbClr val="0000FF"/>
                </a:solidFill>
              </a:rPr>
              <a:t>Impact of Magnetic Activity on Solar and Stellar Environments</a:t>
            </a:r>
            <a:r>
              <a:rPr lang="en-US" altLang="zh-CN" sz="2400" dirty="0"/>
              <a:t>” Chair’s Report (</a:t>
            </a:r>
            <a:r>
              <a:rPr lang="en-US" altLang="zh-CN" sz="2400" dirty="0" err="1"/>
              <a:t>Dibyendu</a:t>
            </a:r>
            <a:r>
              <a:rPr lang="en-US" altLang="zh-CN" sz="2400" dirty="0"/>
              <a:t> Nandi) </a:t>
            </a:r>
            <a:r>
              <a:rPr lang="en-US" altLang="zh-CN" sz="2400" dirty="0" smtClean="0"/>
              <a:t>- (</a:t>
            </a:r>
            <a:r>
              <a:rPr lang="en-US" altLang="zh-CN" sz="2400" dirty="0" err="1" smtClean="0"/>
              <a:t>Interdiv</a:t>
            </a:r>
            <a:r>
              <a:rPr lang="en-US" altLang="zh-CN" sz="2400" dirty="0" smtClean="0"/>
              <a:t> E&amp;F)</a:t>
            </a:r>
            <a:endParaRPr lang="en-US" altLang="zh-CN" sz="2400" dirty="0"/>
          </a:p>
          <a:p>
            <a:pPr marL="800100" lvl="1" indent="-342900">
              <a:buFont typeface="Arial"/>
              <a:buChar char="•"/>
            </a:pPr>
            <a:r>
              <a:rPr lang="en-US" altLang="zh-CN" sz="2400" dirty="0" smtClean="0"/>
              <a:t>Interdivision </a:t>
            </a:r>
            <a:r>
              <a:rPr lang="en-US" altLang="zh-CN" sz="2400" dirty="0"/>
              <a:t>(C&amp;E) WG: “</a:t>
            </a:r>
            <a:r>
              <a:rPr lang="en-US" altLang="zh-CN" sz="2400" dirty="0">
                <a:solidFill>
                  <a:srgbClr val="0000FF"/>
                </a:solidFill>
              </a:rPr>
              <a:t>Solar Eclipses</a:t>
            </a:r>
            <a:r>
              <a:rPr lang="en-US" altLang="zh-CN" sz="2400" dirty="0"/>
              <a:t>” Chair’s </a:t>
            </a:r>
            <a:r>
              <a:rPr lang="en-US" altLang="zh-CN" sz="2400" dirty="0" smtClean="0"/>
              <a:t>Report (</a:t>
            </a:r>
            <a:r>
              <a:rPr lang="en-US" altLang="zh-CN" sz="2400" dirty="0"/>
              <a:t>Jay M. </a:t>
            </a:r>
            <a:r>
              <a:rPr lang="en-US" altLang="zh-CN" sz="2400" dirty="0" err="1"/>
              <a:t>Pasachoff</a:t>
            </a:r>
            <a:r>
              <a:rPr lang="en-US" altLang="zh-CN" sz="2400" dirty="0"/>
              <a:t> ) </a:t>
            </a:r>
            <a:r>
              <a:rPr lang="en-US" altLang="zh-CN" sz="2400" dirty="0">
                <a:solidFill>
                  <a:srgbClr val="FF0000"/>
                </a:solidFill>
              </a:rPr>
              <a:t>---Functional</a:t>
            </a:r>
          </a:p>
          <a:p>
            <a:pPr marL="800100" lvl="1" indent="-342900">
              <a:buFont typeface="Arial"/>
              <a:buChar char="•"/>
            </a:pPr>
            <a:r>
              <a:rPr lang="en-US" altLang="zh-CN" sz="2400" dirty="0"/>
              <a:t>Interdivision (B&amp;E) WG: “</a:t>
            </a:r>
            <a:r>
              <a:rPr lang="en-US" altLang="zh-CN" sz="2400" dirty="0">
                <a:solidFill>
                  <a:srgbClr val="0000FF"/>
                </a:solidFill>
              </a:rPr>
              <a:t>Coordination of Synoptic Observations of the Sun</a:t>
            </a:r>
            <a:r>
              <a:rPr lang="en-US" altLang="zh-CN" sz="2400" dirty="0"/>
              <a:t>” Chairs’ Report (Frederic </a:t>
            </a:r>
            <a:r>
              <a:rPr lang="en-US" altLang="zh-CN" sz="2400" dirty="0" err="1"/>
              <a:t>Clette</a:t>
            </a:r>
            <a:r>
              <a:rPr lang="en-US" altLang="zh-CN" sz="2400" dirty="0"/>
              <a:t>/Alexei A. </a:t>
            </a:r>
            <a:r>
              <a:rPr lang="en-US" altLang="zh-CN" sz="2400" dirty="0" err="1"/>
              <a:t>Pevtsov</a:t>
            </a:r>
            <a:r>
              <a:rPr lang="en-US" altLang="zh-CN" sz="2400" dirty="0"/>
              <a:t>) </a:t>
            </a:r>
            <a:r>
              <a:rPr lang="en-US" altLang="zh-CN" sz="2400" dirty="0">
                <a:solidFill>
                  <a:srgbClr val="FF0000"/>
                </a:solidFill>
              </a:rPr>
              <a:t>---Functional</a:t>
            </a:r>
          </a:p>
          <a:p>
            <a:pPr marL="800100" lvl="1" indent="-342900">
              <a:buFont typeface="Arial"/>
              <a:buChar char="•"/>
            </a:pPr>
            <a:r>
              <a:rPr lang="en-US" altLang="zh-CN" sz="2400" dirty="0"/>
              <a:t>Commission C.E1 WG: “</a:t>
            </a:r>
            <a:r>
              <a:rPr lang="en-US" altLang="zh-CN" sz="2400" dirty="0">
                <a:solidFill>
                  <a:srgbClr val="0000FF"/>
                </a:solidFill>
              </a:rPr>
              <a:t>Solar Irradiance</a:t>
            </a:r>
            <a:r>
              <a:rPr lang="en-US" altLang="zh-CN" sz="2400" dirty="0"/>
              <a:t>” Chairs’ Report  (Greg Kopp/Alexander I. Shapiro) </a:t>
            </a:r>
            <a:r>
              <a:rPr lang="zh-CN" altLang="zh-CN" sz="2400" dirty="0">
                <a:solidFill>
                  <a:srgbClr val="FF0000"/>
                </a:solidFill>
              </a:rPr>
              <a:t> </a:t>
            </a:r>
            <a:r>
              <a:rPr lang="en-US" altLang="zh-CN" sz="2400" dirty="0">
                <a:solidFill>
                  <a:srgbClr val="FF0000"/>
                </a:solidFill>
              </a:rPr>
              <a:t>---</a:t>
            </a:r>
            <a:r>
              <a:rPr lang="en-US" altLang="zh-CN" sz="2400" dirty="0" smtClean="0">
                <a:solidFill>
                  <a:srgbClr val="FF0000"/>
                </a:solidFill>
              </a:rPr>
              <a:t>Functional</a:t>
            </a:r>
          </a:p>
          <a:p>
            <a:pPr marL="342900" indent="-342900">
              <a:buFont typeface="+mj-lt"/>
              <a:buAutoNum type="arabicPeriod"/>
            </a:pPr>
            <a:r>
              <a:rPr lang="en-US" altLang="zh-CN" sz="2400" b="1" dirty="0" smtClean="0"/>
              <a:t>AOB</a:t>
            </a:r>
          </a:p>
        </p:txBody>
      </p:sp>
    </p:spTree>
    <p:extLst>
      <p:ext uri="{BB962C8B-B14F-4D97-AF65-F5344CB8AC3E}">
        <p14:creationId xmlns:p14="http://schemas.microsoft.com/office/powerpoint/2010/main" val="24992177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fontScale="90000"/>
          </a:bodyPr>
          <a:lstStyle/>
          <a:p>
            <a:r>
              <a:rPr lang="en-US" altLang="zh-CN" b="1" dirty="0" smtClean="0"/>
              <a:t>Division </a:t>
            </a:r>
            <a:r>
              <a:rPr lang="en-US" altLang="zh-CN" b="1" dirty="0"/>
              <a:t>E </a:t>
            </a:r>
            <a:r>
              <a:rPr lang="en-US" altLang="zh-CN" b="1" dirty="0" smtClean="0"/>
              <a:t>Activities </a:t>
            </a:r>
            <a:r>
              <a:rPr lang="en-US" altLang="zh-CN" b="1" dirty="0"/>
              <a:t>during </a:t>
            </a:r>
            <a:r>
              <a:rPr lang="en-US" altLang="zh-CN" b="1" dirty="0" smtClean="0"/>
              <a:t>the Past Triennial Period 2015</a:t>
            </a:r>
            <a:r>
              <a:rPr lang="en-US" altLang="zh-CN" b="1" dirty="0"/>
              <a:t>-</a:t>
            </a:r>
            <a:r>
              <a:rPr lang="en-US" altLang="zh-CN" b="1" dirty="0" smtClean="0"/>
              <a:t>2018</a:t>
            </a:r>
            <a:endParaRPr kumimoji="1" lang="zh-CN" altLang="en-US" dirty="0"/>
          </a:p>
        </p:txBody>
      </p:sp>
      <p:sp>
        <p:nvSpPr>
          <p:cNvPr id="4" name="矩形 3"/>
          <p:cNvSpPr/>
          <p:nvPr/>
        </p:nvSpPr>
        <p:spPr>
          <a:xfrm>
            <a:off x="181434" y="1814508"/>
            <a:ext cx="8857412" cy="4401205"/>
          </a:xfrm>
          <a:prstGeom prst="rect">
            <a:avLst/>
          </a:prstGeom>
        </p:spPr>
        <p:txBody>
          <a:bodyPr wrap="square">
            <a:spAutoFit/>
          </a:bodyPr>
          <a:lstStyle/>
          <a:p>
            <a:pPr marL="800100" lvl="1" indent="-342900">
              <a:buFont typeface="Arial"/>
              <a:buChar char="•"/>
            </a:pPr>
            <a:r>
              <a:rPr lang="en-US" altLang="zh-CN" sz="2800" dirty="0" smtClean="0"/>
              <a:t>Election of Division E Steering Committee</a:t>
            </a:r>
          </a:p>
          <a:p>
            <a:pPr marL="800100" lvl="1" indent="-342900">
              <a:buFont typeface="Arial"/>
              <a:buChar char="•"/>
            </a:pPr>
            <a:r>
              <a:rPr lang="en-US" altLang="zh-CN" sz="2800" dirty="0"/>
              <a:t>IAU PhD Thesis Prizes &amp; Junior Members</a:t>
            </a:r>
          </a:p>
          <a:p>
            <a:pPr marL="800100" lvl="1" indent="-342900">
              <a:buFont typeface="Arial"/>
              <a:buChar char="•"/>
            </a:pPr>
            <a:r>
              <a:rPr lang="en-US" altLang="zh-CN" sz="2800" dirty="0" smtClean="0"/>
              <a:t>IAU Web Pages</a:t>
            </a:r>
          </a:p>
          <a:p>
            <a:pPr marL="800100" lvl="1" indent="-342900">
              <a:buFont typeface="Arial"/>
              <a:buChar char="•"/>
            </a:pPr>
            <a:r>
              <a:rPr lang="en-US" altLang="zh-CN" sz="2800" dirty="0" smtClean="0"/>
              <a:t>IAU meetings organized &amp; supported </a:t>
            </a:r>
            <a:r>
              <a:rPr lang="en-US" altLang="zh-CN" sz="2800" dirty="0"/>
              <a:t> </a:t>
            </a:r>
            <a:endParaRPr lang="en-US" altLang="zh-CN" sz="2800" dirty="0" smtClean="0"/>
          </a:p>
          <a:p>
            <a:pPr marL="800100" lvl="1" indent="-342900">
              <a:buFont typeface="Arial"/>
              <a:buChar char="•"/>
            </a:pPr>
            <a:r>
              <a:rPr lang="en-US" altLang="zh-CN" sz="2800" dirty="0" smtClean="0"/>
              <a:t>Division E Commissions </a:t>
            </a:r>
            <a:r>
              <a:rPr lang="en-US" altLang="zh-CN" sz="2800" dirty="0"/>
              <a:t> </a:t>
            </a:r>
            <a:endParaRPr lang="en-US" altLang="zh-CN" sz="2800" dirty="0" smtClean="0"/>
          </a:p>
          <a:p>
            <a:pPr marL="800100" lvl="1" indent="-342900">
              <a:buFont typeface="Arial"/>
              <a:buChar char="•"/>
            </a:pPr>
            <a:r>
              <a:rPr lang="en-US" altLang="zh-CN" sz="2800" dirty="0" smtClean="0"/>
              <a:t>Division E and Interdivisional  Working Groups (</a:t>
            </a:r>
            <a:r>
              <a:rPr lang="en-US" altLang="zh-CN" sz="2800" dirty="0">
                <a:solidFill>
                  <a:srgbClr val="0000FF"/>
                </a:solidFill>
              </a:rPr>
              <a:t>E&amp;F</a:t>
            </a:r>
            <a:r>
              <a:rPr lang="en-US" altLang="zh-CN" sz="2800" dirty="0"/>
              <a:t>, B&amp;E, C&amp;E) </a:t>
            </a:r>
          </a:p>
          <a:p>
            <a:pPr marL="800100" lvl="1" indent="-342900">
              <a:buFont typeface="Arial"/>
              <a:buChar char="•"/>
            </a:pPr>
            <a:r>
              <a:rPr lang="en-US" altLang="zh-CN" sz="2800" dirty="0" smtClean="0"/>
              <a:t>Commission Working Group (C.E1)</a:t>
            </a:r>
          </a:p>
          <a:p>
            <a:pPr marL="800100" lvl="1" indent="-342900">
              <a:buFont typeface="Arial"/>
              <a:buChar char="•"/>
            </a:pPr>
            <a:r>
              <a:rPr lang="en-US" altLang="zh-CN" sz="2800" dirty="0" smtClean="0"/>
              <a:t>IAU Resolutions &amp; IAU Strategic Plan 2020-2030</a:t>
            </a:r>
            <a:endParaRPr lang="en-US" altLang="zh-CN" sz="2800" dirty="0"/>
          </a:p>
          <a:p>
            <a:pPr marL="800100" lvl="1" indent="-342900">
              <a:buFont typeface="Arial"/>
              <a:buChar char="•"/>
            </a:pPr>
            <a:r>
              <a:rPr lang="en-US" altLang="zh-CN" sz="2800" dirty="0" smtClean="0"/>
              <a:t>Election Results: Incoming </a:t>
            </a:r>
            <a:r>
              <a:rPr lang="en-US" altLang="zh-CN" sz="2800" dirty="0"/>
              <a:t>Division E </a:t>
            </a:r>
            <a:r>
              <a:rPr lang="en-US" altLang="zh-CN" sz="2800" dirty="0" smtClean="0"/>
              <a:t>SC</a:t>
            </a:r>
          </a:p>
        </p:txBody>
      </p:sp>
    </p:spTree>
    <p:extLst>
      <p:ext uri="{BB962C8B-B14F-4D97-AF65-F5344CB8AC3E}">
        <p14:creationId xmlns:p14="http://schemas.microsoft.com/office/powerpoint/2010/main" val="4042464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131966"/>
            <a:ext cx="8229600" cy="1303145"/>
          </a:xfrm>
        </p:spPr>
        <p:txBody>
          <a:bodyPr>
            <a:normAutofit fontScale="90000"/>
          </a:bodyPr>
          <a:lstStyle/>
          <a:p>
            <a:r>
              <a:rPr lang="en-US" altLang="zh-CN" b="1" dirty="0" smtClean="0"/>
              <a:t>Division </a:t>
            </a:r>
            <a:r>
              <a:rPr lang="en-US" altLang="zh-CN" b="1" dirty="0"/>
              <a:t>E Steering </a:t>
            </a:r>
            <a:r>
              <a:rPr lang="en-US" altLang="zh-CN" b="1" dirty="0" smtClean="0"/>
              <a:t>Committee for 2015</a:t>
            </a:r>
            <a:r>
              <a:rPr lang="en-US" altLang="zh-CN" b="1" dirty="0"/>
              <a:t>-</a:t>
            </a:r>
            <a:r>
              <a:rPr lang="en-US" altLang="zh-CN" b="1" dirty="0" smtClean="0"/>
              <a:t>2018</a:t>
            </a:r>
            <a:endParaRPr kumimoji="1" lang="zh-CN" altLang="en-US" dirty="0"/>
          </a:p>
        </p:txBody>
      </p:sp>
      <p:sp>
        <p:nvSpPr>
          <p:cNvPr id="4" name="矩形 3"/>
          <p:cNvSpPr/>
          <p:nvPr/>
        </p:nvSpPr>
        <p:spPr>
          <a:xfrm>
            <a:off x="121648" y="1270161"/>
            <a:ext cx="8857412" cy="5509199"/>
          </a:xfrm>
          <a:prstGeom prst="rect">
            <a:avLst/>
          </a:prstGeom>
        </p:spPr>
        <p:txBody>
          <a:bodyPr wrap="square">
            <a:spAutoFit/>
          </a:bodyPr>
          <a:lstStyle/>
          <a:p>
            <a:pPr marL="342900" indent="-342900">
              <a:buFont typeface="Arial"/>
              <a:buChar char="•"/>
            </a:pPr>
            <a:r>
              <a:rPr lang="en-US" altLang="zh-CN" sz="2800" dirty="0" smtClean="0"/>
              <a:t>Following the first ever membership-wide election of six SC members after IAU GA in Beijing, DP, DVP, and all other SC members </a:t>
            </a:r>
            <a:r>
              <a:rPr lang="en-US" altLang="zh-CN" sz="2800" dirty="0" smtClean="0">
                <a:solidFill>
                  <a:srgbClr val="0000FF"/>
                </a:solidFill>
              </a:rPr>
              <a:t>are elected by the membership</a:t>
            </a:r>
            <a:r>
              <a:rPr lang="en-US" altLang="zh-CN" sz="2800" dirty="0" smtClean="0"/>
              <a:t>. Past DP remains advisor to the DSC. </a:t>
            </a:r>
          </a:p>
          <a:p>
            <a:pPr lvl="1"/>
            <a:r>
              <a:rPr lang="en-US" altLang="zh-CN" sz="2400" b="1" cap="all" dirty="0" smtClean="0"/>
              <a:t>PRESIDENT</a:t>
            </a:r>
            <a:r>
              <a:rPr lang="zh-CN" altLang="en-US" sz="2400" dirty="0" smtClean="0"/>
              <a:t> </a:t>
            </a:r>
            <a:r>
              <a:rPr lang="en-US" altLang="zh-CN" sz="2400" dirty="0" smtClean="0"/>
              <a:t>     </a:t>
            </a:r>
            <a:r>
              <a:rPr lang="en-US" altLang="zh-CN" sz="2400" dirty="0" smtClean="0">
                <a:hlinkClick r:id="rId2"/>
              </a:rPr>
              <a:t>YAN</a:t>
            </a:r>
            <a:r>
              <a:rPr lang="en-US" altLang="zh-CN" sz="2400" dirty="0">
                <a:hlinkClick r:id="rId2"/>
              </a:rPr>
              <a:t>, </a:t>
            </a:r>
            <a:r>
              <a:rPr lang="en-US" altLang="zh-CN" sz="2400" dirty="0" smtClean="0">
                <a:hlinkClick r:id="rId2"/>
              </a:rPr>
              <a:t>Yihua</a:t>
            </a:r>
            <a:endParaRPr lang="zh-CN" altLang="zh-CN" sz="2400" dirty="0"/>
          </a:p>
          <a:p>
            <a:pPr lvl="1"/>
            <a:r>
              <a:rPr lang="en-US" altLang="zh-CN" sz="2400" b="1" cap="all" dirty="0"/>
              <a:t>VICE-</a:t>
            </a:r>
            <a:r>
              <a:rPr lang="en-US" altLang="zh-CN" sz="2400" b="1" cap="all" dirty="0" smtClean="0"/>
              <a:t>PRESIDENT</a:t>
            </a:r>
            <a:r>
              <a:rPr lang="zh-CN" altLang="en-US" sz="2400" dirty="0"/>
              <a:t> </a:t>
            </a:r>
            <a:r>
              <a:rPr lang="en-US" altLang="zh-CN" sz="2400" dirty="0" smtClean="0"/>
              <a:t> </a:t>
            </a:r>
            <a:r>
              <a:rPr lang="en-US" altLang="zh-CN" sz="2400" dirty="0" smtClean="0">
                <a:hlinkClick r:id="rId3"/>
              </a:rPr>
              <a:t>Gibson</a:t>
            </a:r>
            <a:r>
              <a:rPr lang="en-US" altLang="zh-CN" sz="2400" dirty="0">
                <a:hlinkClick r:id="rId3"/>
              </a:rPr>
              <a:t>, </a:t>
            </a:r>
            <a:r>
              <a:rPr lang="en-US" altLang="zh-CN" sz="2400" dirty="0" smtClean="0">
                <a:hlinkClick r:id="rId3"/>
              </a:rPr>
              <a:t>Sarah</a:t>
            </a:r>
            <a:endParaRPr lang="zh-CN" altLang="zh-CN" sz="2400" dirty="0"/>
          </a:p>
          <a:p>
            <a:pPr lvl="1"/>
            <a:r>
              <a:rPr lang="en-US" altLang="zh-CN" sz="2400" b="1" cap="all" dirty="0" smtClean="0"/>
              <a:t>SECRETARY</a:t>
            </a:r>
            <a:r>
              <a:rPr lang="zh-CN" altLang="en-US" sz="2400" dirty="0"/>
              <a:t> </a:t>
            </a:r>
            <a:r>
              <a:rPr lang="en-US" altLang="zh-CN" sz="2400" dirty="0" smtClean="0"/>
              <a:t>     </a:t>
            </a:r>
            <a:r>
              <a:rPr lang="en-US" altLang="zh-CN" sz="2400" dirty="0" smtClean="0">
                <a:hlinkClick r:id="rId4"/>
              </a:rPr>
              <a:t>DeRosa</a:t>
            </a:r>
            <a:r>
              <a:rPr lang="en-US" altLang="zh-CN" sz="2400" dirty="0">
                <a:hlinkClick r:id="rId4"/>
              </a:rPr>
              <a:t>, </a:t>
            </a:r>
            <a:r>
              <a:rPr lang="en-US" altLang="zh-CN" sz="2400" dirty="0" smtClean="0">
                <a:hlinkClick r:id="rId4"/>
              </a:rPr>
              <a:t>Marc</a:t>
            </a:r>
            <a:endParaRPr lang="zh-CN" altLang="zh-CN" sz="2400" dirty="0"/>
          </a:p>
          <a:p>
            <a:pPr lvl="1"/>
            <a:r>
              <a:rPr lang="en-US" altLang="zh-CN" sz="2400" b="1" cap="all" dirty="0" smtClean="0"/>
              <a:t>ADVISORS</a:t>
            </a:r>
            <a:r>
              <a:rPr lang="zh-CN" altLang="en-US" sz="2400" dirty="0"/>
              <a:t> </a:t>
            </a:r>
            <a:r>
              <a:rPr lang="en-US" altLang="zh-CN" sz="2400" dirty="0" smtClean="0"/>
              <a:t>      </a:t>
            </a:r>
            <a:r>
              <a:rPr lang="en-US" altLang="zh-CN" sz="2400" dirty="0" smtClean="0">
                <a:hlinkClick r:id="rId5"/>
              </a:rPr>
              <a:t>van </a:t>
            </a:r>
            <a:r>
              <a:rPr lang="en-US" altLang="zh-CN" sz="2400" dirty="0">
                <a:hlinkClick r:id="rId5"/>
              </a:rPr>
              <a:t>Driel-Gesztelyi, </a:t>
            </a:r>
            <a:r>
              <a:rPr lang="en-US" altLang="zh-CN" sz="2400" dirty="0" smtClean="0">
                <a:hlinkClick r:id="rId5"/>
              </a:rPr>
              <a:t>Lidia</a:t>
            </a:r>
            <a:endParaRPr lang="en-US" altLang="zh-CN" sz="2400" dirty="0" smtClean="0"/>
          </a:p>
          <a:p>
            <a:pPr lvl="1"/>
            <a:r>
              <a:rPr lang="en-US" altLang="zh-CN" sz="2400" b="1" cap="all" dirty="0"/>
              <a:t>STEERING COMMITTEE</a:t>
            </a:r>
            <a:endParaRPr lang="zh-CN" altLang="zh-CN" sz="2400" dirty="0"/>
          </a:p>
          <a:p>
            <a:pPr lvl="1"/>
            <a:r>
              <a:rPr lang="en-US" altLang="zh-CN" sz="2400" dirty="0">
                <a:hlinkClick r:id="rId6"/>
              </a:rPr>
              <a:t>Choudhuri, Arnab</a:t>
            </a:r>
            <a:r>
              <a:rPr lang="en-US" altLang="zh-CN" sz="2400" dirty="0"/>
              <a:t>	</a:t>
            </a:r>
            <a:r>
              <a:rPr lang="en-US" altLang="zh-CN" sz="2400" dirty="0" smtClean="0"/>
              <a:t>      </a:t>
            </a:r>
            <a:r>
              <a:rPr lang="en-US" altLang="zh-CN" sz="2400" dirty="0" smtClean="0">
                <a:hlinkClick r:id="rId4"/>
              </a:rPr>
              <a:t>DeRosa</a:t>
            </a:r>
            <a:r>
              <a:rPr lang="en-US" altLang="zh-CN" sz="2400" dirty="0">
                <a:hlinkClick r:id="rId4"/>
              </a:rPr>
              <a:t>, Marc</a:t>
            </a:r>
            <a:r>
              <a:rPr lang="en-US" altLang="zh-CN" sz="2400" dirty="0"/>
              <a:t>	</a:t>
            </a:r>
            <a:r>
              <a:rPr lang="en-US" altLang="zh-CN" sz="2400" dirty="0" smtClean="0"/>
              <a:t>		</a:t>
            </a:r>
            <a:r>
              <a:rPr lang="en-US" altLang="zh-CN" sz="2400" dirty="0" smtClean="0">
                <a:hlinkClick r:id="rId7"/>
              </a:rPr>
              <a:t>Fletcher</a:t>
            </a:r>
            <a:r>
              <a:rPr lang="en-US" altLang="zh-CN" sz="2400" dirty="0">
                <a:hlinkClick r:id="rId7"/>
              </a:rPr>
              <a:t>, Lyndsay</a:t>
            </a:r>
            <a:endParaRPr lang="zh-CN" altLang="zh-CN" sz="2400" dirty="0"/>
          </a:p>
          <a:p>
            <a:pPr lvl="1"/>
            <a:r>
              <a:rPr lang="en-US" altLang="zh-CN" sz="2400" dirty="0">
                <a:hlinkClick r:id="rId3"/>
              </a:rPr>
              <a:t>Gibson, </a:t>
            </a:r>
            <a:r>
              <a:rPr lang="en-US" altLang="zh-CN" sz="2400" dirty="0" smtClean="0">
                <a:hlinkClick r:id="rId3"/>
              </a:rPr>
              <a:t>Sarah</a:t>
            </a:r>
            <a:r>
              <a:rPr lang="en-US" altLang="zh-CN" sz="2400" dirty="0" smtClean="0"/>
              <a:t>        </a:t>
            </a:r>
            <a:r>
              <a:rPr lang="en-US" altLang="zh-CN" sz="2400" dirty="0"/>
              <a:t>	</a:t>
            </a:r>
            <a:r>
              <a:rPr lang="en-US" altLang="zh-CN" sz="2400" dirty="0" smtClean="0"/>
              <a:t>      </a:t>
            </a:r>
            <a:r>
              <a:rPr lang="en-US" altLang="zh-CN" sz="2400" dirty="0" smtClean="0">
                <a:hlinkClick r:id="rId8"/>
              </a:rPr>
              <a:t>Kontar</a:t>
            </a:r>
            <a:r>
              <a:rPr lang="en-US" altLang="zh-CN" sz="2400" dirty="0">
                <a:hlinkClick r:id="rId8"/>
              </a:rPr>
              <a:t>, Eduard</a:t>
            </a:r>
            <a:r>
              <a:rPr lang="en-US" altLang="zh-CN" sz="2400" dirty="0"/>
              <a:t>	</a:t>
            </a:r>
            <a:r>
              <a:rPr lang="en-US" altLang="zh-CN" sz="2400" dirty="0" smtClean="0"/>
              <a:t>		</a:t>
            </a:r>
            <a:r>
              <a:rPr lang="en-US" altLang="zh-CN" sz="2400" dirty="0" smtClean="0">
                <a:hlinkClick r:id="rId9"/>
              </a:rPr>
              <a:t>Krivova</a:t>
            </a:r>
            <a:r>
              <a:rPr lang="en-US" altLang="zh-CN" sz="2400" dirty="0">
                <a:hlinkClick r:id="rId9"/>
              </a:rPr>
              <a:t>, Natalie</a:t>
            </a:r>
            <a:endParaRPr lang="zh-CN" altLang="zh-CN" sz="2400" dirty="0"/>
          </a:p>
          <a:p>
            <a:pPr lvl="1"/>
            <a:r>
              <a:rPr lang="en-US" altLang="zh-CN" sz="2400" dirty="0">
                <a:hlinkClick r:id="rId10"/>
              </a:rPr>
              <a:t>Mann, </a:t>
            </a:r>
            <a:r>
              <a:rPr lang="en-US" altLang="zh-CN" sz="2400" dirty="0" smtClean="0">
                <a:hlinkClick r:id="rId10"/>
              </a:rPr>
              <a:t>Ingrid</a:t>
            </a:r>
            <a:r>
              <a:rPr lang="en-US" altLang="zh-CN" sz="2400" dirty="0"/>
              <a:t>	</a:t>
            </a:r>
            <a:r>
              <a:rPr lang="en-US" altLang="zh-CN" sz="2400" dirty="0" smtClean="0"/>
              <a:t>		</a:t>
            </a:r>
            <a:r>
              <a:rPr lang="en-US" altLang="zh-CN" sz="2400" dirty="0" smtClean="0">
                <a:hlinkClick r:id="rId11"/>
              </a:rPr>
              <a:t>Shimizu</a:t>
            </a:r>
            <a:r>
              <a:rPr lang="en-US" altLang="zh-CN" sz="2400" dirty="0">
                <a:hlinkClick r:id="rId11"/>
              </a:rPr>
              <a:t>, </a:t>
            </a:r>
            <a:r>
              <a:rPr lang="en-US" altLang="zh-CN" sz="2400" dirty="0" smtClean="0">
                <a:hlinkClick r:id="rId11"/>
              </a:rPr>
              <a:t>Toshifumi</a:t>
            </a:r>
            <a:r>
              <a:rPr lang="en-US" altLang="zh-CN" sz="2400" dirty="0" smtClean="0"/>
              <a:t>	</a:t>
            </a:r>
            <a:r>
              <a:rPr lang="en-US" altLang="zh-CN" sz="2400" dirty="0" smtClean="0">
                <a:hlinkClick r:id="rId12"/>
              </a:rPr>
              <a:t>Srivastava</a:t>
            </a:r>
            <a:r>
              <a:rPr lang="en-US" altLang="zh-CN" sz="2400" dirty="0">
                <a:hlinkClick r:id="rId12"/>
              </a:rPr>
              <a:t>, Nandita</a:t>
            </a:r>
            <a:endParaRPr lang="zh-CN" altLang="zh-CN" sz="2400" dirty="0"/>
          </a:p>
          <a:p>
            <a:pPr lvl="1"/>
            <a:r>
              <a:rPr lang="en-US" altLang="zh-CN" sz="2400" dirty="0">
                <a:hlinkClick r:id="rId5"/>
              </a:rPr>
              <a:t>van Driel-Gesztelyi, Lidia</a:t>
            </a:r>
            <a:r>
              <a:rPr lang="en-US" altLang="zh-CN" sz="2400" dirty="0"/>
              <a:t>	</a:t>
            </a:r>
            <a:r>
              <a:rPr lang="en-US" altLang="zh-CN" sz="2400" dirty="0">
                <a:hlinkClick r:id="rId13"/>
              </a:rPr>
              <a:t>von Steiger, </a:t>
            </a:r>
            <a:r>
              <a:rPr lang="en-US" altLang="zh-CN" sz="2400" dirty="0" smtClean="0">
                <a:hlinkClick r:id="rId13"/>
              </a:rPr>
              <a:t>Rudolf</a:t>
            </a:r>
            <a:r>
              <a:rPr lang="en-US" altLang="zh-CN" sz="2400" dirty="0"/>
              <a:t>	</a:t>
            </a:r>
            <a:r>
              <a:rPr lang="en-US" altLang="zh-CN" sz="2400" dirty="0" smtClean="0">
                <a:hlinkClick r:id="rId2"/>
              </a:rPr>
              <a:t>YAN</a:t>
            </a:r>
            <a:r>
              <a:rPr lang="en-US" altLang="zh-CN" sz="2400" dirty="0">
                <a:hlinkClick r:id="rId2"/>
              </a:rPr>
              <a:t>, </a:t>
            </a:r>
            <a:r>
              <a:rPr lang="en-US" altLang="zh-CN" sz="2400" dirty="0" smtClean="0">
                <a:hlinkClick r:id="rId2"/>
              </a:rPr>
              <a:t>Yihua</a:t>
            </a:r>
            <a:endParaRPr lang="en-US" altLang="zh-CN" sz="2400" dirty="0" smtClean="0"/>
          </a:p>
          <a:p>
            <a:pPr marL="342900" indent="-342900">
              <a:buFont typeface="Arial"/>
              <a:buChar char="•"/>
            </a:pPr>
            <a:r>
              <a:rPr lang="en-US" altLang="zh-CN" sz="2400" dirty="0" smtClean="0"/>
              <a:t>Division E has 1189 members  </a:t>
            </a:r>
            <a:endParaRPr lang="zh-CN" altLang="zh-CN" sz="2400" dirty="0"/>
          </a:p>
        </p:txBody>
      </p:sp>
    </p:spTree>
    <p:extLst>
      <p:ext uri="{BB962C8B-B14F-4D97-AF65-F5344CB8AC3E}">
        <p14:creationId xmlns:p14="http://schemas.microsoft.com/office/powerpoint/2010/main" val="31343150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IAU Deceased </a:t>
            </a:r>
            <a:r>
              <a:rPr lang="en-US" altLang="zh-CN" dirty="0" smtClean="0"/>
              <a:t>Members of </a:t>
            </a:r>
            <a:r>
              <a:rPr lang="en-US" altLang="zh-CN" dirty="0"/>
              <a:t>Division </a:t>
            </a:r>
            <a:r>
              <a:rPr lang="en-US" altLang="zh-CN" dirty="0" smtClean="0"/>
              <a:t>E</a:t>
            </a:r>
            <a:br>
              <a:rPr lang="en-US" altLang="zh-CN" dirty="0" smtClean="0"/>
            </a:br>
            <a:r>
              <a:rPr lang="en-US" altLang="zh-CN" dirty="0" smtClean="0"/>
              <a:t>during 2015-2018</a:t>
            </a:r>
            <a:endParaRPr kumimoji="1" lang="zh-CN" altLang="en-US" dirty="0"/>
          </a:p>
        </p:txBody>
      </p:sp>
      <p:sp>
        <p:nvSpPr>
          <p:cNvPr id="3" name="内容占位符 2"/>
          <p:cNvSpPr>
            <a:spLocks noGrp="1"/>
          </p:cNvSpPr>
          <p:nvPr>
            <p:ph idx="1"/>
          </p:nvPr>
        </p:nvSpPr>
        <p:spPr/>
        <p:txBody>
          <a:bodyPr>
            <a:normAutofit lnSpcReduction="10000"/>
          </a:bodyPr>
          <a:lstStyle/>
          <a:p>
            <a:pPr marL="0" indent="0" algn="just">
              <a:buNone/>
            </a:pPr>
            <a:r>
              <a:rPr lang="en-US" altLang="zh-CN" dirty="0"/>
              <a:t>Henry </a:t>
            </a:r>
            <a:r>
              <a:rPr lang="en-US" altLang="zh-CN" dirty="0" err="1" smtClean="0"/>
              <a:t>Aurass</a:t>
            </a:r>
            <a:r>
              <a:rPr lang="zh-CN" altLang="en-US" dirty="0" smtClean="0"/>
              <a:t>；</a:t>
            </a:r>
            <a:r>
              <a:rPr lang="en-US" altLang="zh-CN" dirty="0" smtClean="0"/>
              <a:t>Barbara Bell</a:t>
            </a:r>
            <a:r>
              <a:rPr lang="zh-CN" altLang="en-US" dirty="0" smtClean="0"/>
              <a:t>；</a:t>
            </a:r>
            <a:r>
              <a:rPr lang="en-US" altLang="zh-CN" dirty="0" smtClean="0"/>
              <a:t>Erika </a:t>
            </a:r>
            <a:r>
              <a:rPr lang="en-US" altLang="zh-CN" dirty="0" err="1"/>
              <a:t>Bohm-</a:t>
            </a:r>
            <a:r>
              <a:rPr lang="en-US" altLang="zh-CN" dirty="0" err="1" smtClean="0"/>
              <a:t>Vitense</a:t>
            </a:r>
            <a:r>
              <a:rPr lang="zh-CN" altLang="en-US" dirty="0" smtClean="0"/>
              <a:t>；</a:t>
            </a:r>
            <a:r>
              <a:rPr lang="en-US" altLang="zh-CN" dirty="0" err="1" smtClean="0"/>
              <a:t>Andrey</a:t>
            </a:r>
            <a:r>
              <a:rPr lang="en-US" altLang="zh-CN" dirty="0" smtClean="0"/>
              <a:t> </a:t>
            </a:r>
            <a:r>
              <a:rPr lang="en-US" altLang="zh-CN" dirty="0"/>
              <a:t>V. </a:t>
            </a:r>
            <a:r>
              <a:rPr lang="en-US" altLang="zh-CN" dirty="0" err="1" smtClean="0"/>
              <a:t>Bruns</a:t>
            </a:r>
            <a:r>
              <a:rPr lang="zh-CN" altLang="en-US" dirty="0" smtClean="0"/>
              <a:t>；</a:t>
            </a:r>
            <a:r>
              <a:rPr lang="en-US" altLang="zh-CN" dirty="0" smtClean="0"/>
              <a:t>Vaclav </a:t>
            </a:r>
            <a:r>
              <a:rPr lang="en-US" altLang="zh-CN" dirty="0" err="1" smtClean="0"/>
              <a:t>Bumba</a:t>
            </a:r>
            <a:r>
              <a:rPr lang="zh-CN" altLang="en-US" dirty="0" smtClean="0"/>
              <a:t>；</a:t>
            </a:r>
            <a:r>
              <a:rPr lang="en-US" altLang="zh-CN" dirty="0" smtClean="0"/>
              <a:t>Franz</a:t>
            </a:r>
            <a:r>
              <a:rPr lang="en-US" altLang="zh-CN" dirty="0"/>
              <a:t>-Ludwig </a:t>
            </a:r>
            <a:r>
              <a:rPr lang="en-US" altLang="zh-CN" dirty="0" err="1" smtClean="0"/>
              <a:t>Deubner</a:t>
            </a:r>
            <a:r>
              <a:rPr lang="zh-CN" altLang="en-US" dirty="0" smtClean="0"/>
              <a:t>；</a:t>
            </a:r>
            <a:r>
              <a:rPr lang="en-US" altLang="zh-CN" dirty="0" smtClean="0"/>
              <a:t>G</a:t>
            </a:r>
            <a:r>
              <a:rPr lang="zh-CN" altLang="zh-CN" dirty="0" smtClean="0"/>
              <a:t>ü</a:t>
            </a:r>
            <a:r>
              <a:rPr lang="en-US" altLang="zh-CN" dirty="0" err="1" smtClean="0"/>
              <a:t>nther</a:t>
            </a:r>
            <a:r>
              <a:rPr lang="en-US" altLang="zh-CN" dirty="0" smtClean="0"/>
              <a:t> </a:t>
            </a:r>
            <a:r>
              <a:rPr lang="en-US" altLang="zh-CN" dirty="0" err="1" smtClean="0"/>
              <a:t>Elste</a:t>
            </a:r>
            <a:r>
              <a:rPr lang="zh-CN" altLang="en-US" dirty="0" smtClean="0"/>
              <a:t>；</a:t>
            </a:r>
            <a:r>
              <a:rPr lang="en-US" altLang="zh-CN" dirty="0" smtClean="0"/>
              <a:t>Enrique </a:t>
            </a:r>
            <a:r>
              <a:rPr lang="en-US" altLang="zh-CN" dirty="0" err="1"/>
              <a:t>Garc</a:t>
            </a:r>
            <a:r>
              <a:rPr lang="zh-CN" altLang="zh-CN" dirty="0"/>
              <a:t>í</a:t>
            </a:r>
            <a:r>
              <a:rPr lang="en-US" altLang="zh-CN" dirty="0"/>
              <a:t>a-</a:t>
            </a:r>
            <a:r>
              <a:rPr lang="en-US" altLang="zh-CN" dirty="0" err="1" smtClean="0"/>
              <a:t>Berro</a:t>
            </a:r>
            <a:r>
              <a:rPr lang="zh-CN" altLang="en-US" dirty="0" smtClean="0"/>
              <a:t>；</a:t>
            </a:r>
            <a:r>
              <a:rPr lang="en-US" altLang="zh-CN" dirty="0" smtClean="0"/>
              <a:t> Sergei </a:t>
            </a:r>
            <a:r>
              <a:rPr lang="en-US" altLang="zh-CN" dirty="0"/>
              <a:t>A. </a:t>
            </a:r>
            <a:r>
              <a:rPr lang="en-US" altLang="zh-CN" dirty="0" err="1" smtClean="0"/>
              <a:t>Grib</a:t>
            </a:r>
            <a:r>
              <a:rPr lang="zh-CN" altLang="en-US" dirty="0" smtClean="0"/>
              <a:t>；</a:t>
            </a:r>
            <a:r>
              <a:rPr lang="en-US" altLang="zh-CN" dirty="0" smtClean="0"/>
              <a:t> Ahmed </a:t>
            </a:r>
            <a:r>
              <a:rPr lang="en-US" altLang="zh-CN" dirty="0"/>
              <a:t>Abdel </a:t>
            </a:r>
            <a:r>
              <a:rPr lang="en-US" altLang="zh-CN" dirty="0" err="1" smtClean="0"/>
              <a:t>Hady</a:t>
            </a:r>
            <a:r>
              <a:rPr lang="zh-CN" altLang="en-US" dirty="0" smtClean="0"/>
              <a:t>；</a:t>
            </a:r>
            <a:r>
              <a:rPr lang="en-US" altLang="zh-CN" dirty="0" err="1" smtClean="0"/>
              <a:t>Yunchun</a:t>
            </a:r>
            <a:r>
              <a:rPr lang="en-US" altLang="zh-CN" dirty="0" smtClean="0"/>
              <a:t> Jiang</a:t>
            </a:r>
            <a:r>
              <a:rPr lang="zh-CN" altLang="en-US" dirty="0" smtClean="0"/>
              <a:t>；</a:t>
            </a:r>
            <a:r>
              <a:rPr lang="en-US" altLang="zh-CN" dirty="0" smtClean="0"/>
              <a:t>Pierre Kaufmann</a:t>
            </a:r>
            <a:r>
              <a:rPr lang="zh-CN" altLang="en-US" dirty="0" smtClean="0"/>
              <a:t>；</a:t>
            </a:r>
            <a:r>
              <a:rPr lang="en-US" altLang="zh-CN" dirty="0" smtClean="0"/>
              <a:t>John </a:t>
            </a:r>
            <a:r>
              <a:rPr lang="en-US" altLang="zh-CN" dirty="0"/>
              <a:t>K. </a:t>
            </a:r>
            <a:r>
              <a:rPr lang="en-US" altLang="zh-CN" dirty="0" smtClean="0"/>
              <a:t>Lawrence</a:t>
            </a:r>
            <a:r>
              <a:rPr lang="zh-CN" altLang="en-US" dirty="0" smtClean="0"/>
              <a:t>；</a:t>
            </a:r>
            <a:r>
              <a:rPr lang="en-US" altLang="zh-CN" dirty="0" err="1" smtClean="0"/>
              <a:t>Moisey</a:t>
            </a:r>
            <a:r>
              <a:rPr lang="en-US" altLang="zh-CN" dirty="0" smtClean="0"/>
              <a:t> </a:t>
            </a:r>
            <a:r>
              <a:rPr lang="en-US" altLang="zh-CN" dirty="0"/>
              <a:t>A. </a:t>
            </a:r>
            <a:r>
              <a:rPr lang="en-US" altLang="zh-CN" dirty="0" err="1" smtClean="0"/>
              <a:t>Livshits</a:t>
            </a:r>
            <a:r>
              <a:rPr lang="zh-CN" altLang="en-US" dirty="0" smtClean="0"/>
              <a:t>；</a:t>
            </a:r>
            <a:r>
              <a:rPr lang="en-US" altLang="zh-CN" dirty="0" smtClean="0"/>
              <a:t>Leon </a:t>
            </a:r>
            <a:r>
              <a:rPr lang="en-US" altLang="zh-CN" dirty="0" err="1" smtClean="0"/>
              <a:t>Mestel</a:t>
            </a:r>
            <a:r>
              <a:rPr lang="zh-CN" altLang="en-US" dirty="0" smtClean="0"/>
              <a:t>；</a:t>
            </a:r>
            <a:r>
              <a:rPr lang="en-US" altLang="zh-CN" dirty="0"/>
              <a:t>Patrick S. </a:t>
            </a:r>
            <a:r>
              <a:rPr lang="en-US" altLang="zh-CN" dirty="0" smtClean="0"/>
              <a:t>McIntosh; </a:t>
            </a:r>
            <a:r>
              <a:rPr lang="en-US" altLang="zh-CN" dirty="0" err="1" smtClean="0"/>
              <a:t>Lucio</a:t>
            </a:r>
            <a:r>
              <a:rPr lang="en-US" altLang="zh-CN" dirty="0" smtClean="0"/>
              <a:t> </a:t>
            </a:r>
            <a:r>
              <a:rPr lang="en-US" altLang="zh-CN" dirty="0" err="1" smtClean="0"/>
              <a:t>Paternò</a:t>
            </a:r>
            <a:r>
              <a:rPr lang="zh-CN" altLang="en-US" dirty="0" smtClean="0"/>
              <a:t>；</a:t>
            </a:r>
            <a:r>
              <a:rPr lang="en-US" altLang="zh-CN" dirty="0" err="1" smtClean="0"/>
              <a:t>Isroil</a:t>
            </a:r>
            <a:r>
              <a:rPr lang="en-US" altLang="zh-CN" dirty="0" smtClean="0"/>
              <a:t> </a:t>
            </a:r>
            <a:r>
              <a:rPr lang="en-US" altLang="zh-CN" dirty="0" err="1" smtClean="0"/>
              <a:t>Sattarov</a:t>
            </a:r>
            <a:r>
              <a:rPr lang="zh-CN" altLang="en-US" dirty="0" smtClean="0"/>
              <a:t>；</a:t>
            </a:r>
            <a:r>
              <a:rPr lang="en-US" altLang="zh-CN" dirty="0" err="1" smtClean="0"/>
              <a:t>Zhongxian</a:t>
            </a:r>
            <a:r>
              <a:rPr lang="en-US" altLang="zh-CN" dirty="0" smtClean="0"/>
              <a:t> Shi</a:t>
            </a:r>
            <a:r>
              <a:rPr lang="zh-CN" altLang="en-US" dirty="0" smtClean="0"/>
              <a:t>；</a:t>
            </a:r>
            <a:r>
              <a:rPr lang="en-US" altLang="zh-CN" dirty="0" err="1" smtClean="0"/>
              <a:t>Raisa</a:t>
            </a:r>
            <a:r>
              <a:rPr lang="en-US" altLang="zh-CN" dirty="0" smtClean="0"/>
              <a:t> </a:t>
            </a:r>
            <a:r>
              <a:rPr lang="en-US" altLang="zh-CN" dirty="0" err="1" smtClean="0"/>
              <a:t>Teplitskaya</a:t>
            </a:r>
            <a:r>
              <a:rPr lang="zh-CN" altLang="en-US" dirty="0" smtClean="0"/>
              <a:t>；</a:t>
            </a:r>
            <a:r>
              <a:rPr lang="en-US" altLang="zh-CN" dirty="0" smtClean="0"/>
              <a:t>Richard </a:t>
            </a:r>
            <a:r>
              <a:rPr lang="en-US" altLang="zh-CN" dirty="0"/>
              <a:t>G. </a:t>
            </a:r>
            <a:r>
              <a:rPr lang="en-US" altLang="zh-CN" dirty="0" err="1" smtClean="0"/>
              <a:t>Teske</a:t>
            </a:r>
            <a:r>
              <a:rPr lang="zh-CN" altLang="en-US" dirty="0" smtClean="0"/>
              <a:t>；</a:t>
            </a:r>
            <a:r>
              <a:rPr lang="en-US" altLang="zh-CN" dirty="0" smtClean="0"/>
              <a:t>Arthur </a:t>
            </a:r>
            <a:r>
              <a:rPr lang="en-US" altLang="zh-CN" dirty="0"/>
              <a:t>H. </a:t>
            </a:r>
            <a:r>
              <a:rPr lang="en-US" altLang="zh-CN" dirty="0" smtClean="0"/>
              <a:t>Vaughan</a:t>
            </a:r>
            <a:r>
              <a:rPr lang="zh-CN" altLang="en-US" dirty="0" smtClean="0"/>
              <a:t>；</a:t>
            </a:r>
            <a:r>
              <a:rPr lang="en-US" altLang="zh-CN" dirty="0" err="1" smtClean="0"/>
              <a:t>Zhiliang</a:t>
            </a:r>
            <a:r>
              <a:rPr lang="en-US" altLang="zh-CN" dirty="0" smtClean="0"/>
              <a:t> Yang</a:t>
            </a:r>
            <a:r>
              <a:rPr lang="en-US" altLang="zh-CN" dirty="0"/>
              <a:t>.</a:t>
            </a:r>
            <a:r>
              <a:rPr lang="en-US" altLang="zh-CN" dirty="0" smtClean="0"/>
              <a:t> </a:t>
            </a:r>
            <a:endParaRPr kumimoji="1" lang="zh-CN" altLang="en-US" dirty="0"/>
          </a:p>
        </p:txBody>
      </p:sp>
    </p:spTree>
    <p:extLst>
      <p:ext uri="{BB962C8B-B14F-4D97-AF65-F5344CB8AC3E}">
        <p14:creationId xmlns:p14="http://schemas.microsoft.com/office/powerpoint/2010/main" val="16216662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220667"/>
          </a:xfrm>
        </p:spPr>
        <p:txBody>
          <a:bodyPr>
            <a:noAutofit/>
          </a:bodyPr>
          <a:lstStyle/>
          <a:p>
            <a:pPr lvl="1" algn="ctr" defTabSz="457200" rtl="0">
              <a:spcBef>
                <a:spcPct val="0"/>
              </a:spcBef>
            </a:pPr>
            <a:r>
              <a:rPr lang="en-US" altLang="zh-CN" sz="4400" b="1" dirty="0" smtClean="0">
                <a:latin typeface="+mn-lt"/>
              </a:rPr>
              <a:t>IAU PhD Prize </a:t>
            </a:r>
            <a:br>
              <a:rPr lang="en-US" altLang="zh-CN" sz="4400" b="1" dirty="0" smtClean="0">
                <a:latin typeface="+mn-lt"/>
              </a:rPr>
            </a:br>
            <a:r>
              <a:rPr lang="en-US" altLang="zh-CN" sz="4400" b="1" dirty="0" smtClean="0">
                <a:latin typeface="+mn-lt"/>
              </a:rPr>
              <a:t>&amp; Junior Members</a:t>
            </a:r>
            <a:endParaRPr kumimoji="1" lang="zh-CN" altLang="en-US" sz="3200" b="1" dirty="0">
              <a:latin typeface="+mn-lt"/>
            </a:endParaRPr>
          </a:p>
        </p:txBody>
      </p:sp>
      <p:sp>
        <p:nvSpPr>
          <p:cNvPr id="5" name="矩形 4"/>
          <p:cNvSpPr/>
          <p:nvPr/>
        </p:nvSpPr>
        <p:spPr>
          <a:xfrm>
            <a:off x="181434" y="1814508"/>
            <a:ext cx="8857412" cy="5693867"/>
          </a:xfrm>
          <a:prstGeom prst="rect">
            <a:avLst/>
          </a:prstGeom>
        </p:spPr>
        <p:txBody>
          <a:bodyPr wrap="square">
            <a:spAutoFit/>
          </a:bodyPr>
          <a:lstStyle/>
          <a:p>
            <a:pPr marL="342900" indent="-342900">
              <a:buFont typeface="Arial"/>
              <a:buChar char="•"/>
            </a:pPr>
            <a:r>
              <a:rPr lang="en-US" altLang="zh-CN" sz="2800" dirty="0" smtClean="0"/>
              <a:t>In 2016 EC meeting Division Presidents proposed to establish </a:t>
            </a:r>
            <a:r>
              <a:rPr lang="en-US" altLang="zh-CN" sz="2800" dirty="0" smtClean="0">
                <a:solidFill>
                  <a:srgbClr val="0000FF"/>
                </a:solidFill>
              </a:rPr>
              <a:t>IAU </a:t>
            </a:r>
            <a:r>
              <a:rPr lang="en-US" altLang="zh-CN" sz="2800" dirty="0">
                <a:solidFill>
                  <a:srgbClr val="0000FF"/>
                </a:solidFill>
              </a:rPr>
              <a:t>PhD </a:t>
            </a:r>
            <a:r>
              <a:rPr lang="en-US" altLang="zh-CN" sz="2800" dirty="0" smtClean="0">
                <a:solidFill>
                  <a:srgbClr val="0000FF"/>
                </a:solidFill>
              </a:rPr>
              <a:t>Prize</a:t>
            </a:r>
            <a:r>
              <a:rPr lang="zh-CN" altLang="en-US" sz="2800" dirty="0" smtClean="0">
                <a:solidFill>
                  <a:srgbClr val="0000FF"/>
                </a:solidFill>
              </a:rPr>
              <a:t>：</a:t>
            </a:r>
            <a:r>
              <a:rPr lang="en-US" altLang="zh-CN" sz="2800" dirty="0" smtClean="0">
                <a:solidFill>
                  <a:srgbClr val="0000FF"/>
                </a:solidFill>
              </a:rPr>
              <a:t> </a:t>
            </a:r>
          </a:p>
          <a:p>
            <a:pPr lvl="1"/>
            <a:r>
              <a:rPr lang="en-US" altLang="zh-CN" sz="2800" dirty="0" smtClean="0"/>
              <a:t>9 </a:t>
            </a:r>
            <a:r>
              <a:rPr lang="en-US" altLang="zh-CN" sz="2800" dirty="0"/>
              <a:t>IAU </a:t>
            </a:r>
            <a:r>
              <a:rPr lang="en-US" altLang="zh-CN" sz="2800" dirty="0" smtClean="0"/>
              <a:t>Divisions award, </a:t>
            </a:r>
            <a:r>
              <a:rPr lang="en-US" altLang="zh-CN" sz="2800" dirty="0"/>
              <a:t>once a year, </a:t>
            </a:r>
            <a:r>
              <a:rPr lang="en-US" altLang="zh-CN" sz="2800" dirty="0" smtClean="0"/>
              <a:t>9 PhD Theses</a:t>
            </a:r>
            <a:r>
              <a:rPr lang="en-US" altLang="zh-CN" sz="2800" dirty="0"/>
              <a:t> </a:t>
            </a:r>
            <a:r>
              <a:rPr lang="en-US" altLang="zh-CN" sz="2800" dirty="0" smtClean="0"/>
              <a:t>(defended 16/12/ previous year---15/12/this year)</a:t>
            </a:r>
            <a:r>
              <a:rPr lang="zh-CN" altLang="zh-CN" sz="2800" dirty="0" smtClean="0"/>
              <a:t> </a:t>
            </a:r>
            <a:r>
              <a:rPr lang="en-US" altLang="zh-CN" sz="2800" dirty="0" smtClean="0"/>
              <a:t>+ 1 from developing countries</a:t>
            </a:r>
          </a:p>
          <a:p>
            <a:pPr marL="342900" indent="-342900">
              <a:buFont typeface="Arial"/>
              <a:buChar char="•"/>
            </a:pPr>
            <a:r>
              <a:rPr lang="en-US" altLang="zh-CN" sz="2800" dirty="0" smtClean="0"/>
              <a:t>new </a:t>
            </a:r>
            <a:r>
              <a:rPr lang="en-US" altLang="zh-CN" sz="2800" dirty="0"/>
              <a:t>Category of </a:t>
            </a:r>
            <a:r>
              <a:rPr lang="en-US" altLang="zh-CN" sz="2800" dirty="0">
                <a:solidFill>
                  <a:srgbClr val="0000FF"/>
                </a:solidFill>
              </a:rPr>
              <a:t>Junior </a:t>
            </a:r>
            <a:r>
              <a:rPr lang="en-US" altLang="zh-CN" sz="2800" dirty="0" smtClean="0">
                <a:solidFill>
                  <a:srgbClr val="0000FF"/>
                </a:solidFill>
              </a:rPr>
              <a:t>Members</a:t>
            </a:r>
            <a:r>
              <a:rPr lang="en-US" altLang="zh-CN" sz="2800" dirty="0" smtClean="0"/>
              <a:t>:</a:t>
            </a:r>
            <a:r>
              <a:rPr lang="en-US" altLang="zh-CN" sz="2800" dirty="0"/>
              <a:t> A junior scientist who completed the PhD studies and who is in the initial phase of the professional researcher career in some branch of astronomy may be admitted to the Union by the Executive Committee as Junior Member for a period not exceeding 6 years.</a:t>
            </a:r>
            <a:endParaRPr lang="en-US" altLang="zh-CN" sz="2800" dirty="0" smtClean="0"/>
          </a:p>
          <a:p>
            <a:pPr marL="800100" lvl="1" indent="-342900">
              <a:buFont typeface="Arial"/>
              <a:buChar char="•"/>
            </a:pPr>
            <a:endParaRPr lang="en-US" altLang="zh-CN" sz="2800" dirty="0"/>
          </a:p>
          <a:p>
            <a:pPr marL="800100" lvl="1" indent="-342900">
              <a:buFont typeface="Arial"/>
              <a:buChar char="•"/>
            </a:pPr>
            <a:endParaRPr lang="en-US" altLang="zh-CN" sz="2800" dirty="0"/>
          </a:p>
        </p:txBody>
      </p:sp>
    </p:spTree>
    <p:extLst>
      <p:ext uri="{BB962C8B-B14F-4D97-AF65-F5344CB8AC3E}">
        <p14:creationId xmlns:p14="http://schemas.microsoft.com/office/powerpoint/2010/main" val="18406534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7"/>
            <a:ext cx="8229600" cy="874262"/>
          </a:xfrm>
        </p:spPr>
        <p:txBody>
          <a:bodyPr>
            <a:normAutofit/>
          </a:bodyPr>
          <a:lstStyle/>
          <a:p>
            <a:r>
              <a:rPr lang="en-US" altLang="zh-CN" b="1" dirty="0" smtClean="0"/>
              <a:t>IAU Web Pages</a:t>
            </a:r>
            <a:endParaRPr kumimoji="1" lang="zh-CN" altLang="en-US" dirty="0"/>
          </a:p>
        </p:txBody>
      </p:sp>
      <p:sp>
        <p:nvSpPr>
          <p:cNvPr id="4" name="矩形 3"/>
          <p:cNvSpPr/>
          <p:nvPr/>
        </p:nvSpPr>
        <p:spPr>
          <a:xfrm>
            <a:off x="181434" y="1105199"/>
            <a:ext cx="8857412" cy="4893647"/>
          </a:xfrm>
          <a:prstGeom prst="rect">
            <a:avLst/>
          </a:prstGeom>
        </p:spPr>
        <p:txBody>
          <a:bodyPr wrap="square">
            <a:spAutoFit/>
          </a:bodyPr>
          <a:lstStyle/>
          <a:p>
            <a:pPr marL="342900" indent="-342900" fontAlgn="base">
              <a:buFont typeface="Arial"/>
              <a:buChar char="•"/>
            </a:pPr>
            <a:r>
              <a:rPr lang="en-GB" altLang="zh-CN" sz="2400" b="1" dirty="0" smtClean="0"/>
              <a:t>IAU Web Pages providing </a:t>
            </a:r>
            <a:r>
              <a:rPr lang="en-GB" altLang="zh-CN" sz="2400" b="1" dirty="0">
                <a:solidFill>
                  <a:srgbClr val="0000FF"/>
                </a:solidFill>
              </a:rPr>
              <a:t>Divisions, Commissions and WGs </a:t>
            </a:r>
            <a:r>
              <a:rPr lang="en-GB" altLang="zh-CN" sz="2400" b="1" dirty="0"/>
              <a:t>with dedicated web pages </a:t>
            </a:r>
            <a:r>
              <a:rPr lang="en-GB" altLang="zh-CN" sz="2400" b="1" dirty="0">
                <a:solidFill>
                  <a:srgbClr val="0000FF"/>
                </a:solidFill>
              </a:rPr>
              <a:t>residing within the IAU site</a:t>
            </a:r>
            <a:r>
              <a:rPr lang="en-GB" altLang="zh-CN" sz="2400" b="1" dirty="0"/>
              <a:t>. </a:t>
            </a:r>
          </a:p>
          <a:p>
            <a:pPr marL="342900" indent="-342900" fontAlgn="base">
              <a:buFont typeface="Arial"/>
              <a:buChar char="•"/>
            </a:pPr>
            <a:r>
              <a:rPr lang="en-GB" altLang="zh-CN" sz="2400" b="1" dirty="0" smtClean="0"/>
              <a:t>The </a:t>
            </a:r>
            <a:r>
              <a:rPr lang="en-GB" altLang="zh-CN" sz="2400" b="1" dirty="0"/>
              <a:t>objective </a:t>
            </a:r>
            <a:r>
              <a:rPr lang="en-GB" altLang="zh-CN" sz="2400" b="1" dirty="0" smtClean="0"/>
              <a:t>is </a:t>
            </a:r>
            <a:r>
              <a:rPr lang="en-GB" altLang="zh-CN" sz="2400" b="1" dirty="0"/>
              <a:t>to unify all the functional web pages in one (IAU) site, therefore </a:t>
            </a:r>
            <a:r>
              <a:rPr lang="en-GB" altLang="zh-CN" sz="2400" b="1" dirty="0">
                <a:solidFill>
                  <a:srgbClr val="0000FF"/>
                </a:solidFill>
              </a:rPr>
              <a:t>overcoming the issue of transferring the functionalities every triennium at the rotation of the Presidents, Chairs, etc</a:t>
            </a:r>
            <a:r>
              <a:rPr lang="en-GB" altLang="zh-CN" sz="2400" b="1" dirty="0"/>
              <a:t>. </a:t>
            </a:r>
          </a:p>
          <a:p>
            <a:pPr marL="342900" indent="-342900" fontAlgn="base">
              <a:buFont typeface="Arial"/>
              <a:buChar char="•"/>
            </a:pPr>
            <a:r>
              <a:rPr lang="en-GB" altLang="zh-CN" sz="2400" b="1" dirty="0" smtClean="0"/>
              <a:t>At </a:t>
            </a:r>
            <a:r>
              <a:rPr lang="en-GB" altLang="zh-CN" sz="2400" b="1" dirty="0"/>
              <a:t>the same time the </a:t>
            </a:r>
            <a:r>
              <a:rPr lang="en-GB" altLang="zh-CN" sz="2400" b="1" dirty="0" err="1">
                <a:solidFill>
                  <a:srgbClr val="0000FF"/>
                </a:solidFill>
              </a:rPr>
              <a:t>Div</a:t>
            </a:r>
            <a:r>
              <a:rPr lang="en-GB" altLang="zh-CN" sz="2400" b="1" dirty="0">
                <a:solidFill>
                  <a:srgbClr val="0000FF"/>
                </a:solidFill>
              </a:rPr>
              <a:t>/</a:t>
            </a:r>
            <a:r>
              <a:rPr lang="en-GB" altLang="zh-CN" sz="2400" b="1" dirty="0" err="1">
                <a:solidFill>
                  <a:srgbClr val="0000FF"/>
                </a:solidFill>
              </a:rPr>
              <a:t>Comm</a:t>
            </a:r>
            <a:r>
              <a:rPr lang="en-GB" altLang="zh-CN" sz="2400" b="1" dirty="0">
                <a:solidFill>
                  <a:srgbClr val="0000FF"/>
                </a:solidFill>
              </a:rPr>
              <a:t>/WG should have the possibility of structuring the web services according to their needs and to upload documents</a:t>
            </a:r>
            <a:r>
              <a:rPr lang="en-GB" altLang="zh-CN" sz="2400" b="1" dirty="0"/>
              <a:t>. </a:t>
            </a:r>
            <a:endParaRPr lang="zh-CN" altLang="en-US" sz="2400" b="1" dirty="0"/>
          </a:p>
          <a:p>
            <a:pPr marL="342900" indent="-342900" fontAlgn="base">
              <a:buFont typeface="Arial"/>
              <a:buChar char="•"/>
            </a:pPr>
            <a:r>
              <a:rPr lang="en-GB" altLang="zh-CN" sz="2400" b="1" dirty="0" smtClean="0"/>
              <a:t>It </a:t>
            </a:r>
            <a:r>
              <a:rPr lang="en-GB" altLang="zh-CN" sz="2400" b="1" dirty="0"/>
              <a:t>is understood that some Division </a:t>
            </a:r>
            <a:r>
              <a:rPr lang="en-GB" altLang="zh-CN" sz="2400" b="1" dirty="0" smtClean="0"/>
              <a:t>already </a:t>
            </a:r>
            <a:r>
              <a:rPr lang="en-GB" altLang="zh-CN" sz="2400" b="1" dirty="0"/>
              <a:t>put a lot of effort in building very nice web pages and services, therefore the transition </a:t>
            </a:r>
            <a:r>
              <a:rPr lang="en-GB" altLang="zh-CN" sz="2400" b="1" dirty="0">
                <a:solidFill>
                  <a:srgbClr val="0000FF"/>
                </a:solidFill>
              </a:rPr>
              <a:t>from the external to the internal web pages </a:t>
            </a:r>
            <a:r>
              <a:rPr lang="en-GB" altLang="zh-CN" sz="2400" b="1" dirty="0" smtClean="0">
                <a:solidFill>
                  <a:srgbClr val="0000FF"/>
                </a:solidFill>
              </a:rPr>
              <a:t>are provided</a:t>
            </a:r>
            <a:r>
              <a:rPr lang="en-GB" altLang="zh-CN" sz="2400" b="1" dirty="0" smtClean="0"/>
              <a:t>.</a:t>
            </a:r>
            <a:r>
              <a:rPr lang="zh-CN" altLang="zh-CN" sz="2400" b="1" dirty="0" smtClean="0"/>
              <a:t> </a:t>
            </a:r>
            <a:endParaRPr lang="en-US" altLang="zh-CN" sz="2400" b="1" dirty="0"/>
          </a:p>
        </p:txBody>
      </p:sp>
    </p:spTree>
    <p:extLst>
      <p:ext uri="{BB962C8B-B14F-4D97-AF65-F5344CB8AC3E}">
        <p14:creationId xmlns:p14="http://schemas.microsoft.com/office/powerpoint/2010/main" val="611074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09570" y="197944"/>
            <a:ext cx="7817960" cy="6323690"/>
          </a:xfrm>
          <a:prstGeom prst="rect">
            <a:avLst/>
          </a:prstGeom>
        </p:spPr>
      </p:pic>
      <p:pic>
        <p:nvPicPr>
          <p:cNvPr id="4" name="图片 3"/>
          <p:cNvPicPr>
            <a:picLocks noChangeAspect="1"/>
          </p:cNvPicPr>
          <p:nvPr/>
        </p:nvPicPr>
        <p:blipFill>
          <a:blip r:embed="rId3"/>
          <a:stretch>
            <a:fillRect/>
          </a:stretch>
        </p:blipFill>
        <p:spPr>
          <a:xfrm>
            <a:off x="709570" y="197944"/>
            <a:ext cx="7817960" cy="6320576"/>
          </a:xfrm>
          <a:prstGeom prst="rect">
            <a:avLst/>
          </a:prstGeom>
        </p:spPr>
      </p:pic>
    </p:spTree>
    <p:extLst>
      <p:ext uri="{BB962C8B-B14F-4D97-AF65-F5344CB8AC3E}">
        <p14:creationId xmlns:p14="http://schemas.microsoft.com/office/powerpoint/2010/main" val="15566061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366" y="230936"/>
            <a:ext cx="8229600" cy="1303145"/>
          </a:xfrm>
        </p:spPr>
        <p:txBody>
          <a:bodyPr>
            <a:normAutofit/>
          </a:bodyPr>
          <a:lstStyle/>
          <a:p>
            <a:r>
              <a:rPr lang="en-US" altLang="zh-CN" b="1" dirty="0" smtClean="0"/>
              <a:t>Division </a:t>
            </a:r>
            <a:r>
              <a:rPr lang="en-US" altLang="zh-CN" b="1" dirty="0"/>
              <a:t>E </a:t>
            </a:r>
            <a:r>
              <a:rPr lang="en-US" altLang="zh-CN" b="1" dirty="0" smtClean="0"/>
              <a:t>--- Various Activities</a:t>
            </a:r>
            <a:endParaRPr kumimoji="1" lang="zh-CN" altLang="en-US" dirty="0"/>
          </a:p>
        </p:txBody>
      </p:sp>
      <p:sp>
        <p:nvSpPr>
          <p:cNvPr id="4" name="矩形 3"/>
          <p:cNvSpPr/>
          <p:nvPr/>
        </p:nvSpPr>
        <p:spPr>
          <a:xfrm>
            <a:off x="181434" y="1303148"/>
            <a:ext cx="8857412" cy="4401205"/>
          </a:xfrm>
          <a:prstGeom prst="rect">
            <a:avLst/>
          </a:prstGeom>
        </p:spPr>
        <p:txBody>
          <a:bodyPr wrap="square">
            <a:spAutoFit/>
          </a:bodyPr>
          <a:lstStyle/>
          <a:p>
            <a:r>
              <a:rPr lang="en-US" altLang="zh-CN" sz="2800" dirty="0" smtClean="0"/>
              <a:t>The Division E Steering Committee:</a:t>
            </a:r>
          </a:p>
          <a:p>
            <a:pPr marL="800100" lvl="1" indent="-342900">
              <a:buFont typeface="Arial"/>
              <a:buChar char="•"/>
            </a:pPr>
            <a:r>
              <a:rPr lang="en-US" altLang="zh-CN" sz="2800" dirty="0" smtClean="0"/>
              <a:t>Helped to establish IAU Division E web pages</a:t>
            </a:r>
            <a:endParaRPr lang="en-US" altLang="zh-CN" sz="2800" dirty="0"/>
          </a:p>
          <a:p>
            <a:pPr marL="800100" lvl="1" indent="-342900">
              <a:buFont typeface="Arial"/>
              <a:buChar char="•"/>
            </a:pPr>
            <a:r>
              <a:rPr lang="en-US" altLang="zh-CN" sz="2800" dirty="0" smtClean="0"/>
              <a:t>Discussed, provided feedback and ranked IAU meeting proposals each year:</a:t>
            </a:r>
            <a:r>
              <a:rPr lang="en-US" altLang="zh-CN" sz="2800" dirty="0"/>
              <a:t> </a:t>
            </a:r>
            <a:r>
              <a:rPr lang="en-US" altLang="zh-CN" sz="2800" dirty="0" smtClean="0"/>
              <a:t>2016-2018</a:t>
            </a:r>
          </a:p>
          <a:p>
            <a:pPr marL="800100" lvl="1" indent="-342900">
              <a:buFont typeface="Arial"/>
              <a:buChar char="•"/>
            </a:pPr>
            <a:r>
              <a:rPr lang="en-US" altLang="zh-CN" sz="2800" dirty="0" smtClean="0"/>
              <a:t>Evaluated and selected Division E IAU PhD Prize winner each year: 2016-2017</a:t>
            </a:r>
            <a:r>
              <a:rPr lang="en-US" altLang="zh-CN" sz="2800" dirty="0"/>
              <a:t> </a:t>
            </a:r>
            <a:endParaRPr lang="en-US" altLang="zh-CN" sz="2800" dirty="0" smtClean="0"/>
          </a:p>
          <a:p>
            <a:pPr marL="800100" lvl="1" indent="-342900">
              <a:buFont typeface="Arial"/>
              <a:buChar char="•"/>
            </a:pPr>
            <a:r>
              <a:rPr lang="en-US" altLang="zh-CN" sz="2800" dirty="0" smtClean="0"/>
              <a:t>Organized this 2</a:t>
            </a:r>
            <a:r>
              <a:rPr lang="en-US" altLang="zh-CN" sz="2800" baseline="30000" dirty="0" smtClean="0"/>
              <a:t>nd</a:t>
            </a:r>
            <a:r>
              <a:rPr lang="en-US" altLang="zh-CN" sz="2800" dirty="0" smtClean="0"/>
              <a:t> Division Days Meeting at IAU GA 2018 with certain supports from IAU </a:t>
            </a:r>
          </a:p>
          <a:p>
            <a:pPr marL="800100" lvl="1" indent="-342900">
              <a:buFont typeface="Arial"/>
              <a:buChar char="•"/>
            </a:pPr>
            <a:r>
              <a:rPr lang="en-US" altLang="zh-CN" sz="2800" dirty="0" smtClean="0"/>
              <a:t>Approved one individual IAU membership request from non-member country </a:t>
            </a:r>
          </a:p>
        </p:txBody>
      </p:sp>
    </p:spTree>
    <p:extLst>
      <p:ext uri="{BB962C8B-B14F-4D97-AF65-F5344CB8AC3E}">
        <p14:creationId xmlns:p14="http://schemas.microsoft.com/office/powerpoint/2010/main" val="17866906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1515</TotalTime>
  <Words>1293</Words>
  <Application>Microsoft Macintosh PowerPoint</Application>
  <PresentationFormat>全屏显示(4:3)</PresentationFormat>
  <Paragraphs>130</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Tema di Office</vt:lpstr>
      <vt:lpstr>IAU Division E Sun and Heliosphere</vt:lpstr>
      <vt:lpstr>Agenda</vt:lpstr>
      <vt:lpstr>Division E Activities during the Past Triennial Period 2015-2018</vt:lpstr>
      <vt:lpstr>Division E Steering Committee for 2015-2018</vt:lpstr>
      <vt:lpstr>IAU Deceased Members of Division E during 2015-2018</vt:lpstr>
      <vt:lpstr>IAU PhD Prize  &amp; Junior Members</vt:lpstr>
      <vt:lpstr>IAU Web Pages</vt:lpstr>
      <vt:lpstr>PowerPoint 演示文稿</vt:lpstr>
      <vt:lpstr>Division E --- Various Activities</vt:lpstr>
      <vt:lpstr>Division E --- Various Activities</vt:lpstr>
      <vt:lpstr>Division E --- Various Activities</vt:lpstr>
      <vt:lpstr>IAU meetings organized &amp; supported </vt:lpstr>
      <vt:lpstr>Division E Commissions and Working Groups </vt:lpstr>
      <vt:lpstr>Division E Commissions and Working Groups Reports during 2015-2018</vt:lpstr>
      <vt:lpstr>PowerPoint 演示文稿</vt:lpstr>
      <vt:lpstr>PowerPoint 演示文稿</vt:lpstr>
      <vt:lpstr>PowerPoint 演示文稿</vt:lpstr>
      <vt:lpstr>IAU Resolutions to be voted at the XXXth General Assembly </vt:lpstr>
      <vt:lpstr>Incoming Division E SC  2018-2021</vt:lpstr>
    </vt:vector>
  </TitlesOfParts>
  <Company>INAF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to EC about FM and Division days</dc:title>
  <dc:creator>Pietro Ubertini</dc:creator>
  <cp:lastModifiedBy>Yan</cp:lastModifiedBy>
  <cp:revision>84</cp:revision>
  <dcterms:created xsi:type="dcterms:W3CDTF">2017-05-10T06:15:13Z</dcterms:created>
  <dcterms:modified xsi:type="dcterms:W3CDTF">2018-08-30T04:53:14Z</dcterms:modified>
</cp:coreProperties>
</file>