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28" r:id="rId3"/>
    <p:sldId id="273" r:id="rId4"/>
    <p:sldId id="429" r:id="rId5"/>
    <p:sldId id="430" r:id="rId6"/>
    <p:sldId id="435" r:id="rId7"/>
    <p:sldId id="258" r:id="rId8"/>
    <p:sldId id="431" r:id="rId9"/>
    <p:sldId id="432" r:id="rId10"/>
    <p:sldId id="4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BE7"/>
    <a:srgbClr val="33CC33"/>
    <a:srgbClr val="9D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E065-99CD-4439-841A-08A2B995827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2A0C-610A-4AF1-A2A8-6E00366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42A0C-610A-4AF1-A2A8-6E00366F1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5A572-AC0F-4A97-815F-DD769F6EE8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42A0C-610A-4AF1-A2A8-6E00366F1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0D63-DAC4-4603-BDB2-F54813CF0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E837-4A61-4B23-BA33-D8DDB43AC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B5E3-5FF6-4D98-A5AB-406508F5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3CF6-F13E-455E-BFBE-31D5FE1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2232-E70B-4B8A-A04E-751922D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0C2-B8E1-48FD-8524-D2044055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4C41-9428-49BB-B94B-7332AF24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78C4-1BAE-4FA9-8D56-ED872F87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5914-3D2C-4D33-A41E-FD0422EC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23A4-C20C-4770-A723-4A0E760A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655EE-B10D-4735-8647-A90331D7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1ABFF-93BC-483B-8DB4-1BA639C0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88A9-5118-4599-9956-650A9F0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0792-CC1E-4A94-BA43-F9524190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C7F09-DE98-487E-BDA8-D25A478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A557-407B-4B04-A2EF-CECDCA02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77F6-0565-4E26-9B7C-87803D80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763E-12BB-409E-BCD1-D9DE374A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567C-9CEB-433E-8736-26CEE1E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079D-B1F6-4BAA-BF6A-7CC3C8F8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C19F-2A06-4FBD-A9BE-3334EFCF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DFC8-5734-4B79-9078-1A3E2823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AC96-E231-4C9F-874E-35543DA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1D5E-2C63-4E1C-91A7-70AAE858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C966-FCAF-45F4-A4B4-9694185B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9688-C559-4544-8AC9-6E01253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0444-FCBB-4B1E-BB61-F6F09938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3DDBB-8EA9-4373-936B-1E925B58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D5E9-D04B-4287-975E-E6214CD5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C739-52CB-4BD6-B219-7D15ECBE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6F9E-165A-4D74-9A63-90A38216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5A1E-AF76-456B-A8EE-3DEA8CA9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44C2-E0E5-4B5A-9152-51115E83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C2C2A-4596-4E3F-8671-00D82E19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90146-A298-4B05-AE2A-D443866F7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F007E-E605-46E7-9CDF-E72A3BD5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B5820-CAC9-4D3E-9D44-B4E27B4D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CB400-6949-4AE7-9BDF-050A1C45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E2D91-5307-4A0C-AD9E-DEE92673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2236-E503-4154-AB44-09310F64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C5D76-E636-47B9-A17E-C27E486F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F3A8-136E-4FBD-B335-2C57DBAF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CB10A-C9DE-414C-8CC4-61F3C6F3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1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8CE18-9C9A-4DDA-8ED6-A787614F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330A7-B62F-4457-991F-BC0E9BC4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D860-20A3-4FA4-871E-CAD18448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2ACD-1801-45A9-9D9F-FB5FAD9E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0F51-1F2C-4DC7-A395-3F02118A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C260-0C83-45E3-BA34-241579C5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1DF5-B144-440F-9CDD-D1B6B83C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6E71-CFC7-4439-B551-83B5A86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C51C-1939-47CF-AA14-2F781892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7A9-E21B-4CAD-B2F8-BEEBEB72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63CB8-E9C7-4380-A07A-2AFADCFFD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3B858-7DE2-4D29-A425-20E714EA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131CA-8ECB-44B9-8B08-B076C6CB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8C88-D596-46D2-9F3A-7549129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AD28-A9DF-42C8-8BAC-4A4C2F95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5B013-73C9-49ED-865C-5B70F75D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AB68-CCA7-4277-AA26-3CC91AEF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A2C2-CA31-461B-A69C-41A2833AB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1CCD-A7B9-45F5-861B-D23231BF68A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834F-75FC-4A38-B5B6-36E49981C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2645-5FF4-41FC-A7F4-FCCAED1F0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13E3-A53D-4DA4-B9EE-2F5D0FE6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.gl/LRVhVk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au.org/science/scientific_bodies/working_groups/25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29/2017EO08327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LRVhVk" TargetMode="External"/><Relationship Id="rId2" Type="http://schemas.openxmlformats.org/officeDocument/2006/relationships/hyperlink" Target="http://science-media.org/conferencePage.php?v=2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.gl/LRVhVk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u.org/static/archives/announcements/pdf/ann18029d.pdf" TargetMode="External"/><Relationship Id="rId2" Type="http://schemas.openxmlformats.org/officeDocument/2006/relationships/hyperlink" Target="http://haso.unex.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lphoIfquXRtvSfrm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148" t="16797" r="19547" b="13867"/>
          <a:stretch/>
        </p:blipFill>
        <p:spPr>
          <a:xfrm>
            <a:off x="-5293" y="0"/>
            <a:ext cx="12192531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293" y="-1"/>
            <a:ext cx="12197293" cy="6858001"/>
          </a:xfrm>
          <a:prstGeom prst="rect">
            <a:avLst/>
          </a:prstGeom>
          <a:solidFill>
            <a:srgbClr val="9DCBE7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www.nso.edu/sites/www.nso.edu/files/files/intranet/NISPLogo-Mediu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67400"/>
            <a:ext cx="990600" cy="990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http://www.nso.edu/sites/www.dev.nso.edu/files/files/intranet/NSOlogo_s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867400"/>
            <a:ext cx="1600751" cy="9906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8972" y="241702"/>
            <a:ext cx="9144000" cy="1437957"/>
          </a:xfrm>
          <a:prstGeom prst="rect">
            <a:avLst/>
          </a:prstGeom>
          <a:noFill/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Inter-Division B-E WG on “Coordination </a:t>
            </a:r>
            <a:r>
              <a:rPr lang="en-US" dirty="0"/>
              <a:t>of Synoptic Observations of the </a:t>
            </a:r>
            <a:r>
              <a:rPr lang="en-US" dirty="0" smtClean="0"/>
              <a:t>Sun” - Functional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094407"/>
            <a:ext cx="9144000" cy="62046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Co-Chairs:</a:t>
            </a:r>
          </a:p>
          <a:p>
            <a:pPr marL="0" indent="0">
              <a:buNone/>
            </a:pPr>
            <a:r>
              <a:rPr lang="en-US" dirty="0" smtClean="0"/>
              <a:t>		Frederic </a:t>
            </a:r>
            <a:r>
              <a:rPr lang="en-US" dirty="0" err="1" smtClean="0"/>
              <a:t>Clette</a:t>
            </a:r>
            <a:r>
              <a:rPr lang="en-US" dirty="0" smtClean="0"/>
              <a:t> (ROB, Belgium) </a:t>
            </a:r>
          </a:p>
          <a:p>
            <a:pPr marL="0" indent="0">
              <a:buNone/>
            </a:pPr>
            <a:r>
              <a:rPr lang="en-US" dirty="0" smtClean="0"/>
              <a:t>		Alexei A. </a:t>
            </a:r>
            <a:r>
              <a:rPr lang="en-US" dirty="0" err="1" smtClean="0"/>
              <a:t>Pevtsov</a:t>
            </a:r>
            <a:r>
              <a:rPr lang="en-US" dirty="0" smtClean="0"/>
              <a:t> (NSO, USA)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17429" y="5877413"/>
            <a:ext cx="326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Background: </a:t>
            </a:r>
            <a:r>
              <a:rPr lang="en-US" sz="2800" dirty="0" smtClean="0">
                <a:hlinkClick r:id="rId6"/>
              </a:rPr>
              <a:t>goo.gl/</a:t>
            </a:r>
            <a:r>
              <a:rPr lang="en-US" sz="2800" dirty="0" err="1" smtClean="0">
                <a:hlinkClick r:id="rId6"/>
              </a:rPr>
              <a:t>LRVhVk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9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 the last reporting period, the WG concentrated on </a:t>
            </a:r>
            <a:endParaRPr lang="en-US" dirty="0" smtClean="0"/>
          </a:p>
          <a:p>
            <a:pPr lvl="1"/>
            <a:r>
              <a:rPr lang="en-US" dirty="0" smtClean="0"/>
              <a:t>supporting </a:t>
            </a:r>
            <a:r>
              <a:rPr lang="en-US" dirty="0"/>
              <a:t>continuation </a:t>
            </a:r>
            <a:r>
              <a:rPr lang="en-US" dirty="0" smtClean="0"/>
              <a:t>of long-term programs</a:t>
            </a:r>
          </a:p>
          <a:p>
            <a:pPr lvl="1"/>
            <a:r>
              <a:rPr lang="en-US" dirty="0" smtClean="0"/>
              <a:t>promoting </a:t>
            </a:r>
            <a:r>
              <a:rPr lang="en-US" dirty="0"/>
              <a:t>stronger international collaboration in synoptic </a:t>
            </a:r>
            <a:r>
              <a:rPr lang="en-US" dirty="0" smtClean="0"/>
              <a:t>observations </a:t>
            </a:r>
            <a:r>
              <a:rPr lang="en-US" dirty="0"/>
              <a:t>of the Sun. 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also continued on preservation of historical data and </a:t>
            </a:r>
            <a:r>
              <a:rPr lang="en-US" dirty="0" smtClean="0"/>
              <a:t>developing a </a:t>
            </a:r>
            <a:r>
              <a:rPr lang="en-US" dirty="0"/>
              <a:t>consensus sunspot number time series. 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The </a:t>
            </a:r>
            <a:r>
              <a:rPr lang="en-US" dirty="0"/>
              <a:t>work of the WG includes </a:t>
            </a:r>
            <a:r>
              <a:rPr lang="en-US" b="1" dirty="0"/>
              <a:t>sun-as-a-star </a:t>
            </a:r>
            <a:r>
              <a:rPr lang="en-US" b="1" dirty="0" smtClean="0"/>
              <a:t>observations</a:t>
            </a:r>
            <a:r>
              <a:rPr lang="en-US" dirty="0"/>
              <a:t>, and thus, the WG is </a:t>
            </a:r>
            <a:r>
              <a:rPr lang="en-US" dirty="0" smtClean="0"/>
              <a:t>open </a:t>
            </a:r>
            <a:r>
              <a:rPr lang="en-US" dirty="0"/>
              <a:t>to questions related to </a:t>
            </a:r>
            <a:r>
              <a:rPr lang="en-US" b="1" dirty="0"/>
              <a:t>synoptic observations </a:t>
            </a:r>
            <a:r>
              <a:rPr lang="en-US" b="1" dirty="0" smtClean="0"/>
              <a:t>of other </a:t>
            </a:r>
            <a:r>
              <a:rPr lang="en-US" b="1" dirty="0"/>
              <a:t>stars </a:t>
            </a:r>
            <a:r>
              <a:rPr lang="en-US" dirty="0"/>
              <a:t>(e.g., stellar activity cycles). </a:t>
            </a:r>
            <a:endParaRPr lang="en-US" dirty="0" smtClean="0"/>
          </a:p>
          <a:p>
            <a:pPr lvl="1"/>
            <a:r>
              <a:rPr lang="en-US" sz="3000" i="1" dirty="0" smtClean="0"/>
              <a:t>We </a:t>
            </a:r>
            <a:r>
              <a:rPr lang="en-US" sz="3000" i="1" dirty="0"/>
              <a:t>invite all astronomers interested in </a:t>
            </a:r>
            <a:r>
              <a:rPr lang="en-US" sz="3000" i="1" dirty="0" smtClean="0"/>
              <a:t>long-term </a:t>
            </a:r>
            <a:r>
              <a:rPr lang="en-US" sz="3000" i="1" dirty="0"/>
              <a:t>synoptic observations and preservation of historical data to </a:t>
            </a:r>
            <a:r>
              <a:rPr lang="en-US" sz="3000" i="1" dirty="0" smtClean="0"/>
              <a:t>join </a:t>
            </a:r>
            <a:r>
              <a:rPr lang="en-US" sz="3000" i="1" dirty="0"/>
              <a:t>the discussion</a:t>
            </a:r>
            <a:r>
              <a:rPr lang="en-US" sz="3000" i="1" dirty="0" smtClean="0"/>
              <a:t>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</a:rPr>
              <a:t>https</a:t>
            </a:r>
            <a:r>
              <a:rPr lang="en-US" b="1" dirty="0">
                <a:solidFill>
                  <a:srgbClr val="C00000"/>
                </a:solidFill>
              </a:rPr>
              <a:t>://www.iau.org/science/scientific_bodies/working_groups/255/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016000" y="4690533"/>
            <a:ext cx="541867" cy="32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WG and its present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750" y="1937173"/>
            <a:ext cx="114523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2009 – IAU GA (Rio De Janeiro, Brazil) – decision about creating the WG under </a:t>
            </a:r>
            <a:r>
              <a:rPr lang="en-US" sz="2400" dirty="0" err="1" smtClean="0"/>
              <a:t>Div</a:t>
            </a:r>
            <a:r>
              <a:rPr lang="en-US" sz="2400" dirty="0" smtClean="0"/>
              <a:t> II/C12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Late-2011 – WG is formally created (Chair – Alexei </a:t>
            </a:r>
            <a:r>
              <a:rPr lang="en-US" sz="2400" dirty="0" err="1" smtClean="0"/>
              <a:t>Pevtsov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2013 – vice-Chair: Frederic </a:t>
            </a:r>
            <a:r>
              <a:rPr lang="en-US" sz="2400" dirty="0" err="1" smtClean="0"/>
              <a:t>Clette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Late-2015 –  </a:t>
            </a:r>
            <a:r>
              <a:rPr lang="en-US" sz="2400" dirty="0"/>
              <a:t>Inter-Division B-E working </a:t>
            </a:r>
            <a:r>
              <a:rPr lang="en-US" sz="2400" dirty="0" smtClean="0"/>
              <a:t>group</a:t>
            </a:r>
            <a:r>
              <a:rPr lang="en-US" sz="2400" dirty="0"/>
              <a:t> </a:t>
            </a:r>
            <a:r>
              <a:rPr lang="en-US" sz="2400" dirty="0" smtClean="0"/>
              <a:t>(two Co-Chairs).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2016 – Functional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Currently, the WG has 55 members from 19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https</a:t>
            </a:r>
            <a:r>
              <a:rPr lang="en-US" sz="2400" b="1" dirty="0"/>
              <a:t>://www.iau.org/science/scientific_bodies/working_groups/255</a:t>
            </a:r>
            <a:r>
              <a:rPr lang="en-US" sz="2400" b="1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http://www</a:t>
            </a:r>
            <a:r>
              <a:rPr lang="en-US" sz="2400" b="1" dirty="0">
                <a:solidFill>
                  <a:srgbClr val="C00000"/>
                </a:solidFill>
              </a:rPr>
              <a:t>-dev</a:t>
            </a:r>
            <a:r>
              <a:rPr lang="en-US" sz="2400" b="1" dirty="0"/>
              <a:t>.nso.edu/IAU-Com12 (</a:t>
            </a:r>
            <a:r>
              <a:rPr lang="en-US" sz="2400" dirty="0" smtClean="0"/>
              <a:t>direct </a:t>
            </a:r>
            <a:r>
              <a:rPr lang="en-US" sz="2400" dirty="0"/>
              <a:t>link to </a:t>
            </a:r>
            <a:r>
              <a:rPr lang="en-US" sz="2400" dirty="0" smtClean="0"/>
              <a:t>WG </a:t>
            </a:r>
            <a:r>
              <a:rPr lang="en-US" sz="2400" dirty="0"/>
              <a:t>group </a:t>
            </a:r>
            <a:r>
              <a:rPr lang="en-US" sz="2400" dirty="0" smtClean="0"/>
              <a:t>page, </a:t>
            </a:r>
            <a:r>
              <a:rPr lang="en-US" sz="2400" b="1" dirty="0" smtClean="0"/>
              <a:t>will change!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57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310" t="9742" r="33911" b="19370"/>
          <a:stretch/>
        </p:blipFill>
        <p:spPr>
          <a:xfrm>
            <a:off x="1524000" y="-5877"/>
            <a:ext cx="8900524" cy="6850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4040" y="7186"/>
            <a:ext cx="6127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hlinkClick r:id="rId4"/>
              </a:rPr>
              <a:t>https://www.iau.org/science/scientific_bodies/working_groups/255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/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6" y="2550161"/>
            <a:ext cx="11547564" cy="35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mission of this working group is to facilitate international collaboration in synoptic long-term solar observations, which includes past, current, and future synoptic programs, preservation, calibration, and access to synoptic solar data products.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working group provides a forum for discussion of all issues relevant to synoptic long-term observations of the Sun including (but not limited to</a:t>
            </a:r>
            <a:r>
              <a:rPr lang="en-US" sz="2400" dirty="0" smtClean="0"/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coordination </a:t>
            </a:r>
            <a:r>
              <a:rPr lang="en-US" sz="2400" dirty="0"/>
              <a:t>between synoptic programs in different countries (both in respect to exchange of information and planning for future synoptic programs)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proper calibration of historical data from different sources (e.g</a:t>
            </a:r>
            <a:r>
              <a:rPr lang="en-US" sz="2400" dirty="0" smtClean="0"/>
              <a:t>., </a:t>
            </a:r>
            <a:r>
              <a:rPr lang="en-US" sz="2400" dirty="0"/>
              <a:t>sunspot drawings, </a:t>
            </a:r>
            <a:r>
              <a:rPr lang="en-US" sz="2400" dirty="0" err="1"/>
              <a:t>CaK</a:t>
            </a:r>
            <a:r>
              <a:rPr lang="en-US" sz="2400" dirty="0"/>
              <a:t> </a:t>
            </a:r>
            <a:r>
              <a:rPr lang="en-US" sz="2400" dirty="0" err="1"/>
              <a:t>plage</a:t>
            </a:r>
            <a:r>
              <a:rPr lang="en-US" sz="2400" dirty="0"/>
              <a:t> indices, magnetic field </a:t>
            </a:r>
            <a:r>
              <a:rPr lang="en-US" sz="2400" dirty="0" smtClean="0"/>
              <a:t>measurements,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31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Activities by Members of WG: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19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for continuation of synoptic programs threatened by budget cuts and </a:t>
            </a:r>
            <a:r>
              <a:rPr lang="en-US" dirty="0" smtClean="0"/>
              <a:t>promoting </a:t>
            </a:r>
            <a:r>
              <a:rPr lang="en-US" dirty="0"/>
              <a:t>the broadening of international participation in WG </a:t>
            </a:r>
            <a:r>
              <a:rPr lang="en-US" dirty="0" smtClean="0"/>
              <a:t>activities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Preservation and </a:t>
            </a:r>
            <a:r>
              <a:rPr lang="en-US" dirty="0"/>
              <a:t>digitization of records of past solar </a:t>
            </a:r>
            <a:r>
              <a:rPr lang="en-US" dirty="0" smtClean="0"/>
              <a:t>activity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</a:t>
            </a:r>
            <a:r>
              <a:rPr lang="en-US" dirty="0" smtClean="0"/>
              <a:t>erification </a:t>
            </a:r>
            <a:r>
              <a:rPr lang="en-US" dirty="0"/>
              <a:t>of existing sunspot </a:t>
            </a:r>
            <a:r>
              <a:rPr lang="en-US" dirty="0" smtClean="0"/>
              <a:t>number </a:t>
            </a:r>
            <a:r>
              <a:rPr lang="en-US" dirty="0"/>
              <a:t>time series and developing </a:t>
            </a:r>
            <a:r>
              <a:rPr lang="en-US" dirty="0" smtClean="0"/>
              <a:t>jointly-validated sunspot </a:t>
            </a:r>
            <a:r>
              <a:rPr lang="en-US" dirty="0"/>
              <a:t>time </a:t>
            </a:r>
            <a:r>
              <a:rPr lang="en-US" dirty="0" smtClean="0"/>
              <a:t>series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mproving </a:t>
            </a:r>
            <a:r>
              <a:rPr lang="en-US" dirty="0"/>
              <a:t>access </a:t>
            </a:r>
            <a:r>
              <a:rPr lang="en-US" dirty="0" smtClean="0"/>
              <a:t>to modern </a:t>
            </a:r>
            <a:r>
              <a:rPr lang="en-US" dirty="0"/>
              <a:t>and historical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7" y="365125"/>
            <a:ext cx="10659533" cy="1325563"/>
          </a:xfrm>
        </p:spPr>
        <p:txBody>
          <a:bodyPr>
            <a:normAutofit/>
          </a:bodyPr>
          <a:lstStyle/>
          <a:p>
            <a:r>
              <a:rPr lang="en-US" sz="4200" dirty="0" smtClean="0"/>
              <a:t>1. Support </a:t>
            </a:r>
            <a:r>
              <a:rPr lang="en-US" sz="4200" dirty="0"/>
              <a:t>for continuation of synoptic </a:t>
            </a:r>
            <a:r>
              <a:rPr lang="en-US" sz="4200" dirty="0" smtClean="0"/>
              <a:t>programs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50229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Raised </a:t>
            </a:r>
            <a:r>
              <a:rPr lang="en-US" sz="3200" dirty="0"/>
              <a:t>concerns about </a:t>
            </a:r>
            <a:r>
              <a:rPr lang="en-US" sz="3200" b="1" dirty="0" smtClean="0"/>
              <a:t>declining funding levels</a:t>
            </a:r>
            <a:r>
              <a:rPr lang="en-US" sz="3200" dirty="0" smtClean="0"/>
              <a:t>, </a:t>
            </a:r>
            <a:r>
              <a:rPr lang="en-US" sz="3200" dirty="0"/>
              <a:t>which threaten the long-term continuation of synoptic solar </a:t>
            </a:r>
            <a:endParaRPr lang="en-US" sz="3200" dirty="0" smtClean="0"/>
          </a:p>
          <a:p>
            <a:r>
              <a:rPr lang="en-US" sz="3200" dirty="0" smtClean="0"/>
              <a:t>Provided </a:t>
            </a:r>
            <a:r>
              <a:rPr lang="en-US" sz="3200" b="1" dirty="0" smtClean="0"/>
              <a:t>letters of support </a:t>
            </a:r>
            <a:r>
              <a:rPr lang="en-US" sz="3200" dirty="0" smtClean="0"/>
              <a:t>for continuing operation and for proposals on historical data preservation and exploration. </a:t>
            </a:r>
          </a:p>
          <a:p>
            <a:pPr lvl="1"/>
            <a:r>
              <a:rPr lang="en-US" dirty="0" smtClean="0"/>
              <a:t>IAU letter signed by IAU Secretary General and by two IAU Division Presidents in support of digitization of historical data. </a:t>
            </a:r>
          </a:p>
          <a:p>
            <a:pPr lvl="1"/>
            <a:r>
              <a:rPr lang="en-US" dirty="0" smtClean="0"/>
              <a:t>Letters of support for IAU </a:t>
            </a:r>
            <a:r>
              <a:rPr lang="en-US" dirty="0"/>
              <a:t>symposia and focus topics at IAU GA.</a:t>
            </a:r>
            <a:endParaRPr lang="en-US" dirty="0" smtClean="0"/>
          </a:p>
          <a:p>
            <a:r>
              <a:rPr lang="en-US" sz="3200" b="1" dirty="0" smtClean="0"/>
              <a:t>Opinion article on long-term synoptic programs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Pevtsov</a:t>
            </a:r>
            <a:r>
              <a:rPr lang="en-US" dirty="0"/>
              <a:t>, A. A., and </a:t>
            </a:r>
            <a:r>
              <a:rPr lang="en-US" dirty="0" err="1"/>
              <a:t>Clette</a:t>
            </a:r>
            <a:r>
              <a:rPr lang="en-US" dirty="0"/>
              <a:t>, F.: 2017, "</a:t>
            </a:r>
            <a:r>
              <a:rPr lang="en-US" b="1" dirty="0"/>
              <a:t>To understand future solar activity, one has to know the past</a:t>
            </a:r>
            <a:r>
              <a:rPr lang="en-US" dirty="0"/>
              <a:t>", Eos, </a:t>
            </a:r>
            <a:r>
              <a:rPr lang="en-US" b="1" dirty="0"/>
              <a:t>98</a:t>
            </a:r>
            <a:r>
              <a:rPr lang="en-US" dirty="0"/>
              <a:t>, DOI: </a:t>
            </a:r>
            <a:r>
              <a:rPr lang="en-US" dirty="0" smtClean="0">
                <a:hlinkClick r:id="rId2"/>
              </a:rPr>
              <a:t>10.1029/2017EO083277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7" y="365125"/>
            <a:ext cx="10659533" cy="1325563"/>
          </a:xfrm>
        </p:spPr>
        <p:txBody>
          <a:bodyPr>
            <a:normAutofit/>
          </a:bodyPr>
          <a:lstStyle/>
          <a:p>
            <a:r>
              <a:rPr lang="en-US" sz="4200" dirty="0" smtClean="0"/>
              <a:t>1. Support </a:t>
            </a:r>
            <a:r>
              <a:rPr lang="en-US" sz="4200" dirty="0"/>
              <a:t>for continuation of synoptic </a:t>
            </a:r>
            <a:r>
              <a:rPr lang="en-US" sz="4200" dirty="0" smtClean="0"/>
              <a:t>programs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502291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Initiated a </a:t>
            </a:r>
            <a:r>
              <a:rPr lang="en-US" sz="3200" b="1" dirty="0" smtClean="0"/>
              <a:t>discussion of the long-term sustainability of synoptic programs</a:t>
            </a:r>
            <a:r>
              <a:rPr lang="en-US" sz="3200" dirty="0" smtClean="0"/>
              <a:t> with </a:t>
            </a:r>
            <a:r>
              <a:rPr lang="en-US" sz="3200" dirty="0"/>
              <a:t>the international </a:t>
            </a:r>
            <a:r>
              <a:rPr lang="en-US" sz="3200" dirty="0" smtClean="0"/>
              <a:t>community: 2 splinter meetings</a:t>
            </a:r>
          </a:p>
          <a:p>
            <a:pPr lvl="1"/>
            <a:r>
              <a:rPr lang="en-US" dirty="0" smtClean="0"/>
              <a:t>Oct</a:t>
            </a:r>
            <a:r>
              <a:rPr lang="en-US" dirty="0"/>
              <a:t>. 16, 2017, </a:t>
            </a:r>
            <a:r>
              <a:rPr lang="en-US" dirty="0" smtClean="0"/>
              <a:t>Gottingen, Germany 		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science-media.org/conferencePage.php?v=26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18-24 </a:t>
            </a:r>
            <a:r>
              <a:rPr lang="en-US" dirty="0"/>
              <a:t>Feb., 2018, Jaipur, </a:t>
            </a:r>
            <a:r>
              <a:rPr lang="en-US" dirty="0" smtClean="0"/>
              <a:t>India</a:t>
            </a:r>
            <a:r>
              <a:rPr lang="en-US" dirty="0"/>
              <a:t> </a:t>
            </a:r>
            <a:r>
              <a:rPr lang="en-US" dirty="0" smtClean="0"/>
              <a:t>(plans for communicating with the </a:t>
            </a:r>
            <a:r>
              <a:rPr lang="en-US" dirty="0"/>
              <a:t>Office of Astronomy for </a:t>
            </a:r>
            <a:r>
              <a:rPr lang="en-US" dirty="0" smtClean="0"/>
              <a:t>Development, OAD).</a:t>
            </a:r>
          </a:p>
          <a:p>
            <a:r>
              <a:rPr lang="en-US" sz="3200" dirty="0" smtClean="0"/>
              <a:t>WG maintains </a:t>
            </a:r>
            <a:r>
              <a:rPr lang="en-US" sz="3200" dirty="0"/>
              <a:t>a </a:t>
            </a:r>
            <a:r>
              <a:rPr lang="en-US" sz="3200" b="1" dirty="0"/>
              <a:t>list of astronomical observatories</a:t>
            </a:r>
            <a:r>
              <a:rPr lang="en-US" sz="3200" dirty="0"/>
              <a:t> (</a:t>
            </a:r>
            <a:r>
              <a:rPr lang="en-US" sz="3200" dirty="0" smtClean="0"/>
              <a:t>optical and </a:t>
            </a:r>
            <a:r>
              <a:rPr lang="en-US" sz="3200" dirty="0"/>
              <a:t>radio) engaged in solar observations, instrument networks and neutron </a:t>
            </a:r>
            <a:r>
              <a:rPr lang="en-US" sz="3200" dirty="0" smtClean="0"/>
              <a:t>monitors. 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facilities are shown as separate layers on a Google map, which is available </a:t>
            </a:r>
            <a:r>
              <a:rPr lang="en-US" dirty="0" smtClean="0"/>
              <a:t>via </a:t>
            </a:r>
            <a:r>
              <a:rPr lang="en-US" dirty="0" smtClean="0">
                <a:hlinkClick r:id="rId3"/>
              </a:rPr>
              <a:t>goo.gl/</a:t>
            </a:r>
            <a:r>
              <a:rPr lang="en-US" dirty="0" err="1" smtClean="0">
                <a:hlinkClick r:id="rId3"/>
              </a:rPr>
              <a:t>LRVhVk</a:t>
            </a:r>
            <a:r>
              <a:rPr lang="en-US" dirty="0" smtClean="0"/>
              <a:t>  </a:t>
            </a:r>
            <a:r>
              <a:rPr lang="en-US" i="1" dirty="0" smtClean="0"/>
              <a:t>(send updates to apevtsov@nso.edu)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t="9765" r="23327" b="13673"/>
          <a:stretch/>
        </p:blipFill>
        <p:spPr>
          <a:xfrm>
            <a:off x="-1" y="1"/>
            <a:ext cx="1221581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374" r="23312" b="16211"/>
          <a:stretch/>
        </p:blipFill>
        <p:spPr>
          <a:xfrm>
            <a:off x="0" y="-28576"/>
            <a:ext cx="12235374" cy="6675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71" t="9531" r="23465" b="14138"/>
          <a:stretch/>
        </p:blipFill>
        <p:spPr>
          <a:xfrm>
            <a:off x="0" y="-28129"/>
            <a:ext cx="12215813" cy="6865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1077" y="0"/>
            <a:ext cx="231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6"/>
              </a:rPr>
              <a:t>goo.gl/</a:t>
            </a:r>
            <a:r>
              <a:rPr lang="en-US" sz="2800" dirty="0" err="1">
                <a:hlinkClick r:id="rId6"/>
              </a:rPr>
              <a:t>LRVhVk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4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Preservation </a:t>
            </a:r>
            <a:r>
              <a:rPr lang="en-US" dirty="0"/>
              <a:t>and digitization of records of past solar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Worked with community on </a:t>
            </a:r>
            <a:r>
              <a:rPr lang="en-US" b="1" dirty="0" smtClean="0"/>
              <a:t>discovering </a:t>
            </a:r>
            <a:r>
              <a:rPr lang="en-US" b="1" dirty="0"/>
              <a:t>new archives </a:t>
            </a:r>
            <a:r>
              <a:rPr lang="en-US" dirty="0"/>
              <a:t>of </a:t>
            </a:r>
            <a:r>
              <a:rPr lang="en-US" dirty="0" smtClean="0"/>
              <a:t>sunspot drawings </a:t>
            </a:r>
            <a:r>
              <a:rPr lang="en-US" dirty="0"/>
              <a:t>and other historical data worth </a:t>
            </a:r>
            <a:r>
              <a:rPr lang="en-US" dirty="0" smtClean="0"/>
              <a:t>preservation:</a:t>
            </a:r>
          </a:p>
          <a:p>
            <a:pPr lvl="1"/>
            <a:r>
              <a:rPr lang="en-US" dirty="0" smtClean="0"/>
              <a:t>Taipei </a:t>
            </a:r>
            <a:r>
              <a:rPr lang="en-US" dirty="0"/>
              <a:t>Astronomical </a:t>
            </a:r>
            <a:r>
              <a:rPr lang="en-US" dirty="0" smtClean="0"/>
              <a:t>Museum, TAM, </a:t>
            </a:r>
            <a:r>
              <a:rPr lang="en-US" dirty="0"/>
              <a:t>1941-present. TAM drawings were made public via Historical Archive of Sunspot Observations (HASO, </a:t>
            </a:r>
            <a:r>
              <a:rPr lang="en-US" dirty="0">
                <a:hlinkClick r:id="rId2"/>
              </a:rPr>
              <a:t>http://haso.unex.es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Ulugh </a:t>
            </a:r>
            <a:r>
              <a:rPr lang="en-US" dirty="0"/>
              <a:t>Beg Astronomical Institute, Tashkent, </a:t>
            </a:r>
            <a:r>
              <a:rPr lang="en-US" dirty="0" smtClean="0"/>
              <a:t>Uzbekistan, 1884-1927. </a:t>
            </a:r>
          </a:p>
          <a:p>
            <a:r>
              <a:rPr lang="en-US" dirty="0" smtClean="0"/>
              <a:t>WG Proposed </a:t>
            </a:r>
            <a:r>
              <a:rPr lang="en-US" b="1" dirty="0" smtClean="0"/>
              <a:t>Resolution </a:t>
            </a:r>
            <a:r>
              <a:rPr lang="en-US" b="1" dirty="0">
                <a:hlinkClick r:id="rId3"/>
              </a:rPr>
              <a:t>B3</a:t>
            </a:r>
            <a:r>
              <a:rPr lang="en-US" dirty="0"/>
              <a:t>: </a:t>
            </a:r>
            <a:r>
              <a:rPr lang="en-US" dirty="0" smtClean="0"/>
              <a:t>on </a:t>
            </a:r>
            <a:r>
              <a:rPr lang="en-US" dirty="0"/>
              <a:t>the preservation, </a:t>
            </a:r>
            <a:r>
              <a:rPr lang="en-US" dirty="0" smtClean="0"/>
              <a:t>digitization </a:t>
            </a:r>
            <a:r>
              <a:rPr lang="en-US" dirty="0"/>
              <a:t>and scientific exploration of historical astronomical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Plans for </a:t>
            </a:r>
            <a:r>
              <a:rPr lang="en-US" b="1" dirty="0" smtClean="0"/>
              <a:t>promoting astronomy data preservation </a:t>
            </a:r>
            <a:r>
              <a:rPr lang="en-US" dirty="0" smtClean="0"/>
              <a:t>as international activity via UN/SCOSTEP and global scientific data organizations (ICSU, CODATA, RDA).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3. </a:t>
            </a:r>
            <a:r>
              <a:rPr lang="en-US" sz="4000" dirty="0"/>
              <a:t>Verification of existing sunspot number time series and developing a unified sunspot time series</a:t>
            </a:r>
            <a:br>
              <a:rPr lang="en-US" sz="4000" dirty="0"/>
            </a:br>
            <a:r>
              <a:rPr lang="en-US" sz="4000" dirty="0" smtClean="0"/>
              <a:t>4. Improving </a:t>
            </a:r>
            <a:r>
              <a:rPr lang="en-US" sz="4000" dirty="0"/>
              <a:t>access to modern and historical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iscussion </a:t>
            </a:r>
            <a:r>
              <a:rPr lang="en-US" dirty="0"/>
              <a:t>of issues related to </a:t>
            </a:r>
            <a:r>
              <a:rPr lang="en-US" b="1" dirty="0"/>
              <a:t>developing a </a:t>
            </a:r>
            <a:r>
              <a:rPr lang="en-US" b="1" dirty="0" smtClean="0"/>
              <a:t>consensus sunspot </a:t>
            </a:r>
            <a:r>
              <a:rPr lang="en-US" b="1" dirty="0"/>
              <a:t>time series</a:t>
            </a:r>
            <a:r>
              <a:rPr lang="en-US" dirty="0"/>
              <a:t>, and developing procedures and policies on future updates once </a:t>
            </a:r>
            <a:r>
              <a:rPr lang="en-US" dirty="0" smtClean="0"/>
              <a:t>such a </a:t>
            </a:r>
            <a:r>
              <a:rPr lang="en-US" dirty="0"/>
              <a:t>time series is developed</a:t>
            </a:r>
            <a:r>
              <a:rPr lang="en-US" dirty="0" smtClean="0"/>
              <a:t>.</a:t>
            </a:r>
          </a:p>
          <a:p>
            <a:pPr lvl="1"/>
            <a:r>
              <a:rPr lang="en-GB" dirty="0" smtClean="0"/>
              <a:t>New ISSI Working Team  (Lead: </a:t>
            </a:r>
            <a:r>
              <a:rPr lang="en-GB" dirty="0" err="1" smtClean="0"/>
              <a:t>M.Owens</a:t>
            </a:r>
            <a:r>
              <a:rPr lang="en-GB" dirty="0" smtClean="0"/>
              <a:t>, </a:t>
            </a:r>
            <a:r>
              <a:rPr lang="en-GB" dirty="0" err="1" smtClean="0"/>
              <a:t>F.Clette</a:t>
            </a:r>
            <a:r>
              <a:rPr lang="en-GB" dirty="0" smtClean="0"/>
              <a:t>; Bern, Jan. 2018)</a:t>
            </a:r>
            <a:endParaRPr lang="en-US" dirty="0" smtClean="0"/>
          </a:p>
          <a:p>
            <a:r>
              <a:rPr lang="en-US" dirty="0" smtClean="0"/>
              <a:t>Discussions </a:t>
            </a:r>
            <a:r>
              <a:rPr lang="en-US" dirty="0"/>
              <a:t>on </a:t>
            </a:r>
            <a:r>
              <a:rPr lang="en-US" b="1" dirty="0"/>
              <a:t>improving discoverability of historical data</a:t>
            </a:r>
            <a:r>
              <a:rPr lang="en-US" dirty="0"/>
              <a:t> and their accessibility by </a:t>
            </a:r>
            <a:r>
              <a:rPr lang="en-US" dirty="0" smtClean="0"/>
              <a:t>the broad </a:t>
            </a:r>
            <a:r>
              <a:rPr lang="en-US" dirty="0"/>
              <a:t>international </a:t>
            </a:r>
            <a:r>
              <a:rPr lang="en-US" dirty="0" smtClean="0"/>
              <a:t>community (e.g., a </a:t>
            </a:r>
            <a:r>
              <a:rPr lang="en-US" dirty="0"/>
              <a:t>centralized </a:t>
            </a:r>
            <a:r>
              <a:rPr lang="en-US" dirty="0" smtClean="0"/>
              <a:t>repository, a </a:t>
            </a:r>
            <a:r>
              <a:rPr lang="en-US" dirty="0"/>
              <a:t>distributed data archives with pointers via Virtual Solar </a:t>
            </a:r>
            <a:r>
              <a:rPr lang="en-US" dirty="0" smtClean="0"/>
              <a:t>Observatory, VSO</a:t>
            </a:r>
            <a:r>
              <a:rPr lang="en-US" dirty="0"/>
              <a:t>).</a:t>
            </a:r>
          </a:p>
          <a:p>
            <a:r>
              <a:rPr lang="en-US" dirty="0"/>
              <a:t>L</a:t>
            </a:r>
            <a:r>
              <a:rPr lang="en-US" dirty="0" smtClean="0"/>
              <a:t>ong-term </a:t>
            </a:r>
            <a:r>
              <a:rPr lang="en-US" dirty="0"/>
              <a:t>maintenance/preservation of archives after </a:t>
            </a:r>
            <a:r>
              <a:rPr lang="en-US" dirty="0" smtClean="0"/>
              <a:t>retirement </a:t>
            </a:r>
            <a:r>
              <a:rPr lang="en-US" dirty="0"/>
              <a:t>of projects PIs</a:t>
            </a:r>
            <a:r>
              <a:rPr lang="en-US" dirty="0" smtClean="0"/>
              <a:t>.</a:t>
            </a:r>
          </a:p>
          <a:p>
            <a:r>
              <a:rPr lang="en-GB" dirty="0" smtClean="0"/>
              <a:t>Initiation of a </a:t>
            </a:r>
            <a:r>
              <a:rPr lang="en-US" b="1" dirty="0" smtClean="0">
                <a:hlinkClick r:id="rId2"/>
              </a:rPr>
              <a:t>Survey </a:t>
            </a:r>
            <a:r>
              <a:rPr lang="en-US" b="1" dirty="0">
                <a:hlinkClick r:id="rId2"/>
              </a:rPr>
              <a:t>of historical astronomy </a:t>
            </a:r>
            <a:r>
              <a:rPr lang="en-US" b="1" dirty="0" smtClean="0">
                <a:hlinkClick r:id="rId2"/>
              </a:rPr>
              <a:t>data</a:t>
            </a:r>
            <a:r>
              <a:rPr lang="en-US" b="1" dirty="0" smtClean="0"/>
              <a:t>: </a:t>
            </a:r>
            <a:r>
              <a:rPr lang="en-US" dirty="0" smtClean="0"/>
              <a:t>(https</a:t>
            </a:r>
            <a:r>
              <a:rPr lang="en-US" dirty="0"/>
              <a:t>://</a:t>
            </a:r>
            <a:r>
              <a:rPr lang="en-US" dirty="0" smtClean="0"/>
              <a:t>goo.gl/forms/lphoIfquXRtvSfrm2)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758</Words>
  <Application>Microsoft Office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History of WG and its present</vt:lpstr>
      <vt:lpstr>PowerPoint Presentation</vt:lpstr>
      <vt:lpstr>Major Activities by Members of WG:</vt:lpstr>
      <vt:lpstr>1. Support for continuation of synoptic programs</vt:lpstr>
      <vt:lpstr>1. Support for continuation of synoptic programs</vt:lpstr>
      <vt:lpstr>PowerPoint Presentation</vt:lpstr>
      <vt:lpstr>2. Preservation and digitization of records of past solar activity</vt:lpstr>
      <vt:lpstr>3. Verification of existing sunspot number time series and developing a unified sunspot time series 4. Improving access to modern and historical data 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pevtsov</dc:creator>
  <cp:lastModifiedBy>apevtsov</cp:lastModifiedBy>
  <cp:revision>133</cp:revision>
  <dcterms:created xsi:type="dcterms:W3CDTF">2018-07-06T21:37:05Z</dcterms:created>
  <dcterms:modified xsi:type="dcterms:W3CDTF">2018-09-03T18:44:50Z</dcterms:modified>
</cp:coreProperties>
</file>