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6" r:id="rId4"/>
    <p:sldId id="260" r:id="rId5"/>
    <p:sldId id="273" r:id="rId6"/>
    <p:sldId id="274" r:id="rId7"/>
    <p:sldId id="269" r:id="rId8"/>
    <p:sldId id="262" r:id="rId9"/>
    <p:sldId id="263" r:id="rId10"/>
    <p:sldId id="264" r:id="rId11"/>
    <p:sldId id="279" r:id="rId12"/>
    <p:sldId id="282" r:id="rId13"/>
    <p:sldId id="285" r:id="rId14"/>
    <p:sldId id="283" r:id="rId15"/>
    <p:sldId id="280" r:id="rId16"/>
    <p:sldId id="265" r:id="rId17"/>
    <p:sldId id="270" r:id="rId18"/>
    <p:sldId id="271" r:id="rId19"/>
    <p:sldId id="293" r:id="rId20"/>
    <p:sldId id="294" r:id="rId21"/>
    <p:sldId id="287" r:id="rId22"/>
    <p:sldId id="290" r:id="rId23"/>
    <p:sldId id="276" r:id="rId24"/>
    <p:sldId id="289" r:id="rId25"/>
    <p:sldId id="27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E88"/>
    <a:srgbClr val="007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9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2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B8FA-00E0-ED44-82F3-99CD7A595DCC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499A2-CCD4-7C4C-BA57-5680A794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99A2-CCD4-7C4C-BA57-5680A794D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3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499A2-CCD4-7C4C-BA57-5680A794D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2E47-72FF-4D4C-BEF3-635A97F6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D4BE1-2605-094C-937F-15C828E60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D6DA-A6BB-CF47-8AB3-5AE67275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FC80-72A1-474A-90BF-F60CC5AF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9A30-11D5-C344-AF90-39A44448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7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5E81-6A12-CA4F-866C-92CEB8C9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BD6AC-4B86-9149-9D0F-9F3B9C93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BA63-2426-A545-B0A7-E9C8AA02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90FB-69A9-6748-A242-8ED239C3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7567-BB04-6E44-80BE-A291E870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729E8-EB85-9646-8F93-AD108CDAE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5C1E0-EADE-4E45-B369-AB377063B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AE3E-0C7B-D743-9A87-2FE9BAD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07B6-E2ED-E74E-9855-757D1847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3B29-73B5-FD41-BCFE-C4BA41B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0C30-F92F-924F-B10D-A368EAB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BB22-D0F4-E74E-9805-57BCB1D5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4A64-3148-E243-8A73-0C02BB12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2C7A-577B-0543-9F07-9B38A3C1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0422-2E9E-3B47-B7AE-F7EDA17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D7DC-4C56-B14D-AEE5-7810F833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A70CD-43F5-B54F-B6D5-0080F2F7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136D-A0C9-D846-8A38-5B6E7BEF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427F-7E05-F244-AEB5-490962E3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7438-7B03-8C46-A8AC-0372CB7A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F26D-17E4-024B-B0DB-7EB76463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FF21-01B8-C049-802B-7E54FB19C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0F83A-59D9-7840-97E8-891AFF1A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BBB6-E169-D241-B586-0DAFD937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D4EA-A213-D246-BE73-A158453F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D1D1-5A65-8C47-98CD-F672F4F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571E-32BF-5541-B8A6-76724554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A75EF-D9FD-A242-B8F4-F4A098BEB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CFBC-44B9-9D49-ACB2-CE79BAB4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63036-D9F1-0A4F-B242-84A40E68B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11D95-1D2F-E646-9B69-85C8C6188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D8B5C-ED39-4644-9948-DB0F5AC3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7F495-EA55-4A4D-8F89-28494941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354A9-F18E-A747-931E-7C1788D4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BC39-61E2-324E-AE50-854AD424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28654-2579-B243-BBEC-6819AC4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07EDE-0160-0E43-8CD4-C5739D54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D9C1-CB8E-E34F-8F3D-6AC9CD0B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C03BE-F691-7C47-BAA4-D0D53B9F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752F8-8A68-F244-A9C5-711CBDC4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A35DE-5E96-D240-A939-70C0802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82EF-2ECB-6748-923A-780DC7E9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ECE-413F-1944-A624-222BDCCA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E1097-AB5F-8E45-A260-FA557267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F6F89-7B1C-8747-B718-0F0AE43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F4B83-EAB5-C84D-850C-CB5D4237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9D5-77BF-EE4C-BE56-E390621E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51FE-E4A4-514A-8962-CA58DD91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B935-9CAC-8246-8DE7-733D92471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1945A-B183-084A-9B0D-239C37D1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6444-A65D-A644-976D-C8CDE3E9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E508-7E34-C345-804C-A777AE8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C299-F04E-E94A-879B-25BD72C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2D94C-F7E8-EA45-A556-4463533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08E5-C7C2-0A4D-8426-9F8CF2C0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C577-75B2-E844-96F9-DE78AD3E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C776-873F-2E45-9015-ED94B52CC48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CE57-4A74-5547-B114-1CDC69BB6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6FBE-F51F-DD40-AE6F-18ABEF0E4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383F-0614-9A4B-B819-E31DC25E06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8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wmf"/><Relationship Id="rId4" Type="http://schemas.microsoft.com/office/2007/relationships/hdphoto" Target="../media/hdphoto4.wdp"/><Relationship Id="rId9" Type="http://schemas.openxmlformats.org/officeDocument/2006/relationships/package" Target="../embeddings/Microsoft_Excel_Macro-Enabled_Worksheet1.xlsm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36C391-3075-D746-9599-1BDFCD12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18F20-D85E-1F4A-995B-082AB950E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Stock Market Prediction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600" i="1" dirty="0">
                <a:solidFill>
                  <a:schemeClr val="bg1"/>
                </a:solidFill>
              </a:rPr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ED485-16FE-1D41-A4A2-9F17F996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164"/>
            <a:ext cx="9144000" cy="124399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Harshit Dhawan</a:t>
            </a:r>
          </a:p>
          <a:p>
            <a:r>
              <a:rPr lang="en-US" dirty="0" err="1">
                <a:solidFill>
                  <a:schemeClr val="bg1"/>
                </a:solidFill>
              </a:rPr>
              <a:t>Suneetha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Irigireddy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Charlotte Zimmerman</a:t>
            </a:r>
          </a:p>
          <a:p>
            <a:r>
              <a:rPr lang="en-US" dirty="0" err="1">
                <a:solidFill>
                  <a:schemeClr val="bg1"/>
                </a:solidFill>
              </a:rPr>
              <a:t>Neela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Julapalli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6" y="517525"/>
            <a:ext cx="10890564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Logical Flow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User selects a ticker instrument</a:t>
            </a:r>
          </a:p>
          <a:p>
            <a:r>
              <a:rPr lang="en-US" dirty="0">
                <a:solidFill>
                  <a:schemeClr val="bg1"/>
                </a:solidFill>
              </a:rPr>
              <a:t>Past performance data fetched from Yahoo</a:t>
            </a:r>
          </a:p>
          <a:p>
            <a:r>
              <a:rPr lang="en-US" dirty="0">
                <a:solidFill>
                  <a:schemeClr val="bg1"/>
                </a:solidFill>
              </a:rPr>
              <a:t>Model trained and tested for accuracy</a:t>
            </a:r>
          </a:p>
          <a:p>
            <a:r>
              <a:rPr lang="en-US" dirty="0">
                <a:solidFill>
                  <a:schemeClr val="bg1"/>
                </a:solidFill>
              </a:rPr>
              <a:t>Model predicts prices for future days</a:t>
            </a:r>
          </a:p>
        </p:txBody>
      </p:sp>
    </p:spTree>
    <p:extLst>
      <p:ext uri="{BB962C8B-B14F-4D97-AF65-F5344CB8AC3E}">
        <p14:creationId xmlns:p14="http://schemas.microsoft.com/office/powerpoint/2010/main" val="199355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3438"/>
            <a:ext cx="4629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7536"/>
            <a:ext cx="610711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838"/>
            <a:ext cx="4772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33532"/>
            <a:ext cx="44577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4" y="2810731"/>
            <a:ext cx="51911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4" y="3963571"/>
            <a:ext cx="41433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3" y="2405063"/>
            <a:ext cx="9944100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688" y="1200325"/>
            <a:ext cx="860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Select the route you want to analyze - Price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0790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688" y="1073583"/>
            <a:ext cx="10538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Select your choice of fund from dropdown and provide future days for projection and click submit</a:t>
            </a:r>
            <a:endParaRPr lang="en-US" sz="3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3" y="2059502"/>
            <a:ext cx="10522396" cy="4658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70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046082"/>
            <a:ext cx="10592325" cy="446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4688" y="1073583"/>
            <a:ext cx="10538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Voila!! May the $$$ force be with you!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8489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4167599" y="172051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2050" name="Picture 2" descr="Y:\Harshit\DAta\DataFiles\Projection_V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7" y="1585898"/>
            <a:ext cx="5193792" cy="3896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1" name="Picture 3" descr="Y:\Harshit\DAta\DataFiles\Projection_VO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53" y="1536417"/>
            <a:ext cx="5193276" cy="3895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902188"/>
              </p:ext>
            </p:extLst>
          </p:nvPr>
        </p:nvGraphicFramePr>
        <p:xfrm>
          <a:off x="10174586" y="58391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Macro-Enabled Worksheet" showAsIcon="1" r:id="rId7" imgW="914400" imgH="771480" progId="Excel.SheetMacroEnabled.12">
                  <p:embed/>
                </p:oleObj>
              </mc:Choice>
              <mc:Fallback>
                <p:oleObj name="Macro-Enabled Worksheet" showAsIcon="1" r:id="rId7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74586" y="58391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61508"/>
              </p:ext>
            </p:extLst>
          </p:nvPr>
        </p:nvGraphicFramePr>
        <p:xfrm>
          <a:off x="2280543" y="586601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Macro-Enabled Worksheet" showAsIcon="1" r:id="rId9" imgW="914400" imgH="771480" progId="Excel.SheetMacroEnabled.12">
                  <p:embed/>
                </p:oleObj>
              </mc:Choice>
              <mc:Fallback>
                <p:oleObj name="Macro-Enabled Worksheet" showAsIcon="1" r:id="rId9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0543" y="586601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72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6524" y="0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1017759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Performance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Outcome have had confidence going as high as 90% + and as low as 25%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Constraints</a:t>
            </a:r>
          </a:p>
          <a:p>
            <a:r>
              <a:rPr lang="en-US" dirty="0">
                <a:solidFill>
                  <a:schemeClr val="bg1"/>
                </a:solidFill>
              </a:rPr>
              <a:t>Promising outcome for funds with minimal volatility.</a:t>
            </a:r>
          </a:p>
          <a:p>
            <a:r>
              <a:rPr lang="en-US" dirty="0">
                <a:solidFill>
                  <a:schemeClr val="bg1"/>
                </a:solidFill>
              </a:rPr>
              <a:t>Regression limited to y = mx + c</a:t>
            </a:r>
          </a:p>
          <a:p>
            <a:r>
              <a:rPr lang="en-US" dirty="0">
                <a:solidFill>
                  <a:schemeClr val="bg1"/>
                </a:solidFill>
              </a:rPr>
              <a:t>Actual y =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m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+ 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+ …… + c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Next Step</a:t>
            </a:r>
          </a:p>
          <a:p>
            <a:r>
              <a:rPr lang="en-US" dirty="0">
                <a:solidFill>
                  <a:schemeClr val="bg1"/>
                </a:solidFill>
              </a:rPr>
              <a:t>This project provided with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now work for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m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etc. and update c.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6524" y="543198"/>
            <a:ext cx="799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Performance and Constraints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032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Modules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054E88"/>
                </a:solidFill>
              </a:rPr>
              <a:t>1. Price Prediction 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2.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7456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System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collected: Twitter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 system with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trained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User selects investor Twitter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model, classify sentiment</a:t>
            </a:r>
          </a:p>
        </p:txBody>
      </p:sp>
    </p:spTree>
    <p:extLst>
      <p:ext uri="{BB962C8B-B14F-4D97-AF65-F5344CB8AC3E}">
        <p14:creationId xmlns:p14="http://schemas.microsoft.com/office/powerpoint/2010/main" val="353885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0ABD-2E5E-0D40-9379-2C61E55B4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33" y="2394155"/>
            <a:ext cx="11528348" cy="25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C678EB-D427-5A47-AFDD-F7BDDD78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 flipH="1">
            <a:off x="6213543" y="1057374"/>
            <a:ext cx="5676640" cy="567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57E9E3-FF07-8D41-84D0-C152A90E5F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408541" y="1342264"/>
            <a:ext cx="5949713" cy="41484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68BD3D0-4171-3F40-879D-42443E8DC3B8}"/>
              </a:ext>
            </a:extLst>
          </p:cNvPr>
          <p:cNvSpPr txBox="1">
            <a:spLocks/>
          </p:cNvSpPr>
          <p:nvPr/>
        </p:nvSpPr>
        <p:spPr>
          <a:xfrm>
            <a:off x="838200" y="350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Money</a:t>
            </a:r>
            <a:r>
              <a:rPr lang="en-US" sz="5000" b="1" dirty="0">
                <a:solidFill>
                  <a:schemeClr val="bg1"/>
                </a:solidFill>
              </a:rPr>
              <a:t> </a:t>
            </a:r>
            <a:r>
              <a:rPr lang="en-US" sz="5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skerville Old Face" panose="02020602080505020303" pitchFamily="18" charset="0"/>
              </a:rPr>
              <a:t>Money</a:t>
            </a:r>
            <a:r>
              <a:rPr lang="en-US" sz="5000" b="1" dirty="0">
                <a:solidFill>
                  <a:schemeClr val="bg1"/>
                </a:solidFill>
              </a:rPr>
              <a:t> </a:t>
            </a:r>
            <a:r>
              <a:rPr lang="en-US" sz="5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erlin Sans FB Demi" panose="020E0802020502020306" pitchFamily="34" charset="0"/>
              </a:rPr>
              <a:t>Money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1B4653-582A-9040-9E62-E8ADE33E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Money is like your army sent out in the morning.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In the evening not only it should come back, it should bring back additional army too! </a:t>
            </a:r>
          </a:p>
        </p:txBody>
      </p:sp>
    </p:spTree>
    <p:extLst>
      <p:ext uri="{BB962C8B-B14F-4D97-AF65-F5344CB8AC3E}">
        <p14:creationId xmlns:p14="http://schemas.microsoft.com/office/powerpoint/2010/main" val="373833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1252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29FA7-5117-A243-B6DE-4C81FBDD8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03" y="1951811"/>
            <a:ext cx="9015793" cy="34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0CBF5-3F77-E84D-A0BF-E7C5A245B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719" y="1200325"/>
            <a:ext cx="5679361" cy="5296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1E74BF-AF10-914A-9E9C-A7437AEA9AB1}"/>
              </a:ext>
            </a:extLst>
          </p:cNvPr>
          <p:cNvSpPr txBox="1"/>
          <p:nvPr/>
        </p:nvSpPr>
        <p:spPr>
          <a:xfrm>
            <a:off x="4564414" y="258315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4725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2C34D-B209-2748-8106-507F49841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312" y="1179393"/>
            <a:ext cx="5564176" cy="5149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F254D0-8031-D441-9CC2-E3D05D6E6214}"/>
              </a:ext>
            </a:extLst>
          </p:cNvPr>
          <p:cNvSpPr txBox="1"/>
          <p:nvPr/>
        </p:nvSpPr>
        <p:spPr>
          <a:xfrm>
            <a:off x="4564414" y="258315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7904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4564414" y="258315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C9AF3-BBC7-7842-A8F6-B74CD2D01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80" y="1369022"/>
            <a:ext cx="5084639" cy="50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4616172" y="509042"/>
            <a:ext cx="436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DE322-6B53-EC46-B3F8-EC3AC4CD2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672" y="1725668"/>
            <a:ext cx="8814655" cy="38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6524" y="0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1017759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Knowledge Curve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Understanding market calculus is no child’s play. A tutorial of 30 min is 1 week’s play.</a:t>
            </a:r>
          </a:p>
          <a:p>
            <a:pPr marL="0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available is paid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Historical data only for 1 month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API data pull rate limited to 100 records/day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source down – Mayday! Mayday! Mayday!</a:t>
            </a:r>
          </a:p>
          <a:p>
            <a:pPr marL="0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Libraries &amp; IDE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Quantopian</a:t>
            </a:r>
            <a:r>
              <a:rPr lang="en-US" dirty="0">
                <a:solidFill>
                  <a:schemeClr val="bg1"/>
                </a:solidFill>
              </a:rPr>
              <a:t>: New territory – Every step a learning experience with burnt hands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Community based IDE – limited tutorials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6524" y="543198"/>
            <a:ext cx="799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Challenges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81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51B724-CCE9-1E45-830A-8C3D762B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5567" y="758567"/>
            <a:ext cx="5340865" cy="53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8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C678EB-D427-5A47-AFDD-F7BDDD78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 flipH="1">
            <a:off x="6213543" y="1057374"/>
            <a:ext cx="5676640" cy="567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57E9E3-FF07-8D41-84D0-C152A90E5F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408541" y="1342264"/>
            <a:ext cx="5949713" cy="41484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E9D2A1-A895-664C-BAC5-7327BF05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47"/>
            <a:ext cx="10515600" cy="1325563"/>
          </a:xfrm>
        </p:spPr>
        <p:txBody>
          <a:bodyPr/>
          <a:lstStyle/>
          <a:p>
            <a:pPr algn="ctr"/>
            <a:r>
              <a:rPr lang="en-US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Stock Market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FA2778-A051-8A48-BE87-A6BFB8BF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4" y="1303701"/>
            <a:ext cx="5245700" cy="46444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300" b="1" dirty="0"/>
              <a:t>Volatile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changes every second, minute, hour even when you are asleep – Global market baby!</a:t>
            </a:r>
          </a:p>
          <a:p>
            <a:pPr>
              <a:lnSpc>
                <a:spcPct val="150000"/>
              </a:lnSpc>
            </a:pPr>
            <a:r>
              <a:rPr lang="en-US" sz="4300" b="1" dirty="0"/>
              <a:t>Daily big data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Thousands of financial instruments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Changing price values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Portfolio valuations, performance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investments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526D41-09B3-134B-96B6-1F395CFBDBD9}"/>
              </a:ext>
            </a:extLst>
          </p:cNvPr>
          <p:cNvSpPr txBox="1">
            <a:spLocks/>
          </p:cNvSpPr>
          <p:nvPr/>
        </p:nvSpPr>
        <p:spPr>
          <a:xfrm>
            <a:off x="6636190" y="1258425"/>
            <a:ext cx="5258280" cy="5661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6900" b="1" dirty="0"/>
              <a:t>Multiple influences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Corporate decisions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Past performance, enterprise strategies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Sentiments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Weather – yes even weather has an influence!!</a:t>
            </a:r>
          </a:p>
          <a:p>
            <a:pPr>
              <a:lnSpc>
                <a:spcPct val="150000"/>
              </a:lnSpc>
            </a:pPr>
            <a:r>
              <a:rPr lang="en-US" sz="6900" b="1" dirty="0"/>
              <a:t>End Goal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Wise investments – Buy low, sell high.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Long term maximum profit – Retire in Hawaii</a:t>
            </a:r>
          </a:p>
          <a:p>
            <a:pPr lvl="1">
              <a:lnSpc>
                <a:spcPct val="150000"/>
              </a:lnSpc>
            </a:pPr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Least possible losses – Loss? What’s that.</a:t>
            </a:r>
          </a:p>
        </p:txBody>
      </p:sp>
    </p:spTree>
    <p:extLst>
      <p:ext uri="{BB962C8B-B14F-4D97-AF65-F5344CB8AC3E}">
        <p14:creationId xmlns:p14="http://schemas.microsoft.com/office/powerpoint/2010/main" val="372111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779A9-7DC7-7648-B78C-77323AB0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5986" y="436262"/>
            <a:ext cx="12337986" cy="59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8623-52CE-4942-89EB-7F2D0A5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project attempts at creating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 engine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To analyze the market data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Provide an estimate and movement direction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Graphical Interface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 stand-alone website to show projections</a:t>
            </a:r>
          </a:p>
        </p:txBody>
      </p:sp>
    </p:spTree>
    <p:extLst>
      <p:ext uri="{BB962C8B-B14F-4D97-AF65-F5344CB8AC3E}">
        <p14:creationId xmlns:p14="http://schemas.microsoft.com/office/powerpoint/2010/main" val="380944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779A9-7DC7-7648-B78C-77323AB0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5986" y="436262"/>
            <a:ext cx="12337986" cy="59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8623-52CE-4942-89EB-7F2D0A5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 we did it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Price Prediction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</a:rPr>
              <a:t>How can I maximize profit?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Algorithms: Linear regression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Data: Historical closing price data from Yahoo Finance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Sentiment Analysis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</a:rPr>
              <a:t>How the economy is doing? What’s the buzz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Algorithms: Naive Bayes classifier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Data: Twitter feed content </a:t>
            </a:r>
          </a:p>
        </p:txBody>
      </p:sp>
    </p:spTree>
    <p:extLst>
      <p:ext uri="{BB962C8B-B14F-4D97-AF65-F5344CB8AC3E}">
        <p14:creationId xmlns:p14="http://schemas.microsoft.com/office/powerpoint/2010/main" val="24152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779A9-7DC7-7648-B78C-77323AB0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5986" y="759532"/>
            <a:ext cx="12337986" cy="5985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8623-52CE-4942-89EB-7F2D0A5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Supporting Libraries &amp; Frameworks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3" y="1806653"/>
            <a:ext cx="4353732" cy="435133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pandas, </a:t>
            </a:r>
            <a:r>
              <a:rPr lang="en-US" dirty="0" err="1">
                <a:solidFill>
                  <a:schemeClr val="bg1"/>
                </a:solidFill>
              </a:rPr>
              <a:t>pandas_datareader.data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Datetime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matplotlib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csv;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; 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nltk.sentiment.vader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SentimentIntensityAnalyzer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Unicodedata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E27D5-1910-2242-BF78-50BE62F3F5E8}"/>
              </a:ext>
            </a:extLst>
          </p:cNvPr>
          <p:cNvSpPr txBox="1">
            <a:spLocks/>
          </p:cNvSpPr>
          <p:nvPr/>
        </p:nvSpPr>
        <p:spPr>
          <a:xfrm>
            <a:off x="5825797" y="1959053"/>
            <a:ext cx="4353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: .datasets &amp; </a:t>
            </a:r>
            <a:r>
              <a:rPr lang="en-US" dirty="0" err="1">
                <a:solidFill>
                  <a:schemeClr val="bg1"/>
                </a:solidFill>
              </a:rPr>
              <a:t>make_regression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Pymongo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MultinomialNB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Pickle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Emoji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Textblob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Datetime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Flask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bg1"/>
                </a:solidFill>
              </a:rPr>
              <a:t>Nltk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System Components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1. Price Prediction 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54E88"/>
                </a:solidFill>
              </a:rPr>
              <a:t>2.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84146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System Design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collected: Yahoo Finance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 system with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trained model </a:t>
            </a:r>
            <a:r>
              <a:rPr lang="en-US" i="1" dirty="0">
                <a:solidFill>
                  <a:schemeClr val="bg1"/>
                </a:solidFill>
              </a:rPr>
              <a:t>(slope &amp; intercept)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User selects stocks for portfolio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model, closing prices predicted</a:t>
            </a:r>
          </a:p>
        </p:txBody>
      </p:sp>
    </p:spTree>
    <p:extLst>
      <p:ext uri="{BB962C8B-B14F-4D97-AF65-F5344CB8AC3E}">
        <p14:creationId xmlns:p14="http://schemas.microsoft.com/office/powerpoint/2010/main" val="15120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70FA8-E27B-B349-A706-8DB9EF06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5160" y="-318247"/>
            <a:ext cx="7941680" cy="79416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51A23E-209E-824A-B53E-9B8EBFC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 Flow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1B979-A286-A348-88B9-A4723E4B891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Input: Company instrument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Fetch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Train/Test Model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Plot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Predict stock for x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Plot Predicted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Save Model for future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Result displayed: Graph</a:t>
            </a:r>
          </a:p>
        </p:txBody>
      </p:sp>
    </p:spTree>
    <p:extLst>
      <p:ext uri="{BB962C8B-B14F-4D97-AF65-F5344CB8AC3E}">
        <p14:creationId xmlns:p14="http://schemas.microsoft.com/office/powerpoint/2010/main" val="11191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562</Words>
  <Application>Microsoft Macintosh PowerPoint</Application>
  <PresentationFormat>Widescreen</PresentationFormat>
  <Paragraphs>137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Aharoni</vt:lpstr>
      <vt:lpstr>Arial</vt:lpstr>
      <vt:lpstr>Baskerville Old Face</vt:lpstr>
      <vt:lpstr>Berlin Sans FB Demi</vt:lpstr>
      <vt:lpstr>Britannic Bold</vt:lpstr>
      <vt:lpstr>Calibri</vt:lpstr>
      <vt:lpstr>Calibri Light</vt:lpstr>
      <vt:lpstr>Office Theme</vt:lpstr>
      <vt:lpstr>Macro-Enabled Worksheet</vt:lpstr>
      <vt:lpstr>Stock Market Prediction using Machine Learning</vt:lpstr>
      <vt:lpstr>PowerPoint Presentation</vt:lpstr>
      <vt:lpstr>Stock Market</vt:lpstr>
      <vt:lpstr>System</vt:lpstr>
      <vt:lpstr>How we did it</vt:lpstr>
      <vt:lpstr>Supporting Libraries &amp; Frameworks</vt:lpstr>
      <vt:lpstr>System Components</vt:lpstr>
      <vt:lpstr>System Design</vt:lpstr>
      <vt:lpstr>Data Flow</vt:lpstr>
      <vt:lpstr>Logical Flow</vt:lpstr>
      <vt:lpstr>Implementation</vt:lpstr>
      <vt:lpstr>Implementation</vt:lpstr>
      <vt:lpstr>Implementation</vt:lpstr>
      <vt:lpstr>Implementation</vt:lpstr>
      <vt:lpstr>PowerPoint Presentation</vt:lpstr>
      <vt:lpstr>PowerPoint Presentation</vt:lpstr>
      <vt:lpstr>Modules</vt:lpstr>
      <vt:lpstr>System Design</vt:lpstr>
      <vt:lpstr>Implementation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Black</dc:creator>
  <cp:keywords>General</cp:keywords>
  <cp:lastModifiedBy>Neela Shivakumar</cp:lastModifiedBy>
  <cp:revision>42</cp:revision>
  <dcterms:created xsi:type="dcterms:W3CDTF">2019-05-07T23:16:34Z</dcterms:created>
  <dcterms:modified xsi:type="dcterms:W3CDTF">2019-05-09T03:07:03Z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65333d57-9827-4613-a8f5-718435a74216</vt:lpwstr>
  </property>
  <property fmtid="{D5CDD505-2E9C-101B-9397-08002B2CF9AE}" pid="3" name="SSCClassification">
    <vt:lpwstr>G</vt:lpwstr>
  </property>
  <property fmtid="{D5CDD505-2E9C-101B-9397-08002B2CF9AE}" pid="4" name="SSCVisualMarks">
    <vt:lpwstr>N</vt:lpwstr>
  </property>
  <property fmtid="{D5CDD505-2E9C-101B-9397-08002B2CF9AE}" pid="5" name="_AdHocReviewCycleID">
    <vt:i4>451173544</vt:i4>
  </property>
  <property fmtid="{D5CDD505-2E9C-101B-9397-08002B2CF9AE}" pid="6" name="_NewReviewCycle">
    <vt:lpwstr/>
  </property>
  <property fmtid="{D5CDD505-2E9C-101B-9397-08002B2CF9AE}" pid="7" name="_EmailSubject">
    <vt:lpwstr>Rutgers - Project demo ppt</vt:lpwstr>
  </property>
  <property fmtid="{D5CDD505-2E9C-101B-9397-08002B2CF9AE}" pid="8" name="_AuthorEmail">
    <vt:lpwstr>HDhawan@StateStreet.com</vt:lpwstr>
  </property>
  <property fmtid="{D5CDD505-2E9C-101B-9397-08002B2CF9AE}" pid="9" name="_AuthorEmailDisplayName">
    <vt:lpwstr>Dhawan, Harshit</vt:lpwstr>
  </property>
</Properties>
</file>