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3"/>
  </p:notesMasterIdLst>
  <p:handoutMasterIdLst>
    <p:handoutMasterId r:id="rId24"/>
  </p:handoutMasterIdLst>
  <p:sldIdLst>
    <p:sldId id="256" r:id="rId4"/>
    <p:sldId id="1145" r:id="rId5"/>
    <p:sldId id="1146" r:id="rId6"/>
    <p:sldId id="1147" r:id="rId7"/>
    <p:sldId id="1148" r:id="rId8"/>
    <p:sldId id="1149" r:id="rId9"/>
    <p:sldId id="1159" r:id="rId10"/>
    <p:sldId id="1160" r:id="rId11"/>
    <p:sldId id="1150" r:id="rId12"/>
    <p:sldId id="1151" r:id="rId13"/>
    <p:sldId id="1152" r:id="rId14"/>
    <p:sldId id="1153" r:id="rId15"/>
    <p:sldId id="1154" r:id="rId16"/>
    <p:sldId id="1155" r:id="rId17"/>
    <p:sldId id="1156" r:id="rId18"/>
    <p:sldId id="1157" r:id="rId19"/>
    <p:sldId id="1158" r:id="rId20"/>
    <p:sldId id="1161" r:id="rId21"/>
    <p:sldId id="113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3705CA-45C2-4967-9992-40B3BD35B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7F67-95D4-4B4C-A39F-FE79455BB0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6079-162A-4D1B-94E2-FE72C89E699D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F690F-08AE-4201-BE73-F2EDAD540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2C0C9-2A12-4153-9D3A-24B2786996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258C-D292-48B0-810C-AAAB0AEE93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45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01D7-F847-404A-A39B-22CCEDF9F0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80A9E-F858-C04B-BC17-17F014F9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A872-EA6E-46A4-BC42-72B41E9F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A0AD-5133-4873-A3CB-85A8E065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D17-95E0-498E-93B3-30731FD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CEC4-F0C7-4F37-B606-47F9DD34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E7895-8536-49FC-B264-CD34AE9F2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BC6D-6B4D-4940-8569-B222486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B0D8-FC66-471B-9133-33AE5FC4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DBAC-3406-4CA1-89FD-55A3F2DA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F381-7EA3-4D87-B8E9-9CD984BF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2ECAD-6348-4194-B618-9E1E1000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9770-79AD-41B4-9F1C-C0F49F36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2430-A7CF-4B52-B826-4D07E4CE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77E9-2185-484C-AD3B-B18D676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EA7A-3D88-43D2-82C1-BF71FD54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A793-FDA8-49D4-A8BC-859825ED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7B31-41F1-47FD-98D3-E24B8A4D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ACA0-CD6C-4FFB-A9B2-0C2E5752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5EF5-6146-458D-824E-80DB5F9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757F-D3A1-43CC-B2DF-51ED3F6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7865-27E2-463D-9AC1-DA95365A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EBF0-9E7B-4F54-B737-EEA6143E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660D-CBCF-4E5D-85BD-32025C6D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41BD-33BA-4066-87EF-AC1C3E0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2E4-57B1-4427-8BC6-504AC137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8784-A7DB-4449-944E-B3AB261F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8529-BDC2-4220-8D1C-CD773B56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FCD8-291B-4D3C-A3AD-D9E3EFF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C514-CCE0-45C0-AE18-D99E8EF1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8B07-65A2-4406-8B6A-C207018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4498-6002-4F45-B498-88CEE18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94B1-0CD7-466A-AADA-7841D480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AEF7-799A-4AA1-BB88-C76F4C7D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DCDE0-5B76-43A1-B7F4-F6B5AEE1B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703B8-14BF-408E-8C1A-39ABECCB9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F2FB2-8761-4269-AF92-72EB3829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5AB5-91BD-4908-A828-FE819CEF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07B27-84BA-47D5-91F0-61941FCD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5C7C-97D8-4964-B6EA-8611D75A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698F8-BFE9-49E6-BD04-304861BC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4F49-965D-48AF-A0DE-0FA8C0D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46B0-24E2-42D4-B9E8-7D66B1FC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CBAFF-9671-4B20-86A5-340F1AF8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5E442-E64B-4C31-BA2D-40508B44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7E74-7335-4774-87B3-21A98FE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EE21-8D23-4D5D-B308-49D3F89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0F6E-5A9A-471A-8E5A-D45B2823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268E-146B-496D-82F0-590020BF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D4F9-5F6F-4A8D-97A9-EE76DB1E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3C5A-83FD-4116-B4B2-F1EC8B0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7F2E-DA2B-42E8-ABBC-4F12A29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A1B-815A-40DE-A905-69E8331E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28694-F03F-407B-9363-0923BC3A6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5FAE-7F8F-4C36-826C-FCFD6101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A4347-A055-4A01-977F-194BC106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F7CB-7688-4F78-BA65-D7BF996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9087-F26E-4828-A930-287BB2FB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86A27-B6C6-4FED-B1AA-0DB0D5A1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C516-A7F0-4FA0-BF32-A0B7C0BE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ED3B0668-3187-F639-FC89-9746694BB0A6}"/>
              </a:ext>
            </a:extLst>
          </p:cNvPr>
          <p:cNvSpPr txBox="1"/>
          <p:nvPr/>
        </p:nvSpPr>
        <p:spPr>
          <a:xfrm>
            <a:off x="3005665" y="2734606"/>
            <a:ext cx="6706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/>
              <a:t>CODE ANALYSIS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043309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B0E0-0C2A-8DAE-7EF9-E152EF3E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52533" cy="532342"/>
          </a:xfrm>
        </p:spPr>
        <p:txBody>
          <a:bodyPr>
            <a:normAutofit/>
          </a:bodyPr>
          <a:lstStyle/>
          <a:p>
            <a:r>
              <a:rPr lang="en-US" sz="3200" dirty="0"/>
              <a:t>LIVE DEMO WALKTHROUGH 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1A45-4190-2290-EF1F-5EC55F66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283"/>
            <a:ext cx="4334933" cy="1196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DEMO SCENARIO: </a:t>
            </a:r>
          </a:p>
          <a:p>
            <a:r>
              <a:rPr lang="en-US" sz="1400" dirty="0"/>
              <a:t>- File: </a:t>
            </a:r>
            <a:r>
              <a:rPr lang="en-US" sz="1400" dirty="0" err="1"/>
              <a:t>TestBuggyController.php</a:t>
            </a:r>
            <a:r>
              <a:rPr lang="en-US" sz="1400" dirty="0"/>
              <a:t> (75+ potential issues)</a:t>
            </a:r>
          </a:p>
          <a:p>
            <a:r>
              <a:rPr lang="en-US" sz="1400" dirty="0"/>
              <a:t>- Action: Developer </a:t>
            </a:r>
            <a:r>
              <a:rPr lang="en-US" sz="1400" dirty="0" err="1"/>
              <a:t>coba</a:t>
            </a:r>
            <a:r>
              <a:rPr lang="en-US" sz="1400" dirty="0"/>
              <a:t> commit code </a:t>
            </a:r>
            <a:r>
              <a:rPr lang="en-US" sz="1400" dirty="0" err="1"/>
              <a:t>bermasalah</a:t>
            </a:r>
            <a:endParaRPr lang="en-US" sz="1400" dirty="0"/>
          </a:p>
          <a:p>
            <a:r>
              <a:rPr lang="en-US" sz="1400" dirty="0"/>
              <a:t>- Result: Pre-commit hook blocks </a:t>
            </a:r>
            <a:r>
              <a:rPr lang="en-US" sz="1400" dirty="0" err="1"/>
              <a:t>dengan</a:t>
            </a:r>
            <a:r>
              <a:rPr lang="en-US" sz="1400" dirty="0"/>
              <a:t> detail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60C45-F1F3-8AC4-109C-C11AA476E500}"/>
              </a:ext>
            </a:extLst>
          </p:cNvPr>
          <p:cNvSpPr txBox="1"/>
          <p:nvPr/>
        </p:nvSpPr>
        <p:spPr>
          <a:xfrm>
            <a:off x="838200" y="288607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DEMO FLOW:</a:t>
            </a:r>
          </a:p>
          <a:p>
            <a:r>
              <a:rPr lang="en-US" sz="1400" dirty="0"/>
              <a:t>1. </a:t>
            </a:r>
            <a:r>
              <a:rPr lang="en-US" sz="1400" dirty="0" err="1"/>
              <a:t>Lihat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bermasalah</a:t>
            </a:r>
            <a:r>
              <a:rPr lang="en-US" sz="1400" dirty="0"/>
              <a:t> di repository</a:t>
            </a:r>
          </a:p>
          <a:p>
            <a:r>
              <a:rPr lang="en-US" sz="1400" dirty="0"/>
              <a:t>2. Developer run: `git commit -m "add buggy code"`</a:t>
            </a:r>
          </a:p>
          <a:p>
            <a:r>
              <a:rPr lang="en-US" sz="1400" dirty="0"/>
              <a:t>3. Pre-commit hook activated: BLOCKED!</a:t>
            </a:r>
          </a:p>
          <a:p>
            <a:r>
              <a:rPr lang="en-US" sz="1400" dirty="0"/>
              <a:t>4. Show detailed error list (type errors, formatting,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r>
              <a:rPr lang="en-US" sz="1400" dirty="0"/>
              <a:t>5. Fix issues → commit SUCCESS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E0D05-4A34-661B-977E-00B3CA19A2B0}"/>
              </a:ext>
            </a:extLst>
          </p:cNvPr>
          <p:cNvSpPr txBox="1"/>
          <p:nvPr/>
        </p:nvSpPr>
        <p:spPr>
          <a:xfrm>
            <a:off x="6096000" y="4482217"/>
            <a:ext cx="5046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Hasil </a:t>
            </a:r>
            <a:r>
              <a:rPr lang="en-US" dirty="0" err="1">
                <a:solidFill>
                  <a:srgbClr val="FF0000"/>
                </a:solidFill>
              </a:rPr>
              <a:t>analisis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juga </a:t>
            </a:r>
            <a:r>
              <a:rPr lang="en-US" dirty="0" err="1">
                <a:solidFill>
                  <a:srgbClr val="FF0000"/>
                </a:solidFill>
              </a:rPr>
              <a:t>tampil</a:t>
            </a:r>
            <a:r>
              <a:rPr lang="en-US" dirty="0">
                <a:solidFill>
                  <a:srgbClr val="FF0000"/>
                </a:solidFill>
              </a:rPr>
              <a:t> di dashboard enterprise</a:t>
            </a:r>
          </a:p>
        </p:txBody>
      </p:sp>
    </p:spTree>
    <p:extLst>
      <p:ext uri="{BB962C8B-B14F-4D97-AF65-F5344CB8AC3E}">
        <p14:creationId xmlns:p14="http://schemas.microsoft.com/office/powerpoint/2010/main" val="20438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6953-169D-0257-80A6-A8E4FA16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2"/>
          </a:xfrm>
        </p:spPr>
        <p:txBody>
          <a:bodyPr>
            <a:normAutofit/>
          </a:bodyPr>
          <a:lstStyle/>
          <a:p>
            <a:r>
              <a:rPr lang="en-US" sz="3200" dirty="0"/>
              <a:t>SONARQUBE ENTERPRISE DASHBOARD 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CA65-BB9D-59BE-EDF0-59DCA52B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359"/>
            <a:ext cx="4470400" cy="22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LIVE METRICS DARI PROJECT INI:</a:t>
            </a:r>
          </a:p>
          <a:p>
            <a:pPr marL="0" indent="0">
              <a:buNone/>
            </a:pPr>
            <a:r>
              <a:rPr lang="en-US" sz="1400" dirty="0"/>
              <a:t>📊 Coverage: 45 files analyzed across 6 languages</a:t>
            </a:r>
          </a:p>
          <a:p>
            <a:pPr marL="0" indent="0">
              <a:buNone/>
            </a:pPr>
            <a:r>
              <a:rPr lang="en-US" sz="1400" dirty="0"/>
              <a:t>✅ Quality Gate: PASSED</a:t>
            </a:r>
          </a:p>
          <a:p>
            <a:pPr marL="0" indent="0">
              <a:buNone/>
            </a:pPr>
            <a:r>
              <a:rPr lang="en-US" sz="1400" dirty="0"/>
              <a:t>🐛 Bugs: 0 (</a:t>
            </a:r>
            <a:r>
              <a:rPr lang="en-US" sz="1400" dirty="0" err="1"/>
              <a:t>setelah</a:t>
            </a:r>
            <a:r>
              <a:rPr lang="en-US" sz="1400" dirty="0"/>
              <a:t> pre-commit filtering)</a:t>
            </a:r>
          </a:p>
          <a:p>
            <a:pPr marL="0" indent="0">
              <a:buNone/>
            </a:pPr>
            <a:r>
              <a:rPr lang="en-US" sz="1400" dirty="0"/>
              <a:t>🛡️ Security: 0 vulnerabilities</a:t>
            </a:r>
          </a:p>
          <a:p>
            <a:pPr marL="0" indent="0">
              <a:buNone/>
            </a:pPr>
            <a:r>
              <a:rPr lang="en-US" sz="1400" dirty="0"/>
              <a:t>📉 Code Smells: Reduced by 87%</a:t>
            </a:r>
          </a:p>
          <a:p>
            <a:pPr marL="0" indent="0">
              <a:buNone/>
            </a:pPr>
            <a:r>
              <a:rPr lang="en-US" sz="1400" dirty="0"/>
              <a:t>⏱️ Tech Debt: 2.5 days → 20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1CFBB-03AF-9DEE-1681-217CCC5E56D3}"/>
              </a:ext>
            </a:extLst>
          </p:cNvPr>
          <p:cNvSpPr txBox="1"/>
          <p:nvPr/>
        </p:nvSpPr>
        <p:spPr>
          <a:xfrm>
            <a:off x="5909733" y="2337957"/>
            <a:ext cx="477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BUSINESS VALUE: Clear metrics </a:t>
            </a:r>
            <a:r>
              <a:rPr lang="en-US" sz="1400" dirty="0" err="1"/>
              <a:t>untuk</a:t>
            </a:r>
            <a:r>
              <a:rPr lang="en-US" sz="1400" dirty="0"/>
              <a:t> management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AC608-7440-FF6B-949A-180EF9FDB8F1}"/>
              </a:ext>
            </a:extLst>
          </p:cNvPr>
          <p:cNvSpPr txBox="1"/>
          <p:nvPr/>
        </p:nvSpPr>
        <p:spPr>
          <a:xfrm>
            <a:off x="5808134" y="4463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 </a:t>
            </a:r>
            <a:r>
              <a:rPr lang="en-US" dirty="0" err="1">
                <a:solidFill>
                  <a:srgbClr val="FF0000"/>
                </a:solidFill>
              </a:rPr>
              <a:t>bukan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sekedar</a:t>
            </a:r>
            <a:r>
              <a:rPr lang="en-US" dirty="0">
                <a:solidFill>
                  <a:srgbClr val="FF0000"/>
                </a:solidFill>
              </a:rPr>
              <a:t> tools, </a:t>
            </a:r>
            <a:r>
              <a:rPr lang="en-US" dirty="0" err="1">
                <a:solidFill>
                  <a:srgbClr val="FF0000"/>
                </a:solidFill>
              </a:rPr>
              <a:t>tapi</a:t>
            </a:r>
            <a:r>
              <a:rPr lang="en-US" dirty="0">
                <a:solidFill>
                  <a:srgbClr val="FF0000"/>
                </a:solidFill>
              </a:rPr>
              <a:t> investment </a:t>
            </a:r>
            <a:r>
              <a:rPr lang="en-US" dirty="0" err="1">
                <a:solidFill>
                  <a:srgbClr val="FF0000"/>
                </a:solidFill>
              </a:rPr>
              <a:t>jangka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panjang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F3A9-771C-1803-CE65-B9BC282D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/>
          </a:bodyPr>
          <a:lstStyle/>
          <a:p>
            <a:r>
              <a:rPr lang="en-US" sz="3200" dirty="0"/>
              <a:t>METRIK KUALITAS YANG TERUKUR 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DBB0-7083-BE4D-0693-E09A58EB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368425"/>
            <a:ext cx="4114800" cy="1290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PENGALAMAN DEVELOPER:</a:t>
            </a:r>
          </a:p>
          <a:p>
            <a:pPr marL="0" indent="0">
              <a:buNone/>
            </a:pPr>
            <a:r>
              <a:rPr lang="en-US" sz="1400" dirty="0"/>
              <a:t>🔄 Feedback loop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cepat</a:t>
            </a:r>
            <a:r>
              <a:rPr lang="en-US" sz="1400" dirty="0"/>
              <a:t> (</a:t>
            </a:r>
            <a:r>
              <a:rPr lang="en-US" sz="1400" dirty="0" err="1"/>
              <a:t>deteksi</a:t>
            </a:r>
            <a:r>
              <a:rPr lang="en-US" sz="1400" dirty="0"/>
              <a:t> immediate)</a:t>
            </a:r>
          </a:p>
          <a:p>
            <a:pPr marL="0" indent="0">
              <a:buNone/>
            </a:pPr>
            <a:r>
              <a:rPr lang="en-US" sz="1400" dirty="0"/>
              <a:t>📐 </a:t>
            </a:r>
            <a:r>
              <a:rPr lang="en-US" sz="1400" dirty="0" err="1"/>
              <a:t>Konsistensi</a:t>
            </a:r>
            <a:r>
              <a:rPr lang="en-US" sz="1400" dirty="0"/>
              <a:t> code style di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⏰ </a:t>
            </a:r>
            <a:r>
              <a:rPr lang="en-US" sz="1400" dirty="0" err="1"/>
              <a:t>Berkurangnya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diskusi</a:t>
            </a:r>
            <a:r>
              <a:rPr lang="en-US" sz="1400" dirty="0"/>
              <a:t> formatting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5874C-9831-A2D8-D76F-7C9BBADDC050}"/>
              </a:ext>
            </a:extLst>
          </p:cNvPr>
          <p:cNvSpPr txBox="1"/>
          <p:nvPr/>
        </p:nvSpPr>
        <p:spPr>
          <a:xfrm>
            <a:off x="5080000" y="2658533"/>
            <a:ext cx="4038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KESEHATAN PROJECT:</a:t>
            </a:r>
          </a:p>
          <a:p>
            <a:r>
              <a:rPr lang="en-US" sz="1400" dirty="0"/>
              <a:t>🐛 Tracking bugs yang </a:t>
            </a:r>
            <a:r>
              <a:rPr lang="en-US" sz="1400" dirty="0" err="1"/>
              <a:t>tertangkap</a:t>
            </a:r>
            <a:r>
              <a:rPr lang="en-US" sz="1400" dirty="0"/>
              <a:t> pre-production</a:t>
            </a:r>
          </a:p>
          <a:p>
            <a:r>
              <a:rPr lang="en-US" sz="1400" dirty="0"/>
              <a:t>📈 Monitoring trend </a:t>
            </a:r>
            <a:r>
              <a:rPr lang="en-US" sz="1400" dirty="0" err="1"/>
              <a:t>kompleksitas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endParaRPr lang="en-US" sz="1400" dirty="0"/>
          </a:p>
          <a:p>
            <a:r>
              <a:rPr lang="en-US" sz="1400" dirty="0"/>
              <a:t>🧪 </a:t>
            </a:r>
            <a:r>
              <a:rPr lang="en-US" sz="1400" dirty="0" err="1"/>
              <a:t>Peningkatan</a:t>
            </a:r>
            <a:r>
              <a:rPr lang="en-US" sz="1400" dirty="0"/>
              <a:t> test coverage yang </a:t>
            </a:r>
            <a:r>
              <a:rPr lang="en-US" sz="1400" dirty="0" err="1"/>
              <a:t>terukur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FEC2B-1AE6-D6D6-F3B3-4717E86AEF3E}"/>
              </a:ext>
            </a:extLst>
          </p:cNvPr>
          <p:cNvSpPr txBox="1"/>
          <p:nvPr/>
        </p:nvSpPr>
        <p:spPr>
          <a:xfrm>
            <a:off x="948267" y="4131044"/>
            <a:ext cx="36660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DINAMIKA TIM:</a:t>
            </a:r>
          </a:p>
          <a:p>
            <a:r>
              <a:rPr lang="en-US" sz="1400" dirty="0"/>
              <a:t>🔍 Code review </a:t>
            </a:r>
            <a:r>
              <a:rPr lang="en-US" sz="1400" dirty="0" err="1"/>
              <a:t>fokus</a:t>
            </a:r>
            <a:r>
              <a:rPr lang="en-US" sz="1400" dirty="0"/>
              <a:t> pada logic, </a:t>
            </a:r>
            <a:r>
              <a:rPr lang="en-US" sz="1400" dirty="0" err="1"/>
              <a:t>bukan</a:t>
            </a:r>
            <a:r>
              <a:rPr lang="en-US" sz="1400" dirty="0"/>
              <a:t> style</a:t>
            </a:r>
          </a:p>
          <a:p>
            <a:r>
              <a:rPr lang="en-US" sz="1400" dirty="0"/>
              <a:t>🚀 Onboarding developer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smooth</a:t>
            </a:r>
          </a:p>
          <a:p>
            <a:r>
              <a:rPr lang="en-US" sz="1400" dirty="0"/>
              <a:t>📋 </a:t>
            </a:r>
            <a:r>
              <a:rPr lang="en-US" sz="1400" dirty="0" err="1"/>
              <a:t>Standardisasi</a:t>
            </a:r>
            <a:r>
              <a:rPr lang="en-US" sz="1400" dirty="0"/>
              <a:t> coding convention yang </a:t>
            </a:r>
            <a:r>
              <a:rPr lang="en-US" sz="1400" dirty="0" err="1"/>
              <a:t>jelas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CF562-FB65-5C79-A363-6A1F49D4198B}"/>
              </a:ext>
            </a:extLst>
          </p:cNvPr>
          <p:cNvSpPr txBox="1"/>
          <p:nvPr/>
        </p:nvSpPr>
        <p:spPr>
          <a:xfrm>
            <a:off x="6595533" y="453341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Bagaimana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cara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praktis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memulai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implementasi</a:t>
            </a:r>
            <a:r>
              <a:rPr lang="en-US" sz="1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27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5468-707B-8FAC-939A-DE971AFA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87467" cy="583142"/>
          </a:xfrm>
        </p:spPr>
        <p:txBody>
          <a:bodyPr>
            <a:normAutofit/>
          </a:bodyPr>
          <a:lstStyle/>
          <a:p>
            <a:r>
              <a:rPr lang="en-US" sz="3200" dirty="0"/>
              <a:t>STRATEGI IMPLEMENTASI BERTAHAP 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4DDF-8409-266D-03DB-D2FCA4F5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1600" cy="1281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PHASE 1: EKSPLORASI LOKAL</a:t>
            </a:r>
          </a:p>
          <a:p>
            <a:pPr marL="0" indent="0">
              <a:buNone/>
            </a:pPr>
            <a:r>
              <a:rPr lang="en-US" sz="1400" dirty="0"/>
              <a:t>🔧 Install dan test tools pada existing codebase</a:t>
            </a:r>
          </a:p>
          <a:p>
            <a:pPr marL="0" indent="0">
              <a:buNone/>
            </a:pPr>
            <a:r>
              <a:rPr lang="en-US" sz="1400" dirty="0"/>
              <a:t>📋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temuan</a:t>
            </a:r>
            <a:r>
              <a:rPr lang="en-US" sz="1400" dirty="0"/>
              <a:t> dan </a:t>
            </a:r>
            <a:r>
              <a:rPr lang="en-US" sz="1400" dirty="0" err="1"/>
              <a:t>pahami</a:t>
            </a:r>
            <a:r>
              <a:rPr lang="en-US" sz="1400" dirty="0"/>
              <a:t> impact</a:t>
            </a:r>
          </a:p>
          <a:p>
            <a:pPr marL="0" indent="0">
              <a:buNone/>
            </a:pPr>
            <a:r>
              <a:rPr lang="en-US" sz="1400" dirty="0"/>
              <a:t>⚡ Familiar </a:t>
            </a:r>
            <a:r>
              <a:rPr lang="en-US" sz="1400" dirty="0" err="1"/>
              <a:t>dengan</a:t>
            </a:r>
            <a:r>
              <a:rPr lang="en-US" sz="1400" dirty="0"/>
              <a:t> feedback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BD442-CB77-A572-EBA7-B09A58751348}"/>
              </a:ext>
            </a:extLst>
          </p:cNvPr>
          <p:cNvSpPr txBox="1"/>
          <p:nvPr/>
        </p:nvSpPr>
        <p:spPr>
          <a:xfrm>
            <a:off x="5731932" y="1825625"/>
            <a:ext cx="3911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PHASE 2: INTEGRASI GRADUAL</a:t>
            </a:r>
          </a:p>
          <a:p>
            <a:r>
              <a:rPr lang="en-US" sz="1400" dirty="0"/>
              <a:t>🎨 Mulai </a:t>
            </a:r>
            <a:r>
              <a:rPr lang="en-US" sz="1400" dirty="0" err="1"/>
              <a:t>dengan</a:t>
            </a:r>
            <a:r>
              <a:rPr lang="en-US" sz="1400" dirty="0"/>
              <a:t> formatting tools (low friction)</a:t>
            </a:r>
          </a:p>
          <a:p>
            <a:r>
              <a:rPr lang="en-US" sz="1400" dirty="0"/>
              <a:t>🔍 </a:t>
            </a:r>
            <a:r>
              <a:rPr lang="en-US" sz="1400" dirty="0" err="1"/>
              <a:t>Tambahkan</a:t>
            </a:r>
            <a:r>
              <a:rPr lang="en-US" sz="1400" dirty="0"/>
              <a:t> basic static analysis</a:t>
            </a:r>
          </a:p>
          <a:p>
            <a:r>
              <a:rPr lang="en-US" sz="1400" dirty="0"/>
              <a:t>⚖️ Adjust rules </a:t>
            </a:r>
            <a:r>
              <a:rPr lang="en-US" sz="1400" dirty="0" err="1"/>
              <a:t>berdasarkan</a:t>
            </a:r>
            <a:r>
              <a:rPr lang="en-US" sz="1400" dirty="0"/>
              <a:t> team comfort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0DAEA-2091-5BEE-DBD2-80D5916B8C16}"/>
              </a:ext>
            </a:extLst>
          </p:cNvPr>
          <p:cNvSpPr txBox="1"/>
          <p:nvPr/>
        </p:nvSpPr>
        <p:spPr>
          <a:xfrm>
            <a:off x="931333" y="3607769"/>
            <a:ext cx="32935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PHASE 3: ALIGNMENT TIM</a:t>
            </a:r>
          </a:p>
          <a:p>
            <a:r>
              <a:rPr lang="en-US" sz="1400" dirty="0"/>
              <a:t>💬 </a:t>
            </a:r>
            <a:r>
              <a:rPr lang="en-US" sz="1400" dirty="0" err="1"/>
              <a:t>Diskusi</a:t>
            </a:r>
            <a:r>
              <a:rPr lang="en-US" sz="1400" dirty="0"/>
              <a:t> findings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endParaRPr lang="en-US" sz="1400" dirty="0"/>
          </a:p>
          <a:p>
            <a:r>
              <a:rPr lang="en-US" sz="1400" dirty="0"/>
              <a:t>✅ </a:t>
            </a:r>
            <a:r>
              <a:rPr lang="en-US" sz="1400" dirty="0" err="1"/>
              <a:t>Sepakati</a:t>
            </a:r>
            <a:r>
              <a:rPr lang="en-US" sz="1400" dirty="0"/>
              <a:t> rules yang acceptable</a:t>
            </a:r>
          </a:p>
          <a:p>
            <a:r>
              <a:rPr lang="en-US" sz="1400" dirty="0"/>
              <a:t>📚 Dokumentasi team conventions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E0105-09B2-57B4-04B9-64FF17162EDB}"/>
              </a:ext>
            </a:extLst>
          </p:cNvPr>
          <p:cNvSpPr txBox="1"/>
          <p:nvPr/>
        </p:nvSpPr>
        <p:spPr>
          <a:xfrm>
            <a:off x="5333998" y="3429000"/>
            <a:ext cx="32935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PHASE 4: SISTEMATIS ADOPTION</a:t>
            </a:r>
          </a:p>
          <a:p>
            <a:r>
              <a:rPr lang="en-US" sz="1400" dirty="0"/>
              <a:t>🔄 Integrasi </a:t>
            </a:r>
            <a:r>
              <a:rPr lang="en-US" sz="1400" dirty="0" err="1"/>
              <a:t>ke</a:t>
            </a:r>
            <a:r>
              <a:rPr lang="en-US" sz="1400" dirty="0"/>
              <a:t> development workflow</a:t>
            </a:r>
          </a:p>
          <a:p>
            <a:r>
              <a:rPr lang="en-US" sz="1400" dirty="0"/>
              <a:t>📊 Monitor dan adjust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endParaRPr lang="en-US" sz="1400" dirty="0"/>
          </a:p>
          <a:p>
            <a:r>
              <a:rPr lang="en-US" sz="1400" dirty="0"/>
              <a:t>🎉 Celebrate incremental improvements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57482-09DB-1D2B-9A53-BC338D601305}"/>
              </a:ext>
            </a:extLst>
          </p:cNvPr>
          <p:cNvSpPr txBox="1"/>
          <p:nvPr/>
        </p:nvSpPr>
        <p:spPr>
          <a:xfrm>
            <a:off x="6324600" y="5032375"/>
            <a:ext cx="530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Approach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adaptable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berbagai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situasi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1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86C-C467-3642-CFF2-CBAA7C2D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sz="3200" dirty="0"/>
              <a:t>COMMON IMPLEMENTATION CONCERNS 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D3B9-481E-82D5-4FC4-93F81B07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533" cy="1264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"APAKAH INI AKAN MEMPERLAMBAT DEVELOPMENT?"</a:t>
            </a:r>
          </a:p>
          <a:p>
            <a:pPr marL="0" indent="0">
              <a:buNone/>
            </a:pPr>
            <a:r>
              <a:rPr lang="en-US" sz="1400" dirty="0"/>
              <a:t>⏳ Initial setup investment vs long-term time savings</a:t>
            </a:r>
          </a:p>
          <a:p>
            <a:pPr marL="0" indent="0">
              <a:buNone/>
            </a:pPr>
            <a:r>
              <a:rPr lang="en-US" sz="1400" dirty="0"/>
              <a:t>📈 Start </a:t>
            </a:r>
            <a:r>
              <a:rPr lang="en-US" sz="1400" dirty="0" err="1"/>
              <a:t>dengan</a:t>
            </a:r>
            <a:r>
              <a:rPr lang="en-US" sz="1400" dirty="0"/>
              <a:t> rules </a:t>
            </a:r>
            <a:r>
              <a:rPr lang="en-US" sz="1400" dirty="0" err="1"/>
              <a:t>ringan</a:t>
            </a:r>
            <a:r>
              <a:rPr lang="en-US" sz="1400" dirty="0"/>
              <a:t>, gradually increase</a:t>
            </a:r>
          </a:p>
          <a:p>
            <a:pPr marL="0" indent="0">
              <a:buNone/>
            </a:pPr>
            <a:r>
              <a:rPr lang="en-US" sz="1400" dirty="0"/>
              <a:t>🤖 </a:t>
            </a:r>
            <a:r>
              <a:rPr lang="en-US" sz="1400" dirty="0" err="1"/>
              <a:t>Prioritas</a:t>
            </a:r>
            <a:r>
              <a:rPr lang="en-US" sz="1400" dirty="0"/>
              <a:t> pada automated fixes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28E22-DE7D-9651-CF30-54479790D964}"/>
              </a:ext>
            </a:extLst>
          </p:cNvPr>
          <p:cNvSpPr txBox="1"/>
          <p:nvPr/>
        </p:nvSpPr>
        <p:spPr>
          <a:xfrm>
            <a:off x="5714999" y="1825625"/>
            <a:ext cx="388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"BAGAIMANA MENGATASI RESISTENSI TIM?"</a:t>
            </a:r>
          </a:p>
          <a:p>
            <a:r>
              <a:rPr lang="en-US" sz="1400" dirty="0"/>
              <a:t>🎯 Demonstrate value </a:t>
            </a:r>
            <a:r>
              <a:rPr lang="en-US" sz="1400" dirty="0" err="1"/>
              <a:t>melalui</a:t>
            </a:r>
            <a:r>
              <a:rPr lang="en-US" sz="1400" dirty="0"/>
              <a:t> small wins</a:t>
            </a:r>
          </a:p>
          <a:p>
            <a:r>
              <a:rPr lang="en-US" sz="1400" dirty="0"/>
              <a:t>🤝 </a:t>
            </a:r>
            <a:r>
              <a:rPr lang="en-US" sz="1400" dirty="0" err="1"/>
              <a:t>Libatkan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rule decisions</a:t>
            </a:r>
          </a:p>
          <a:p>
            <a:r>
              <a:rPr lang="en-US" sz="1400" dirty="0"/>
              <a:t>🗣️ Address individual concerns </a:t>
            </a:r>
            <a:r>
              <a:rPr lang="en-US" sz="1400" dirty="0" err="1"/>
              <a:t>secara</a:t>
            </a:r>
            <a:r>
              <a:rPr lang="en-US" sz="1400" dirty="0"/>
              <a:t> personal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9E783-FF45-2444-DDD3-F7E68E9F1439}"/>
              </a:ext>
            </a:extLst>
          </p:cNvPr>
          <p:cNvSpPr txBox="1"/>
          <p:nvPr/>
        </p:nvSpPr>
        <p:spPr>
          <a:xfrm>
            <a:off x="838200" y="3592022"/>
            <a:ext cx="36237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"EXISTING CODEBASE TERLALU LEGACY?"</a:t>
            </a:r>
          </a:p>
          <a:p>
            <a:r>
              <a:rPr lang="en-US" sz="1400" dirty="0"/>
              <a:t>🆕 Focus pada new code development</a:t>
            </a:r>
          </a:p>
          <a:p>
            <a:r>
              <a:rPr lang="en-US" sz="1400" dirty="0"/>
              <a:t>🔧 Incremental improvements pada legacy</a:t>
            </a:r>
          </a:p>
          <a:p>
            <a:r>
              <a:rPr lang="en-US" sz="1400" dirty="0"/>
              <a:t>📊 Baseline configuration </a:t>
            </a:r>
            <a:r>
              <a:rPr lang="en-US" sz="1400" dirty="0" err="1"/>
              <a:t>untuk</a:t>
            </a:r>
            <a:r>
              <a:rPr lang="en-US" sz="1400" dirty="0"/>
              <a:t> existing issues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4B4BF-519B-2B82-C8BD-6A7486C60F6A}"/>
              </a:ext>
            </a:extLst>
          </p:cNvPr>
          <p:cNvSpPr txBox="1"/>
          <p:nvPr/>
        </p:nvSpPr>
        <p:spPr>
          <a:xfrm>
            <a:off x="5714999" y="3549689"/>
            <a:ext cx="36237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"OVERHEAD MAINTENANCE CONCERNS?"</a:t>
            </a:r>
          </a:p>
          <a:p>
            <a:r>
              <a:rPr lang="en-US" sz="1400" dirty="0"/>
              <a:t>⚙️ Tools </a:t>
            </a:r>
            <a:r>
              <a:rPr lang="en-US" sz="1400" dirty="0" err="1"/>
              <a:t>umumnya</a:t>
            </a:r>
            <a:r>
              <a:rPr lang="en-US" sz="1400" dirty="0"/>
              <a:t> "set and forget"</a:t>
            </a:r>
          </a:p>
          <a:p>
            <a:r>
              <a:rPr lang="en-US" sz="1400" dirty="0"/>
              <a:t>👥 Community-maintained rule 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1831C-033D-158C-01F4-5B7B373DF6E5}"/>
              </a:ext>
            </a:extLst>
          </p:cNvPr>
          <p:cNvSpPr txBox="1"/>
          <p:nvPr/>
        </p:nvSpPr>
        <p:spPr>
          <a:xfrm>
            <a:off x="6747933" y="505831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Mari address </a:t>
            </a:r>
            <a:r>
              <a:rPr lang="en-US" sz="1400" dirty="0" err="1">
                <a:solidFill>
                  <a:srgbClr val="FF0000"/>
                </a:solidFill>
              </a:rPr>
              <a:t>pertanyaan</a:t>
            </a:r>
            <a:r>
              <a:rPr lang="en-US" sz="1400" dirty="0">
                <a:solidFill>
                  <a:srgbClr val="FF0000"/>
                </a:solidFill>
              </a:rPr>
              <a:t> fundamental </a:t>
            </a:r>
            <a:r>
              <a:rPr lang="en-US" sz="1400" dirty="0" err="1">
                <a:solidFill>
                  <a:srgbClr val="FF0000"/>
                </a:solidFill>
              </a:rPr>
              <a:t>terakhir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0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3B07-4124-9FB3-0BA5-37592146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91133" cy="633942"/>
          </a:xfrm>
        </p:spPr>
        <p:txBody>
          <a:bodyPr>
            <a:normAutofit/>
          </a:bodyPr>
          <a:lstStyle/>
          <a:p>
            <a:r>
              <a:rPr lang="en-US" sz="3200" dirty="0"/>
              <a:t>ADDRESSING COMMON CONCERNS 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2807-2132-0302-8C80-B2DDA61C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31"/>
            <a:ext cx="5257800" cy="3521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"Ini </a:t>
            </a:r>
            <a:r>
              <a:rPr lang="en-US" sz="1400" dirty="0" err="1"/>
              <a:t>bakal</a:t>
            </a:r>
            <a:r>
              <a:rPr lang="en-US" sz="1400" dirty="0"/>
              <a:t> slow down development?"</a:t>
            </a:r>
          </a:p>
          <a:p>
            <a:pPr marL="0" indent="0">
              <a:buNone/>
            </a:pPr>
            <a:r>
              <a:rPr lang="en-US" sz="1400" dirty="0"/>
              <a:t>✅ Reality: 15 </a:t>
            </a:r>
            <a:r>
              <a:rPr lang="en-US" sz="1400" dirty="0" err="1"/>
              <a:t>detik</a:t>
            </a:r>
            <a:r>
              <a:rPr lang="en-US" sz="1400" dirty="0"/>
              <a:t> analysis vs 2 jam debugging production bug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"Junior developer </a:t>
            </a:r>
            <a:r>
              <a:rPr lang="en-US" sz="1400" dirty="0" err="1"/>
              <a:t>bakal</a:t>
            </a:r>
            <a:r>
              <a:rPr lang="en-US" sz="1400" dirty="0"/>
              <a:t> overwhelmed?"</a:t>
            </a:r>
          </a:p>
          <a:p>
            <a:pPr marL="0" indent="0">
              <a:buNone/>
            </a:pPr>
            <a:r>
              <a:rPr lang="en-US" sz="1400" dirty="0"/>
              <a:t>✅ Solution: Start Level 0, provide training, gradual increase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"Performance impact?"</a:t>
            </a:r>
          </a:p>
          <a:p>
            <a:pPr marL="0" indent="0">
              <a:buNone/>
            </a:pPr>
            <a:r>
              <a:rPr lang="en-US" sz="1400" dirty="0"/>
              <a:t>✅ Facts: 90 </a:t>
            </a:r>
            <a:r>
              <a:rPr lang="en-US" sz="1400" dirty="0" err="1"/>
              <a:t>detik</a:t>
            </a:r>
            <a:r>
              <a:rPr lang="en-US" sz="1400" dirty="0"/>
              <a:t> pre-commit vs 4 jam production troubleshooting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"Tool fatigue?"</a:t>
            </a:r>
          </a:p>
          <a:p>
            <a:pPr marL="0" indent="0">
              <a:buNone/>
            </a:pPr>
            <a:r>
              <a:rPr lang="en-US" sz="1400" dirty="0"/>
              <a:t>✅ Approach: Integrate, don't add. Replace manual checks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CABF7-9255-1311-91D9-D31FEC637579}"/>
              </a:ext>
            </a:extLst>
          </p:cNvPr>
          <p:cNvSpPr txBox="1"/>
          <p:nvPr/>
        </p:nvSpPr>
        <p:spPr>
          <a:xfrm>
            <a:off x="6680200" y="4285734"/>
            <a:ext cx="4995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Mari </a:t>
            </a:r>
            <a:r>
              <a:rPr lang="en-US" sz="1400" dirty="0" err="1">
                <a:solidFill>
                  <a:srgbClr val="FF0000"/>
                </a:solidFill>
              </a:rPr>
              <a:t>kita</a:t>
            </a:r>
            <a:r>
              <a:rPr lang="en-US" sz="1400" dirty="0">
                <a:solidFill>
                  <a:srgbClr val="FF0000"/>
                </a:solidFill>
              </a:rPr>
              <a:t> wrap up </a:t>
            </a:r>
            <a:r>
              <a:rPr lang="en-US" sz="1400" dirty="0" err="1">
                <a:solidFill>
                  <a:srgbClr val="FF0000"/>
                </a:solidFill>
              </a:rPr>
              <a:t>dengan</a:t>
            </a:r>
            <a:r>
              <a:rPr lang="en-US" sz="1400" dirty="0">
                <a:solidFill>
                  <a:srgbClr val="FF0000"/>
                </a:solidFill>
              </a:rPr>
              <a:t> key insights yang </a:t>
            </a:r>
            <a:r>
              <a:rPr lang="en-US" sz="1400" dirty="0" err="1">
                <a:solidFill>
                  <a:srgbClr val="FF0000"/>
                </a:solidFill>
              </a:rPr>
              <a:t>penting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F60D-0C7C-B2A7-D563-7A38D089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542"/>
          </a:xfrm>
        </p:spPr>
        <p:txBody>
          <a:bodyPr>
            <a:normAutofit/>
          </a:bodyPr>
          <a:lstStyle/>
          <a:p>
            <a:r>
              <a:rPr lang="en-US" sz="3200" dirty="0"/>
              <a:t>KEY INSIGHTS 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801A-AE96-50B5-2485-07804741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58"/>
            <a:ext cx="5350933" cy="1357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PRINSIP FUNDAMENTAL:</a:t>
            </a:r>
          </a:p>
          <a:p>
            <a:pPr marL="0" indent="0">
              <a:buNone/>
            </a:pPr>
            <a:r>
              <a:rPr lang="en-US" sz="1400" dirty="0"/>
              <a:t>🎯 Quality First - </a:t>
            </a:r>
            <a:r>
              <a:rPr lang="en-US" sz="1400" dirty="0" err="1"/>
              <a:t>Investasi</a:t>
            </a:r>
            <a:r>
              <a:rPr lang="en-US" sz="1400" dirty="0"/>
              <a:t> di </a:t>
            </a:r>
            <a:r>
              <a:rPr lang="en-US" sz="1400" dirty="0" err="1"/>
              <a:t>awal</a:t>
            </a:r>
            <a:r>
              <a:rPr lang="en-US" sz="1400" dirty="0"/>
              <a:t> </a:t>
            </a:r>
            <a:r>
              <a:rPr lang="en-US" sz="1400" dirty="0" err="1"/>
              <a:t>menghemat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di </a:t>
            </a:r>
            <a:r>
              <a:rPr lang="en-US" sz="1400" dirty="0" err="1"/>
              <a:t>akhir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⚡ Automation - Tools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konsisten</a:t>
            </a:r>
            <a:r>
              <a:rPr lang="en-US" sz="1400" dirty="0"/>
              <a:t> </a:t>
            </a:r>
            <a:r>
              <a:rPr lang="en-US" sz="1400" dirty="0" err="1"/>
              <a:t>daripada</a:t>
            </a:r>
            <a:r>
              <a:rPr lang="en-US" sz="1400" dirty="0"/>
              <a:t> manual checking</a:t>
            </a:r>
          </a:p>
          <a:p>
            <a:pPr marL="0" indent="0">
              <a:buNone/>
            </a:pPr>
            <a:r>
              <a:rPr lang="en-US" sz="1400" dirty="0"/>
              <a:t>🤝 Team Adoption - </a:t>
            </a:r>
            <a:r>
              <a:rPr lang="en-US" sz="1400" dirty="0" err="1"/>
              <a:t>Sukses</a:t>
            </a:r>
            <a:r>
              <a:rPr lang="en-US" sz="1400" dirty="0"/>
              <a:t> </a:t>
            </a:r>
            <a:r>
              <a:rPr lang="en-US" sz="1400" dirty="0" err="1"/>
              <a:t>tergantung</a:t>
            </a:r>
            <a:r>
              <a:rPr lang="en-US" sz="1400" dirty="0"/>
              <a:t> buy-in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E8AC6-631D-A48F-2928-9F1824F3ACE7}"/>
              </a:ext>
            </a:extLst>
          </p:cNvPr>
          <p:cNvSpPr txBox="1"/>
          <p:nvPr/>
        </p:nvSpPr>
        <p:spPr>
          <a:xfrm>
            <a:off x="5875866" y="2728636"/>
            <a:ext cx="3564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IMPLEMENTATION WISDOM:</a:t>
            </a:r>
          </a:p>
          <a:p>
            <a:r>
              <a:rPr lang="en-US" sz="1400" dirty="0"/>
              <a:t>📈 Start small, iterate based on feedback</a:t>
            </a:r>
          </a:p>
          <a:p>
            <a:r>
              <a:rPr lang="en-US" sz="1400" dirty="0"/>
              <a:t>🎨 Focus pada developer experience</a:t>
            </a:r>
          </a:p>
          <a:p>
            <a:r>
              <a:rPr lang="en-US" sz="1400" dirty="0"/>
              <a:t>📊 Measure impact, </a:t>
            </a:r>
            <a:r>
              <a:rPr lang="en-US" sz="1400" dirty="0" err="1"/>
              <a:t>bukan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install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8E828-1092-6631-F2FB-D908CC7D9DC4}"/>
              </a:ext>
            </a:extLst>
          </p:cNvPr>
          <p:cNvSpPr txBox="1"/>
          <p:nvPr/>
        </p:nvSpPr>
        <p:spPr>
          <a:xfrm>
            <a:off x="838200" y="3682743"/>
            <a:ext cx="4207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MINDSET SHIFT:</a:t>
            </a:r>
          </a:p>
          <a:p>
            <a:r>
              <a:rPr lang="en-US" sz="1400" dirty="0"/>
              <a:t>🔄 Dari reactive (fix bugs) </a:t>
            </a:r>
            <a:r>
              <a:rPr lang="en-US" sz="1400" dirty="0" err="1"/>
              <a:t>ke</a:t>
            </a:r>
            <a:r>
              <a:rPr lang="en-US" sz="1400" dirty="0"/>
              <a:t> proactive (prevent bugs)</a:t>
            </a:r>
          </a:p>
          <a:p>
            <a:r>
              <a:rPr lang="en-US" sz="1400" dirty="0"/>
              <a:t>🛠️ Dari individual effort </a:t>
            </a:r>
            <a:r>
              <a:rPr lang="en-US" sz="1400" dirty="0" err="1"/>
              <a:t>ke</a:t>
            </a:r>
            <a:r>
              <a:rPr lang="en-US" sz="1400" dirty="0"/>
              <a:t> systematic approach</a:t>
            </a:r>
          </a:p>
          <a:p>
            <a:r>
              <a:rPr lang="en-US" sz="1400" dirty="0"/>
              <a:t>📈 Dari "good enough" </a:t>
            </a:r>
            <a:r>
              <a:rPr lang="en-US" sz="1400" dirty="0" err="1"/>
              <a:t>ke</a:t>
            </a:r>
            <a:r>
              <a:rPr lang="en-US" sz="1400" dirty="0"/>
              <a:t> "sustainable quality"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63086-89D2-F682-FC22-8B4391C119F8}"/>
              </a:ext>
            </a:extLst>
          </p:cNvPr>
          <p:cNvSpPr txBox="1"/>
          <p:nvPr/>
        </p:nvSpPr>
        <p:spPr>
          <a:xfrm>
            <a:off x="7340600" y="4452184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closing dan Q&amp;A</a:t>
            </a:r>
          </a:p>
        </p:txBody>
      </p:sp>
    </p:spTree>
    <p:extLst>
      <p:ext uri="{BB962C8B-B14F-4D97-AF65-F5344CB8AC3E}">
        <p14:creationId xmlns:p14="http://schemas.microsoft.com/office/powerpoint/2010/main" val="20102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3388-ACAB-7572-5E8F-21185BF9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608"/>
          </a:xfrm>
        </p:spPr>
        <p:txBody>
          <a:bodyPr>
            <a:normAutofit/>
          </a:bodyPr>
          <a:lstStyle/>
          <a:p>
            <a:r>
              <a:rPr lang="en-US" sz="3200" dirty="0"/>
              <a:t>PENUTUP &amp; Q&amp;A 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26BF-630C-B0CA-DF20-6C489B07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4258733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RECAP SINGKAT:</a:t>
            </a:r>
          </a:p>
          <a:p>
            <a:pPr marL="0" indent="0">
              <a:buNone/>
            </a:pPr>
            <a:r>
              <a:rPr lang="en-US" sz="1400" dirty="0"/>
              <a:t>✅ Problem: Manual quality check </a:t>
            </a:r>
            <a:r>
              <a:rPr lang="en-US" sz="1400" dirty="0" err="1"/>
              <a:t>tidak</a:t>
            </a:r>
            <a:r>
              <a:rPr lang="en-US" sz="1400" dirty="0"/>
              <a:t> scalable</a:t>
            </a:r>
          </a:p>
          <a:p>
            <a:pPr marL="0" indent="0">
              <a:buNone/>
            </a:pPr>
            <a:r>
              <a:rPr lang="en-US" sz="1400" dirty="0"/>
              <a:t>✅ Solution: Automated code analysis tools</a:t>
            </a:r>
          </a:p>
          <a:p>
            <a:pPr marL="0" indent="0">
              <a:buNone/>
            </a:pPr>
            <a:r>
              <a:rPr lang="en-US" sz="1400" dirty="0"/>
              <a:t>✅ Implementation: Progressive adoption strategy</a:t>
            </a:r>
          </a:p>
          <a:p>
            <a:pPr marL="0" indent="0">
              <a:buNone/>
            </a:pPr>
            <a:r>
              <a:rPr lang="en-US" sz="1400" dirty="0"/>
              <a:t>✅ Demo: Real working examples </a:t>
            </a:r>
            <a:r>
              <a:rPr lang="en-US" sz="1400" dirty="0" err="1"/>
              <a:t>siap</a:t>
            </a:r>
            <a:r>
              <a:rPr lang="en-US" sz="1400" dirty="0"/>
              <a:t> </a:t>
            </a:r>
            <a:r>
              <a:rPr lang="en-US" sz="1400" dirty="0" err="1"/>
              <a:t>dicoba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09130-B114-CD76-6C58-0A382D69A5D1}"/>
              </a:ext>
            </a:extLst>
          </p:cNvPr>
          <p:cNvSpPr txBox="1"/>
          <p:nvPr/>
        </p:nvSpPr>
        <p:spPr>
          <a:xfrm>
            <a:off x="838200" y="3332691"/>
            <a:ext cx="3759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NEXT STEPS:</a:t>
            </a:r>
          </a:p>
          <a:p>
            <a:r>
              <a:rPr lang="en-US" sz="1400" dirty="0"/>
              <a:t>🔗 Repository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eksplorasi</a:t>
            </a:r>
            <a:endParaRPr lang="en-US" sz="1400" dirty="0"/>
          </a:p>
          <a:p>
            <a:r>
              <a:rPr lang="en-US" sz="1400" dirty="0"/>
              <a:t>📚 Documentation </a:t>
            </a:r>
            <a:r>
              <a:rPr lang="en-US" sz="1400" dirty="0" err="1"/>
              <a:t>lengkap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guidance  </a:t>
            </a:r>
          </a:p>
          <a:p>
            <a:r>
              <a:rPr lang="en-US" sz="1400" dirty="0"/>
              <a:t>💬 Open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diskusi</a:t>
            </a:r>
            <a:r>
              <a:rPr lang="en-US" sz="1400" dirty="0"/>
              <a:t> dan </a:t>
            </a:r>
            <a:r>
              <a:rPr lang="en-US" sz="1400" dirty="0" err="1"/>
              <a:t>konsultasi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3D68A-0BA1-96E4-A0DF-02E0E3723C2C}"/>
              </a:ext>
            </a:extLst>
          </p:cNvPr>
          <p:cNvSpPr txBox="1"/>
          <p:nvPr/>
        </p:nvSpPr>
        <p:spPr>
          <a:xfrm>
            <a:off x="6688667" y="2946400"/>
            <a:ext cx="458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Quality code </a:t>
            </a:r>
            <a:r>
              <a:rPr lang="en-US" sz="1400" dirty="0" err="1">
                <a:solidFill>
                  <a:srgbClr val="FF0000"/>
                </a:solidFill>
              </a:rPr>
              <a:t>bukan</a:t>
            </a:r>
            <a:r>
              <a:rPr lang="en-US" sz="1400" dirty="0">
                <a:solidFill>
                  <a:srgbClr val="FF0000"/>
                </a:solidFill>
              </a:rPr>
              <a:t> luxury, </a:t>
            </a:r>
            <a:r>
              <a:rPr lang="en-US" sz="1400" dirty="0" err="1">
                <a:solidFill>
                  <a:srgbClr val="FF0000"/>
                </a:solidFill>
              </a:rPr>
              <a:t>tapi</a:t>
            </a:r>
            <a:r>
              <a:rPr lang="en-US" sz="1400" dirty="0">
                <a:solidFill>
                  <a:srgbClr val="FF0000"/>
                </a:solidFill>
              </a:rPr>
              <a:t> necessity.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Tools </a:t>
            </a:r>
            <a:r>
              <a:rPr lang="en-US" sz="1400" dirty="0" err="1">
                <a:solidFill>
                  <a:srgbClr val="FF0000"/>
                </a:solidFill>
              </a:rPr>
              <a:t>ini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membantu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kita</a:t>
            </a:r>
            <a:r>
              <a:rPr lang="en-US" sz="1400" dirty="0">
                <a:solidFill>
                  <a:srgbClr val="FF0000"/>
                </a:solidFill>
              </a:rPr>
              <a:t> achieve </a:t>
            </a:r>
            <a:r>
              <a:rPr lang="en-US" sz="1400" dirty="0" err="1">
                <a:solidFill>
                  <a:srgbClr val="FF0000"/>
                </a:solidFill>
              </a:rPr>
              <a:t>itu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secara</a:t>
            </a:r>
            <a:r>
              <a:rPr lang="en-US" sz="1400" dirty="0">
                <a:solidFill>
                  <a:srgbClr val="FF0000"/>
                </a:solidFill>
              </a:rPr>
              <a:t> sustainable! 🚀</a:t>
            </a:r>
          </a:p>
        </p:txBody>
      </p:sp>
    </p:spTree>
    <p:extLst>
      <p:ext uri="{BB962C8B-B14F-4D97-AF65-F5344CB8AC3E}">
        <p14:creationId xmlns:p14="http://schemas.microsoft.com/office/powerpoint/2010/main" val="31953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1007-CFEF-FD00-5203-EBA60BAC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 </a:t>
            </a:r>
            <a:r>
              <a:rPr lang="en-US" dirty="0" err="1"/>
              <a:t>AppDev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A8127D-FDDF-6C4F-2EFF-DB849330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42" y="1072092"/>
            <a:ext cx="4845626" cy="4351338"/>
          </a:xfr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4D5631C-5597-6253-846E-56FAB2439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8" y="1072092"/>
            <a:ext cx="5740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3EA77-3367-4FB9-8E07-E2F388DF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255" y="1282620"/>
            <a:ext cx="4367489" cy="38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64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4E2C-3A97-2529-D247-68805BEC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01200" cy="591608"/>
          </a:xfrm>
        </p:spPr>
        <p:txBody>
          <a:bodyPr>
            <a:normAutofit/>
          </a:bodyPr>
          <a:lstStyle/>
          <a:p>
            <a:r>
              <a:rPr lang="fi-FI" sz="3600" dirty="0"/>
              <a:t>Automated Code Analysis untuk Laravel &amp; Node.js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672F-3ABC-52A7-5752-C1C1CE70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55733" cy="908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🎯 Yang Akan Kita Bahas: Problem → Solution → Tools → Implementation</a:t>
            </a:r>
          </a:p>
          <a:p>
            <a:pPr marL="0" indent="0">
              <a:buNone/>
            </a:pPr>
            <a:r>
              <a:rPr lang="en-US" sz="1400" dirty="0"/>
              <a:t>👥 </a:t>
            </a:r>
            <a:r>
              <a:rPr lang="en-US" sz="1400" dirty="0" err="1"/>
              <a:t>Untuk</a:t>
            </a:r>
            <a:r>
              <a:rPr lang="en-US" sz="1400" dirty="0"/>
              <a:t> developer yang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bug production</a:t>
            </a:r>
          </a:p>
          <a:p>
            <a:pPr marL="0" indent="0">
              <a:buNone/>
            </a:pPr>
            <a:r>
              <a:rPr lang="en-US" sz="1400" dirty="0"/>
              <a:t>⏰ 30 </a:t>
            </a:r>
            <a:r>
              <a:rPr lang="en-US" sz="1400" dirty="0" err="1"/>
              <a:t>menit</a:t>
            </a:r>
            <a:r>
              <a:rPr lang="en-US" sz="1400" dirty="0"/>
              <a:t> </a:t>
            </a:r>
            <a:r>
              <a:rPr lang="en-US" sz="1400" dirty="0" err="1"/>
              <a:t>praktis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demo </a:t>
            </a:r>
            <a:r>
              <a:rPr lang="en-US" sz="1400" dirty="0" err="1"/>
              <a:t>langsung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F38CE-9159-02D9-280F-634A502D6B91}"/>
              </a:ext>
            </a:extLst>
          </p:cNvPr>
          <p:cNvSpPr txBox="1"/>
          <p:nvPr/>
        </p:nvSpPr>
        <p:spPr>
          <a:xfrm>
            <a:off x="5494866" y="3333221"/>
            <a:ext cx="608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Dimulai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masalah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sering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hadapi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sebagai</a:t>
            </a:r>
            <a:r>
              <a:rPr lang="en-US" dirty="0">
                <a:solidFill>
                  <a:srgbClr val="FF0000"/>
                </a:solidFill>
              </a:rPr>
              <a:t> developer</a:t>
            </a:r>
          </a:p>
        </p:txBody>
      </p:sp>
    </p:spTree>
    <p:extLst>
      <p:ext uri="{BB962C8B-B14F-4D97-AF65-F5344CB8AC3E}">
        <p14:creationId xmlns:p14="http://schemas.microsoft.com/office/powerpoint/2010/main" val="15363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38D7-C191-C7C6-3A4F-EECC533B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MASALAH SEHARI-HARI 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2F39-94C1-D473-7F5C-1070D3F6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79"/>
            <a:ext cx="5664200" cy="2695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KENYATAAN PAHIT:</a:t>
            </a:r>
          </a:p>
          <a:p>
            <a:pPr marL="0" indent="0">
              <a:buNone/>
            </a:pPr>
            <a:r>
              <a:rPr lang="en-US" sz="1400" dirty="0"/>
              <a:t>❌ Bug </a:t>
            </a:r>
            <a:r>
              <a:rPr lang="en-US" sz="1400" dirty="0" err="1"/>
              <a:t>ketahuan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user complain</a:t>
            </a:r>
          </a:p>
          <a:p>
            <a:pPr marL="0" indent="0">
              <a:buNone/>
            </a:pPr>
            <a:r>
              <a:rPr lang="en-US" sz="1400" dirty="0"/>
              <a:t>❌ Code review </a:t>
            </a:r>
            <a:r>
              <a:rPr lang="en-US" sz="1400" dirty="0" err="1"/>
              <a:t>habis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basic</a:t>
            </a:r>
          </a:p>
          <a:p>
            <a:pPr marL="0" indent="0">
              <a:buNone/>
            </a:pPr>
            <a:r>
              <a:rPr lang="en-US" sz="1400" dirty="0"/>
              <a:t>❌ Format code </a:t>
            </a:r>
            <a:r>
              <a:rPr lang="en-US" sz="1400" dirty="0" err="1"/>
              <a:t>berantakan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merge</a:t>
            </a:r>
          </a:p>
          <a:p>
            <a:pPr marL="0" indent="0">
              <a:buNone/>
            </a:pPr>
            <a:r>
              <a:rPr lang="en-US" sz="1400" dirty="0"/>
              <a:t>❌ "Works on my machine" syndrome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DAMPAK: Stress developer, user frustrated, </a:t>
            </a:r>
            <a:r>
              <a:rPr lang="en-US" sz="1400" dirty="0" err="1"/>
              <a:t>produktivitas</a:t>
            </a:r>
            <a:r>
              <a:rPr lang="en-US" sz="1400" dirty="0"/>
              <a:t> </a:t>
            </a:r>
            <a:r>
              <a:rPr lang="en-US" sz="1400" dirty="0" err="1"/>
              <a:t>menurun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24B20-9217-C5AA-9091-F023D442FB27}"/>
              </a:ext>
            </a:extLst>
          </p:cNvPr>
          <p:cNvSpPr txBox="1"/>
          <p:nvPr/>
        </p:nvSpPr>
        <p:spPr>
          <a:xfrm>
            <a:off x="5486399" y="4378866"/>
            <a:ext cx="636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Masalah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butuh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solusi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sistematis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hanya</a:t>
            </a:r>
            <a:r>
              <a:rPr lang="en-US" dirty="0">
                <a:solidFill>
                  <a:srgbClr val="FF0000"/>
                </a:solidFill>
              </a:rPr>
              <a:t> manual check</a:t>
            </a:r>
          </a:p>
        </p:txBody>
      </p:sp>
    </p:spTree>
    <p:extLst>
      <p:ext uri="{BB962C8B-B14F-4D97-AF65-F5344CB8AC3E}">
        <p14:creationId xmlns:p14="http://schemas.microsoft.com/office/powerpoint/2010/main" val="31543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50AB-1B6D-F648-1B36-3192150F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75800" cy="744008"/>
          </a:xfrm>
        </p:spPr>
        <p:txBody>
          <a:bodyPr>
            <a:normAutofit/>
          </a:bodyPr>
          <a:lstStyle/>
          <a:p>
            <a:r>
              <a:rPr lang="en-US" sz="3200" dirty="0"/>
              <a:t>Code Analysis - AI Assistant </a:t>
            </a:r>
            <a:r>
              <a:rPr lang="en-US" sz="3200" dirty="0" err="1"/>
              <a:t>untuk</a:t>
            </a:r>
            <a:r>
              <a:rPr lang="en-US" sz="3200" dirty="0"/>
              <a:t>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D77B-803E-07E1-B583-BC3F5AB4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12"/>
            <a:ext cx="4826000" cy="211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ANALOGI MUDAH:</a:t>
            </a:r>
          </a:p>
          <a:p>
            <a:pPr marL="0" indent="0">
              <a:buNone/>
            </a:pPr>
            <a:r>
              <a:rPr lang="en-US" sz="1400" dirty="0"/>
              <a:t>- Microsoft Word = Spell Check → Code Analysis = Bug Check</a:t>
            </a:r>
          </a:p>
          <a:p>
            <a:pPr marL="0" indent="0">
              <a:buNone/>
            </a:pPr>
            <a:r>
              <a:rPr lang="en-US" sz="1400" dirty="0"/>
              <a:t>- Grammar Check → Style Check</a:t>
            </a:r>
          </a:p>
          <a:p>
            <a:pPr marL="0" indent="0">
              <a:buNone/>
            </a:pPr>
            <a:r>
              <a:rPr lang="en-US" sz="1400" dirty="0"/>
              <a:t>- Auto-correct → Auto-fix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PRINSIP: Catch problems BEFORE they become expensive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90A7F-F648-FDF2-F926-D8B1A3C03AD8}"/>
              </a:ext>
            </a:extLst>
          </p:cNvPr>
          <p:cNvSpPr txBox="1"/>
          <p:nvPr/>
        </p:nvSpPr>
        <p:spPr>
          <a:xfrm>
            <a:off x="5664200" y="4079501"/>
            <a:ext cx="631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Tapi </a:t>
            </a:r>
            <a:r>
              <a:rPr lang="en-US" dirty="0" err="1">
                <a:solidFill>
                  <a:srgbClr val="FF0000"/>
                </a:solidFill>
              </a:rPr>
              <a:t>bagaimana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implementasinya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workflow development?</a:t>
            </a:r>
          </a:p>
        </p:txBody>
      </p:sp>
    </p:spTree>
    <p:extLst>
      <p:ext uri="{BB962C8B-B14F-4D97-AF65-F5344CB8AC3E}">
        <p14:creationId xmlns:p14="http://schemas.microsoft.com/office/powerpoint/2010/main" val="25443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C12E-2900-F7F3-A5AB-3E93D84F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09733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 ARSITEKTUR SOLUTION 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D00E-6203-112B-4B5A-2E0D2D8C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5740400" cy="27971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WORKFLOW TERINTEGRASI:</a:t>
            </a:r>
          </a:p>
          <a:p>
            <a:pPr marL="0" indent="0">
              <a:buNone/>
            </a:pPr>
            <a:r>
              <a:rPr lang="en-US" sz="1400" dirty="0"/>
              <a:t>```</a:t>
            </a:r>
          </a:p>
          <a:p>
            <a:pPr marL="0" indent="0">
              <a:buNone/>
            </a:pPr>
            <a:r>
              <a:rPr lang="en-US" sz="1400" dirty="0"/>
              <a:t>Developer → Write Code → Pre-commit → Git Push → CI/CD → Production</a:t>
            </a:r>
          </a:p>
          <a:p>
            <a:pPr marL="0" indent="0">
              <a:buNone/>
            </a:pPr>
            <a:r>
              <a:rPr lang="en-US" sz="1400" dirty="0"/>
              <a:t>     ↓           	         ↓                     ↓                      ↓                 ↓</a:t>
            </a:r>
          </a:p>
          <a:p>
            <a:pPr marL="0" indent="0">
              <a:buNone/>
            </a:pPr>
            <a:r>
              <a:rPr lang="en-US" sz="1400" dirty="0"/>
              <a:t>   Local    	 Formatting       Bug Check       Integration    Monitor</a:t>
            </a:r>
          </a:p>
          <a:p>
            <a:pPr marL="0" indent="0">
              <a:buNone/>
            </a:pPr>
            <a:r>
              <a:rPr lang="en-US" sz="1400" dirty="0"/>
              <a:t>```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873F4-61DC-70B5-ADE8-228D8F1DD36B}"/>
              </a:ext>
            </a:extLst>
          </p:cNvPr>
          <p:cNvSpPr txBox="1"/>
          <p:nvPr/>
        </p:nvSpPr>
        <p:spPr>
          <a:xfrm>
            <a:off x="6917267" y="1727549"/>
            <a:ext cx="53763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3 LAYERS PROTECTION:</a:t>
            </a:r>
          </a:p>
          <a:p>
            <a:pPr marL="0" indent="0">
              <a:buNone/>
            </a:pPr>
            <a:r>
              <a:rPr lang="en-US" sz="1400" dirty="0"/>
              <a:t>🛡️ Layer 1: Pre-commit hooks (immediate feedback)</a:t>
            </a:r>
          </a:p>
          <a:p>
            <a:pPr marL="0" indent="0">
              <a:buNone/>
            </a:pPr>
            <a:r>
              <a:rPr lang="en-US" sz="1400" dirty="0"/>
              <a:t>🛡️ Layer 2: CI/CD pipeline (team consistency) </a:t>
            </a:r>
          </a:p>
          <a:p>
            <a:pPr marL="0" indent="0">
              <a:buNone/>
            </a:pPr>
            <a:r>
              <a:rPr lang="en-US" sz="1400" dirty="0"/>
              <a:t>🛡️ Layer 3: SonarQube monitoring (enterprise visibility)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0A8E8-A1F5-F6F4-B271-A3F47B0C4021}"/>
              </a:ext>
            </a:extLst>
          </p:cNvPr>
          <p:cNvSpPr txBox="1"/>
          <p:nvPr/>
        </p:nvSpPr>
        <p:spPr>
          <a:xfrm>
            <a:off x="5723468" y="4142478"/>
            <a:ext cx="5909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Mari </a:t>
            </a:r>
            <a:r>
              <a:rPr lang="en-US" dirty="0" err="1">
                <a:solidFill>
                  <a:srgbClr val="FF0000"/>
                </a:solidFill>
              </a:rPr>
              <a:t>kenalan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tools yang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semua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bekerja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0764-FA57-E246-718E-C09D0BC7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08"/>
          </a:xfrm>
        </p:spPr>
        <p:txBody>
          <a:bodyPr>
            <a:normAutofit/>
          </a:bodyPr>
          <a:lstStyle/>
          <a:p>
            <a:r>
              <a:rPr lang="en-US" sz="3200" dirty="0"/>
              <a:t>Meet Your Quality Guardians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63D2-6FB5-0C71-3FED-9BC90CE5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92"/>
            <a:ext cx="5528733" cy="909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UNTUK LARAVEL:</a:t>
            </a:r>
          </a:p>
          <a:p>
            <a:pPr marL="0" indent="0">
              <a:buNone/>
            </a:pPr>
            <a:r>
              <a:rPr lang="en-US" sz="1400" dirty="0"/>
              <a:t>🎨 Laravel Pint - Auto-fix PSR-12 formatting (3-5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🔍 </a:t>
            </a:r>
            <a:r>
              <a:rPr lang="en-US" sz="1400" dirty="0" err="1"/>
              <a:t>PHPStan</a:t>
            </a:r>
            <a:r>
              <a:rPr lang="en-US" sz="1400" dirty="0"/>
              <a:t> - Static analysis, </a:t>
            </a:r>
            <a:r>
              <a:rPr lang="en-US" sz="1400" dirty="0" err="1"/>
              <a:t>deteksi</a:t>
            </a:r>
            <a:r>
              <a:rPr lang="en-US" sz="1400" dirty="0"/>
              <a:t> bug </a:t>
            </a:r>
            <a:r>
              <a:rPr lang="en-US" sz="1400" dirty="0" err="1"/>
              <a:t>tanpa</a:t>
            </a:r>
            <a:r>
              <a:rPr lang="en-US" sz="1400" dirty="0"/>
              <a:t> run (8-12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4D637-B22A-137C-A26E-45AEF08394C5}"/>
              </a:ext>
            </a:extLst>
          </p:cNvPr>
          <p:cNvSpPr txBox="1"/>
          <p:nvPr/>
        </p:nvSpPr>
        <p:spPr>
          <a:xfrm>
            <a:off x="5909734" y="2433935"/>
            <a:ext cx="48090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UNTUK NODE.JS:</a:t>
            </a:r>
          </a:p>
          <a:p>
            <a:r>
              <a:rPr lang="en-US" sz="1400" dirty="0"/>
              <a:t>⚡ </a:t>
            </a:r>
            <a:r>
              <a:rPr lang="en-US" sz="1400" dirty="0" err="1"/>
              <a:t>ESLint</a:t>
            </a:r>
            <a:r>
              <a:rPr lang="en-US" sz="1400" dirty="0"/>
              <a:t> - JavaScript/TypeScript quality checks (2-4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  <a:p>
            <a:r>
              <a:rPr lang="en-US" sz="1400" dirty="0"/>
              <a:t>🛠️ Prettier - Consistent code formatting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07CB4-D5BB-874D-9D95-5AFBA04739B9}"/>
              </a:ext>
            </a:extLst>
          </p:cNvPr>
          <p:cNvSpPr txBox="1"/>
          <p:nvPr/>
        </p:nvSpPr>
        <p:spPr>
          <a:xfrm>
            <a:off x="838200" y="3429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MONITORING:</a:t>
            </a:r>
          </a:p>
          <a:p>
            <a:r>
              <a:rPr lang="en-US" sz="1400" dirty="0"/>
              <a:t>📊 SonarQube - Enterprise dashboard &amp; reports (60-90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2B78F-8493-EE66-DCD1-5E1DE30EA603}"/>
              </a:ext>
            </a:extLst>
          </p:cNvPr>
          <p:cNvSpPr txBox="1"/>
          <p:nvPr/>
        </p:nvSpPr>
        <p:spPr>
          <a:xfrm>
            <a:off x="6002866" y="4632867"/>
            <a:ext cx="5266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PHPStan</a:t>
            </a:r>
            <a:r>
              <a:rPr lang="en-US" dirty="0">
                <a:solidFill>
                  <a:srgbClr val="FF0000"/>
                </a:solidFill>
              </a:rPr>
              <a:t> punya level 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perlu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dipahami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dulu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B081-21FB-2D63-FBD5-24CFA38D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608"/>
          </a:xfrm>
        </p:spPr>
        <p:txBody>
          <a:bodyPr>
            <a:normAutofit/>
          </a:bodyPr>
          <a:lstStyle/>
          <a:p>
            <a:r>
              <a:rPr lang="en-US" sz="3200" dirty="0"/>
              <a:t>LARASTAN VS AMAZON Q DEVELOPER - OVERVIEW 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6C27-4CA6-7956-3927-B2F4365B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34" y="1249892"/>
            <a:ext cx="2616200" cy="324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DUA FILOSOFI BERBEDA: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EB372-B4EE-ABE0-955A-835F5FC89A05}"/>
              </a:ext>
            </a:extLst>
          </p:cNvPr>
          <p:cNvSpPr txBox="1"/>
          <p:nvPr/>
        </p:nvSpPr>
        <p:spPr>
          <a:xfrm>
            <a:off x="956734" y="1742069"/>
            <a:ext cx="3048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🔍 LARASTAN (</a:t>
            </a:r>
            <a:r>
              <a:rPr lang="en-US" sz="1400" dirty="0" err="1"/>
              <a:t>PHPStan</a:t>
            </a:r>
            <a:r>
              <a:rPr lang="en-US" sz="1400" dirty="0"/>
              <a:t> + Laravel)</a:t>
            </a:r>
          </a:p>
          <a:p>
            <a:r>
              <a:rPr lang="en-US" sz="1400" dirty="0"/>
              <a:t>- Static analysis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eksekusi</a:t>
            </a:r>
            <a:r>
              <a:rPr lang="en-US" sz="1400" dirty="0"/>
              <a:t> code</a:t>
            </a:r>
          </a:p>
          <a:p>
            <a:r>
              <a:rPr lang="en-US" sz="1400" dirty="0"/>
              <a:t>- Laravel-specific magic understanding  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Deteksi</a:t>
            </a:r>
            <a:r>
              <a:rPr lang="en-US" sz="1400" dirty="0"/>
              <a:t> bugs </a:t>
            </a:r>
            <a:r>
              <a:rPr lang="en-US" sz="1400" dirty="0" err="1"/>
              <a:t>sebelum</a:t>
            </a:r>
            <a:r>
              <a:rPr lang="en-US" sz="1400" dirty="0"/>
              <a:t> runtime</a:t>
            </a:r>
          </a:p>
          <a:p>
            <a:r>
              <a:rPr lang="en-US" sz="1400" dirty="0"/>
              <a:t>- Free &amp; open source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EA452-AF2B-87E1-54CF-C493497E5F39}"/>
              </a:ext>
            </a:extLst>
          </p:cNvPr>
          <p:cNvSpPr txBox="1"/>
          <p:nvPr/>
        </p:nvSpPr>
        <p:spPr>
          <a:xfrm>
            <a:off x="956735" y="3181402"/>
            <a:ext cx="41740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🤖 AMAZON Q DEVELOPER (Formerly </a:t>
            </a:r>
            <a:r>
              <a:rPr lang="en-US" sz="1400" dirty="0" err="1"/>
              <a:t>CodeWhisperer</a:t>
            </a:r>
            <a:r>
              <a:rPr lang="en-US" sz="1400" dirty="0"/>
              <a:t>)</a:t>
            </a:r>
          </a:p>
          <a:p>
            <a:r>
              <a:rPr lang="en-US" sz="1400" dirty="0"/>
              <a:t>- AI-powered code generation &amp; suggestions</a:t>
            </a:r>
          </a:p>
          <a:p>
            <a:r>
              <a:rPr lang="en-US" sz="1400" dirty="0"/>
              <a:t>- Real-time development assistance  </a:t>
            </a:r>
          </a:p>
          <a:p>
            <a:r>
              <a:rPr lang="en-US" sz="1400" dirty="0"/>
              <a:t>- Contextual code completion</a:t>
            </a:r>
          </a:p>
          <a:p>
            <a:r>
              <a:rPr lang="en-US" sz="1400" dirty="0"/>
              <a:t>- $19/month premium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447D3-BB5A-5459-2A75-9373012EE33D}"/>
              </a:ext>
            </a:extLst>
          </p:cNvPr>
          <p:cNvSpPr txBox="1"/>
          <p:nvPr/>
        </p:nvSpPr>
        <p:spPr>
          <a:xfrm>
            <a:off x="5537200" y="2196868"/>
            <a:ext cx="39454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ANALOGI MUDAH: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Larastan</a:t>
            </a:r>
            <a:r>
              <a:rPr lang="en-US" sz="1400" dirty="0"/>
              <a:t> = Grammar checker (quality control)</a:t>
            </a:r>
          </a:p>
          <a:p>
            <a:r>
              <a:rPr lang="en-US" sz="1400" dirty="0"/>
              <a:t>- Amazon Q = Writing assistant (productivity boost)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9A421-6843-20DE-B30D-D9D95B2C7526}"/>
              </a:ext>
            </a:extLst>
          </p:cNvPr>
          <p:cNvSpPr txBox="1"/>
          <p:nvPr/>
        </p:nvSpPr>
        <p:spPr>
          <a:xfrm>
            <a:off x="5664200" y="4248835"/>
            <a:ext cx="568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Dua approach </a:t>
            </a:r>
            <a:r>
              <a:rPr lang="en-US" sz="1400" dirty="0" err="1">
                <a:solidFill>
                  <a:srgbClr val="FF0000"/>
                </a:solidFill>
              </a:rPr>
              <a:t>berbeda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untuk</a:t>
            </a:r>
            <a:r>
              <a:rPr lang="en-US" sz="1400" dirty="0">
                <a:solidFill>
                  <a:srgbClr val="FF0000"/>
                </a:solidFill>
              </a:rPr>
              <a:t> same goal: better code quality &amp; productivity</a:t>
            </a:r>
          </a:p>
        </p:txBody>
      </p:sp>
    </p:spTree>
    <p:extLst>
      <p:ext uri="{BB962C8B-B14F-4D97-AF65-F5344CB8AC3E}">
        <p14:creationId xmlns:p14="http://schemas.microsoft.com/office/powerpoint/2010/main" val="15409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0931-B9B6-E7E6-D5D8-75CA6C7A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42867" cy="600075"/>
          </a:xfrm>
        </p:spPr>
        <p:txBody>
          <a:bodyPr>
            <a:normAutofit/>
          </a:bodyPr>
          <a:lstStyle/>
          <a:p>
            <a:r>
              <a:rPr lang="en-US" sz="3200" dirty="0"/>
              <a:t>TOOLS COMPARISON - WHEN TO USE WHAT 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BBBD-C05B-9081-C06A-5AAC15B6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4318000" cy="1942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LARASTAN EXCELS WHEN:</a:t>
            </a:r>
          </a:p>
          <a:p>
            <a:pPr marL="0" indent="0">
              <a:buNone/>
            </a:pPr>
            <a:r>
              <a:rPr lang="en-US" sz="1400" dirty="0"/>
              <a:t>✅ Quality enforcement &amp; bug prevention priority</a:t>
            </a:r>
          </a:p>
          <a:p>
            <a:pPr marL="0" indent="0">
              <a:buNone/>
            </a:pPr>
            <a:r>
              <a:rPr lang="en-US" sz="1400" dirty="0"/>
              <a:t>✅ Laravel-specific magic method detection</a:t>
            </a:r>
          </a:p>
          <a:p>
            <a:pPr marL="0" indent="0">
              <a:buNone/>
            </a:pPr>
            <a:r>
              <a:rPr lang="en-US" sz="1400" dirty="0"/>
              <a:t>✅ CI/CD integration &amp; team coding standards</a:t>
            </a:r>
          </a:p>
          <a:p>
            <a:pPr marL="0" indent="0">
              <a:buNone/>
            </a:pPr>
            <a:r>
              <a:rPr lang="en-US" sz="1400" dirty="0"/>
              <a:t>✅ Budget-conscious projects (completely free)</a:t>
            </a:r>
          </a:p>
          <a:p>
            <a:pPr marL="0" indent="0">
              <a:buNone/>
            </a:pPr>
            <a:r>
              <a:rPr lang="en-US" sz="1400" dirty="0"/>
              <a:t>✅ Legacy code analysis &amp; improvement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77473-E3F5-F1D4-5029-CA967B354F6C}"/>
              </a:ext>
            </a:extLst>
          </p:cNvPr>
          <p:cNvSpPr txBox="1"/>
          <p:nvPr/>
        </p:nvSpPr>
        <p:spPr>
          <a:xfrm>
            <a:off x="838200" y="3561292"/>
            <a:ext cx="40978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AMAZON Q DEVELOPER EXCELS WHEN:</a:t>
            </a:r>
          </a:p>
          <a:p>
            <a:r>
              <a:rPr lang="en-US" sz="1400" dirty="0"/>
              <a:t>✅ Rapid development &amp; productivity boost needed  </a:t>
            </a:r>
          </a:p>
          <a:p>
            <a:r>
              <a:rPr lang="en-US" sz="1400" dirty="0"/>
              <a:t>✅ AI-assisted coding &amp; learning acceleration</a:t>
            </a:r>
          </a:p>
          <a:p>
            <a:r>
              <a:rPr lang="en-US" sz="1400" dirty="0"/>
              <a:t>✅ Multi-language projects beyond just PHP</a:t>
            </a:r>
          </a:p>
          <a:p>
            <a:r>
              <a:rPr lang="en-US" sz="1400" dirty="0"/>
              <a:t>✅ Advanced security scanning requirements</a:t>
            </a:r>
          </a:p>
          <a:p>
            <a:r>
              <a:rPr lang="en-US" sz="1400" dirty="0"/>
              <a:t>✅ Feature development speed is critical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72968-2C4F-B3FA-3C4E-A0F11F86FE69}"/>
              </a:ext>
            </a:extLst>
          </p:cNvPr>
          <p:cNvSpPr txBox="1"/>
          <p:nvPr/>
        </p:nvSpPr>
        <p:spPr>
          <a:xfrm>
            <a:off x="5156200" y="1813467"/>
            <a:ext cx="2243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💡 BEST PRACTICE COMBO: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9833F-286C-8C53-CFC5-F0DC8C920554}"/>
              </a:ext>
            </a:extLst>
          </p:cNvPr>
          <p:cNvSpPr txBox="1"/>
          <p:nvPr/>
        </p:nvSpPr>
        <p:spPr>
          <a:xfrm>
            <a:off x="5367865" y="2121244"/>
            <a:ext cx="6256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Amazon Q Developer (Code Generation) → </a:t>
            </a:r>
            <a:r>
              <a:rPr lang="en-US" sz="1400" dirty="0" err="1"/>
              <a:t>Larastan</a:t>
            </a:r>
            <a:r>
              <a:rPr lang="en-US" sz="1400" dirty="0"/>
              <a:t> (Quality Check) → Production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B2880-E947-9EE4-FE50-26D725699472}"/>
              </a:ext>
            </a:extLst>
          </p:cNvPr>
          <p:cNvSpPr txBox="1"/>
          <p:nvPr/>
        </p:nvSpPr>
        <p:spPr>
          <a:xfrm>
            <a:off x="5367865" y="2677123"/>
            <a:ext cx="36830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ROI COMPARISON: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Larastan</a:t>
            </a:r>
            <a:r>
              <a:rPr lang="en-US" sz="1400" dirty="0"/>
              <a:t>: 400% ROI (reduced debugging time)</a:t>
            </a:r>
          </a:p>
          <a:p>
            <a:r>
              <a:rPr lang="en-US" sz="1400" dirty="0"/>
              <a:t>- Amazon Q: 300% ROI (faster development)</a:t>
            </a:r>
          </a:p>
          <a:p>
            <a:r>
              <a:rPr lang="en-US" sz="1400" dirty="0"/>
              <a:t>- Combined: 500+ ROI (best of both worlds)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F167B-2433-38EF-6E1A-421291149B7D}"/>
              </a:ext>
            </a:extLst>
          </p:cNvPr>
          <p:cNvSpPr txBox="1"/>
          <p:nvPr/>
        </p:nvSpPr>
        <p:spPr>
          <a:xfrm>
            <a:off x="7497230" y="4253789"/>
            <a:ext cx="4169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Mari focus </a:t>
            </a:r>
            <a:r>
              <a:rPr lang="en-US" sz="1400" dirty="0" err="1">
                <a:solidFill>
                  <a:srgbClr val="FF0000"/>
                </a:solidFill>
              </a:rPr>
              <a:t>dulu</a:t>
            </a:r>
            <a:r>
              <a:rPr lang="en-US" sz="1400" dirty="0">
                <a:solidFill>
                  <a:srgbClr val="FF0000"/>
                </a:solidFill>
              </a:rPr>
              <a:t> pada </a:t>
            </a:r>
            <a:r>
              <a:rPr lang="en-US" sz="1400" dirty="0" err="1">
                <a:solidFill>
                  <a:srgbClr val="FF0000"/>
                </a:solidFill>
              </a:rPr>
              <a:t>PHPStan</a:t>
            </a:r>
            <a:r>
              <a:rPr lang="en-US" sz="1400" dirty="0">
                <a:solidFill>
                  <a:srgbClr val="FF0000"/>
                </a:solidFill>
              </a:rPr>
              <a:t> levels yang fundamental</a:t>
            </a:r>
          </a:p>
        </p:txBody>
      </p:sp>
    </p:spTree>
    <p:extLst>
      <p:ext uri="{BB962C8B-B14F-4D97-AF65-F5344CB8AC3E}">
        <p14:creationId xmlns:p14="http://schemas.microsoft.com/office/powerpoint/2010/main" val="26877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28E8-71B8-8550-3F4C-6B20D754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19533" cy="574675"/>
          </a:xfrm>
        </p:spPr>
        <p:txBody>
          <a:bodyPr>
            <a:normAutofit/>
          </a:bodyPr>
          <a:lstStyle/>
          <a:p>
            <a:r>
              <a:rPr lang="en-US" sz="3200" dirty="0"/>
              <a:t>PHPSTAN LEVELS - PROGRESSIVE APPROACH 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CAC9-9DD7-3D92-3F75-5FC44981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160"/>
            <a:ext cx="3801533" cy="1213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LEVEL 0-2: FOUNDATION 🟢</a:t>
            </a:r>
          </a:p>
          <a:p>
            <a:r>
              <a:rPr lang="en-US" sz="1400" dirty="0"/>
              <a:t>Basic undefined variables, methods</a:t>
            </a:r>
          </a:p>
          <a:p>
            <a:r>
              <a:rPr lang="en-US" sz="1400" dirty="0"/>
              <a:t>Fatal error prevention</a:t>
            </a:r>
          </a:p>
          <a:p>
            <a:r>
              <a:rPr lang="en-US" sz="1400" dirty="0"/>
              <a:t>Good for: Legacy code, 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3CAC7-3BD4-BC71-918A-18D549430C85}"/>
              </a:ext>
            </a:extLst>
          </p:cNvPr>
          <p:cNvSpPr txBox="1"/>
          <p:nvPr/>
        </p:nvSpPr>
        <p:spPr>
          <a:xfrm>
            <a:off x="838200" y="2951946"/>
            <a:ext cx="314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LEVEL 3-5: PRODUCTION READY 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Null safety, type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Method return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Good for: Most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443AB-4D4D-B393-9D35-34ACF14A364F}"/>
              </a:ext>
            </a:extLst>
          </p:cNvPr>
          <p:cNvSpPr txBox="1"/>
          <p:nvPr/>
        </p:nvSpPr>
        <p:spPr>
          <a:xfrm>
            <a:off x="838200" y="4207931"/>
            <a:ext cx="36491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LEVEL 6-MAX: ENTERPRISE 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Perfect documentation, strict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Good for: Critical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6A9-7F46-8069-7369-C1C6DDF738CB}"/>
              </a:ext>
            </a:extLst>
          </p:cNvPr>
          <p:cNvSpPr txBox="1"/>
          <p:nvPr/>
        </p:nvSpPr>
        <p:spPr>
          <a:xfrm>
            <a:off x="4897966" y="2628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STRATEGY: Start Level 0 → Gradually increase → Target Level 5+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BC4AD-FD7E-2FF8-7F36-24EBA4712358}"/>
              </a:ext>
            </a:extLst>
          </p:cNvPr>
          <p:cNvSpPr txBox="1"/>
          <p:nvPr/>
        </p:nvSpPr>
        <p:spPr>
          <a:xfrm>
            <a:off x="5740400" y="4317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Sekarang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lihat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bagaimana</a:t>
            </a:r>
            <a:r>
              <a:rPr lang="en-US" dirty="0">
                <a:solidFill>
                  <a:srgbClr val="FF0000"/>
                </a:solidFill>
              </a:rPr>
              <a:t> tools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bekerja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40248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546F1AD3C594799D8571F2892DFE9" ma:contentTypeVersion="18" ma:contentTypeDescription="Create a new document." ma:contentTypeScope="" ma:versionID="c8a878a69dd791973665234d71ff2bad">
  <xsd:schema xmlns:xsd="http://www.w3.org/2001/XMLSchema" xmlns:xs="http://www.w3.org/2001/XMLSchema" xmlns:p="http://schemas.microsoft.com/office/2006/metadata/properties" xmlns:ns2="4e851f84-edfc-415f-9755-6d8013d698fa" xmlns:ns3="4415450d-0ef6-4fef-bfeb-c9d257979e7a" targetNamespace="http://schemas.microsoft.com/office/2006/metadata/properties" ma:root="true" ma:fieldsID="899faba9e8635afee4c7ea5846ee0bde" ns2:_="" ns3:_="">
    <xsd:import namespace="4e851f84-edfc-415f-9755-6d8013d698fa"/>
    <xsd:import namespace="4415450d-0ef6-4fef-bfeb-c9d257979e7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1f84-edfc-415f-9755-6d8013d698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f2a80da-9b34-4733-9c1a-e7fda30dd8fe}" ma:internalName="TaxCatchAll" ma:showField="CatchAllData" ma:web="4e851f84-edfc-415f-9755-6d8013d698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5450d-0ef6-4fef-bfeb-c9d257979e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57954b7-9221-4135-856c-9fcbadbfde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ABFA44-AA44-4BBD-844A-5865AB6B4E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1f84-edfc-415f-9755-6d8013d698fa"/>
    <ds:schemaRef ds:uri="4415450d-0ef6-4fef-bfeb-c9d257979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34B71A-881A-4806-8375-A0CC84D5F9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14992</TotalTime>
  <Words>1353</Words>
  <Application>Microsoft Office PowerPoint</Application>
  <PresentationFormat>Widescreen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Office Theme</vt:lpstr>
      <vt:lpstr>PowerPoint Presentation</vt:lpstr>
      <vt:lpstr>Automated Code Analysis untuk Laravel &amp; Node.js</vt:lpstr>
      <vt:lpstr> MASALAH SEHARI-HARI 😩</vt:lpstr>
      <vt:lpstr>Code Analysis - AI Assistant untuk Developer</vt:lpstr>
      <vt:lpstr> ARSITEKTUR SOLUTION 💡</vt:lpstr>
      <vt:lpstr>Meet Your Quality Guardians</vt:lpstr>
      <vt:lpstr>LARASTAN VS AMAZON Q DEVELOPER - OVERVIEW 🤖</vt:lpstr>
      <vt:lpstr>TOOLS COMPARISON - WHEN TO USE WHAT 🎯</vt:lpstr>
      <vt:lpstr>PHPSTAN LEVELS - PROGRESSIVE APPROACH 📊</vt:lpstr>
      <vt:lpstr>LIVE DEMO WALKTHROUGH 🎬</vt:lpstr>
      <vt:lpstr>SONARQUBE ENTERPRISE DASHBOARD 📈</vt:lpstr>
      <vt:lpstr>METRIK KUALITAS YANG TERUKUR 📊</vt:lpstr>
      <vt:lpstr>STRATEGI IMPLEMENTASI BERTAHAP 🚀</vt:lpstr>
      <vt:lpstr>COMMON IMPLEMENTATION CONCERNS 📋</vt:lpstr>
      <vt:lpstr>ADDRESSING COMMON CONCERNS 🤔</vt:lpstr>
      <vt:lpstr>KEY INSIGHTS 💡</vt:lpstr>
      <vt:lpstr>PENUTUP &amp; Q&amp;A 🙏</vt:lpstr>
      <vt:lpstr>Member AppDev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, ALIPIKRI</dc:creator>
  <cp:lastModifiedBy>WDJR .</cp:lastModifiedBy>
  <cp:revision>118</cp:revision>
  <dcterms:created xsi:type="dcterms:W3CDTF">2021-10-05T02:52:46Z</dcterms:created>
  <dcterms:modified xsi:type="dcterms:W3CDTF">2025-08-06T01:27:39Z</dcterms:modified>
</cp:coreProperties>
</file>