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256" r:id="rId4"/>
    <p:sldId id="1138" r:id="rId5"/>
    <p:sldId id="1139" r:id="rId6"/>
    <p:sldId id="1140" r:id="rId7"/>
    <p:sldId id="1141" r:id="rId8"/>
    <p:sldId id="1142" r:id="rId9"/>
    <p:sldId id="1143" r:id="rId10"/>
    <p:sldId id="1144" r:id="rId11"/>
    <p:sldId id="1145" r:id="rId12"/>
    <p:sldId id="11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94" y="102"/>
      </p:cViewPr>
      <p:guideLst/>
    </p:cSldViewPr>
  </p:slideViewPr>
  <p:notesTextViewPr>
    <p:cViewPr>
      <p:scale>
        <a:sx n="3" d="2"/>
        <a:sy n="3" d="2"/>
      </p:scale>
      <p:origin x="-6" y="-18"/>
    </p:cViewPr>
  </p:notesTextViewPr>
  <p:notesViewPr>
    <p:cSldViewPr snapToGrid="0">
      <p:cViewPr varScale="1">
        <p:scale>
          <a:sx n="62" d="100"/>
          <a:sy n="62" d="100"/>
        </p:scale>
        <p:origin x="315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3705CA-45C2-4967-9992-40B3BD35BA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B7F67-95D4-4B4C-A39F-FE79455BB0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A6079-162A-4D1B-94E2-FE72C89E699D}" type="datetimeFigureOut">
              <a:rPr lang="en-ID" smtClean="0"/>
              <a:t>02/08/2025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F690F-08AE-4201-BE73-F2EDAD540B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2C0C9-2A12-4153-9D3A-24B2786996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258C-D292-48B0-810C-AAAB0AEE93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8452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001D7-F847-404A-A39B-22CCEDF9F009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80A9E-F858-C04B-BC17-17F014F9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1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A872-EA6E-46A4-BC42-72B41E9F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DA0AD-5133-4873-A3CB-85A8E065C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0DD17-95E0-498E-93B3-30731FD3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6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CEC4-F0C7-4F37-B606-47F9DD34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E7895-8536-49FC-B264-CD34AE9F2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BC6D-6B4D-4940-8569-B2224868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1B0D8-FC66-471B-9133-33AE5FC4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DBAC-3406-4CA1-89FD-55A3F2DA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7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FF381-7EA3-4D87-B8E9-9CD984BFE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2ECAD-6348-4194-B618-9E1E1000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9770-79AD-41B4-9F1C-C0F49F36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72430-A7CF-4B52-B826-4D07E4CE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C77E9-2185-484C-AD3B-B18D6769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EA7A-3D88-43D2-82C1-BF71FD54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A793-FDA8-49D4-A8BC-859825ED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7B31-41F1-47FD-98D3-E24B8A4D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ACA0-CD6C-4FFB-A9B2-0C2E5752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5EF5-6146-458D-824E-80DB5F94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9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757F-D3A1-43CC-B2DF-51ED3F6C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07865-27E2-463D-9AC1-DA95365A9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DEBF0-9E7B-4F54-B737-EEA6143E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660D-CBCF-4E5D-85BD-32025C6D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41BD-33BA-4066-87EF-AC1C3E0C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92E4-57B1-4427-8BC6-504AC137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8784-A7DB-4449-944E-B3AB261F3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D8529-BDC2-4220-8D1C-CD773B56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EFCD8-291B-4D3C-A3AD-D9E3EFF7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4C514-CCE0-45C0-AE18-D99E8EF1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F8B07-65A2-4406-8B6A-C2070187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4498-6002-4F45-B498-88CEE185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B94B1-0CD7-466A-AADA-7841D4800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AAEF7-799A-4AA1-BB88-C76F4C7DB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DCDE0-5B76-43A1-B7F4-F6B5AEE1B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703B8-14BF-408E-8C1A-39ABECCB9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F2FB2-8761-4269-AF92-72EB3829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55AB5-91BD-4908-A828-FE819CEF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07B27-84BA-47D5-91F0-61941FCD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5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5C7C-97D8-4964-B6EA-8611D75A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698F8-BFE9-49E6-BD04-304861BC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E4F49-965D-48AF-A0DE-0FA8C0DA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446B0-24E2-42D4-B9E8-7D66B1FC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CBAFF-9671-4B20-86A5-340F1AF8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5E442-E64B-4C31-BA2D-40508B44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07E74-7335-4774-87B3-21A98FEA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2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EE21-8D23-4D5D-B308-49D3F89E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0F6E-5A9A-471A-8E5A-D45B2823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D268E-146B-496D-82F0-590020BF2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5D4F9-5F6F-4A8D-97A9-EE76DB1E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E3C5A-83FD-4116-B4B2-F1EC8B05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B7F2E-DA2B-42E8-ABBC-4F12A295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5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BA1B-815A-40DE-A905-69E8331E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28694-F03F-407B-9363-0923BC3A6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35FAE-7F8F-4C36-826C-FCFD61015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A4347-A055-4A01-977F-194BC106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7F7CB-7688-4F78-BA65-D7BF9963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B9087-F26E-4828-A930-287BB2FB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86A27-B6C6-4FED-B1AA-0DB0D5A1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C516-A7F0-4FA0-BF32-A0B7C0BEF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14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ED3B0668-3187-F639-FC89-9746694BB0A6}"/>
              </a:ext>
            </a:extLst>
          </p:cNvPr>
          <p:cNvSpPr txBox="1"/>
          <p:nvPr/>
        </p:nvSpPr>
        <p:spPr>
          <a:xfrm>
            <a:off x="3098798" y="1456139"/>
            <a:ext cx="6706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/>
              <a:t>CODE ANALYSIS PROJECT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043309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33EA77-3367-4FB9-8E07-E2F388DF0F8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2255" y="1282620"/>
            <a:ext cx="4367489" cy="38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464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FF1E-898B-73A1-3926-EDB6C532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0267" cy="1325563"/>
          </a:xfrm>
        </p:spPr>
        <p:txBody>
          <a:bodyPr/>
          <a:lstStyle/>
          <a:p>
            <a:r>
              <a:rPr lang="en-US" dirty="0" err="1"/>
              <a:t>Gimana</a:t>
            </a:r>
            <a:r>
              <a:rPr lang="en-US" dirty="0"/>
              <a:t> Sih Cara </a:t>
            </a:r>
            <a:r>
              <a:rPr lang="en-US" dirty="0" err="1"/>
              <a:t>Bikin</a:t>
            </a:r>
            <a:r>
              <a:rPr lang="en-US" dirty="0"/>
              <a:t> Code Quality yang Bagus? 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9E1CA-1E94-B4A8-3552-62085CAB02A8}"/>
              </a:ext>
            </a:extLst>
          </p:cNvPr>
          <p:cNvSpPr txBox="1"/>
          <p:nvPr/>
        </p:nvSpPr>
        <p:spPr>
          <a:xfrm>
            <a:off x="838200" y="2319403"/>
            <a:ext cx="37168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Kenapa</a:t>
            </a:r>
            <a:r>
              <a:rPr lang="en-US" dirty="0"/>
              <a:t> code quality </a:t>
            </a:r>
            <a:r>
              <a:rPr lang="en-US" dirty="0" err="1"/>
              <a:t>penting</a:t>
            </a:r>
            <a:r>
              <a:rPr lang="en-US" dirty="0"/>
              <a:t>?</a:t>
            </a:r>
          </a:p>
          <a:p>
            <a:r>
              <a:rPr lang="en-US" dirty="0"/>
              <a:t>- Tool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?</a:t>
            </a:r>
          </a:p>
          <a:p>
            <a:r>
              <a:rPr lang="en-US" dirty="0"/>
              <a:t>- Demo real project yang </a:t>
            </a:r>
            <a:r>
              <a:rPr lang="en-US" dirty="0" err="1"/>
              <a:t>udah</a:t>
            </a:r>
            <a:r>
              <a:rPr lang="en-US" dirty="0"/>
              <a:t> </a:t>
            </a:r>
            <a:r>
              <a:rPr lang="en-US" dirty="0" err="1"/>
              <a:t>jalan</a:t>
            </a:r>
            <a:endParaRPr lang="en-US" dirty="0"/>
          </a:p>
        </p:txBody>
      </p:sp>
      <p:pic>
        <p:nvPicPr>
          <p:cNvPr id="1030" name="Picture 6" descr="10 Praktik Terbaik Pengembangan Perangkat Lunak (Daftar Periksa 2025)">
            <a:extLst>
              <a:ext uri="{FF2B5EF4-FFF2-40B4-BE49-F238E27FC236}">
                <a16:creationId xmlns:a16="http://schemas.microsoft.com/office/drawing/2014/main" id="{B5B247D6-D242-047F-81F4-8003BC76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33" y="1896533"/>
            <a:ext cx="6641571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70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7F70-2471-7D19-56D9-C4989DE0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🎯 </a:t>
            </a:r>
            <a:r>
              <a:rPr lang="en-US" dirty="0" err="1"/>
              <a:t>Masalah</a:t>
            </a:r>
            <a:r>
              <a:rPr lang="en-US" dirty="0"/>
              <a:t> yang Sering Kita </a:t>
            </a:r>
            <a:r>
              <a:rPr lang="en-US" dirty="0" err="1"/>
              <a:t>Hadapi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2B1C-A022-BF4E-C538-6DF05F497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191933" cy="34829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❌ Code Quality Issues:</a:t>
            </a:r>
          </a:p>
          <a:p>
            <a:r>
              <a:rPr lang="en-US" dirty="0"/>
              <a:t>- Variable undefined yang crash production</a:t>
            </a:r>
          </a:p>
          <a:p>
            <a:r>
              <a:rPr lang="en-US" dirty="0"/>
              <a:t>- Format code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konsisten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developer  </a:t>
            </a:r>
          </a:p>
          <a:p>
            <a:r>
              <a:rPr lang="en-US" dirty="0"/>
              <a:t>- Bug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ketahuan</a:t>
            </a:r>
            <a:r>
              <a:rPr lang="en-US" dirty="0"/>
              <a:t> pas </a:t>
            </a:r>
            <a:r>
              <a:rPr lang="en-US" dirty="0" err="1"/>
              <a:t>sudah</a:t>
            </a:r>
            <a:r>
              <a:rPr lang="en-US" dirty="0"/>
              <a:t> production</a:t>
            </a:r>
          </a:p>
          <a:p>
            <a:r>
              <a:rPr lang="en-US" dirty="0"/>
              <a:t>- Type error yang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dicegah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E7ED8-1D7B-E7EE-7E94-DA494E2D689B}"/>
              </a:ext>
            </a:extLst>
          </p:cNvPr>
          <p:cNvSpPr txBox="1"/>
          <p:nvPr/>
        </p:nvSpPr>
        <p:spPr>
          <a:xfrm>
            <a:off x="4174067" y="1752306"/>
            <a:ext cx="356446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 Development Workflow:</a:t>
            </a:r>
          </a:p>
          <a:p>
            <a:r>
              <a:rPr lang="en-US" dirty="0"/>
              <a:t>- Manual code review yang lama dan </a:t>
            </a:r>
            <a:r>
              <a:rPr lang="en-US" dirty="0" err="1"/>
              <a:t>tidak</a:t>
            </a:r>
            <a:r>
              <a:rPr lang="en-US" dirty="0"/>
              <a:t> thorough</a:t>
            </a:r>
          </a:p>
          <a:p>
            <a:r>
              <a:rPr lang="en-US" dirty="0"/>
              <a:t>- Lupa </a:t>
            </a:r>
            <a:r>
              <a:rPr lang="en-US" dirty="0" err="1"/>
              <a:t>menjalankan</a:t>
            </a:r>
            <a:r>
              <a:rPr lang="en-US" dirty="0"/>
              <a:t> linter/formatter </a:t>
            </a:r>
            <a:r>
              <a:rPr lang="en-US" dirty="0" err="1"/>
              <a:t>sebelum</a:t>
            </a:r>
            <a:r>
              <a:rPr lang="en-US" dirty="0"/>
              <a:t> commit</a:t>
            </a:r>
          </a:p>
          <a:p>
            <a:r>
              <a:rPr lang="en-US" dirty="0"/>
              <a:t>- Pull Request </a:t>
            </a:r>
            <a:r>
              <a:rPr lang="en-US" dirty="0" err="1"/>
              <a:t>ditolak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coding standard</a:t>
            </a:r>
          </a:p>
          <a:p>
            <a:r>
              <a:rPr lang="en-US" dirty="0"/>
              <a:t>- Debugging production issues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dicegah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2EE77-6609-9C73-A92B-4A9372D79616}"/>
              </a:ext>
            </a:extLst>
          </p:cNvPr>
          <p:cNvSpPr txBox="1"/>
          <p:nvPr/>
        </p:nvSpPr>
        <p:spPr>
          <a:xfrm>
            <a:off x="7789334" y="1749661"/>
            <a:ext cx="35644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Real Impact:</a:t>
            </a:r>
          </a:p>
          <a:p>
            <a:r>
              <a:rPr lang="en-US" dirty="0"/>
              <a:t>- 3-4 jam debugging issues yang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terdeteksi</a:t>
            </a:r>
            <a:r>
              <a:rPr lang="en-US" dirty="0"/>
              <a:t> </a:t>
            </a:r>
            <a:r>
              <a:rPr lang="en-US" dirty="0" err="1"/>
              <a:t>dini</a:t>
            </a:r>
            <a:endParaRPr lang="en-US" dirty="0"/>
          </a:p>
          <a:p>
            <a:r>
              <a:rPr lang="en-US" dirty="0"/>
              <a:t>- 2-3 kali code review cycle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basic</a:t>
            </a:r>
          </a:p>
          <a:p>
            <a:r>
              <a:rPr lang="en-US" dirty="0"/>
              <a:t>- Production hotfixes </a:t>
            </a:r>
            <a:r>
              <a:rPr lang="en-US" dirty="0" err="1"/>
              <a:t>untuk</a:t>
            </a:r>
            <a:r>
              <a:rPr lang="en-US" dirty="0"/>
              <a:t> bug </a:t>
            </a:r>
            <a:r>
              <a:rPr lang="en-US" dirty="0" err="1"/>
              <a:t>sederhana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3F7E3-1FE7-D7D0-D940-FD7232B60A99}"/>
              </a:ext>
            </a:extLst>
          </p:cNvPr>
          <p:cNvSpPr txBox="1"/>
          <p:nvPr/>
        </p:nvSpPr>
        <p:spPr>
          <a:xfrm>
            <a:off x="5427133" y="49392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Gimana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caranya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supaya</a:t>
            </a:r>
            <a:r>
              <a:rPr lang="en-US" dirty="0">
                <a:solidFill>
                  <a:srgbClr val="FF0000"/>
                </a:solidFill>
              </a:rPr>
              <a:t> code </a:t>
            </a:r>
            <a:r>
              <a:rPr lang="en-US" dirty="0" err="1">
                <a:solidFill>
                  <a:srgbClr val="FF0000"/>
                </a:solidFill>
              </a:rPr>
              <a:t>kita</a:t>
            </a:r>
            <a:r>
              <a:rPr lang="en-US" dirty="0">
                <a:solidFill>
                  <a:srgbClr val="FF0000"/>
                </a:solidFill>
              </a:rPr>
              <a:t> always clean and bug-free?</a:t>
            </a:r>
          </a:p>
        </p:txBody>
      </p:sp>
    </p:spTree>
    <p:extLst>
      <p:ext uri="{BB962C8B-B14F-4D97-AF65-F5344CB8AC3E}">
        <p14:creationId xmlns:p14="http://schemas.microsoft.com/office/powerpoint/2010/main" val="175794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8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CA73-3277-DB5A-50EB-094765BA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✅ Automated Code Analysis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E23D-8A34-545D-668C-9BB20321E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✅ Automated Code Quality Check:</a:t>
            </a:r>
          </a:p>
          <a:p>
            <a:r>
              <a:rPr lang="en-US" sz="1800" dirty="0"/>
              <a:t>- Laravel Pint </a:t>
            </a:r>
            <a:r>
              <a:rPr lang="en-US" sz="1800" dirty="0" err="1"/>
              <a:t>untuk</a:t>
            </a:r>
            <a:r>
              <a:rPr lang="en-US" sz="1800" dirty="0"/>
              <a:t> format PHP </a:t>
            </a:r>
            <a:r>
              <a:rPr lang="en-US" sz="1800" dirty="0" err="1"/>
              <a:t>otomatis</a:t>
            </a:r>
            <a:endParaRPr lang="en-US" sz="1800" dirty="0"/>
          </a:p>
          <a:p>
            <a:r>
              <a:rPr lang="en-US" sz="1800" dirty="0"/>
              <a:t>- </a:t>
            </a:r>
            <a:r>
              <a:rPr lang="en-US" sz="1800" dirty="0" err="1"/>
              <a:t>PHPStan</a:t>
            </a:r>
            <a:r>
              <a:rPr lang="en-US" sz="1800" dirty="0"/>
              <a:t>/</a:t>
            </a:r>
            <a:r>
              <a:rPr lang="en-US" sz="1800" dirty="0" err="1"/>
              <a:t>Larastan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static analysis</a:t>
            </a:r>
          </a:p>
          <a:p>
            <a:r>
              <a:rPr lang="en-US" sz="1800" dirty="0"/>
              <a:t>- </a:t>
            </a:r>
            <a:r>
              <a:rPr lang="en-US" sz="1800" dirty="0" err="1"/>
              <a:t>ESLint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JavaScript/Node.js</a:t>
            </a:r>
          </a:p>
          <a:p>
            <a:r>
              <a:rPr lang="en-US" sz="1800" dirty="0"/>
              <a:t>- Pre-commit hooks yang </a:t>
            </a:r>
            <a:r>
              <a:rPr lang="en-US" sz="1800" dirty="0" err="1"/>
              <a:t>nggak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di-skip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5EBC1-22F3-BBA1-4B27-0E974FD9761D}"/>
              </a:ext>
            </a:extLst>
          </p:cNvPr>
          <p:cNvSpPr txBox="1"/>
          <p:nvPr/>
        </p:nvSpPr>
        <p:spPr>
          <a:xfrm>
            <a:off x="4792133" y="1797050"/>
            <a:ext cx="34459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✅ Real-time Quality Feedback:</a:t>
            </a:r>
          </a:p>
          <a:p>
            <a:r>
              <a:rPr lang="en-US" dirty="0"/>
              <a:t>- Error detection </a:t>
            </a:r>
            <a:r>
              <a:rPr lang="en-US" dirty="0" err="1"/>
              <a:t>sebelum</a:t>
            </a:r>
            <a:r>
              <a:rPr lang="en-US" dirty="0"/>
              <a:t> commit</a:t>
            </a:r>
          </a:p>
          <a:p>
            <a:r>
              <a:rPr lang="en-US" dirty="0"/>
              <a:t>- Auto-fix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formatting</a:t>
            </a:r>
          </a:p>
          <a:p>
            <a:r>
              <a:rPr lang="en-US" dirty="0"/>
              <a:t>- Detailed report </a:t>
            </a:r>
            <a:r>
              <a:rPr lang="en-US" dirty="0" err="1"/>
              <a:t>untuk</a:t>
            </a:r>
            <a:r>
              <a:rPr lang="en-US" dirty="0"/>
              <a:t> complex issues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89ACD-6359-584C-F04D-AB501FC25168}"/>
              </a:ext>
            </a:extLst>
          </p:cNvPr>
          <p:cNvSpPr txBox="1"/>
          <p:nvPr/>
        </p:nvSpPr>
        <p:spPr>
          <a:xfrm>
            <a:off x="8398933" y="1797050"/>
            <a:ext cx="31834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✅ Developer Experience yang smooth:</a:t>
            </a:r>
          </a:p>
          <a:p>
            <a:r>
              <a:rPr lang="en-US" dirty="0"/>
              <a:t>- Docker-based tools (consistent environment)</a:t>
            </a:r>
          </a:p>
          <a:p>
            <a:r>
              <a:rPr lang="en-US" dirty="0"/>
              <a:t>- Easy setup dan configuration</a:t>
            </a:r>
          </a:p>
          <a:p>
            <a:r>
              <a:rPr lang="en-US" dirty="0"/>
              <a:t>- Clear error messages dan suggestions</a:t>
            </a:r>
          </a:p>
        </p:txBody>
      </p:sp>
    </p:spTree>
    <p:extLst>
      <p:ext uri="{BB962C8B-B14F-4D97-AF65-F5344CB8AC3E}">
        <p14:creationId xmlns:p14="http://schemas.microsoft.com/office/powerpoint/2010/main" val="37974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1F22-8886-66BC-7286-5A21D178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Gimana</a:t>
            </a:r>
            <a:r>
              <a:rPr lang="en-US" dirty="0"/>
              <a:t> Project Ini Di-setup?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14EF-8422-10B5-C867-17D969DD4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18668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code-analysis-project/</a:t>
            </a:r>
          </a:p>
          <a:p>
            <a:pPr marL="0" indent="0">
              <a:buNone/>
            </a:pPr>
            <a:r>
              <a:rPr lang="en-US" dirty="0"/>
              <a:t>├── examples/</a:t>
            </a:r>
          </a:p>
          <a:p>
            <a:pPr marL="0" indent="0">
              <a:buNone/>
            </a:pPr>
            <a:r>
              <a:rPr lang="en-US" dirty="0"/>
              <a:t>│   ├── </a:t>
            </a:r>
            <a:r>
              <a:rPr lang="en-US" dirty="0" err="1"/>
              <a:t>laravel</a:t>
            </a:r>
            <a:r>
              <a:rPr lang="en-US" dirty="0"/>
              <a:t>/          # PHP Laravel app</a:t>
            </a:r>
          </a:p>
          <a:p>
            <a:pPr marL="0" indent="0">
              <a:buNone/>
            </a:pPr>
            <a:r>
              <a:rPr lang="en-US" dirty="0"/>
              <a:t>│   │   ├── app/          # Source code</a:t>
            </a:r>
          </a:p>
          <a:p>
            <a:pPr marL="0" indent="0">
              <a:buNone/>
            </a:pPr>
            <a:r>
              <a:rPr lang="en-US" dirty="0"/>
              <a:t>│   │   ├── </a:t>
            </a:r>
            <a:r>
              <a:rPr lang="en-US" dirty="0" err="1"/>
              <a:t>phpstan.neon</a:t>
            </a:r>
            <a:r>
              <a:rPr lang="en-US" dirty="0"/>
              <a:t>  # Static analysis config</a:t>
            </a:r>
          </a:p>
          <a:p>
            <a:pPr marL="0" indent="0">
              <a:buNone/>
            </a:pPr>
            <a:r>
              <a:rPr lang="en-US" dirty="0"/>
              <a:t>│   │   ├── </a:t>
            </a:r>
            <a:r>
              <a:rPr lang="en-US" dirty="0" err="1"/>
              <a:t>pint.json</a:t>
            </a:r>
            <a:r>
              <a:rPr lang="en-US" dirty="0"/>
              <a:t>     # Code formatter config</a:t>
            </a:r>
          </a:p>
          <a:p>
            <a:pPr marL="0" indent="0">
              <a:buNone/>
            </a:pPr>
            <a:r>
              <a:rPr lang="en-US" dirty="0"/>
              <a:t>│   │   └── </a:t>
            </a:r>
            <a:r>
              <a:rPr lang="en-US" dirty="0" err="1"/>
              <a:t>Dockerfile</a:t>
            </a:r>
            <a:r>
              <a:rPr lang="en-US" dirty="0"/>
              <a:t>    # Environment setup</a:t>
            </a:r>
          </a:p>
          <a:p>
            <a:pPr marL="0" indent="0">
              <a:buNone/>
            </a:pPr>
            <a:r>
              <a:rPr lang="en-US" dirty="0"/>
              <a:t>│   ├── </a:t>
            </a:r>
            <a:r>
              <a:rPr lang="en-US" dirty="0" err="1"/>
              <a:t>nodejs</a:t>
            </a:r>
            <a:r>
              <a:rPr lang="en-US" dirty="0"/>
              <a:t>/           # Node.js app</a:t>
            </a:r>
          </a:p>
          <a:p>
            <a:pPr marL="0" indent="0">
              <a:buNone/>
            </a:pPr>
            <a:r>
              <a:rPr lang="en-US" dirty="0"/>
              <a:t>│   │   ├── app.js        # Source code</a:t>
            </a:r>
          </a:p>
          <a:p>
            <a:pPr marL="0" indent="0">
              <a:buNone/>
            </a:pPr>
            <a:r>
              <a:rPr lang="en-US" dirty="0"/>
              <a:t>│   │   ├── </a:t>
            </a:r>
            <a:r>
              <a:rPr lang="en-US" dirty="0" err="1"/>
              <a:t>package.json</a:t>
            </a:r>
            <a:r>
              <a:rPr lang="en-US" dirty="0"/>
              <a:t>  # Dependencies &amp; scripts</a:t>
            </a:r>
          </a:p>
          <a:p>
            <a:pPr marL="0" indent="0">
              <a:buNone/>
            </a:pPr>
            <a:r>
              <a:rPr lang="en-US" dirty="0"/>
              <a:t>│   │   └── </a:t>
            </a:r>
            <a:r>
              <a:rPr lang="en-US" dirty="0" err="1"/>
              <a:t>Dockerfile</a:t>
            </a:r>
            <a:r>
              <a:rPr lang="en-US" dirty="0"/>
              <a:t>    # Environment setup</a:t>
            </a:r>
          </a:p>
          <a:p>
            <a:pPr marL="0" indent="0">
              <a:buNone/>
            </a:pPr>
            <a:r>
              <a:rPr lang="en-US" dirty="0"/>
              <a:t>│   └── docker-</a:t>
            </a:r>
            <a:r>
              <a:rPr lang="en-US" dirty="0" err="1"/>
              <a:t>compose.yml</a:t>
            </a:r>
            <a:r>
              <a:rPr lang="en-US" dirty="0"/>
              <a:t> # Orchestration</a:t>
            </a:r>
          </a:p>
          <a:p>
            <a:pPr marL="0" indent="0">
              <a:buNone/>
            </a:pPr>
            <a:r>
              <a:rPr lang="en-US" dirty="0"/>
              <a:t>└── .git/hooks/pre-commit  # Quality gates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83356-9F05-9E57-619F-228435586EC7}"/>
              </a:ext>
            </a:extLst>
          </p:cNvPr>
          <p:cNvSpPr txBox="1"/>
          <p:nvPr/>
        </p:nvSpPr>
        <p:spPr>
          <a:xfrm>
            <a:off x="6172200" y="2714625"/>
            <a:ext cx="56557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🐳 </a:t>
            </a:r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Docker?</a:t>
            </a:r>
          </a:p>
          <a:p>
            <a:r>
              <a:rPr lang="en-US" dirty="0"/>
              <a:t>- </a:t>
            </a:r>
            <a:r>
              <a:rPr lang="en-US" dirty="0" err="1"/>
              <a:t>Konsisten</a:t>
            </a:r>
            <a:r>
              <a:rPr lang="en-US" dirty="0"/>
              <a:t> di </a:t>
            </a:r>
            <a:r>
              <a:rPr lang="en-US" dirty="0" err="1"/>
              <a:t>semua</a:t>
            </a:r>
            <a:r>
              <a:rPr lang="en-US" dirty="0"/>
              <a:t> environment (Windows, Mac, Linux)</a:t>
            </a:r>
          </a:p>
          <a:p>
            <a:r>
              <a:rPr lang="en-US" dirty="0"/>
              <a:t>- </a:t>
            </a:r>
            <a:r>
              <a:rPr lang="en-US" dirty="0" err="1"/>
              <a:t>Nggak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install tools di local machine</a:t>
            </a:r>
          </a:p>
          <a:p>
            <a:r>
              <a:rPr lang="en-US" dirty="0"/>
              <a:t>- Easy to reproduce issues</a:t>
            </a:r>
          </a:p>
        </p:txBody>
      </p:sp>
    </p:spTree>
    <p:extLst>
      <p:ext uri="{BB962C8B-B14F-4D97-AF65-F5344CB8AC3E}">
        <p14:creationId xmlns:p14="http://schemas.microsoft.com/office/powerpoint/2010/main" val="164005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3516-5CFA-5177-2693-50E76421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Arsenal </a:t>
            </a:r>
            <a:r>
              <a:rPr lang="en-US" dirty="0" err="1"/>
              <a:t>untuk</a:t>
            </a:r>
            <a:r>
              <a:rPr lang="en-US" dirty="0"/>
              <a:t> Code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2DDDD-A9A8-D9AA-C254-B93D9FBCC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🎨 Laravel Pint (Code Formatter)</a:t>
            </a:r>
          </a:p>
          <a:p>
            <a:pPr marL="0" indent="0">
              <a:buNone/>
            </a:pPr>
            <a:r>
              <a:rPr lang="en-US" dirty="0"/>
              <a:t>- Auto-fix formatting issues (spacing, brackets, etc.)</a:t>
            </a:r>
          </a:p>
          <a:p>
            <a:pPr marL="0" indent="0">
              <a:buNone/>
            </a:pPr>
            <a:r>
              <a:rPr lang="en-US" dirty="0"/>
              <a:t>- Based on PHP-CS-Fixer</a:t>
            </a:r>
          </a:p>
          <a:p>
            <a:pPr marL="0" indent="0">
              <a:buNone/>
            </a:pPr>
            <a:r>
              <a:rPr lang="en-US" dirty="0"/>
              <a:t>- Laravel coding standard out-of-the-box</a:t>
            </a:r>
          </a:p>
          <a:p>
            <a:pPr marL="0" indent="0">
              <a:buNone/>
            </a:pPr>
            <a:r>
              <a:rPr lang="en-US" dirty="0"/>
              <a:t>- Bisa custom rules via </a:t>
            </a:r>
            <a:r>
              <a:rPr lang="en-US" dirty="0" err="1"/>
              <a:t>pint.json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0B996-76B1-64D9-709C-A31F141D197B}"/>
              </a:ext>
            </a:extLst>
          </p:cNvPr>
          <p:cNvSpPr txBox="1"/>
          <p:nvPr/>
        </p:nvSpPr>
        <p:spPr>
          <a:xfrm>
            <a:off x="4834467" y="182562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🔍 </a:t>
            </a:r>
            <a:r>
              <a:rPr lang="en-US" dirty="0" err="1"/>
              <a:t>PHPStan</a:t>
            </a:r>
            <a:r>
              <a:rPr lang="en-US" dirty="0"/>
              <a:t>/</a:t>
            </a:r>
            <a:r>
              <a:rPr lang="en-US" dirty="0" err="1"/>
              <a:t>Larastan</a:t>
            </a:r>
            <a:r>
              <a:rPr lang="en-US" dirty="0"/>
              <a:t> (Static Analysis)</a:t>
            </a:r>
          </a:p>
          <a:p>
            <a:pPr marL="0" indent="0">
              <a:buNone/>
            </a:pPr>
            <a:r>
              <a:rPr lang="en-US" dirty="0"/>
              <a:t>- Detect bugs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run code</a:t>
            </a:r>
          </a:p>
          <a:p>
            <a:pPr marL="0" indent="0">
              <a:buNone/>
            </a:pPr>
            <a:r>
              <a:rPr lang="en-US" dirty="0"/>
              <a:t>- 10 levels of strictness (0 = basic, max = super strict)</a:t>
            </a:r>
          </a:p>
          <a:p>
            <a:pPr marL="0" indent="0">
              <a:buNone/>
            </a:pPr>
            <a:r>
              <a:rPr lang="en-US" dirty="0"/>
              <a:t>- Laravel-specific rules via </a:t>
            </a:r>
            <a:r>
              <a:rPr lang="en-US" dirty="0" err="1"/>
              <a:t>Larastan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Catch: undefined variables, wrong types, dead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CF6AA-9A40-5483-F2FC-6C47B69E14D4}"/>
              </a:ext>
            </a:extLst>
          </p:cNvPr>
          <p:cNvSpPr txBox="1"/>
          <p:nvPr/>
        </p:nvSpPr>
        <p:spPr>
          <a:xfrm>
            <a:off x="6773333" y="4001294"/>
            <a:ext cx="45804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⚡ </a:t>
            </a:r>
            <a:r>
              <a:rPr lang="en-US" dirty="0" err="1"/>
              <a:t>ESLint</a:t>
            </a:r>
            <a:r>
              <a:rPr lang="en-US" dirty="0"/>
              <a:t> (JavaScript Linter)</a:t>
            </a:r>
          </a:p>
          <a:p>
            <a:pPr marL="0" indent="0">
              <a:buNone/>
            </a:pPr>
            <a:r>
              <a:rPr lang="en-US" dirty="0"/>
              <a:t>- Code quality dan consistency </a:t>
            </a:r>
            <a:r>
              <a:rPr lang="en-US" dirty="0" err="1"/>
              <a:t>untuk</a:t>
            </a:r>
            <a:r>
              <a:rPr lang="en-US" dirty="0"/>
              <a:t> Node.js</a:t>
            </a:r>
          </a:p>
          <a:p>
            <a:pPr marL="0" indent="0">
              <a:buNone/>
            </a:pPr>
            <a:r>
              <a:rPr lang="en-US" dirty="0"/>
              <a:t>- Detect potential bugs dan bad practices</a:t>
            </a:r>
          </a:p>
          <a:p>
            <a:pPr marL="0" indent="0">
              <a:buNone/>
            </a:pPr>
            <a:r>
              <a:rPr lang="en-US" dirty="0"/>
              <a:t>- Configurable rules</a:t>
            </a:r>
          </a:p>
        </p:txBody>
      </p:sp>
    </p:spTree>
    <p:extLst>
      <p:ext uri="{BB962C8B-B14F-4D97-AF65-F5344CB8AC3E}">
        <p14:creationId xmlns:p14="http://schemas.microsoft.com/office/powerpoint/2010/main" val="45550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DA59-21D7-5A17-E91B-1ACC20A0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PHPStan</a:t>
            </a:r>
            <a:r>
              <a:rPr lang="en-US" dirty="0"/>
              <a:t> Levels: From Beginner to Expert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7742-D3DA-F984-FAB7-81C7CC2EF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3" y="3943084"/>
            <a:ext cx="10515600" cy="21044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Demo: </a:t>
            </a:r>
            <a:r>
              <a:rPr lang="en-US" dirty="0" err="1"/>
              <a:t>Lihat</a:t>
            </a:r>
            <a:r>
              <a:rPr lang="en-US" dirty="0"/>
              <a:t> file `</a:t>
            </a:r>
            <a:r>
              <a:rPr lang="en-US" dirty="0" err="1"/>
              <a:t>contoh-phpstan-levels.php</a:t>
            </a:r>
            <a:r>
              <a:rPr lang="en-US" dirty="0"/>
              <a:t>`</a:t>
            </a:r>
          </a:p>
          <a:p>
            <a:pPr marL="0" indent="0">
              <a:buNone/>
            </a:pPr>
            <a:r>
              <a:rPr lang="en-US" dirty="0"/>
              <a:t>- Level 0: Hanya 1-2 errors</a:t>
            </a:r>
          </a:p>
          <a:p>
            <a:pPr marL="0" indent="0">
              <a:buNone/>
            </a:pPr>
            <a:r>
              <a:rPr lang="en-US" dirty="0"/>
              <a:t>- Level 5: ~8-10 errors  </a:t>
            </a:r>
          </a:p>
          <a:p>
            <a:pPr marL="0" indent="0">
              <a:buNone/>
            </a:pPr>
            <a:r>
              <a:rPr lang="en-US" dirty="0"/>
              <a:t>- Level Max: 15+ errors detected!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115C46-8F58-A998-73A5-C7511DA44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135412"/>
              </p:ext>
            </p:extLst>
          </p:nvPr>
        </p:nvGraphicFramePr>
        <p:xfrm>
          <a:off x="838200" y="1438010"/>
          <a:ext cx="1051560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916021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500081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519479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 yang Di-detect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Contoh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8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 methods,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88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 properties, array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82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 handling, type consistency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Generics, dead code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9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9-Max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Perfect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types documented, zero assumption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61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0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FDF9-EFFC-BB5F-0F06-66FB6F83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Gates yang </a:t>
            </a:r>
            <a:r>
              <a:rPr lang="en-US" dirty="0" err="1"/>
              <a:t>Nggak</a:t>
            </a:r>
            <a:r>
              <a:rPr lang="en-US" dirty="0"/>
              <a:t> Bisa Di-skip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5F22C-A79E-EA74-F087-F55DBECDE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7067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🔄 Workflow </a:t>
            </a:r>
            <a:r>
              <a:rPr lang="en-US" dirty="0" err="1"/>
              <a:t>saat</a:t>
            </a:r>
            <a:r>
              <a:rPr lang="en-US" dirty="0"/>
              <a:t> git commit: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Detect staged PHP files → Cuma analyze file yang di-commit</a:t>
            </a:r>
          </a:p>
          <a:p>
            <a:pPr marL="0" indent="0">
              <a:buNone/>
            </a:pPr>
            <a:r>
              <a:rPr lang="en-US" dirty="0"/>
              <a:t>2. Run Laravel Pint → Auto-fix formatting issues</a:t>
            </a:r>
          </a:p>
          <a:p>
            <a:pPr marL="0" indent="0">
              <a:buNone/>
            </a:pPr>
            <a:r>
              <a:rPr lang="en-US" dirty="0"/>
              <a:t>3. Re-stage fixed files → File yang di-fix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staging</a:t>
            </a:r>
          </a:p>
          <a:p>
            <a:pPr marL="0" indent="0">
              <a:buNone/>
            </a:pPr>
            <a:r>
              <a:rPr lang="en-US" dirty="0"/>
              <a:t>4. Run </a:t>
            </a:r>
            <a:r>
              <a:rPr lang="en-US" dirty="0" err="1"/>
              <a:t>PHPStan</a:t>
            </a:r>
            <a:r>
              <a:rPr lang="en-US" dirty="0"/>
              <a:t> analysis → Static analysis </a:t>
            </a:r>
            <a:r>
              <a:rPr lang="en-US" dirty="0" err="1"/>
              <a:t>dengan</a:t>
            </a:r>
            <a:r>
              <a:rPr lang="en-US" dirty="0"/>
              <a:t> level MAX</a:t>
            </a:r>
          </a:p>
          <a:p>
            <a:pPr marL="0" indent="0">
              <a:buNone/>
            </a:pPr>
            <a:r>
              <a:rPr lang="en-US" dirty="0"/>
              <a:t>5. Block commit if errors → Commit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issues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```bash</a:t>
            </a:r>
          </a:p>
          <a:p>
            <a:pPr marL="0" indent="0">
              <a:buNone/>
            </a:pPr>
            <a:r>
              <a:rPr lang="en-US" dirty="0"/>
              <a:t>Kalau </a:t>
            </a:r>
            <a:r>
              <a:rPr lang="en-US" dirty="0" err="1"/>
              <a:t>ada</a:t>
            </a:r>
            <a:r>
              <a:rPr lang="en-US" dirty="0"/>
              <a:t> error, commit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❌ Static analysis issues found!</a:t>
            </a:r>
          </a:p>
          <a:p>
            <a:pPr marL="0" indent="0">
              <a:buNone/>
            </a:pPr>
            <a:r>
              <a:rPr lang="en-US" dirty="0"/>
              <a:t>💡 Please fix the issues reported by </a:t>
            </a:r>
            <a:r>
              <a:rPr lang="en-US" dirty="0" err="1"/>
              <a:t>Larastan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Kalau </a:t>
            </a:r>
            <a:r>
              <a:rPr lang="en-US" dirty="0" err="1"/>
              <a:t>semua</a:t>
            </a:r>
            <a:r>
              <a:rPr lang="en-US" dirty="0"/>
              <a:t> OK:</a:t>
            </a:r>
          </a:p>
          <a:p>
            <a:pPr marL="0" indent="0">
              <a:buNone/>
            </a:pPr>
            <a:r>
              <a:rPr lang="en-US" dirty="0"/>
              <a:t>✅ All pre-commit checks passed! Ready to commit.</a:t>
            </a:r>
          </a:p>
        </p:txBody>
      </p:sp>
      <p:pic>
        <p:nvPicPr>
          <p:cNvPr id="2052" name="Picture 4" descr="How to use quality gates to guide IT projects? | AGILEAN Solutions">
            <a:extLst>
              <a:ext uri="{FF2B5EF4-FFF2-40B4-BE49-F238E27FC236}">
                <a16:creationId xmlns:a16="http://schemas.microsoft.com/office/drawing/2014/main" id="{CC9F3228-A6BE-270B-68A5-B6C1AE6FB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33" y="1825625"/>
            <a:ext cx="6228292" cy="419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96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4E2C-3A97-2529-D247-68805BEC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Mari Kita Lihat in Action!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672F-3ABC-52A7-5752-C1C1CE70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Demo 1: Clean Code (Success Case)</a:t>
            </a:r>
          </a:p>
          <a:p>
            <a:pPr marL="0" indent="0">
              <a:buNone/>
            </a:pPr>
            <a:r>
              <a:rPr lang="en-US" dirty="0"/>
              <a:t>```bash</a:t>
            </a:r>
          </a:p>
          <a:p>
            <a:pPr marL="0" indent="0">
              <a:buNone/>
            </a:pPr>
            <a:r>
              <a:rPr lang="en-US" dirty="0"/>
              <a:t>git add examples/</a:t>
            </a:r>
            <a:r>
              <a:rPr lang="en-US" dirty="0" err="1"/>
              <a:t>laravel</a:t>
            </a:r>
            <a:r>
              <a:rPr lang="en-US" dirty="0"/>
              <a:t>/app/Models/</a:t>
            </a:r>
            <a:r>
              <a:rPr lang="en-US" dirty="0" err="1"/>
              <a:t>User.php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commit -m "Add clean user model"</a:t>
            </a:r>
          </a:p>
          <a:p>
            <a:pPr marL="0" indent="0">
              <a:buNone/>
            </a:pPr>
            <a:r>
              <a:rPr lang="en-US" dirty="0"/>
              <a:t>Result: ✅ Commit </a:t>
            </a:r>
            <a:r>
              <a:rPr lang="en-US" dirty="0" err="1"/>
              <a:t>berhasil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```</a:t>
            </a:r>
          </a:p>
          <a:p>
            <a:pPr marL="0" indent="0">
              <a:buNone/>
            </a:pPr>
            <a:r>
              <a:rPr lang="en-US" dirty="0"/>
              <a:t>Demo 2: Code with Issues (Failure Case)  </a:t>
            </a:r>
          </a:p>
          <a:p>
            <a:pPr marL="0" indent="0">
              <a:buNone/>
            </a:pPr>
            <a:r>
              <a:rPr lang="en-US" dirty="0"/>
              <a:t>```bash</a:t>
            </a:r>
          </a:p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 err="1"/>
              <a:t>dengan</a:t>
            </a:r>
            <a:r>
              <a:rPr lang="en-US" dirty="0"/>
              <a:t> undefined variable, wrong types</a:t>
            </a:r>
          </a:p>
          <a:p>
            <a:pPr marL="0" indent="0">
              <a:buNone/>
            </a:pPr>
            <a:r>
              <a:rPr lang="en-US" dirty="0"/>
              <a:t>git add examples/</a:t>
            </a:r>
            <a:r>
              <a:rPr lang="en-US" dirty="0" err="1"/>
              <a:t>laravel</a:t>
            </a:r>
            <a:r>
              <a:rPr lang="en-US" dirty="0"/>
              <a:t>/app/Http/Controllers/Api/</a:t>
            </a:r>
            <a:r>
              <a:rPr lang="en-US" dirty="0" err="1"/>
              <a:t>CodeAnalysisController.php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commit -m "Add buggy controller"</a:t>
            </a:r>
          </a:p>
          <a:p>
            <a:pPr marL="0" indent="0">
              <a:buNone/>
            </a:pPr>
            <a:r>
              <a:rPr lang="en-US" dirty="0"/>
              <a:t>Result: ❌ Commit </a:t>
            </a:r>
            <a:r>
              <a:rPr lang="en-US" dirty="0" err="1"/>
              <a:t>gagal</a:t>
            </a:r>
            <a:r>
              <a:rPr lang="en-US" dirty="0"/>
              <a:t>, </a:t>
            </a:r>
            <a:r>
              <a:rPr lang="en-US" dirty="0" err="1"/>
              <a:t>harus</a:t>
            </a:r>
            <a:r>
              <a:rPr lang="en-US" dirty="0"/>
              <a:t> fix </a:t>
            </a:r>
            <a:r>
              <a:rPr lang="en-US" dirty="0" err="1"/>
              <a:t>dulu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```</a:t>
            </a:r>
          </a:p>
          <a:p>
            <a:pPr marL="0" indent="0">
              <a:buNone/>
            </a:pPr>
            <a:r>
              <a:rPr lang="en-US" dirty="0"/>
              <a:t>Demo 3: Formatting Issues (Auto-fix)</a:t>
            </a:r>
          </a:p>
          <a:p>
            <a:pPr marL="0" indent="0">
              <a:buNone/>
            </a:pPr>
            <a:r>
              <a:rPr lang="en-US" dirty="0"/>
              <a:t>```bash</a:t>
            </a:r>
          </a:p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 err="1"/>
              <a:t>dengan</a:t>
            </a:r>
            <a:r>
              <a:rPr lang="en-US" dirty="0"/>
              <a:t> spacing/indentation salah</a:t>
            </a:r>
          </a:p>
          <a:p>
            <a:pPr marL="0" indent="0">
              <a:buNone/>
            </a:pPr>
            <a:r>
              <a:rPr lang="en-US" dirty="0"/>
              <a:t>git commit -m "Fix formatting"</a:t>
            </a:r>
          </a:p>
          <a:p>
            <a:pPr marL="0" indent="0">
              <a:buNone/>
            </a:pPr>
            <a:r>
              <a:rPr lang="en-US" dirty="0"/>
              <a:t>Result: ✅ Auto-fixed, commit </a:t>
            </a:r>
            <a:r>
              <a:rPr lang="en-US" dirty="0" err="1"/>
              <a:t>berhasil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8546F1AD3C594799D8571F2892DFE9" ma:contentTypeVersion="18" ma:contentTypeDescription="Create a new document." ma:contentTypeScope="" ma:versionID="c8a878a69dd791973665234d71ff2bad">
  <xsd:schema xmlns:xsd="http://www.w3.org/2001/XMLSchema" xmlns:xs="http://www.w3.org/2001/XMLSchema" xmlns:p="http://schemas.microsoft.com/office/2006/metadata/properties" xmlns:ns2="4e851f84-edfc-415f-9755-6d8013d698fa" xmlns:ns3="4415450d-0ef6-4fef-bfeb-c9d257979e7a" targetNamespace="http://schemas.microsoft.com/office/2006/metadata/properties" ma:root="true" ma:fieldsID="899faba9e8635afee4c7ea5846ee0bde" ns2:_="" ns3:_="">
    <xsd:import namespace="4e851f84-edfc-415f-9755-6d8013d698fa"/>
    <xsd:import namespace="4415450d-0ef6-4fef-bfeb-c9d257979e7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51f84-edfc-415f-9755-6d8013d698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f2a80da-9b34-4733-9c1a-e7fda30dd8fe}" ma:internalName="TaxCatchAll" ma:showField="CatchAllData" ma:web="4e851f84-edfc-415f-9755-6d8013d698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5450d-0ef6-4fef-bfeb-c9d257979e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57954b7-9221-4135-856c-9fcbadbfde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ABFA44-AA44-4BBD-844A-5865AB6B4E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851f84-edfc-415f-9755-6d8013d698fa"/>
    <ds:schemaRef ds:uri="4415450d-0ef6-4fef-bfeb-c9d257979e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34B71A-881A-4806-8375-A0CC84D5F9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13582</TotalTime>
  <Words>797</Words>
  <Application>Microsoft Office PowerPoint</Application>
  <PresentationFormat>Widescreen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Office Theme</vt:lpstr>
      <vt:lpstr>PowerPoint Presentation</vt:lpstr>
      <vt:lpstr>Gimana Sih Cara Bikin Code Quality yang Bagus? 🚀</vt:lpstr>
      <vt:lpstr>🎯 Masalah yang Sering Kita Hadapi</vt:lpstr>
      <vt:lpstr>✅ Automated Code Analysis Pipeline</vt:lpstr>
      <vt:lpstr>Gimana Project Ini Di-setup?</vt:lpstr>
      <vt:lpstr>Arsenal untuk Code Quality</vt:lpstr>
      <vt:lpstr>PHPStan Levels: From Beginner to Expert</vt:lpstr>
      <vt:lpstr>Quality Gates yang Nggak Bisa Di-skip</vt:lpstr>
      <vt:lpstr>Mari Kita Lihat in Action!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, ALIPIKRI</dc:creator>
  <cp:lastModifiedBy>WDJR .</cp:lastModifiedBy>
  <cp:revision>106</cp:revision>
  <dcterms:created xsi:type="dcterms:W3CDTF">2021-10-05T02:52:46Z</dcterms:created>
  <dcterms:modified xsi:type="dcterms:W3CDTF">2025-08-03T00:34:42Z</dcterms:modified>
</cp:coreProperties>
</file>