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56" r:id="rId4"/>
    <p:sldId id="1145" r:id="rId5"/>
    <p:sldId id="1146" r:id="rId6"/>
    <p:sldId id="1147" r:id="rId7"/>
    <p:sldId id="1148" r:id="rId8"/>
    <p:sldId id="1149" r:id="rId9"/>
    <p:sldId id="1150" r:id="rId10"/>
    <p:sldId id="1151" r:id="rId11"/>
    <p:sldId id="1152" r:id="rId12"/>
    <p:sldId id="1153" r:id="rId13"/>
    <p:sldId id="1154" r:id="rId14"/>
    <p:sldId id="1155" r:id="rId15"/>
    <p:sldId id="1156" r:id="rId16"/>
    <p:sldId id="1157" r:id="rId17"/>
    <p:sldId id="1158" r:id="rId18"/>
    <p:sldId id="11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F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1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9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3705CA-45C2-4967-9992-40B3BD35BA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4B7F67-95D4-4B4C-A39F-FE79455BB0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1A6079-162A-4D1B-94E2-FE72C89E699D}" type="datetimeFigureOut">
              <a:rPr lang="en-ID" smtClean="0"/>
              <a:t>04/08/2025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5F690F-08AE-4201-BE73-F2EDAD540B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2C0C9-2A12-4153-9D3A-24B2786996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7258C-D292-48B0-810C-AAAB0AEE93B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98452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001D7-F847-404A-A39B-22CCEDF9F0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80A9E-F858-C04B-BC17-17F014F9B5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1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DA872-EA6E-46A4-BC42-72B41E9F9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DA0AD-5133-4873-A3CB-85A8E065C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0DD17-95E0-498E-93B3-30731FD3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6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ACEC4-F0C7-4F37-B606-47F9DD347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E7895-8536-49FC-B264-CD34AE9F2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4BC6D-6B4D-4940-8569-B222486804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1B0D8-FC66-471B-9133-33AE5FC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DBAC-3406-4CA1-89FD-55A3F2DA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78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FF381-7EA3-4D87-B8E9-9CD984BFE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2ECAD-6348-4194-B618-9E1E1000A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9770-79AD-41B4-9F1C-C0F49F36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2430-A7CF-4B52-B826-4D07E4CE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77E9-2185-484C-AD3B-B18D6769F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54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EA7A-3D88-43D2-82C1-BF71FD540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6A793-FDA8-49D4-A8BC-859825EDA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97B31-41F1-47FD-98D3-E24B8A4DC4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EACA0-CD6C-4FFB-A9B2-0C2E5752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55EF5-6146-458D-824E-80DB5F94A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49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757F-D3A1-43CC-B2DF-51ED3F6C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07865-27E2-463D-9AC1-DA95365A9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DEBF0-9E7B-4F54-B737-EEA6143EF1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F660D-CBCF-4E5D-85BD-32025C6DE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E41BD-33BA-4066-87EF-AC1C3E0C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630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92E4-57B1-4427-8BC6-504AC1372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A8784-A7DB-4449-944E-B3AB261F3C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D8529-BDC2-4220-8D1C-CD773B56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CEFCD8-291B-4D3C-A3AD-D9E3EFF7FA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E4C514-CCE0-45C0-AE18-D99E8EF1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F8B07-65A2-4406-8B6A-C2070187D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3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4498-6002-4F45-B498-88CEE1858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B94B1-0CD7-466A-AADA-7841D480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CAAEF7-799A-4AA1-BB88-C76F4C7DB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DCDE0-5B76-43A1-B7F4-F6B5AEE1BB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D703B8-14BF-408E-8C1A-39ABECCB9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9F2FB2-8761-4269-AF92-72EB3829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255AB5-91BD-4908-A828-FE819CE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407B27-84BA-47D5-91F0-61941FCD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54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05C7C-97D8-4964-B6EA-8611D75AB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698F8-BFE9-49E6-BD04-304861BC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AE4F49-965D-48AF-A0DE-0FA8C0DA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446B0-24E2-42D4-B9E8-7D66B1FC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CBAFF-9671-4B20-86A5-340F1AF860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A5E442-E64B-4C31-BA2D-40508B44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07E74-7335-4774-87B3-21A98FEA3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8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EE21-8D23-4D5D-B308-49D3F89EF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0F6E-5A9A-471A-8E5A-D45B28238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D268E-146B-496D-82F0-590020BF2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5D4F9-5F6F-4A8D-97A9-EE76DB1E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E3C5A-83FD-4116-B4B2-F1EC8B058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B7F2E-DA2B-42E8-ABBC-4F12A295B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5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BA1B-815A-40DE-A905-69E8331E3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28694-F03F-407B-9363-0923BC3A68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B35FAE-7F8F-4C36-826C-FCFD61015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4347-A055-4A01-977F-194BC10640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409768-43BC-4C70-9A7A-888B520D7E6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7F7CB-7688-4F78-BA65-D7BF9963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B9087-F26E-4828-A930-287BB2FBD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76EE81-0C47-4311-82F5-BF5C281EF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99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886A27-B6C6-4FED-B1AA-0DB0D5A1B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9C516-A7F0-4FA0-BF32-A0B7C0BEF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61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7">
            <a:extLst>
              <a:ext uri="{FF2B5EF4-FFF2-40B4-BE49-F238E27FC236}">
                <a16:creationId xmlns:a16="http://schemas.microsoft.com/office/drawing/2014/main" id="{ED3B0668-3187-F639-FC89-9746694BB0A6}"/>
              </a:ext>
            </a:extLst>
          </p:cNvPr>
          <p:cNvSpPr txBox="1"/>
          <p:nvPr/>
        </p:nvSpPr>
        <p:spPr>
          <a:xfrm>
            <a:off x="3005665" y="2734606"/>
            <a:ext cx="6706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600" dirty="0"/>
              <a:t>CODE ANALYSIS</a:t>
            </a:r>
            <a:endParaRPr lang="en-ID" sz="4800" dirty="0"/>
          </a:p>
        </p:txBody>
      </p:sp>
    </p:spTree>
    <p:extLst>
      <p:ext uri="{BB962C8B-B14F-4D97-AF65-F5344CB8AC3E}">
        <p14:creationId xmlns:p14="http://schemas.microsoft.com/office/powerpoint/2010/main" val="20433097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F3A9-771C-1803-CE65-B9BC282D3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4675"/>
          </a:xfrm>
        </p:spPr>
        <p:txBody>
          <a:bodyPr>
            <a:normAutofit/>
          </a:bodyPr>
          <a:lstStyle/>
          <a:p>
            <a:r>
              <a:rPr lang="en-US" sz="3200" dirty="0"/>
              <a:t>METRIK KUALITAS YANG TERUKUR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8DBB0-7083-BE4D-0693-E09A58EB2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200" y="1368425"/>
            <a:ext cx="4114800" cy="1290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PENGALAMAN DEVELOPER:</a:t>
            </a:r>
          </a:p>
          <a:p>
            <a:pPr marL="0" indent="0">
              <a:buNone/>
            </a:pPr>
            <a:r>
              <a:rPr lang="en-US" sz="1400" dirty="0"/>
              <a:t>🔄 Feedback loop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cepat</a:t>
            </a:r>
            <a:r>
              <a:rPr lang="en-US" sz="1400" dirty="0"/>
              <a:t> (</a:t>
            </a:r>
            <a:r>
              <a:rPr lang="en-US" sz="1400" dirty="0" err="1"/>
              <a:t>deteksi</a:t>
            </a:r>
            <a:r>
              <a:rPr lang="en-US" sz="1400" dirty="0"/>
              <a:t> immediate)</a:t>
            </a:r>
          </a:p>
          <a:p>
            <a:pPr marL="0" indent="0">
              <a:buNone/>
            </a:pPr>
            <a:r>
              <a:rPr lang="en-US" sz="1400" dirty="0"/>
              <a:t>📐 </a:t>
            </a:r>
            <a:r>
              <a:rPr lang="en-US" sz="1400" dirty="0" err="1"/>
              <a:t>Konsistensi</a:t>
            </a:r>
            <a:r>
              <a:rPr lang="en-US" sz="1400" dirty="0"/>
              <a:t> code style di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⏰ </a:t>
            </a:r>
            <a:r>
              <a:rPr lang="en-US" sz="1400" dirty="0" err="1"/>
              <a:t>Berkurangnya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diskusi</a:t>
            </a:r>
            <a:r>
              <a:rPr lang="en-US" sz="1400" dirty="0"/>
              <a:t> formatting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55874C-9831-A2D8-D76F-7C9BBADDC050}"/>
              </a:ext>
            </a:extLst>
          </p:cNvPr>
          <p:cNvSpPr txBox="1"/>
          <p:nvPr/>
        </p:nvSpPr>
        <p:spPr>
          <a:xfrm>
            <a:off x="5080000" y="2658533"/>
            <a:ext cx="4038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KESEHATAN PROJECT:</a:t>
            </a:r>
          </a:p>
          <a:p>
            <a:r>
              <a:rPr lang="en-US" sz="1400" dirty="0"/>
              <a:t>🐛 Tracking bugs yang </a:t>
            </a:r>
            <a:r>
              <a:rPr lang="en-US" sz="1400" dirty="0" err="1"/>
              <a:t>tertangkap</a:t>
            </a:r>
            <a:r>
              <a:rPr lang="en-US" sz="1400" dirty="0"/>
              <a:t> pre-production</a:t>
            </a:r>
          </a:p>
          <a:p>
            <a:r>
              <a:rPr lang="en-US" sz="1400" dirty="0"/>
              <a:t>📈 Monitoring trend </a:t>
            </a:r>
            <a:r>
              <a:rPr lang="en-US" sz="1400" dirty="0" err="1"/>
              <a:t>kompleksitas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endParaRPr lang="en-US" sz="1400" dirty="0"/>
          </a:p>
          <a:p>
            <a:r>
              <a:rPr lang="en-US" sz="1400" dirty="0"/>
              <a:t>🧪 </a:t>
            </a:r>
            <a:r>
              <a:rPr lang="en-US" sz="1400" dirty="0" err="1"/>
              <a:t>Peningkatan</a:t>
            </a:r>
            <a:r>
              <a:rPr lang="en-US" sz="1400" dirty="0"/>
              <a:t> test coverage yang </a:t>
            </a:r>
            <a:r>
              <a:rPr lang="en-US" sz="1400" dirty="0" err="1"/>
              <a:t>terukur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FEC2B-1AE6-D6D6-F3B3-4717E86AEF3E}"/>
              </a:ext>
            </a:extLst>
          </p:cNvPr>
          <p:cNvSpPr txBox="1"/>
          <p:nvPr/>
        </p:nvSpPr>
        <p:spPr>
          <a:xfrm>
            <a:off x="948267" y="4131044"/>
            <a:ext cx="36660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DINAMIKA TIM:</a:t>
            </a:r>
          </a:p>
          <a:p>
            <a:r>
              <a:rPr lang="en-US" sz="1400" dirty="0"/>
              <a:t>🔍 Code review </a:t>
            </a:r>
            <a:r>
              <a:rPr lang="en-US" sz="1400" dirty="0" err="1"/>
              <a:t>fokus</a:t>
            </a:r>
            <a:r>
              <a:rPr lang="en-US" sz="1400" dirty="0"/>
              <a:t> pada logic, </a:t>
            </a:r>
            <a:r>
              <a:rPr lang="en-US" sz="1400" dirty="0" err="1"/>
              <a:t>bukan</a:t>
            </a:r>
            <a:r>
              <a:rPr lang="en-US" sz="1400" dirty="0"/>
              <a:t> style</a:t>
            </a:r>
          </a:p>
          <a:p>
            <a:r>
              <a:rPr lang="en-US" sz="1400" dirty="0"/>
              <a:t>🚀 Onboarding developer </a:t>
            </a:r>
            <a:r>
              <a:rPr lang="en-US" sz="1400" dirty="0" err="1"/>
              <a:t>baru</a:t>
            </a:r>
            <a:r>
              <a:rPr lang="en-US" sz="1400" dirty="0"/>
              <a:t> </a:t>
            </a:r>
            <a:r>
              <a:rPr lang="en-US" sz="1400" dirty="0" err="1"/>
              <a:t>lebih</a:t>
            </a:r>
            <a:r>
              <a:rPr lang="en-US" sz="1400" dirty="0"/>
              <a:t> smooth</a:t>
            </a:r>
          </a:p>
          <a:p>
            <a:r>
              <a:rPr lang="en-US" sz="1400" dirty="0"/>
              <a:t>📋 </a:t>
            </a:r>
            <a:r>
              <a:rPr lang="en-US" sz="1400" dirty="0" err="1"/>
              <a:t>Standardisasi</a:t>
            </a:r>
            <a:r>
              <a:rPr lang="en-US" sz="1400" dirty="0"/>
              <a:t> coding convention yang </a:t>
            </a:r>
            <a:r>
              <a:rPr lang="en-US" sz="1400" dirty="0" err="1"/>
              <a:t>jelas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1CF562-FB65-5C79-A363-6A1F49D4198B}"/>
              </a:ext>
            </a:extLst>
          </p:cNvPr>
          <p:cNvSpPr txBox="1"/>
          <p:nvPr/>
        </p:nvSpPr>
        <p:spPr>
          <a:xfrm>
            <a:off x="6595533" y="4533416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Bagaimana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cara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praktis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memulai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implementasi</a:t>
            </a:r>
            <a:r>
              <a:rPr lang="en-US" sz="14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27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35468-707B-8FAC-939A-DE971AFA3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787467" cy="583142"/>
          </a:xfrm>
        </p:spPr>
        <p:txBody>
          <a:bodyPr>
            <a:normAutofit/>
          </a:bodyPr>
          <a:lstStyle/>
          <a:p>
            <a:r>
              <a:rPr lang="en-US" sz="3200" dirty="0"/>
              <a:t>STRATEGI IMPLEMENTASI BERTAHAP 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84DDF-8409-266D-03DB-D2FCA4F57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11600" cy="1281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PHASE 1: EKSPLORASI LOKAL</a:t>
            </a:r>
          </a:p>
          <a:p>
            <a:pPr marL="0" indent="0">
              <a:buNone/>
            </a:pPr>
            <a:r>
              <a:rPr lang="en-US" sz="1400" dirty="0"/>
              <a:t>🔧 Install dan test tools pada existing codebase</a:t>
            </a:r>
          </a:p>
          <a:p>
            <a:pPr marL="0" indent="0">
              <a:buNone/>
            </a:pPr>
            <a:r>
              <a:rPr lang="en-US" sz="1400" dirty="0"/>
              <a:t>📋 </a:t>
            </a:r>
            <a:r>
              <a:rPr lang="en-US" sz="1400" dirty="0" err="1"/>
              <a:t>Analisis</a:t>
            </a:r>
            <a:r>
              <a:rPr lang="en-US" sz="1400" dirty="0"/>
              <a:t> </a:t>
            </a:r>
            <a:r>
              <a:rPr lang="en-US" sz="1400" dirty="0" err="1"/>
              <a:t>temuan</a:t>
            </a:r>
            <a:r>
              <a:rPr lang="en-US" sz="1400" dirty="0"/>
              <a:t> dan </a:t>
            </a:r>
            <a:r>
              <a:rPr lang="en-US" sz="1400" dirty="0" err="1"/>
              <a:t>pahami</a:t>
            </a:r>
            <a:r>
              <a:rPr lang="en-US" sz="1400" dirty="0"/>
              <a:t> impact</a:t>
            </a:r>
          </a:p>
          <a:p>
            <a:pPr marL="0" indent="0">
              <a:buNone/>
            </a:pPr>
            <a:r>
              <a:rPr lang="en-US" sz="1400" dirty="0"/>
              <a:t>⚡ Familiar </a:t>
            </a:r>
            <a:r>
              <a:rPr lang="en-US" sz="1400" dirty="0" err="1"/>
              <a:t>dengan</a:t>
            </a:r>
            <a:r>
              <a:rPr lang="en-US" sz="1400" dirty="0"/>
              <a:t> feedback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2BD442-CB77-A572-EBA7-B09A58751348}"/>
              </a:ext>
            </a:extLst>
          </p:cNvPr>
          <p:cNvSpPr txBox="1"/>
          <p:nvPr/>
        </p:nvSpPr>
        <p:spPr>
          <a:xfrm>
            <a:off x="5731932" y="1825625"/>
            <a:ext cx="3911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2: INTEGRASI GRADUAL</a:t>
            </a:r>
          </a:p>
          <a:p>
            <a:r>
              <a:rPr lang="en-US" sz="1400" dirty="0"/>
              <a:t>🎨 Mulai </a:t>
            </a:r>
            <a:r>
              <a:rPr lang="en-US" sz="1400" dirty="0" err="1"/>
              <a:t>dengan</a:t>
            </a:r>
            <a:r>
              <a:rPr lang="en-US" sz="1400" dirty="0"/>
              <a:t> formatting tools (low friction)</a:t>
            </a:r>
          </a:p>
          <a:p>
            <a:r>
              <a:rPr lang="en-US" sz="1400" dirty="0"/>
              <a:t>🔍 </a:t>
            </a:r>
            <a:r>
              <a:rPr lang="en-US" sz="1400" dirty="0" err="1"/>
              <a:t>Tambahkan</a:t>
            </a:r>
            <a:r>
              <a:rPr lang="en-US" sz="1400" dirty="0"/>
              <a:t> basic static analysis</a:t>
            </a:r>
          </a:p>
          <a:p>
            <a:r>
              <a:rPr lang="en-US" sz="1400" dirty="0"/>
              <a:t>⚖️ Adjust rules </a:t>
            </a:r>
            <a:r>
              <a:rPr lang="en-US" sz="1400" dirty="0" err="1"/>
              <a:t>berdasarkan</a:t>
            </a:r>
            <a:r>
              <a:rPr lang="en-US" sz="1400" dirty="0"/>
              <a:t> team comfort level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10DAEA-2091-5BEE-DBD2-80D5916B8C16}"/>
              </a:ext>
            </a:extLst>
          </p:cNvPr>
          <p:cNvSpPr txBox="1"/>
          <p:nvPr/>
        </p:nvSpPr>
        <p:spPr>
          <a:xfrm>
            <a:off x="931333" y="3607769"/>
            <a:ext cx="3293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3: ALIGNMENT TIM</a:t>
            </a:r>
          </a:p>
          <a:p>
            <a:r>
              <a:rPr lang="en-US" sz="1400" dirty="0"/>
              <a:t>💬 </a:t>
            </a:r>
            <a:r>
              <a:rPr lang="en-US" sz="1400" dirty="0" err="1"/>
              <a:t>Diskusi</a:t>
            </a:r>
            <a:r>
              <a:rPr lang="en-US" sz="1400" dirty="0"/>
              <a:t> findings </a:t>
            </a:r>
            <a:r>
              <a:rPr lang="en-US" sz="1400" dirty="0" err="1"/>
              <a:t>dengan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  <a:p>
            <a:r>
              <a:rPr lang="en-US" sz="1400" dirty="0"/>
              <a:t>✅ </a:t>
            </a:r>
            <a:r>
              <a:rPr lang="en-US" sz="1400" dirty="0" err="1"/>
              <a:t>Sepakati</a:t>
            </a:r>
            <a:r>
              <a:rPr lang="en-US" sz="1400" dirty="0"/>
              <a:t> rules yang acceptable</a:t>
            </a:r>
          </a:p>
          <a:p>
            <a:r>
              <a:rPr lang="en-US" sz="1400" dirty="0"/>
              <a:t>📚 Dokumentasi team conventions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7E0105-09B2-57B4-04B9-64FF17162EDB}"/>
              </a:ext>
            </a:extLst>
          </p:cNvPr>
          <p:cNvSpPr txBox="1"/>
          <p:nvPr/>
        </p:nvSpPr>
        <p:spPr>
          <a:xfrm>
            <a:off x="5333998" y="3429000"/>
            <a:ext cx="32935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PHASE 4: SISTEMATIS ADOPTION</a:t>
            </a:r>
          </a:p>
          <a:p>
            <a:r>
              <a:rPr lang="en-US" sz="1400" dirty="0"/>
              <a:t>🔄 Integrasi </a:t>
            </a:r>
            <a:r>
              <a:rPr lang="en-US" sz="1400" dirty="0" err="1"/>
              <a:t>ke</a:t>
            </a:r>
            <a:r>
              <a:rPr lang="en-US" sz="1400" dirty="0"/>
              <a:t> development workflow</a:t>
            </a:r>
          </a:p>
          <a:p>
            <a:r>
              <a:rPr lang="en-US" sz="1400" dirty="0"/>
              <a:t>📊 Monitor dan adjust </a:t>
            </a:r>
            <a:r>
              <a:rPr lang="en-US" sz="1400" dirty="0" err="1"/>
              <a:t>sesuai</a:t>
            </a:r>
            <a:r>
              <a:rPr lang="en-US" sz="1400" dirty="0"/>
              <a:t> </a:t>
            </a:r>
            <a:r>
              <a:rPr lang="en-US" sz="1400" dirty="0" err="1"/>
              <a:t>kebutuhan</a:t>
            </a:r>
            <a:endParaRPr lang="en-US" sz="1400" dirty="0"/>
          </a:p>
          <a:p>
            <a:r>
              <a:rPr lang="en-US" sz="1400" dirty="0"/>
              <a:t>🎉 Celebrate incremental improvements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057482-09DB-1D2B-9A53-BC338D601305}"/>
              </a:ext>
            </a:extLst>
          </p:cNvPr>
          <p:cNvSpPr txBox="1"/>
          <p:nvPr/>
        </p:nvSpPr>
        <p:spPr>
          <a:xfrm>
            <a:off x="6324600" y="5032375"/>
            <a:ext cx="5300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Approach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adaptable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berbagai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situasi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tim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112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3386C-C467-3642-CFF2-CBAA7C2DA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0075"/>
          </a:xfrm>
        </p:spPr>
        <p:txBody>
          <a:bodyPr>
            <a:normAutofit/>
          </a:bodyPr>
          <a:lstStyle/>
          <a:p>
            <a:r>
              <a:rPr lang="en-US" sz="3200" dirty="0"/>
              <a:t>COMMON IMPLEMENTATION CONCERNS 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5D3B9-481E-82D5-4FC4-93F81B074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9533" cy="1264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"APAKAH INI AKAN MEMPERLAMBAT DEVELOPMENT?"</a:t>
            </a:r>
          </a:p>
          <a:p>
            <a:pPr marL="0" indent="0">
              <a:buNone/>
            </a:pPr>
            <a:r>
              <a:rPr lang="en-US" sz="1400" dirty="0"/>
              <a:t>⏳ Initial setup investment vs long-term time savings</a:t>
            </a:r>
          </a:p>
          <a:p>
            <a:pPr marL="0" indent="0">
              <a:buNone/>
            </a:pPr>
            <a:r>
              <a:rPr lang="en-US" sz="1400" dirty="0"/>
              <a:t>📈 Start </a:t>
            </a:r>
            <a:r>
              <a:rPr lang="en-US" sz="1400" dirty="0" err="1"/>
              <a:t>dengan</a:t>
            </a:r>
            <a:r>
              <a:rPr lang="en-US" sz="1400" dirty="0"/>
              <a:t> rules </a:t>
            </a:r>
            <a:r>
              <a:rPr lang="en-US" sz="1400" dirty="0" err="1"/>
              <a:t>ringan</a:t>
            </a:r>
            <a:r>
              <a:rPr lang="en-US" sz="1400" dirty="0"/>
              <a:t>, gradually increase</a:t>
            </a:r>
          </a:p>
          <a:p>
            <a:pPr marL="0" indent="0">
              <a:buNone/>
            </a:pPr>
            <a:r>
              <a:rPr lang="en-US" sz="1400" dirty="0"/>
              <a:t>🤖 </a:t>
            </a:r>
            <a:r>
              <a:rPr lang="en-US" sz="1400" dirty="0" err="1"/>
              <a:t>Prioritas</a:t>
            </a:r>
            <a:r>
              <a:rPr lang="en-US" sz="1400" dirty="0"/>
              <a:t> pada automated fixes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D28E22-DE7D-9651-CF30-54479790D964}"/>
              </a:ext>
            </a:extLst>
          </p:cNvPr>
          <p:cNvSpPr txBox="1"/>
          <p:nvPr/>
        </p:nvSpPr>
        <p:spPr>
          <a:xfrm>
            <a:off x="5714999" y="1825625"/>
            <a:ext cx="388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"BAGAIMANA MENGATASI RESISTENSI TIM?"</a:t>
            </a:r>
          </a:p>
          <a:p>
            <a:r>
              <a:rPr lang="en-US" sz="1400" dirty="0"/>
              <a:t>🎯 Demonstrate value </a:t>
            </a:r>
            <a:r>
              <a:rPr lang="en-US" sz="1400" dirty="0" err="1"/>
              <a:t>melalui</a:t>
            </a:r>
            <a:r>
              <a:rPr lang="en-US" sz="1400" dirty="0"/>
              <a:t> small wins</a:t>
            </a:r>
          </a:p>
          <a:p>
            <a:r>
              <a:rPr lang="en-US" sz="1400" dirty="0"/>
              <a:t>🤝 </a:t>
            </a:r>
            <a:r>
              <a:rPr lang="en-US" sz="1400" dirty="0" err="1"/>
              <a:t>Libatkan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r>
              <a:rPr lang="en-US" sz="1400" dirty="0"/>
              <a:t> </a:t>
            </a:r>
            <a:r>
              <a:rPr lang="en-US" sz="1400" dirty="0" err="1"/>
              <a:t>dalam</a:t>
            </a:r>
            <a:r>
              <a:rPr lang="en-US" sz="1400" dirty="0"/>
              <a:t> rule decisions</a:t>
            </a:r>
          </a:p>
          <a:p>
            <a:r>
              <a:rPr lang="en-US" sz="1400" dirty="0"/>
              <a:t>🗣️ Address individual concerns </a:t>
            </a:r>
            <a:r>
              <a:rPr lang="en-US" sz="1400" dirty="0" err="1"/>
              <a:t>secara</a:t>
            </a:r>
            <a:r>
              <a:rPr lang="en-US" sz="1400" dirty="0"/>
              <a:t> personal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F9E783-FF45-2444-DDD3-F7E68E9F1439}"/>
              </a:ext>
            </a:extLst>
          </p:cNvPr>
          <p:cNvSpPr txBox="1"/>
          <p:nvPr/>
        </p:nvSpPr>
        <p:spPr>
          <a:xfrm>
            <a:off x="838200" y="3592022"/>
            <a:ext cx="36237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"EXISTING CODEBASE TERLALU LEGACY?"</a:t>
            </a:r>
          </a:p>
          <a:p>
            <a:r>
              <a:rPr lang="en-US" sz="1400" dirty="0"/>
              <a:t>🆕 Focus pada new code development</a:t>
            </a:r>
          </a:p>
          <a:p>
            <a:r>
              <a:rPr lang="en-US" sz="1400" dirty="0"/>
              <a:t>🔧 Incremental improvements pada legacy</a:t>
            </a:r>
          </a:p>
          <a:p>
            <a:r>
              <a:rPr lang="en-US" sz="1400" dirty="0"/>
              <a:t>📊 Baseline configuration </a:t>
            </a:r>
            <a:r>
              <a:rPr lang="en-US" sz="1400" dirty="0" err="1"/>
              <a:t>untuk</a:t>
            </a:r>
            <a:r>
              <a:rPr lang="en-US" sz="1400" dirty="0"/>
              <a:t> existing issues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24B4BF-519B-2B82-C8BD-6A7486C60F6A}"/>
              </a:ext>
            </a:extLst>
          </p:cNvPr>
          <p:cNvSpPr txBox="1"/>
          <p:nvPr/>
        </p:nvSpPr>
        <p:spPr>
          <a:xfrm>
            <a:off x="5714999" y="3549689"/>
            <a:ext cx="36237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"OVERHEAD MAINTENANCE CONCERNS?"</a:t>
            </a:r>
          </a:p>
          <a:p>
            <a:r>
              <a:rPr lang="en-US" sz="1400" dirty="0"/>
              <a:t>⚙️ Tools </a:t>
            </a:r>
            <a:r>
              <a:rPr lang="en-US" sz="1400" dirty="0" err="1"/>
              <a:t>umumnya</a:t>
            </a:r>
            <a:r>
              <a:rPr lang="en-US" sz="1400" dirty="0"/>
              <a:t> "set and forget"</a:t>
            </a:r>
          </a:p>
          <a:p>
            <a:r>
              <a:rPr lang="en-US" sz="1400" dirty="0"/>
              <a:t>👥 Community-maintained rule 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31831C-033D-158C-01F4-5B7B373DF6E5}"/>
              </a:ext>
            </a:extLst>
          </p:cNvPr>
          <p:cNvSpPr txBox="1"/>
          <p:nvPr/>
        </p:nvSpPr>
        <p:spPr>
          <a:xfrm>
            <a:off x="6747933" y="505831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Mari address </a:t>
            </a:r>
            <a:r>
              <a:rPr lang="en-US" sz="1400" dirty="0" err="1">
                <a:solidFill>
                  <a:srgbClr val="FF0000"/>
                </a:solidFill>
              </a:rPr>
              <a:t>pertanyaan</a:t>
            </a:r>
            <a:r>
              <a:rPr lang="en-US" sz="1400" dirty="0">
                <a:solidFill>
                  <a:srgbClr val="FF0000"/>
                </a:solidFill>
              </a:rPr>
              <a:t> fundamental </a:t>
            </a:r>
            <a:r>
              <a:rPr lang="en-US" sz="1400" dirty="0" err="1">
                <a:solidFill>
                  <a:srgbClr val="FF0000"/>
                </a:solidFill>
              </a:rPr>
              <a:t>terakhir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10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3B07-4124-9FB3-0BA5-37592146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491133" cy="633942"/>
          </a:xfrm>
        </p:spPr>
        <p:txBody>
          <a:bodyPr>
            <a:normAutofit/>
          </a:bodyPr>
          <a:lstStyle/>
          <a:p>
            <a:r>
              <a:rPr lang="en-US" sz="3200" dirty="0"/>
              <a:t>ADDRESSING COMMON CONCERNS 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B2807-2132-0302-8C80-B2DDA61C3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1131"/>
            <a:ext cx="5257800" cy="352186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"Ini </a:t>
            </a:r>
            <a:r>
              <a:rPr lang="en-US" sz="1400" dirty="0" err="1"/>
              <a:t>bakal</a:t>
            </a:r>
            <a:r>
              <a:rPr lang="en-US" sz="1400" dirty="0"/>
              <a:t> slow down development?"</a:t>
            </a:r>
          </a:p>
          <a:p>
            <a:pPr marL="0" indent="0">
              <a:buNone/>
            </a:pPr>
            <a:r>
              <a:rPr lang="en-US" sz="1400" dirty="0"/>
              <a:t>✅ Reality: 15 </a:t>
            </a:r>
            <a:r>
              <a:rPr lang="en-US" sz="1400" dirty="0" err="1"/>
              <a:t>detik</a:t>
            </a:r>
            <a:r>
              <a:rPr lang="en-US" sz="1400" dirty="0"/>
              <a:t> analysis vs 2 jam debugging production bug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"Junior developer </a:t>
            </a:r>
            <a:r>
              <a:rPr lang="en-US" sz="1400" dirty="0" err="1"/>
              <a:t>bakal</a:t>
            </a:r>
            <a:r>
              <a:rPr lang="en-US" sz="1400" dirty="0"/>
              <a:t> overwhelmed?"</a:t>
            </a:r>
          </a:p>
          <a:p>
            <a:pPr marL="0" indent="0">
              <a:buNone/>
            </a:pPr>
            <a:r>
              <a:rPr lang="en-US" sz="1400" dirty="0"/>
              <a:t>✅ Solution: Start Level 0, provide training, gradual increase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"Performance impact?"</a:t>
            </a:r>
          </a:p>
          <a:p>
            <a:pPr marL="0" indent="0">
              <a:buNone/>
            </a:pPr>
            <a:r>
              <a:rPr lang="en-US" sz="1400" dirty="0"/>
              <a:t>✅ Facts: 90 </a:t>
            </a:r>
            <a:r>
              <a:rPr lang="en-US" sz="1400" dirty="0" err="1"/>
              <a:t>detik</a:t>
            </a:r>
            <a:r>
              <a:rPr lang="en-US" sz="1400" dirty="0"/>
              <a:t> pre-commit vs 4 jam production troubleshooting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"Tool fatigue?"</a:t>
            </a:r>
          </a:p>
          <a:p>
            <a:pPr marL="0" indent="0">
              <a:buNone/>
            </a:pPr>
            <a:r>
              <a:rPr lang="en-US" sz="1400" dirty="0"/>
              <a:t>✅ Approach: Integrate, don't add. Replace manual checks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ACABF7-9255-1311-91D9-D31FEC637579}"/>
              </a:ext>
            </a:extLst>
          </p:cNvPr>
          <p:cNvSpPr txBox="1"/>
          <p:nvPr/>
        </p:nvSpPr>
        <p:spPr>
          <a:xfrm>
            <a:off x="6680200" y="4285734"/>
            <a:ext cx="49953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Mari </a:t>
            </a:r>
            <a:r>
              <a:rPr lang="en-US" sz="1400" dirty="0" err="1">
                <a:solidFill>
                  <a:srgbClr val="FF0000"/>
                </a:solidFill>
              </a:rPr>
              <a:t>kita</a:t>
            </a:r>
            <a:r>
              <a:rPr lang="en-US" sz="1400" dirty="0">
                <a:solidFill>
                  <a:srgbClr val="FF0000"/>
                </a:solidFill>
              </a:rPr>
              <a:t> wrap up </a:t>
            </a:r>
            <a:r>
              <a:rPr lang="en-US" sz="1400" dirty="0" err="1">
                <a:solidFill>
                  <a:srgbClr val="FF0000"/>
                </a:solidFill>
              </a:rPr>
              <a:t>dengan</a:t>
            </a:r>
            <a:r>
              <a:rPr lang="en-US" sz="1400" dirty="0">
                <a:solidFill>
                  <a:srgbClr val="FF0000"/>
                </a:solidFill>
              </a:rPr>
              <a:t> key insights yang </a:t>
            </a:r>
            <a:r>
              <a:rPr lang="en-US" sz="1400" dirty="0" err="1">
                <a:solidFill>
                  <a:srgbClr val="FF0000"/>
                </a:solidFill>
              </a:rPr>
              <a:t>penting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28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F60D-0C7C-B2A7-D563-7A38D0890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8542"/>
          </a:xfrm>
        </p:spPr>
        <p:txBody>
          <a:bodyPr>
            <a:normAutofit/>
          </a:bodyPr>
          <a:lstStyle/>
          <a:p>
            <a:r>
              <a:rPr lang="en-US" sz="3200" dirty="0"/>
              <a:t>KEY INSIGHTS 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9801A-AE96-50B5-2485-078047417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0758"/>
            <a:ext cx="5350933" cy="1357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PRINSIP FUNDAMENTAL:</a:t>
            </a:r>
          </a:p>
          <a:p>
            <a:pPr marL="0" indent="0">
              <a:buNone/>
            </a:pPr>
            <a:r>
              <a:rPr lang="en-US" sz="1400" dirty="0"/>
              <a:t>🎯 Quality First - </a:t>
            </a:r>
            <a:r>
              <a:rPr lang="en-US" sz="1400" dirty="0" err="1"/>
              <a:t>Investasi</a:t>
            </a:r>
            <a:r>
              <a:rPr lang="en-US" sz="1400" dirty="0"/>
              <a:t> di </a:t>
            </a:r>
            <a:r>
              <a:rPr lang="en-US" sz="1400" dirty="0" err="1"/>
              <a:t>awal</a:t>
            </a:r>
            <a:r>
              <a:rPr lang="en-US" sz="1400" dirty="0"/>
              <a:t> </a:t>
            </a:r>
            <a:r>
              <a:rPr lang="en-US" sz="1400" dirty="0" err="1"/>
              <a:t>menghemat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di </a:t>
            </a:r>
            <a:r>
              <a:rPr lang="en-US" sz="1400" dirty="0" err="1"/>
              <a:t>akhir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⚡ Automation - Tools </a:t>
            </a:r>
            <a:r>
              <a:rPr lang="en-US" sz="1400" dirty="0" err="1"/>
              <a:t>lebih</a:t>
            </a:r>
            <a:r>
              <a:rPr lang="en-US" sz="1400" dirty="0"/>
              <a:t> </a:t>
            </a:r>
            <a:r>
              <a:rPr lang="en-US" sz="1400" dirty="0" err="1"/>
              <a:t>konsisten</a:t>
            </a:r>
            <a:r>
              <a:rPr lang="en-US" sz="1400" dirty="0"/>
              <a:t> </a:t>
            </a:r>
            <a:r>
              <a:rPr lang="en-US" sz="1400" dirty="0" err="1"/>
              <a:t>daripada</a:t>
            </a:r>
            <a:r>
              <a:rPr lang="en-US" sz="1400" dirty="0"/>
              <a:t> manual checking</a:t>
            </a:r>
          </a:p>
          <a:p>
            <a:pPr marL="0" indent="0">
              <a:buNone/>
            </a:pPr>
            <a:r>
              <a:rPr lang="en-US" sz="1400" dirty="0"/>
              <a:t>🤝 Team Adoption - </a:t>
            </a:r>
            <a:r>
              <a:rPr lang="en-US" sz="1400" dirty="0" err="1"/>
              <a:t>Sukses</a:t>
            </a:r>
            <a:r>
              <a:rPr lang="en-US" sz="1400" dirty="0"/>
              <a:t> </a:t>
            </a:r>
            <a:r>
              <a:rPr lang="en-US" sz="1400" dirty="0" err="1"/>
              <a:t>tergantung</a:t>
            </a:r>
            <a:r>
              <a:rPr lang="en-US" sz="1400" dirty="0"/>
              <a:t> buy-in </a:t>
            </a:r>
            <a:r>
              <a:rPr lang="en-US" sz="1400" dirty="0" err="1"/>
              <a:t>dari</a:t>
            </a:r>
            <a:r>
              <a:rPr lang="en-US" sz="1400" dirty="0"/>
              <a:t> </a:t>
            </a:r>
            <a:r>
              <a:rPr lang="en-US" sz="1400" dirty="0" err="1"/>
              <a:t>seluruh</a:t>
            </a:r>
            <a:r>
              <a:rPr lang="en-US" sz="1400" dirty="0"/>
              <a:t> </a:t>
            </a:r>
            <a:r>
              <a:rPr lang="en-US" sz="1400" dirty="0" err="1"/>
              <a:t>tim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5E8AC6-631D-A48F-2928-9F1824F3ACE7}"/>
              </a:ext>
            </a:extLst>
          </p:cNvPr>
          <p:cNvSpPr txBox="1"/>
          <p:nvPr/>
        </p:nvSpPr>
        <p:spPr>
          <a:xfrm>
            <a:off x="5875866" y="2728636"/>
            <a:ext cx="356446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IMPLEMENTATION WISDOM:</a:t>
            </a:r>
          </a:p>
          <a:p>
            <a:r>
              <a:rPr lang="en-US" sz="1400" dirty="0"/>
              <a:t>📈 Start small, iterate based on feedback</a:t>
            </a:r>
          </a:p>
          <a:p>
            <a:r>
              <a:rPr lang="en-US" sz="1400" dirty="0"/>
              <a:t>🎨 Focus pada developer experience</a:t>
            </a:r>
          </a:p>
          <a:p>
            <a:r>
              <a:rPr lang="en-US" sz="1400" dirty="0"/>
              <a:t>📊 Measure impact, </a:t>
            </a:r>
            <a:r>
              <a:rPr lang="en-US" sz="1400" dirty="0" err="1"/>
              <a:t>bukan</a:t>
            </a:r>
            <a:r>
              <a:rPr lang="en-US" sz="1400" dirty="0"/>
              <a:t> </a:t>
            </a:r>
            <a:r>
              <a:rPr lang="en-US" sz="1400" dirty="0" err="1"/>
              <a:t>hanya</a:t>
            </a:r>
            <a:r>
              <a:rPr lang="en-US" sz="1400" dirty="0"/>
              <a:t> install tools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8E828-1092-6631-F2FB-D908CC7D9DC4}"/>
              </a:ext>
            </a:extLst>
          </p:cNvPr>
          <p:cNvSpPr txBox="1"/>
          <p:nvPr/>
        </p:nvSpPr>
        <p:spPr>
          <a:xfrm>
            <a:off x="838200" y="3682743"/>
            <a:ext cx="42079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MINDSET SHIFT:</a:t>
            </a:r>
          </a:p>
          <a:p>
            <a:r>
              <a:rPr lang="en-US" sz="1400" dirty="0"/>
              <a:t>🔄 Dari reactive (fix bugs) </a:t>
            </a:r>
            <a:r>
              <a:rPr lang="en-US" sz="1400" dirty="0" err="1"/>
              <a:t>ke</a:t>
            </a:r>
            <a:r>
              <a:rPr lang="en-US" sz="1400" dirty="0"/>
              <a:t> proactive (prevent bugs)</a:t>
            </a:r>
          </a:p>
          <a:p>
            <a:r>
              <a:rPr lang="en-US" sz="1400" dirty="0"/>
              <a:t>🛠️ Dari individual effort </a:t>
            </a:r>
            <a:r>
              <a:rPr lang="en-US" sz="1400" dirty="0" err="1"/>
              <a:t>ke</a:t>
            </a:r>
            <a:r>
              <a:rPr lang="en-US" sz="1400" dirty="0"/>
              <a:t> systematic approach</a:t>
            </a:r>
          </a:p>
          <a:p>
            <a:r>
              <a:rPr lang="en-US" sz="1400" dirty="0"/>
              <a:t>📈 Dari "good enough" </a:t>
            </a:r>
            <a:r>
              <a:rPr lang="en-US" sz="1400" dirty="0" err="1"/>
              <a:t>ke</a:t>
            </a:r>
            <a:r>
              <a:rPr lang="en-US" sz="1400" dirty="0"/>
              <a:t> "sustainable quality"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D63086-89D2-F682-FC22-8B4391C119F8}"/>
              </a:ext>
            </a:extLst>
          </p:cNvPr>
          <p:cNvSpPr txBox="1"/>
          <p:nvPr/>
        </p:nvSpPr>
        <p:spPr>
          <a:xfrm>
            <a:off x="7340600" y="4452184"/>
            <a:ext cx="28617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Time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closing dan Q&amp;A</a:t>
            </a:r>
          </a:p>
        </p:txBody>
      </p:sp>
    </p:spTree>
    <p:extLst>
      <p:ext uri="{BB962C8B-B14F-4D97-AF65-F5344CB8AC3E}">
        <p14:creationId xmlns:p14="http://schemas.microsoft.com/office/powerpoint/2010/main" val="201025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3388-ACAB-7572-5E8F-21185BF9A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1608"/>
          </a:xfrm>
        </p:spPr>
        <p:txBody>
          <a:bodyPr>
            <a:normAutofit/>
          </a:bodyPr>
          <a:lstStyle/>
          <a:p>
            <a:r>
              <a:rPr lang="en-US" sz="3200" dirty="0"/>
              <a:t>PENUTUP &amp; Q&amp;A 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226BF-630C-B0CA-DF20-6C489B075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4258733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RECAP SINGKAT:</a:t>
            </a:r>
          </a:p>
          <a:p>
            <a:pPr marL="0" indent="0">
              <a:buNone/>
            </a:pPr>
            <a:r>
              <a:rPr lang="en-US" sz="1400" dirty="0"/>
              <a:t>✅ Problem: Manual quality check </a:t>
            </a:r>
            <a:r>
              <a:rPr lang="en-US" sz="1400" dirty="0" err="1"/>
              <a:t>tidak</a:t>
            </a:r>
            <a:r>
              <a:rPr lang="en-US" sz="1400" dirty="0"/>
              <a:t> scalable</a:t>
            </a:r>
          </a:p>
          <a:p>
            <a:pPr marL="0" indent="0">
              <a:buNone/>
            </a:pPr>
            <a:r>
              <a:rPr lang="en-US" sz="1400" dirty="0"/>
              <a:t>✅ Solution: Automated code analysis tools</a:t>
            </a:r>
          </a:p>
          <a:p>
            <a:pPr marL="0" indent="0">
              <a:buNone/>
            </a:pPr>
            <a:r>
              <a:rPr lang="en-US" sz="1400" dirty="0"/>
              <a:t>✅ Implementation: Progressive adoption strategy</a:t>
            </a:r>
          </a:p>
          <a:p>
            <a:pPr marL="0" indent="0">
              <a:buNone/>
            </a:pPr>
            <a:r>
              <a:rPr lang="en-US" sz="1400" dirty="0"/>
              <a:t>✅ Demo: Real working examples </a:t>
            </a:r>
            <a:r>
              <a:rPr lang="en-US" sz="1400" dirty="0" err="1"/>
              <a:t>siap</a:t>
            </a:r>
            <a:r>
              <a:rPr lang="en-US" sz="1400" dirty="0"/>
              <a:t> </a:t>
            </a:r>
            <a:r>
              <a:rPr lang="en-US" sz="1400" dirty="0" err="1"/>
              <a:t>dicoba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C09130-B114-CD76-6C58-0A382D69A5D1}"/>
              </a:ext>
            </a:extLst>
          </p:cNvPr>
          <p:cNvSpPr txBox="1"/>
          <p:nvPr/>
        </p:nvSpPr>
        <p:spPr>
          <a:xfrm>
            <a:off x="838200" y="3332691"/>
            <a:ext cx="3759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NEXT STEPS:</a:t>
            </a:r>
          </a:p>
          <a:p>
            <a:r>
              <a:rPr lang="en-US" sz="1400" dirty="0"/>
              <a:t>🔗 Repository </a:t>
            </a:r>
            <a:r>
              <a:rPr lang="en-US" sz="1400" dirty="0" err="1"/>
              <a:t>tersedia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eksplorasi</a:t>
            </a:r>
            <a:endParaRPr lang="en-US" sz="1400" dirty="0"/>
          </a:p>
          <a:p>
            <a:r>
              <a:rPr lang="en-US" sz="1400" dirty="0"/>
              <a:t>📚 Documentation </a:t>
            </a:r>
            <a:r>
              <a:rPr lang="en-US" sz="1400" dirty="0" err="1"/>
              <a:t>lengkap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guidance  </a:t>
            </a:r>
          </a:p>
          <a:p>
            <a:r>
              <a:rPr lang="en-US" sz="1400" dirty="0"/>
              <a:t>💬 Open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diskusi</a:t>
            </a:r>
            <a:r>
              <a:rPr lang="en-US" sz="1400" dirty="0"/>
              <a:t> dan </a:t>
            </a:r>
            <a:r>
              <a:rPr lang="en-US" sz="1400" dirty="0" err="1"/>
              <a:t>konsultasi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E3D68A-0BA1-96E4-A0DF-02E0E3723C2C}"/>
              </a:ext>
            </a:extLst>
          </p:cNvPr>
          <p:cNvSpPr txBox="1"/>
          <p:nvPr/>
        </p:nvSpPr>
        <p:spPr>
          <a:xfrm>
            <a:off x="6688667" y="2946400"/>
            <a:ext cx="458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Quality code </a:t>
            </a:r>
            <a:r>
              <a:rPr lang="en-US" sz="1400" dirty="0" err="1">
                <a:solidFill>
                  <a:srgbClr val="FF0000"/>
                </a:solidFill>
              </a:rPr>
              <a:t>bukan</a:t>
            </a:r>
            <a:r>
              <a:rPr lang="en-US" sz="1400" dirty="0">
                <a:solidFill>
                  <a:srgbClr val="FF0000"/>
                </a:solidFill>
              </a:rPr>
              <a:t> luxury, </a:t>
            </a:r>
            <a:r>
              <a:rPr lang="en-US" sz="1400" dirty="0" err="1">
                <a:solidFill>
                  <a:srgbClr val="FF0000"/>
                </a:solidFill>
              </a:rPr>
              <a:t>tapi</a:t>
            </a:r>
            <a:r>
              <a:rPr lang="en-US" sz="1400" dirty="0">
                <a:solidFill>
                  <a:srgbClr val="FF0000"/>
                </a:solidFill>
              </a:rPr>
              <a:t> necessity.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Tools </a:t>
            </a:r>
            <a:r>
              <a:rPr lang="en-US" sz="1400" dirty="0" err="1">
                <a:solidFill>
                  <a:srgbClr val="FF0000"/>
                </a:solidFill>
              </a:rPr>
              <a:t>ini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membantu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kita</a:t>
            </a:r>
            <a:r>
              <a:rPr lang="en-US" sz="1400" dirty="0">
                <a:solidFill>
                  <a:srgbClr val="FF0000"/>
                </a:solidFill>
              </a:rPr>
              <a:t> achieve </a:t>
            </a:r>
            <a:r>
              <a:rPr lang="en-US" sz="1400" dirty="0" err="1">
                <a:solidFill>
                  <a:srgbClr val="FF0000"/>
                </a:solidFill>
              </a:rPr>
              <a:t>itu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>
                <a:solidFill>
                  <a:srgbClr val="FF0000"/>
                </a:solidFill>
              </a:rPr>
              <a:t>secara</a:t>
            </a:r>
            <a:r>
              <a:rPr lang="en-US" sz="1400" dirty="0">
                <a:solidFill>
                  <a:srgbClr val="FF0000"/>
                </a:solidFill>
              </a:rPr>
              <a:t> sustainable! 🚀</a:t>
            </a:r>
          </a:p>
        </p:txBody>
      </p:sp>
    </p:spTree>
    <p:extLst>
      <p:ext uri="{BB962C8B-B14F-4D97-AF65-F5344CB8AC3E}">
        <p14:creationId xmlns:p14="http://schemas.microsoft.com/office/powerpoint/2010/main" val="319534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33EA77-3367-4FB9-8E07-E2F388DF0F8E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12255" y="1282620"/>
            <a:ext cx="4367489" cy="388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2464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4E2C-3A97-2529-D247-68805BEC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601200" cy="591608"/>
          </a:xfrm>
        </p:spPr>
        <p:txBody>
          <a:bodyPr>
            <a:normAutofit/>
          </a:bodyPr>
          <a:lstStyle/>
          <a:p>
            <a:r>
              <a:rPr lang="fi-FI" sz="3600" dirty="0"/>
              <a:t>Automated Code Analysis untuk Laravel &amp; Node.js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A672F-3ABC-52A7-5752-C1C1CE70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55733" cy="9085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🎯 Yang Akan Kita Bahas: Problem → Solution → Tools → Implementation</a:t>
            </a:r>
          </a:p>
          <a:p>
            <a:pPr marL="0" indent="0">
              <a:buNone/>
            </a:pPr>
            <a:r>
              <a:rPr lang="en-US" sz="1400" dirty="0"/>
              <a:t>👥 </a:t>
            </a:r>
            <a:r>
              <a:rPr lang="en-US" sz="1400" dirty="0" err="1"/>
              <a:t>Untuk</a:t>
            </a:r>
            <a:r>
              <a:rPr lang="en-US" sz="1400" dirty="0"/>
              <a:t> developer yang </a:t>
            </a:r>
            <a:r>
              <a:rPr lang="en-US" sz="1400" dirty="0" err="1"/>
              <a:t>ingin</a:t>
            </a:r>
            <a:r>
              <a:rPr lang="en-US" sz="1400" dirty="0"/>
              <a:t> </a:t>
            </a:r>
            <a:r>
              <a:rPr lang="en-US" sz="1400" dirty="0" err="1"/>
              <a:t>mengurangi</a:t>
            </a:r>
            <a:r>
              <a:rPr lang="en-US" sz="1400" dirty="0"/>
              <a:t> bug production</a:t>
            </a:r>
          </a:p>
          <a:p>
            <a:pPr marL="0" indent="0">
              <a:buNone/>
            </a:pPr>
            <a:r>
              <a:rPr lang="en-US" sz="1400" dirty="0"/>
              <a:t>⏰ 30 </a:t>
            </a:r>
            <a:r>
              <a:rPr lang="en-US" sz="1400" dirty="0" err="1"/>
              <a:t>menit</a:t>
            </a:r>
            <a:r>
              <a:rPr lang="en-US" sz="1400" dirty="0"/>
              <a:t> </a:t>
            </a:r>
            <a:r>
              <a:rPr lang="en-US" sz="1400" dirty="0" err="1"/>
              <a:t>praktis</a:t>
            </a:r>
            <a:r>
              <a:rPr lang="en-US" sz="1400" dirty="0"/>
              <a:t> </a:t>
            </a:r>
            <a:r>
              <a:rPr lang="en-US" sz="1400" dirty="0" err="1"/>
              <a:t>dengan</a:t>
            </a:r>
            <a:r>
              <a:rPr lang="en-US" sz="1400" dirty="0"/>
              <a:t> demo </a:t>
            </a:r>
            <a:r>
              <a:rPr lang="en-US" sz="1400" dirty="0" err="1"/>
              <a:t>langsung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F38CE-9159-02D9-280F-634A502D6B91}"/>
              </a:ext>
            </a:extLst>
          </p:cNvPr>
          <p:cNvSpPr txBox="1"/>
          <p:nvPr/>
        </p:nvSpPr>
        <p:spPr>
          <a:xfrm>
            <a:off x="5494866" y="3333221"/>
            <a:ext cx="6087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Dimulai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masalah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sering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kita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hadapi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sebagai</a:t>
            </a:r>
            <a:r>
              <a:rPr lang="en-US" dirty="0">
                <a:solidFill>
                  <a:srgbClr val="FF0000"/>
                </a:solidFill>
              </a:rPr>
              <a:t> developer</a:t>
            </a:r>
          </a:p>
        </p:txBody>
      </p:sp>
    </p:spTree>
    <p:extLst>
      <p:ext uri="{BB962C8B-B14F-4D97-AF65-F5344CB8AC3E}">
        <p14:creationId xmlns:p14="http://schemas.microsoft.com/office/powerpoint/2010/main" val="153634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38D7-C191-C7C6-3A4F-EECC533BD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6208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 MASALAH SEHARI-HARI 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62F39-94C1-D473-7F5C-1070D3F6C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179"/>
            <a:ext cx="5664200" cy="2695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KENYATAAN PAHIT:</a:t>
            </a:r>
          </a:p>
          <a:p>
            <a:pPr marL="0" indent="0">
              <a:buNone/>
            </a:pPr>
            <a:r>
              <a:rPr lang="en-US" sz="1400" dirty="0"/>
              <a:t>❌ Bug </a:t>
            </a:r>
            <a:r>
              <a:rPr lang="en-US" sz="1400" dirty="0" err="1"/>
              <a:t>ketahuan</a:t>
            </a:r>
            <a:r>
              <a:rPr lang="en-US" sz="1400" dirty="0"/>
              <a:t> </a:t>
            </a:r>
            <a:r>
              <a:rPr lang="en-US" sz="1400" dirty="0" err="1"/>
              <a:t>saat</a:t>
            </a:r>
            <a:r>
              <a:rPr lang="en-US" sz="1400" dirty="0"/>
              <a:t> user complain</a:t>
            </a:r>
          </a:p>
          <a:p>
            <a:pPr marL="0" indent="0">
              <a:buNone/>
            </a:pPr>
            <a:r>
              <a:rPr lang="en-US" sz="1400" dirty="0"/>
              <a:t>❌ Code review </a:t>
            </a:r>
            <a:r>
              <a:rPr lang="en-US" sz="1400" dirty="0" err="1"/>
              <a:t>habis</a:t>
            </a:r>
            <a:r>
              <a:rPr lang="en-US" sz="1400" dirty="0"/>
              <a:t> </a:t>
            </a:r>
            <a:r>
              <a:rPr lang="en-US" sz="1400" dirty="0" err="1"/>
              <a:t>waktu</a:t>
            </a:r>
            <a:r>
              <a:rPr lang="en-US" sz="1400" dirty="0"/>
              <a:t> </a:t>
            </a:r>
            <a:r>
              <a:rPr lang="en-US" sz="1400" dirty="0" err="1"/>
              <a:t>untuk</a:t>
            </a:r>
            <a:r>
              <a:rPr lang="en-US" sz="1400" dirty="0"/>
              <a:t> </a:t>
            </a:r>
            <a:r>
              <a:rPr lang="en-US" sz="1400" dirty="0" err="1"/>
              <a:t>hal</a:t>
            </a:r>
            <a:r>
              <a:rPr lang="en-US" sz="1400" dirty="0"/>
              <a:t> basic</a:t>
            </a:r>
          </a:p>
          <a:p>
            <a:pPr marL="0" indent="0">
              <a:buNone/>
            </a:pPr>
            <a:r>
              <a:rPr lang="en-US" sz="1400" dirty="0"/>
              <a:t>❌ Format code </a:t>
            </a:r>
            <a:r>
              <a:rPr lang="en-US" sz="1400" dirty="0" err="1"/>
              <a:t>berantakan</a:t>
            </a:r>
            <a:r>
              <a:rPr lang="en-US" sz="1400" dirty="0"/>
              <a:t> </a:t>
            </a:r>
            <a:r>
              <a:rPr lang="en-US" sz="1400" dirty="0" err="1"/>
              <a:t>setiap</a:t>
            </a:r>
            <a:r>
              <a:rPr lang="en-US" sz="1400" dirty="0"/>
              <a:t> merge</a:t>
            </a:r>
          </a:p>
          <a:p>
            <a:pPr marL="0" indent="0">
              <a:buNone/>
            </a:pPr>
            <a:r>
              <a:rPr lang="en-US" sz="1400" dirty="0"/>
              <a:t>❌ "Works on my machine" syndrome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DAMPAK: Stress developer, user frustrated, </a:t>
            </a:r>
            <a:r>
              <a:rPr lang="en-US" sz="1400" dirty="0" err="1"/>
              <a:t>produktivitas</a:t>
            </a:r>
            <a:r>
              <a:rPr lang="en-US" sz="1400" dirty="0"/>
              <a:t> </a:t>
            </a:r>
            <a:r>
              <a:rPr lang="en-US" sz="1400" dirty="0" err="1"/>
              <a:t>menurun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924B20-9217-C5AA-9091-F023D442FB27}"/>
              </a:ext>
            </a:extLst>
          </p:cNvPr>
          <p:cNvSpPr txBox="1"/>
          <p:nvPr/>
        </p:nvSpPr>
        <p:spPr>
          <a:xfrm>
            <a:off x="5486399" y="4378866"/>
            <a:ext cx="63669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Masalah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butuh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solusi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sistematis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bukan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hanya</a:t>
            </a:r>
            <a:r>
              <a:rPr lang="en-US" dirty="0">
                <a:solidFill>
                  <a:srgbClr val="FF0000"/>
                </a:solidFill>
              </a:rPr>
              <a:t> manual check</a:t>
            </a:r>
          </a:p>
        </p:txBody>
      </p:sp>
    </p:spTree>
    <p:extLst>
      <p:ext uri="{BB962C8B-B14F-4D97-AF65-F5344CB8AC3E}">
        <p14:creationId xmlns:p14="http://schemas.microsoft.com/office/powerpoint/2010/main" val="31543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50AB-1B6D-F648-1B36-3192150F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575800" cy="744008"/>
          </a:xfrm>
        </p:spPr>
        <p:txBody>
          <a:bodyPr>
            <a:normAutofit/>
          </a:bodyPr>
          <a:lstStyle/>
          <a:p>
            <a:r>
              <a:rPr lang="en-US" sz="3200" dirty="0"/>
              <a:t>Code Analysis - AI Assistant </a:t>
            </a:r>
            <a:r>
              <a:rPr lang="en-US" sz="3200" dirty="0" err="1"/>
              <a:t>untuk</a:t>
            </a:r>
            <a:r>
              <a:rPr lang="en-US" sz="3200" dirty="0"/>
              <a:t>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7D77B-803E-07E1-B583-BC3F5AB47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112"/>
            <a:ext cx="4826000" cy="21198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ANALOGI MUDAH:</a:t>
            </a:r>
          </a:p>
          <a:p>
            <a:pPr marL="0" indent="0">
              <a:buNone/>
            </a:pPr>
            <a:r>
              <a:rPr lang="en-US" sz="1400" dirty="0"/>
              <a:t>- Microsoft Word = Spell Check → Code Analysis = Bug Check</a:t>
            </a:r>
          </a:p>
          <a:p>
            <a:pPr marL="0" indent="0">
              <a:buNone/>
            </a:pPr>
            <a:r>
              <a:rPr lang="en-US" sz="1400" dirty="0"/>
              <a:t>- Grammar Check → Style Check</a:t>
            </a:r>
          </a:p>
          <a:p>
            <a:pPr marL="0" indent="0">
              <a:buNone/>
            </a:pPr>
            <a:r>
              <a:rPr lang="en-US" sz="1400" dirty="0"/>
              <a:t>- Auto-correct → Auto-fix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PRINSIP: Catch problems BEFORE they become expensive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890A7F-F648-FDF2-F926-D8B1A3C03AD8}"/>
              </a:ext>
            </a:extLst>
          </p:cNvPr>
          <p:cNvSpPr txBox="1"/>
          <p:nvPr/>
        </p:nvSpPr>
        <p:spPr>
          <a:xfrm>
            <a:off x="5664200" y="4079501"/>
            <a:ext cx="631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Tapi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implementasinya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workflow development?</a:t>
            </a:r>
          </a:p>
        </p:txBody>
      </p:sp>
    </p:spTree>
    <p:extLst>
      <p:ext uri="{BB962C8B-B14F-4D97-AF65-F5344CB8AC3E}">
        <p14:creationId xmlns:p14="http://schemas.microsoft.com/office/powerpoint/2010/main" val="2544314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3C12E-2900-F7F3-A5AB-3E93D84F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09733" cy="600075"/>
          </a:xfrm>
        </p:spPr>
        <p:txBody>
          <a:bodyPr>
            <a:normAutofit fontScale="90000"/>
          </a:bodyPr>
          <a:lstStyle/>
          <a:p>
            <a:r>
              <a:rPr lang="en-US" dirty="0"/>
              <a:t> ARSITEKTUR SOLUTION 💡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D00E-6203-112B-4B5A-2E0D2D8C2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5740400" cy="2797175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WORKFLOW TERINTEGRASI:</a:t>
            </a:r>
          </a:p>
          <a:p>
            <a:pPr marL="0" indent="0">
              <a:buNone/>
            </a:pPr>
            <a:r>
              <a:rPr lang="en-US" sz="1400" dirty="0"/>
              <a:t>```</a:t>
            </a:r>
          </a:p>
          <a:p>
            <a:pPr marL="0" indent="0">
              <a:buNone/>
            </a:pPr>
            <a:r>
              <a:rPr lang="en-US" sz="1400" dirty="0"/>
              <a:t>Developer → Write Code → Pre-commit → Git Push → CI/CD → Production</a:t>
            </a:r>
          </a:p>
          <a:p>
            <a:pPr marL="0" indent="0">
              <a:buNone/>
            </a:pPr>
            <a:r>
              <a:rPr lang="en-US" sz="1400" dirty="0"/>
              <a:t>     ↓           	         ↓                     ↓                      ↓                 ↓</a:t>
            </a:r>
          </a:p>
          <a:p>
            <a:pPr marL="0" indent="0">
              <a:buNone/>
            </a:pPr>
            <a:r>
              <a:rPr lang="en-US" sz="1400" dirty="0"/>
              <a:t>   Local    	 Formatting       Bug Check       Integration    Monitor</a:t>
            </a:r>
          </a:p>
          <a:p>
            <a:pPr marL="0" indent="0">
              <a:buNone/>
            </a:pPr>
            <a:r>
              <a:rPr lang="en-US" sz="1400" dirty="0"/>
              <a:t>```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4873F4-61DC-70B5-ADE8-228D8F1DD36B}"/>
              </a:ext>
            </a:extLst>
          </p:cNvPr>
          <p:cNvSpPr txBox="1"/>
          <p:nvPr/>
        </p:nvSpPr>
        <p:spPr>
          <a:xfrm>
            <a:off x="6917267" y="1727549"/>
            <a:ext cx="53763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/>
              <a:t>3 LAYERS PROTECTION:</a:t>
            </a:r>
          </a:p>
          <a:p>
            <a:pPr marL="0" indent="0">
              <a:buNone/>
            </a:pPr>
            <a:r>
              <a:rPr lang="en-US" sz="1400" dirty="0"/>
              <a:t>🛡️ Layer 1: Pre-commit hooks (immediate feedback)</a:t>
            </a:r>
          </a:p>
          <a:p>
            <a:pPr marL="0" indent="0">
              <a:buNone/>
            </a:pPr>
            <a:r>
              <a:rPr lang="en-US" sz="1400" dirty="0"/>
              <a:t>🛡️ Layer 2: CI/CD pipeline (team consistency) </a:t>
            </a:r>
          </a:p>
          <a:p>
            <a:pPr marL="0" indent="0">
              <a:buNone/>
            </a:pPr>
            <a:r>
              <a:rPr lang="en-US" sz="1400" dirty="0"/>
              <a:t>🛡️ Layer 3: SonarQube monitoring (enterprise visibility)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0A8E8-A1F5-F6F4-B271-A3F47B0C4021}"/>
              </a:ext>
            </a:extLst>
          </p:cNvPr>
          <p:cNvSpPr txBox="1"/>
          <p:nvPr/>
        </p:nvSpPr>
        <p:spPr>
          <a:xfrm>
            <a:off x="5723468" y="4142478"/>
            <a:ext cx="5909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Mari </a:t>
            </a:r>
            <a:r>
              <a:rPr lang="en-US" dirty="0" err="1">
                <a:solidFill>
                  <a:srgbClr val="FF0000"/>
                </a:solidFill>
              </a:rPr>
              <a:t>kenalan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dengan</a:t>
            </a:r>
            <a:r>
              <a:rPr lang="en-US" dirty="0">
                <a:solidFill>
                  <a:srgbClr val="FF0000"/>
                </a:solidFill>
              </a:rPr>
              <a:t> tools yang </a:t>
            </a:r>
            <a:r>
              <a:rPr lang="en-US" dirty="0" err="1">
                <a:solidFill>
                  <a:srgbClr val="FF0000"/>
                </a:solidFill>
              </a:rPr>
              <a:t>membuat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semua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bekerja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966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0764-FA57-E246-718E-C09D0BC7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0808"/>
          </a:xfrm>
        </p:spPr>
        <p:txBody>
          <a:bodyPr>
            <a:normAutofit/>
          </a:bodyPr>
          <a:lstStyle/>
          <a:p>
            <a:r>
              <a:rPr lang="en-US" sz="3200" dirty="0"/>
              <a:t>Meet Your Quality Guardians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C63D2-6FB5-0C71-3FED-9BC90CE57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092"/>
            <a:ext cx="5528733" cy="9091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UNTUK LARAVEL:</a:t>
            </a:r>
          </a:p>
          <a:p>
            <a:pPr marL="0" indent="0">
              <a:buNone/>
            </a:pPr>
            <a:r>
              <a:rPr lang="en-US" sz="1400" dirty="0"/>
              <a:t>🎨 Laravel Pint - Auto-fix PSR-12 formatting (3-5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pPr marL="0" indent="0">
              <a:buNone/>
            </a:pPr>
            <a:r>
              <a:rPr lang="en-US" sz="1400" dirty="0"/>
              <a:t>🔍 </a:t>
            </a:r>
            <a:r>
              <a:rPr lang="en-US" sz="1400" dirty="0" err="1"/>
              <a:t>PHPStan</a:t>
            </a:r>
            <a:r>
              <a:rPr lang="en-US" sz="1400" dirty="0"/>
              <a:t> - Static analysis, </a:t>
            </a:r>
            <a:r>
              <a:rPr lang="en-US" sz="1400" dirty="0" err="1"/>
              <a:t>deteksi</a:t>
            </a:r>
            <a:r>
              <a:rPr lang="en-US" sz="1400" dirty="0"/>
              <a:t> bug </a:t>
            </a:r>
            <a:r>
              <a:rPr lang="en-US" sz="1400" dirty="0" err="1"/>
              <a:t>tanpa</a:t>
            </a:r>
            <a:r>
              <a:rPr lang="en-US" sz="1400" dirty="0"/>
              <a:t> run (8-12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4D637-B22A-137C-A26E-45AEF08394C5}"/>
              </a:ext>
            </a:extLst>
          </p:cNvPr>
          <p:cNvSpPr txBox="1"/>
          <p:nvPr/>
        </p:nvSpPr>
        <p:spPr>
          <a:xfrm>
            <a:off x="5909734" y="2433935"/>
            <a:ext cx="48090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UNTUK NODE.JS:</a:t>
            </a:r>
          </a:p>
          <a:p>
            <a:r>
              <a:rPr lang="en-US" sz="1400" dirty="0"/>
              <a:t>⚡ </a:t>
            </a:r>
            <a:r>
              <a:rPr lang="en-US" sz="1400" dirty="0" err="1"/>
              <a:t>ESLint</a:t>
            </a:r>
            <a:r>
              <a:rPr lang="en-US" sz="1400" dirty="0"/>
              <a:t> - JavaScript/TypeScript quality checks (2-4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  <a:p>
            <a:r>
              <a:rPr lang="en-US" sz="1400" dirty="0"/>
              <a:t>🛠️ Prettier - Consistent code formatting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707CB4-D5BB-874D-9D95-5AFBA04739B9}"/>
              </a:ext>
            </a:extLst>
          </p:cNvPr>
          <p:cNvSpPr txBox="1"/>
          <p:nvPr/>
        </p:nvSpPr>
        <p:spPr>
          <a:xfrm>
            <a:off x="838200" y="342900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MONITORING:</a:t>
            </a:r>
          </a:p>
          <a:p>
            <a:r>
              <a:rPr lang="en-US" sz="1400" dirty="0"/>
              <a:t>📊 SonarQube - Enterprise dashboard &amp; reports (60-90 </a:t>
            </a:r>
            <a:r>
              <a:rPr lang="en-US" sz="1400" dirty="0" err="1"/>
              <a:t>detik</a:t>
            </a:r>
            <a:r>
              <a:rPr lang="en-US" sz="1400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72B78F-8493-EE66-DCD1-5E1DE30EA603}"/>
              </a:ext>
            </a:extLst>
          </p:cNvPr>
          <p:cNvSpPr txBox="1"/>
          <p:nvPr/>
        </p:nvSpPr>
        <p:spPr>
          <a:xfrm>
            <a:off x="6002866" y="4632867"/>
            <a:ext cx="5266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PHPStan</a:t>
            </a:r>
            <a:r>
              <a:rPr lang="en-US" dirty="0">
                <a:solidFill>
                  <a:srgbClr val="FF0000"/>
                </a:solidFill>
              </a:rPr>
              <a:t> punya level </a:t>
            </a:r>
            <a:r>
              <a:rPr lang="en-US" dirty="0" err="1">
                <a:solidFill>
                  <a:srgbClr val="FF0000"/>
                </a:solidFill>
              </a:rPr>
              <a:t>sistem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perlu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dipahami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dulu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8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28E8-71B8-8550-3F4C-6B20D754D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119533" cy="574675"/>
          </a:xfrm>
        </p:spPr>
        <p:txBody>
          <a:bodyPr>
            <a:normAutofit/>
          </a:bodyPr>
          <a:lstStyle/>
          <a:p>
            <a:r>
              <a:rPr lang="en-US" sz="3200" dirty="0"/>
              <a:t>PHPSTAN LEVELS - PROGRESSIVE APPROACH 📊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CCAC9-9DD7-3D92-3F75-5FC44981D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6160"/>
            <a:ext cx="3801533" cy="12139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LEVEL 0-2: FOUNDATION 🟢</a:t>
            </a:r>
          </a:p>
          <a:p>
            <a:r>
              <a:rPr lang="en-US" sz="1400" dirty="0"/>
              <a:t>Basic undefined variables, methods</a:t>
            </a:r>
          </a:p>
          <a:p>
            <a:r>
              <a:rPr lang="en-US" sz="1400" dirty="0"/>
              <a:t>Fatal error prevention</a:t>
            </a:r>
          </a:p>
          <a:p>
            <a:r>
              <a:rPr lang="en-US" sz="1400" dirty="0"/>
              <a:t>Good for: Legacy code, onboarding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3CAC7-3BD4-BC71-918A-18D549430C85}"/>
              </a:ext>
            </a:extLst>
          </p:cNvPr>
          <p:cNvSpPr txBox="1"/>
          <p:nvPr/>
        </p:nvSpPr>
        <p:spPr>
          <a:xfrm>
            <a:off x="838200" y="2951946"/>
            <a:ext cx="31496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LEVEL 3-5: PRODUCTION READY 🟡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Null safety, type checking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Method return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for: Most applications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443AB-4D4D-B393-9D35-34ACF14A364F}"/>
              </a:ext>
            </a:extLst>
          </p:cNvPr>
          <p:cNvSpPr txBox="1"/>
          <p:nvPr/>
        </p:nvSpPr>
        <p:spPr>
          <a:xfrm>
            <a:off x="838200" y="4207931"/>
            <a:ext cx="364913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LEVEL 6-MAX: ENTERPRISE 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Perfect documentation, strict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Good for: Critical systems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76A9-7F46-8069-7369-C1C6DDF738CB}"/>
              </a:ext>
            </a:extLst>
          </p:cNvPr>
          <p:cNvSpPr txBox="1"/>
          <p:nvPr/>
        </p:nvSpPr>
        <p:spPr>
          <a:xfrm>
            <a:off x="4897966" y="26287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STRATEGY: Start Level 0 → Gradually increase → Target Level 5+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EBC4AD-FD7E-2FF8-7F36-24EBA4712358}"/>
              </a:ext>
            </a:extLst>
          </p:cNvPr>
          <p:cNvSpPr txBox="1"/>
          <p:nvPr/>
        </p:nvSpPr>
        <p:spPr>
          <a:xfrm>
            <a:off x="5740400" y="43177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Sekarang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mari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lihat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bagaimana</a:t>
            </a:r>
            <a:r>
              <a:rPr lang="en-US" dirty="0">
                <a:solidFill>
                  <a:srgbClr val="FF0000"/>
                </a:solidFill>
              </a:rPr>
              <a:t> tools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bekerja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dalam</a:t>
            </a:r>
            <a:r>
              <a:rPr lang="en-US" dirty="0">
                <a:solidFill>
                  <a:srgbClr val="FF0000"/>
                </a:solidFill>
              </a:rPr>
              <a:t> action</a:t>
            </a:r>
          </a:p>
        </p:txBody>
      </p:sp>
    </p:spTree>
    <p:extLst>
      <p:ext uri="{BB962C8B-B14F-4D97-AF65-F5344CB8AC3E}">
        <p14:creationId xmlns:p14="http://schemas.microsoft.com/office/powerpoint/2010/main" val="4024820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  <p:bldP spid="9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B0E0-0C2A-8DAE-7EF9-E152EF3E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452533" cy="532342"/>
          </a:xfrm>
        </p:spPr>
        <p:txBody>
          <a:bodyPr>
            <a:normAutofit/>
          </a:bodyPr>
          <a:lstStyle/>
          <a:p>
            <a:r>
              <a:rPr lang="en-US" sz="3200" dirty="0"/>
              <a:t>LIVE DEMO WALKTHROUGH 🎬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61A45-4190-2290-EF1F-5EC55F66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3283"/>
            <a:ext cx="4334933" cy="1196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dirty="0"/>
              <a:t>DEMO SCENARIO: </a:t>
            </a:r>
          </a:p>
          <a:p>
            <a:r>
              <a:rPr lang="en-US" sz="1400" dirty="0"/>
              <a:t>- File: </a:t>
            </a:r>
            <a:r>
              <a:rPr lang="en-US" sz="1400" dirty="0" err="1"/>
              <a:t>TestBuggyController.php</a:t>
            </a:r>
            <a:r>
              <a:rPr lang="en-US" sz="1400" dirty="0"/>
              <a:t> (75+ potential issues)</a:t>
            </a:r>
          </a:p>
          <a:p>
            <a:r>
              <a:rPr lang="en-US" sz="1400" dirty="0"/>
              <a:t>- Action: Developer </a:t>
            </a:r>
            <a:r>
              <a:rPr lang="en-US" sz="1400" dirty="0" err="1"/>
              <a:t>coba</a:t>
            </a:r>
            <a:r>
              <a:rPr lang="en-US" sz="1400" dirty="0"/>
              <a:t> commit code </a:t>
            </a:r>
            <a:r>
              <a:rPr lang="en-US" sz="1400" dirty="0" err="1"/>
              <a:t>bermasalah</a:t>
            </a:r>
            <a:endParaRPr lang="en-US" sz="1400" dirty="0"/>
          </a:p>
          <a:p>
            <a:r>
              <a:rPr lang="en-US" sz="1400" dirty="0"/>
              <a:t>- Result: Pre-commit hook blocks </a:t>
            </a:r>
            <a:r>
              <a:rPr lang="en-US" sz="1400" dirty="0" err="1"/>
              <a:t>dengan</a:t>
            </a:r>
            <a:r>
              <a:rPr lang="en-US" sz="1400" dirty="0"/>
              <a:t> detail errors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E60C45-F1F3-8AC4-109C-C11AA476E500}"/>
              </a:ext>
            </a:extLst>
          </p:cNvPr>
          <p:cNvSpPr txBox="1"/>
          <p:nvPr/>
        </p:nvSpPr>
        <p:spPr>
          <a:xfrm>
            <a:off x="838200" y="2886073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DEMO FLOW:</a:t>
            </a:r>
          </a:p>
          <a:p>
            <a:r>
              <a:rPr lang="en-US" sz="1400" dirty="0"/>
              <a:t>1. </a:t>
            </a:r>
            <a:r>
              <a:rPr lang="en-US" sz="1400" dirty="0" err="1"/>
              <a:t>Lihat</a:t>
            </a:r>
            <a:r>
              <a:rPr lang="en-US" sz="1400" dirty="0"/>
              <a:t> </a:t>
            </a:r>
            <a:r>
              <a:rPr lang="en-US" sz="1400" dirty="0" err="1"/>
              <a:t>kode</a:t>
            </a:r>
            <a:r>
              <a:rPr lang="en-US" sz="1400" dirty="0"/>
              <a:t> </a:t>
            </a:r>
            <a:r>
              <a:rPr lang="en-US" sz="1400" dirty="0" err="1"/>
              <a:t>bermasalah</a:t>
            </a:r>
            <a:r>
              <a:rPr lang="en-US" sz="1400" dirty="0"/>
              <a:t> di repository</a:t>
            </a:r>
          </a:p>
          <a:p>
            <a:r>
              <a:rPr lang="en-US" sz="1400" dirty="0"/>
              <a:t>2. Developer run: `git commit -m "add buggy code"`</a:t>
            </a:r>
          </a:p>
          <a:p>
            <a:r>
              <a:rPr lang="en-US" sz="1400" dirty="0"/>
              <a:t>3. Pre-commit hook activated: BLOCKED!</a:t>
            </a:r>
          </a:p>
          <a:p>
            <a:r>
              <a:rPr lang="en-US" sz="1400" dirty="0"/>
              <a:t>4. Show detailed error list (type errors, formatting, </a:t>
            </a:r>
            <a:r>
              <a:rPr lang="en-US" sz="1400" dirty="0" err="1"/>
              <a:t>etc</a:t>
            </a:r>
            <a:r>
              <a:rPr lang="en-US" sz="1400" dirty="0"/>
              <a:t>)</a:t>
            </a:r>
          </a:p>
          <a:p>
            <a:r>
              <a:rPr lang="en-US" sz="1400" dirty="0"/>
              <a:t>5. Fix issues → commit SUCCESS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AE0D05-4A34-661B-977E-00B3CA19A2B0}"/>
              </a:ext>
            </a:extLst>
          </p:cNvPr>
          <p:cNvSpPr txBox="1"/>
          <p:nvPr/>
        </p:nvSpPr>
        <p:spPr>
          <a:xfrm>
            <a:off x="6096000" y="4482217"/>
            <a:ext cx="50461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Hasil </a:t>
            </a:r>
            <a:r>
              <a:rPr lang="en-US" dirty="0" err="1">
                <a:solidFill>
                  <a:srgbClr val="FF0000"/>
                </a:solidFill>
              </a:rPr>
              <a:t>analisis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ini</a:t>
            </a:r>
            <a:r>
              <a:rPr lang="en-US" dirty="0">
                <a:solidFill>
                  <a:srgbClr val="FF0000"/>
                </a:solidFill>
              </a:rPr>
              <a:t> juga </a:t>
            </a:r>
            <a:r>
              <a:rPr lang="en-US" dirty="0" err="1">
                <a:solidFill>
                  <a:srgbClr val="FF0000"/>
                </a:solidFill>
              </a:rPr>
              <a:t>tampil</a:t>
            </a:r>
            <a:r>
              <a:rPr lang="en-US" dirty="0">
                <a:solidFill>
                  <a:srgbClr val="FF0000"/>
                </a:solidFill>
              </a:rPr>
              <a:t> di dashboard enterprise</a:t>
            </a:r>
          </a:p>
        </p:txBody>
      </p:sp>
    </p:spTree>
    <p:extLst>
      <p:ext uri="{BB962C8B-B14F-4D97-AF65-F5344CB8AC3E}">
        <p14:creationId xmlns:p14="http://schemas.microsoft.com/office/powerpoint/2010/main" val="20438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56953-169D-0257-80A6-A8E4FA16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7742"/>
          </a:xfrm>
        </p:spPr>
        <p:txBody>
          <a:bodyPr>
            <a:normAutofit/>
          </a:bodyPr>
          <a:lstStyle/>
          <a:p>
            <a:r>
              <a:rPr lang="en-US" sz="3200" dirty="0"/>
              <a:t>SONARQUBE ENTERPRISE DASHBOARD 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1CA65-BB9D-59BE-EDF0-59DCA52B3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359"/>
            <a:ext cx="4470400" cy="2212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LIVE METRICS DARI PROJECT INI:</a:t>
            </a:r>
          </a:p>
          <a:p>
            <a:pPr marL="0" indent="0">
              <a:buNone/>
            </a:pPr>
            <a:r>
              <a:rPr lang="en-US" sz="1400" dirty="0"/>
              <a:t>📊 Coverage: 45 files analyzed across 6 languages</a:t>
            </a:r>
          </a:p>
          <a:p>
            <a:pPr marL="0" indent="0">
              <a:buNone/>
            </a:pPr>
            <a:r>
              <a:rPr lang="en-US" sz="1400" dirty="0"/>
              <a:t>✅ Quality Gate: PASSED</a:t>
            </a:r>
          </a:p>
          <a:p>
            <a:pPr marL="0" indent="0">
              <a:buNone/>
            </a:pPr>
            <a:r>
              <a:rPr lang="en-US" sz="1400" dirty="0"/>
              <a:t>🐛 Bugs: 0 (</a:t>
            </a:r>
            <a:r>
              <a:rPr lang="en-US" sz="1400" dirty="0" err="1"/>
              <a:t>setelah</a:t>
            </a:r>
            <a:r>
              <a:rPr lang="en-US" sz="1400" dirty="0"/>
              <a:t> pre-commit filtering)</a:t>
            </a:r>
          </a:p>
          <a:p>
            <a:pPr marL="0" indent="0">
              <a:buNone/>
            </a:pPr>
            <a:r>
              <a:rPr lang="en-US" sz="1400" dirty="0"/>
              <a:t>🛡️ Security: 0 vulnerabilities</a:t>
            </a:r>
          </a:p>
          <a:p>
            <a:pPr marL="0" indent="0">
              <a:buNone/>
            </a:pPr>
            <a:r>
              <a:rPr lang="en-US" sz="1400" dirty="0"/>
              <a:t>📉 Code Smells: Reduced by 87%</a:t>
            </a:r>
          </a:p>
          <a:p>
            <a:pPr marL="0" indent="0">
              <a:buNone/>
            </a:pPr>
            <a:r>
              <a:rPr lang="en-US" sz="1400" dirty="0"/>
              <a:t>⏱️ Tech Debt: 2.5 days → 20 minutes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21CFBB-03AF-9DEE-1681-217CCC5E56D3}"/>
              </a:ext>
            </a:extLst>
          </p:cNvPr>
          <p:cNvSpPr txBox="1"/>
          <p:nvPr/>
        </p:nvSpPr>
        <p:spPr>
          <a:xfrm>
            <a:off x="5909733" y="2337957"/>
            <a:ext cx="4775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BUSINESS VALUE: Clear metrics </a:t>
            </a:r>
            <a:r>
              <a:rPr lang="en-US" sz="1400" dirty="0" err="1"/>
              <a:t>untuk</a:t>
            </a:r>
            <a:r>
              <a:rPr lang="en-US" sz="1400" dirty="0"/>
              <a:t> management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9AC608-7440-FF6B-949A-180EF9FDB8F1}"/>
              </a:ext>
            </a:extLst>
          </p:cNvPr>
          <p:cNvSpPr txBox="1"/>
          <p:nvPr/>
        </p:nvSpPr>
        <p:spPr>
          <a:xfrm>
            <a:off x="5808134" y="44635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Ini </a:t>
            </a:r>
            <a:r>
              <a:rPr lang="en-US" dirty="0" err="1">
                <a:solidFill>
                  <a:srgbClr val="FF0000"/>
                </a:solidFill>
              </a:rPr>
              <a:t>bukan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sekedar</a:t>
            </a:r>
            <a:r>
              <a:rPr lang="en-US" dirty="0">
                <a:solidFill>
                  <a:srgbClr val="FF0000"/>
                </a:solidFill>
              </a:rPr>
              <a:t> tools, </a:t>
            </a:r>
            <a:r>
              <a:rPr lang="en-US" dirty="0" err="1">
                <a:solidFill>
                  <a:srgbClr val="FF0000"/>
                </a:solidFill>
              </a:rPr>
              <a:t>tapi</a:t>
            </a:r>
            <a:r>
              <a:rPr lang="en-US" dirty="0">
                <a:solidFill>
                  <a:srgbClr val="FF0000"/>
                </a:solidFill>
              </a:rPr>
              <a:t> investment </a:t>
            </a:r>
            <a:r>
              <a:rPr lang="en-US" dirty="0" err="1">
                <a:solidFill>
                  <a:srgbClr val="FF0000"/>
                </a:solidFill>
              </a:rPr>
              <a:t>jangka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panjang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802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546F1AD3C594799D8571F2892DFE9" ma:contentTypeVersion="18" ma:contentTypeDescription="Create a new document." ma:contentTypeScope="" ma:versionID="c8a878a69dd791973665234d71ff2bad">
  <xsd:schema xmlns:xsd="http://www.w3.org/2001/XMLSchema" xmlns:xs="http://www.w3.org/2001/XMLSchema" xmlns:p="http://schemas.microsoft.com/office/2006/metadata/properties" xmlns:ns2="4e851f84-edfc-415f-9755-6d8013d698fa" xmlns:ns3="4415450d-0ef6-4fef-bfeb-c9d257979e7a" targetNamespace="http://schemas.microsoft.com/office/2006/metadata/properties" ma:root="true" ma:fieldsID="899faba9e8635afee4c7ea5846ee0bde" ns2:_="" ns3:_="">
    <xsd:import namespace="4e851f84-edfc-415f-9755-6d8013d698fa"/>
    <xsd:import namespace="4415450d-0ef6-4fef-bfeb-c9d257979e7a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851f84-edfc-415f-9755-6d8013d698f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f2a80da-9b34-4733-9c1a-e7fda30dd8fe}" ma:internalName="TaxCatchAll" ma:showField="CatchAllData" ma:web="4e851f84-edfc-415f-9755-6d8013d698f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15450d-0ef6-4fef-bfeb-c9d257979e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57954b7-9221-4135-856c-9fcbadbfde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834B71A-881A-4806-8375-A0CC84D5F9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ABFA44-AA44-4BBD-844A-5865AB6B4E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e851f84-edfc-415f-9755-6d8013d698fa"/>
    <ds:schemaRef ds:uri="4415450d-0ef6-4fef-bfeb-c9d257979e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14311</TotalTime>
  <Words>1101</Words>
  <Application>Microsoft Office PowerPoint</Application>
  <PresentationFormat>Widescreen</PresentationFormat>
  <Paragraphs>170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Office Theme</vt:lpstr>
      <vt:lpstr>PowerPoint Presentation</vt:lpstr>
      <vt:lpstr>Automated Code Analysis untuk Laravel &amp; Node.js</vt:lpstr>
      <vt:lpstr> MASALAH SEHARI-HARI 😩</vt:lpstr>
      <vt:lpstr>Code Analysis - AI Assistant untuk Developer</vt:lpstr>
      <vt:lpstr> ARSITEKTUR SOLUTION 💡</vt:lpstr>
      <vt:lpstr>Meet Your Quality Guardians</vt:lpstr>
      <vt:lpstr>PHPSTAN LEVELS - PROGRESSIVE APPROACH 📊</vt:lpstr>
      <vt:lpstr>LIVE DEMO WALKTHROUGH 🎬</vt:lpstr>
      <vt:lpstr>SONARQUBE ENTERPRISE DASHBOARD 📈</vt:lpstr>
      <vt:lpstr>METRIK KUALITAS YANG TERUKUR 📊</vt:lpstr>
      <vt:lpstr>STRATEGI IMPLEMENTASI BERTAHAP 🚀</vt:lpstr>
      <vt:lpstr>COMMON IMPLEMENTATION CONCERNS 📋</vt:lpstr>
      <vt:lpstr>ADDRESSING COMMON CONCERNS 🤔</vt:lpstr>
      <vt:lpstr>KEY INSIGHTS 💡</vt:lpstr>
      <vt:lpstr>PENUTUP &amp; Q&amp;A 🙏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, ALIPIKRI</dc:creator>
  <cp:lastModifiedBy>WDJR .</cp:lastModifiedBy>
  <cp:revision>114</cp:revision>
  <dcterms:created xsi:type="dcterms:W3CDTF">2021-10-05T02:52:46Z</dcterms:created>
  <dcterms:modified xsi:type="dcterms:W3CDTF">2025-08-04T15:07:16Z</dcterms:modified>
</cp:coreProperties>
</file>