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261C0-2FEB-40A8-B882-E0B1A4BA7C1C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D9713-E5B3-490D-95B2-C18DC8AC1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0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D9713-E5B3-490D-95B2-C18DC8AC16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2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9F2-166A-4112-BEA2-5ABC6D07CBB3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9A71-F0A7-41C4-B2F6-3F4120EF2B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9F2-166A-4112-BEA2-5ABC6D07CBB3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9A71-F0A7-41C4-B2F6-3F4120EF2B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9F2-166A-4112-BEA2-5ABC6D07CBB3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9A71-F0A7-41C4-B2F6-3F4120EF2B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9F2-166A-4112-BEA2-5ABC6D07CBB3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9A71-F0A7-41C4-B2F6-3F4120EF2B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9F2-166A-4112-BEA2-5ABC6D07CBB3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9A71-F0A7-41C4-B2F6-3F4120EF2B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9F2-166A-4112-BEA2-5ABC6D07CBB3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9A71-F0A7-41C4-B2F6-3F4120EF2B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9F2-166A-4112-BEA2-5ABC6D07CBB3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9A71-F0A7-41C4-B2F6-3F4120EF2B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9F2-166A-4112-BEA2-5ABC6D07CBB3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9A71-F0A7-41C4-B2F6-3F4120EF2B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9F2-166A-4112-BEA2-5ABC6D07CBB3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9A71-F0A7-41C4-B2F6-3F4120EF2B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9F2-166A-4112-BEA2-5ABC6D07CBB3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9A71-F0A7-41C4-B2F6-3F4120EF2B2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9F2-166A-4112-BEA2-5ABC6D07CBB3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619A71-F0A7-41C4-B2F6-3F4120EF2B2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9619A71-F0A7-41C4-B2F6-3F4120EF2B2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7D099F2-166A-4112-BEA2-5ABC6D07CBB3}" type="datetimeFigureOut">
              <a:rPr lang="zh-CN" altLang="en-US" smtClean="0"/>
              <a:t>2017/3/15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CSEIII </a:t>
            </a:r>
            <a:r>
              <a:rPr lang="en-US" altLang="zh-CN" dirty="0" err="1" smtClean="0"/>
              <a:t>Quantour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迭代二需求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83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7620000" cy="4555976"/>
          </a:xfrm>
        </p:spPr>
        <p:txBody>
          <a:bodyPr>
            <a:normAutofit lnSpcReduction="10000"/>
          </a:bodyPr>
          <a:lstStyle/>
          <a:p>
            <a:r>
              <a:rPr lang="zh-CN" altLang="zh-CN" sz="3000" dirty="0"/>
              <a:t>在迭代一的基础上进行功能演进，实现</a:t>
            </a:r>
            <a:r>
              <a:rPr lang="zh-CN" altLang="zh-CN" sz="3600" b="1" u="sng" dirty="0"/>
              <a:t>股票策略回测</a:t>
            </a:r>
            <a:r>
              <a:rPr lang="zh-CN" altLang="zh-CN" sz="3000" dirty="0"/>
              <a:t>及</a:t>
            </a:r>
            <a:r>
              <a:rPr lang="zh-CN" altLang="zh-CN" sz="3600" b="1" u="sng" dirty="0"/>
              <a:t>可视化</a:t>
            </a:r>
            <a:r>
              <a:rPr lang="zh-CN" altLang="zh-CN" sz="3000" dirty="0" smtClean="0"/>
              <a:t>功能</a:t>
            </a:r>
            <a:endParaRPr lang="en-US" altLang="zh-CN" sz="3000" dirty="0"/>
          </a:p>
          <a:p>
            <a:pPr lvl="1"/>
            <a:r>
              <a:rPr lang="zh-CN" altLang="zh-CN" sz="2400" dirty="0"/>
              <a:t>基于</a:t>
            </a:r>
            <a:r>
              <a:rPr lang="zh-CN" altLang="en-US" sz="2400" dirty="0"/>
              <a:t>迭代一提供的</a:t>
            </a:r>
            <a:r>
              <a:rPr lang="en-US" altLang="zh-CN" sz="2400" dirty="0"/>
              <a:t>2005-2014</a:t>
            </a:r>
            <a:r>
              <a:rPr lang="zh-CN" altLang="zh-CN" sz="2400" dirty="0"/>
              <a:t>数据实现</a:t>
            </a:r>
          </a:p>
          <a:p>
            <a:pPr lvl="1"/>
            <a:r>
              <a:rPr lang="zh-CN" altLang="zh-CN" sz="2400" dirty="0"/>
              <a:t>要求可以展示所有股票、某板块</a:t>
            </a:r>
            <a:r>
              <a:rPr lang="zh-CN" altLang="en-US" sz="2400" dirty="0"/>
              <a:t>内股票、选定的多只股票在选定时间段内</a:t>
            </a:r>
            <a:r>
              <a:rPr lang="zh-CN" altLang="zh-CN" sz="2400" dirty="0"/>
              <a:t>的策略回测结果</a:t>
            </a:r>
          </a:p>
          <a:p>
            <a:endParaRPr lang="en-US" altLang="zh-CN" sz="2600" dirty="0"/>
          </a:p>
          <a:p>
            <a:endParaRPr lang="en-US" altLang="zh-CN" sz="2600" dirty="0"/>
          </a:p>
          <a:p>
            <a:endParaRPr lang="en-US" altLang="zh-CN" sz="2600" dirty="0"/>
          </a:p>
          <a:p>
            <a:r>
              <a:rPr lang="zh-CN" altLang="en-US" sz="2600" dirty="0"/>
              <a:t>股票的板块信息请各组通过网络数据自行爬取填充</a:t>
            </a:r>
            <a:endParaRPr lang="zh-CN" altLang="zh-CN" sz="2600" dirty="0"/>
          </a:p>
          <a:p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40963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</a:t>
            </a:r>
            <a:r>
              <a:rPr lang="zh-CN" altLang="en-US" dirty="0"/>
              <a:t>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u="sng" dirty="0"/>
              <a:t>量化交易</a:t>
            </a:r>
            <a:r>
              <a:rPr lang="zh-CN" altLang="zh-CN" dirty="0"/>
              <a:t>是指借助现代统计学和数学的方法，利用计算机技术来进行交易的证券投资方式。量化交易从庞大的历史数据中海选能带来超额收益的多种“大概率”事件以制定策略，</a:t>
            </a:r>
            <a:r>
              <a:rPr lang="zh-CN" altLang="zh-CN" b="1" dirty="0"/>
              <a:t>用数量模型验证及固化这些规律和策略</a:t>
            </a:r>
            <a:r>
              <a:rPr lang="zh-CN" altLang="zh-CN" dirty="0"/>
              <a:t>，然后严格执行已固化的策略来指导投资，以求获得可以持续的、稳定且高于平均收益的超额回报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sz="3600" b="1" dirty="0"/>
              <a:t>回测指的就是用数量模型和历史数据验证及固化这些规律和策略。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507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回测策略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sz="3600" dirty="0" smtClean="0"/>
          </a:p>
          <a:p>
            <a:pPr lvl="1"/>
            <a:r>
              <a:rPr lang="zh-CN" altLang="zh-CN" sz="3600" dirty="0" smtClean="0"/>
              <a:t>动量策略（参考名词解释）</a:t>
            </a:r>
            <a:endParaRPr lang="en-US" altLang="zh-CN" sz="3600" dirty="0" smtClean="0"/>
          </a:p>
          <a:p>
            <a:pPr lvl="1"/>
            <a:endParaRPr lang="zh-CN" altLang="zh-CN" sz="3600" dirty="0" smtClean="0"/>
          </a:p>
          <a:p>
            <a:pPr lvl="1"/>
            <a:r>
              <a:rPr lang="zh-CN" altLang="zh-CN" sz="3600" dirty="0" smtClean="0"/>
              <a:t>均值回归（参考名词解释）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98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2708920"/>
            <a:ext cx="7620000" cy="1143000"/>
          </a:xfrm>
        </p:spPr>
        <p:txBody>
          <a:bodyPr/>
          <a:lstStyle/>
          <a:p>
            <a:r>
              <a:rPr lang="zh-CN" altLang="en-US" dirty="0" smtClean="0"/>
              <a:t>可视化示例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76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200" dirty="0"/>
              <a:t>策略和基准的累计收益率比较图</a:t>
            </a:r>
            <a:endParaRPr lang="en-US" altLang="zh-CN" sz="4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178696" cy="4701120"/>
          </a:xfrm>
        </p:spPr>
        <p:txBody>
          <a:bodyPr>
            <a:normAutofit fontScale="92500"/>
          </a:bodyPr>
          <a:lstStyle/>
          <a:p>
            <a:r>
              <a:rPr lang="zh-CN" altLang="zh-CN" dirty="0" smtClean="0"/>
              <a:t>日期</a:t>
            </a:r>
            <a:r>
              <a:rPr lang="zh-CN" altLang="zh-CN" dirty="0"/>
              <a:t>为横轴，收益率为纵轴，分别画出策略累计收益率和基准累计收益率的折线图。</a:t>
            </a:r>
          </a:p>
          <a:p>
            <a:r>
              <a:rPr lang="zh-CN" altLang="zh-CN" dirty="0"/>
              <a:t>图中相关统计变量</a:t>
            </a:r>
            <a:r>
              <a:rPr lang="en-US" altLang="zh-CN" dirty="0"/>
              <a:t>(</a:t>
            </a:r>
            <a:r>
              <a:rPr lang="zh-CN" altLang="zh-CN" dirty="0"/>
              <a:t>阿尔法，贝塔，最大回撤，收益波动率</a:t>
            </a:r>
            <a:r>
              <a:rPr lang="en-US" altLang="zh-CN" dirty="0"/>
              <a:t>)</a:t>
            </a:r>
            <a:r>
              <a:rPr lang="zh-CN" altLang="zh-CN" dirty="0"/>
              <a:t>参考名词解释。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844824"/>
            <a:ext cx="5400600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186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424936" cy="1143000"/>
          </a:xfrm>
        </p:spPr>
        <p:txBody>
          <a:bodyPr/>
          <a:lstStyle/>
          <a:p>
            <a:r>
              <a:rPr lang="zh-CN" altLang="zh-CN" sz="3600" dirty="0"/>
              <a:t>超额收益率与不同形成期</a:t>
            </a:r>
            <a:r>
              <a:rPr lang="en-US" altLang="zh-CN" sz="3600" dirty="0"/>
              <a:t>/</a:t>
            </a:r>
            <a:r>
              <a:rPr lang="zh-CN" altLang="zh-CN" sz="3600" dirty="0"/>
              <a:t>持有期的关系</a:t>
            </a:r>
            <a:r>
              <a:rPr lang="zh-CN" altLang="zh-CN" sz="3600" dirty="0" smtClean="0"/>
              <a:t>图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zh-CN" sz="3600" dirty="0"/>
              <a:t>策略胜率与不同形成期</a:t>
            </a:r>
            <a:r>
              <a:rPr lang="en-US" altLang="zh-CN" sz="3600" dirty="0"/>
              <a:t>/</a:t>
            </a:r>
            <a:r>
              <a:rPr lang="zh-CN" altLang="zh-CN" sz="3600" dirty="0"/>
              <a:t>持有期的关系图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3178696" cy="4641696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在给定形成期（持有期）的情况下，持有期（形成期）为横轴，超额收益和策略胜率分别为纵轴，画出折线图。</a:t>
            </a:r>
          </a:p>
          <a:p>
            <a:r>
              <a:rPr lang="zh-CN" altLang="en-US" dirty="0"/>
              <a:t>据此得出最佳的形成期和持有期，及超额收益和胜率</a:t>
            </a:r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628800"/>
            <a:ext cx="496855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1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收益率分布直方图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2746648" cy="4590288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横轴为收益率，纵轴为频数，分组组数自定（不一定要像图中一样将正负收益都画在正坐标轴上，可将负收益画在负坐标轴上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注：图中周期即为持有期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877404"/>
            <a:ext cx="5274310" cy="30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9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19672" y="2420888"/>
            <a:ext cx="50030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GOOD LUCK~</a:t>
            </a:r>
            <a:endParaRPr lang="zh-CN" alt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0379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</TotalTime>
  <Words>341</Words>
  <Application>Microsoft Office PowerPoint</Application>
  <PresentationFormat>全屏显示(4:3)</PresentationFormat>
  <Paragraphs>30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相邻</vt:lpstr>
      <vt:lpstr>CSEIII Quantour</vt:lpstr>
      <vt:lpstr>需求</vt:lpstr>
      <vt:lpstr>回测</vt:lpstr>
      <vt:lpstr>回测策略</vt:lpstr>
      <vt:lpstr>可视化示例</vt:lpstr>
      <vt:lpstr>策略和基准的累计收益率比较图</vt:lpstr>
      <vt:lpstr>超额收益率与不同形成期/持有期的关系图 策略胜率与不同形成期/持有期的关系图</vt:lpstr>
      <vt:lpstr>收益率分布直方图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CSEIII Quantour</dc:title>
  <dc:creator>Dell</dc:creator>
  <cp:lastModifiedBy>Dell</cp:lastModifiedBy>
  <cp:revision>6</cp:revision>
  <dcterms:created xsi:type="dcterms:W3CDTF">2017-03-15T06:33:13Z</dcterms:created>
  <dcterms:modified xsi:type="dcterms:W3CDTF">2017-03-15T07:16:21Z</dcterms:modified>
</cp:coreProperties>
</file>