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5"/>
  </p:notesMasterIdLst>
  <p:sldIdLst>
    <p:sldId id="256" r:id="rId2"/>
    <p:sldId id="292" r:id="rId3"/>
    <p:sldId id="275" r:id="rId4"/>
    <p:sldId id="262" r:id="rId5"/>
    <p:sldId id="271" r:id="rId6"/>
    <p:sldId id="291" r:id="rId7"/>
    <p:sldId id="276" r:id="rId8"/>
    <p:sldId id="277" r:id="rId9"/>
    <p:sldId id="274" r:id="rId10"/>
    <p:sldId id="258" r:id="rId11"/>
    <p:sldId id="263" r:id="rId12"/>
    <p:sldId id="257" r:id="rId13"/>
    <p:sldId id="260" r:id="rId14"/>
    <p:sldId id="259" r:id="rId15"/>
    <p:sldId id="267" r:id="rId16"/>
    <p:sldId id="278" r:id="rId17"/>
    <p:sldId id="266" r:id="rId18"/>
    <p:sldId id="269" r:id="rId19"/>
    <p:sldId id="273" r:id="rId20"/>
    <p:sldId id="264" r:id="rId21"/>
    <p:sldId id="261" r:id="rId22"/>
    <p:sldId id="26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3" autoAdjust="0"/>
  </p:normalViewPr>
  <p:slideViewPr>
    <p:cSldViewPr snapToGrid="0">
      <p:cViewPr varScale="1">
        <p:scale>
          <a:sx n="79" d="100"/>
          <a:sy n="79" d="100"/>
        </p:scale>
        <p:origin x="101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2550B-D76E-4503-89C9-5F0AFCDCCA8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8A768-4729-45D2-AE72-579F6FDFB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0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8A768-4729-45D2-AE72-579F6FDFBC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1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8A768-4729-45D2-AE72-579F6FDFBC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6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8A768-4729-45D2-AE72-579F6FDFBC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8A768-4729-45D2-AE72-579F6FDFBC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8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8A768-4729-45D2-AE72-579F6FDFBC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46201F-2CB5-4DC9-9E57-49C95640C7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8394BE7-8E3B-48A9-84E9-F69D4CFFB7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938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201F-2CB5-4DC9-9E57-49C95640C7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BE7-8E3B-48A9-84E9-F69D4CFF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9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201F-2CB5-4DC9-9E57-49C95640C7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BE7-8E3B-48A9-84E9-F69D4CFF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7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201F-2CB5-4DC9-9E57-49C95640C7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BE7-8E3B-48A9-84E9-F69D4CFF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4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201F-2CB5-4DC9-9E57-49C95640C7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BE7-8E3B-48A9-84E9-F69D4CFFB7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79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201F-2CB5-4DC9-9E57-49C95640C7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BE7-8E3B-48A9-84E9-F69D4CFF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201F-2CB5-4DC9-9E57-49C95640C7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BE7-8E3B-48A9-84E9-F69D4CFF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3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201F-2CB5-4DC9-9E57-49C95640C7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BE7-8E3B-48A9-84E9-F69D4CFF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201F-2CB5-4DC9-9E57-49C95640C7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BE7-8E3B-48A9-84E9-F69D4CFF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201F-2CB5-4DC9-9E57-49C95640C7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BE7-8E3B-48A9-84E9-F69D4CFF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4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201F-2CB5-4DC9-9E57-49C95640C7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4BE7-8E3B-48A9-84E9-F69D4CFF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C46201F-2CB5-4DC9-9E57-49C95640C73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8394BE7-8E3B-48A9-84E9-F69D4CFF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studen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86E5-EA7A-4CD0-9FD3-610FE02B5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126119"/>
          </a:xfrm>
        </p:spPr>
        <p:txBody>
          <a:bodyPr/>
          <a:lstStyle/>
          <a:p>
            <a:r>
              <a:rPr lang="zh-CN" altLang="en-US" b="1" dirty="0"/>
              <a:t>解决问题的艺术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CB79D-552A-488E-A387-1F7E63EA9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34" y="2990473"/>
            <a:ext cx="11727766" cy="3221502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>
                <a:solidFill>
                  <a:schemeClr val="tx2"/>
                </a:solidFill>
              </a:rPr>
              <a:t>1. </a:t>
            </a:r>
            <a:r>
              <a:rPr lang="zh-CN" altLang="en-US" sz="3200" dirty="0">
                <a:solidFill>
                  <a:schemeClr val="tx2"/>
                </a:solidFill>
              </a:rPr>
              <a:t>在提问之前</a:t>
            </a:r>
          </a:p>
          <a:p>
            <a:pPr algn="ctr"/>
            <a:r>
              <a:rPr lang="en-US" altLang="zh-CN" sz="3200" dirty="0">
                <a:solidFill>
                  <a:schemeClr val="tx2"/>
                </a:solidFill>
              </a:rPr>
              <a:t>2. </a:t>
            </a:r>
            <a:r>
              <a:rPr lang="zh-CN" altLang="en-US" sz="3200" dirty="0">
                <a:solidFill>
                  <a:schemeClr val="tx2"/>
                </a:solidFill>
              </a:rPr>
              <a:t>当你提问时</a:t>
            </a:r>
          </a:p>
          <a:p>
            <a:pPr algn="ctr"/>
            <a:r>
              <a:rPr lang="en-US" altLang="zh-CN" sz="3200" dirty="0">
                <a:solidFill>
                  <a:schemeClr val="tx2"/>
                </a:solidFill>
              </a:rPr>
              <a:t>3. </a:t>
            </a:r>
            <a:r>
              <a:rPr lang="zh-CN" altLang="en-US" sz="3200" dirty="0">
                <a:solidFill>
                  <a:schemeClr val="tx2"/>
                </a:solidFill>
              </a:rPr>
              <a:t>如何解读答案</a:t>
            </a:r>
            <a:endParaRPr lang="en-US" altLang="zh-CN" sz="3200" dirty="0">
              <a:solidFill>
                <a:schemeClr val="tx2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tx2"/>
                </a:solidFill>
              </a:rPr>
              <a:t>4.</a:t>
            </a:r>
            <a:r>
              <a:rPr lang="zh-CN" altLang="en-US" sz="3200" dirty="0">
                <a:solidFill>
                  <a:schemeClr val="tx2"/>
                </a:solidFill>
              </a:rPr>
              <a:t>面对学术</a:t>
            </a:r>
            <a:r>
              <a:rPr lang="en-US" altLang="zh-CN" sz="3200" dirty="0">
                <a:solidFill>
                  <a:schemeClr val="tx2"/>
                </a:solidFill>
              </a:rPr>
              <a:t>/</a:t>
            </a:r>
            <a:r>
              <a:rPr lang="zh-CN" altLang="en-US" sz="3200" dirty="0">
                <a:solidFill>
                  <a:schemeClr val="tx2"/>
                </a:solidFill>
              </a:rPr>
              <a:t>研究型问题时</a:t>
            </a:r>
            <a:endParaRPr lang="en-US" altLang="zh-CN" sz="3200" dirty="0">
              <a:solidFill>
                <a:schemeClr val="tx2"/>
              </a:solidFill>
            </a:endParaRPr>
          </a:p>
          <a:p>
            <a:pPr algn="ctr"/>
            <a:r>
              <a:rPr lang="zh-CN" altLang="en-US" sz="1600" dirty="0"/>
              <a:t>部分来源：</a:t>
            </a:r>
            <a:r>
              <a:rPr lang="en-US" altLang="zh-CN" sz="1600" dirty="0"/>
              <a:t>https://github.com/ryanhanwu/How-To-Ask-Questions-The-Smart-Way/blob/master/README-zh_CN.md </a:t>
            </a:r>
          </a:p>
          <a:p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5BDF4A-0F45-45CB-A1A7-54620D708F05}"/>
              </a:ext>
            </a:extLst>
          </p:cNvPr>
          <p:cNvSpPr txBox="1"/>
          <p:nvPr/>
        </p:nvSpPr>
        <p:spPr>
          <a:xfrm>
            <a:off x="3827281" y="1729886"/>
            <a:ext cx="378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Edwardian Script ITC" panose="030303020407070D0804" pitchFamily="66" charset="0"/>
              </a:rPr>
              <a:t>The art of problem solving</a:t>
            </a:r>
            <a:endParaRPr lang="zh-CN" altLang="en-US" sz="40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0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4CEE-3E20-46BC-AC85-508E9DD7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C55C-2A83-4F74-BC1B-BE020D26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3. </a:t>
            </a:r>
            <a:r>
              <a:rPr lang="zh-CN" altLang="en-US" sz="3200" dirty="0"/>
              <a:t>尝试在你准备提问的</a:t>
            </a:r>
            <a:r>
              <a:rPr lang="zh-CN" altLang="en-US" sz="3200" b="1" dirty="0"/>
              <a:t>论坛的旧文章</a:t>
            </a:r>
            <a:r>
              <a:rPr lang="zh-CN" altLang="en-US" sz="3200" dirty="0"/>
              <a:t>中搜索答案</a:t>
            </a:r>
          </a:p>
          <a:p>
            <a:r>
              <a:rPr lang="en-US" altLang="zh-CN" sz="3200" dirty="0"/>
              <a:t>4. </a:t>
            </a:r>
            <a:r>
              <a:rPr lang="zh-CN" altLang="en-US" sz="3200" dirty="0"/>
              <a:t>尝试</a:t>
            </a:r>
            <a:r>
              <a:rPr lang="zh-CN" altLang="en-US" sz="3200" b="1" dirty="0"/>
              <a:t>阅读手册（</a:t>
            </a:r>
            <a:r>
              <a:rPr lang="en-US" altLang="zh-CN" sz="3200" b="1" dirty="0"/>
              <a:t>Manual</a:t>
            </a:r>
            <a:r>
              <a:rPr lang="zh-CN" altLang="en-US" sz="3200" b="1" dirty="0"/>
              <a:t>）</a:t>
            </a:r>
            <a:r>
              <a:rPr lang="zh-CN" altLang="en-US" sz="3200" dirty="0"/>
              <a:t>以找到答案</a:t>
            </a:r>
          </a:p>
          <a:p>
            <a:r>
              <a:rPr lang="en-US" altLang="zh-CN" sz="3200" dirty="0"/>
              <a:t>5. </a:t>
            </a:r>
            <a:r>
              <a:rPr lang="zh-CN" altLang="en-US" sz="3200" dirty="0"/>
              <a:t>尝试阅读</a:t>
            </a:r>
            <a:r>
              <a:rPr lang="en-US" altLang="zh-CN" sz="3200" b="1" dirty="0"/>
              <a:t>FAQ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Frequently Asked Questions</a:t>
            </a:r>
            <a:r>
              <a:rPr lang="zh-CN" altLang="en-US" sz="3200" b="1" dirty="0"/>
              <a:t>）</a:t>
            </a:r>
            <a:r>
              <a:rPr lang="zh-CN" altLang="en-US" sz="3200" dirty="0"/>
              <a:t>以找到答案</a:t>
            </a:r>
          </a:p>
          <a:p>
            <a:r>
              <a:rPr lang="en-US" altLang="zh-CN" sz="3200" dirty="0"/>
              <a:t>6. </a:t>
            </a:r>
            <a:r>
              <a:rPr lang="zh-CN" altLang="en-US" sz="3200" dirty="0"/>
              <a:t>向你身边的</a:t>
            </a:r>
            <a:r>
              <a:rPr lang="en-US" altLang="zh-CN" sz="3200" b="1" dirty="0" err="1"/>
              <a:t>dalao</a:t>
            </a:r>
            <a:r>
              <a:rPr lang="zh-CN" altLang="en-US" sz="3200" dirty="0"/>
              <a:t>打听以找到答案</a:t>
            </a:r>
          </a:p>
        </p:txBody>
      </p:sp>
    </p:spTree>
    <p:extLst>
      <p:ext uri="{BB962C8B-B14F-4D97-AF65-F5344CB8AC3E}">
        <p14:creationId xmlns:p14="http://schemas.microsoft.com/office/powerpoint/2010/main" val="302263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F41E-3078-4099-A3C7-6930E66EB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"/>
            <a:ext cx="9418320" cy="4041648"/>
          </a:xfrm>
        </p:spPr>
        <p:txBody>
          <a:bodyPr/>
          <a:lstStyle/>
          <a:p>
            <a:r>
              <a:rPr lang="zh-CN" altLang="en-US" b="1" dirty="0"/>
              <a:t>当你提问时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4647B-6822-40B6-B782-8525AB7B7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73AE-9874-4787-AC03-51769A11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简介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4328-F2A8-47C5-A076-25093796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10034485" cy="435133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拋出的一个技术问题最终是否能得到有用的回答，往往与你</a:t>
            </a:r>
            <a:r>
              <a:rPr lang="zh-CN" altLang="en-US" sz="3200" b="1" dirty="0"/>
              <a:t>提问和追问的方式</a:t>
            </a:r>
            <a:r>
              <a:rPr lang="zh-CN" altLang="en-US" sz="3200" dirty="0"/>
              <a:t>有较大关联</a:t>
            </a:r>
            <a:endParaRPr lang="en-US" altLang="zh-CN" sz="3200" b="1" dirty="0"/>
          </a:p>
          <a:p>
            <a:r>
              <a:rPr lang="zh-CN" altLang="en-US" sz="3200" dirty="0"/>
              <a:t>黑客们（或大佬们）喜爱有</a:t>
            </a:r>
            <a:r>
              <a:rPr lang="zh-CN" altLang="en-US" sz="3200" b="1" dirty="0"/>
              <a:t>挑战性</a:t>
            </a:r>
            <a:r>
              <a:rPr lang="zh-CN" altLang="en-US" sz="3200" dirty="0"/>
              <a:t>的问题，或者能</a:t>
            </a:r>
            <a:r>
              <a:rPr lang="zh-CN" altLang="en-US" sz="3200" b="1" dirty="0"/>
              <a:t>激发他们思维</a:t>
            </a:r>
            <a:r>
              <a:rPr lang="zh-CN" altLang="en-US" sz="3200" dirty="0"/>
              <a:t>的好问题；黑客们有着对那些</a:t>
            </a:r>
            <a:r>
              <a:rPr lang="zh-CN" altLang="en-US" sz="3200" b="1" dirty="0"/>
              <a:t>不愿思考</a:t>
            </a:r>
            <a:r>
              <a:rPr lang="zh-CN" altLang="en-US" sz="3200" dirty="0"/>
              <a:t>、或者在</a:t>
            </a:r>
            <a:r>
              <a:rPr lang="zh-CN" altLang="en-US" sz="3200" b="1" dirty="0"/>
              <a:t>发问前不做他们该做的事</a:t>
            </a:r>
            <a:r>
              <a:rPr lang="zh-CN" altLang="en-US" sz="3200" dirty="0"/>
              <a:t>的人的蔑视</a:t>
            </a:r>
            <a:endParaRPr lang="en-US" altLang="zh-CN" sz="3200" dirty="0"/>
          </a:p>
          <a:p>
            <a:r>
              <a:rPr lang="zh-CN" altLang="en-US" sz="3200" dirty="0"/>
              <a:t>能立刻得到快速并有效答案的最好方法，就是</a:t>
            </a:r>
            <a:r>
              <a:rPr lang="zh-CN" altLang="en-US" sz="3200" b="1" dirty="0"/>
              <a:t>聪明、自信、有解决问题的思路</a:t>
            </a:r>
            <a:r>
              <a:rPr lang="zh-CN" altLang="en-US" sz="3200" dirty="0"/>
              <a:t>，只是偶尔在特定的问题上需要获得一点帮助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6610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4CEE-3E20-46BC-AC85-508E9DD7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33643"/>
            <a:ext cx="9692640" cy="1325562"/>
          </a:xfrm>
        </p:spPr>
        <p:txBody>
          <a:bodyPr/>
          <a:lstStyle/>
          <a:p>
            <a:r>
              <a:rPr lang="zh-CN" altLang="en-US" b="1" dirty="0"/>
              <a:t>慎选提问的论坛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C55C-2A83-4F74-BC1B-BE020D26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57" y="1536569"/>
            <a:ext cx="10034485" cy="489555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小心选择你要提问的场合，不要：</a:t>
            </a:r>
            <a:endParaRPr lang="en-US" altLang="zh-CN" sz="2800" dirty="0"/>
          </a:p>
          <a:p>
            <a:pPr lvl="1"/>
            <a:r>
              <a:rPr lang="zh-CN" altLang="en-US" sz="2400" dirty="0"/>
              <a:t>在</a:t>
            </a:r>
            <a:r>
              <a:rPr lang="zh-CN" altLang="en-US" sz="2400" b="1" dirty="0"/>
              <a:t>与主题不合</a:t>
            </a:r>
            <a:r>
              <a:rPr lang="zh-CN" altLang="en-US" sz="2400" dirty="0"/>
              <a:t>的论坛上贴出你的问题</a:t>
            </a:r>
          </a:p>
          <a:p>
            <a:pPr lvl="1"/>
            <a:r>
              <a:rPr lang="zh-CN" altLang="en-US" sz="2400" dirty="0"/>
              <a:t>在探讨进阶技术问题的论坛张贴非常</a:t>
            </a:r>
            <a:r>
              <a:rPr lang="zh-CN" altLang="en-US" sz="2400" b="1" dirty="0"/>
              <a:t>初级的问题</a:t>
            </a:r>
            <a:r>
              <a:rPr lang="zh-CN" altLang="en-US" sz="2400" dirty="0"/>
              <a:t>；反之亦然</a:t>
            </a:r>
          </a:p>
          <a:p>
            <a:pPr lvl="1"/>
            <a:r>
              <a:rPr lang="zh-CN" altLang="en-US" sz="2400" dirty="0"/>
              <a:t>在太多的不同群组上</a:t>
            </a:r>
            <a:r>
              <a:rPr lang="zh-CN" altLang="en-US" sz="2400" b="1" dirty="0"/>
              <a:t>重复转贴同样的问题</a:t>
            </a:r>
            <a:r>
              <a:rPr lang="zh-CN" altLang="en-US" sz="2400" dirty="0"/>
              <a:t>（</a:t>
            </a:r>
            <a:r>
              <a:rPr lang="en-US" altLang="zh-CN" sz="2400" dirty="0"/>
              <a:t>cross-post</a:t>
            </a:r>
            <a:r>
              <a:rPr lang="zh-CN" altLang="en-US" sz="2400" dirty="0"/>
              <a:t>）</a:t>
            </a:r>
          </a:p>
          <a:p>
            <a:pPr lvl="1"/>
            <a:r>
              <a:rPr lang="zh-CN" altLang="en-US" sz="2400" dirty="0"/>
              <a:t>向既非熟人也没有义务解决你问题的人发送</a:t>
            </a:r>
            <a:r>
              <a:rPr lang="zh-CN" altLang="en-US" sz="2400" b="1" dirty="0"/>
              <a:t>私人电邮</a:t>
            </a:r>
            <a:endParaRPr lang="en-US" altLang="zh-CN" sz="2400" b="1" dirty="0"/>
          </a:p>
          <a:p>
            <a:r>
              <a:rPr lang="zh-CN" altLang="en-US" sz="2800" dirty="0"/>
              <a:t>用</a:t>
            </a:r>
            <a:r>
              <a:rPr lang="en-US" altLang="zh-CN" sz="2800" dirty="0"/>
              <a:t>Google</a:t>
            </a:r>
            <a:r>
              <a:rPr lang="zh-CN" altLang="en-US" sz="2800" dirty="0"/>
              <a:t>找到与你遭遇到困难的软硬件问题</a:t>
            </a:r>
            <a:r>
              <a:rPr lang="zh-CN" altLang="en-US" sz="2800" b="1" dirty="0"/>
              <a:t>最相关的网站</a:t>
            </a:r>
            <a:r>
              <a:rPr lang="zh-CN" altLang="en-US" sz="2800" dirty="0"/>
              <a:t>。通常那儿都有</a:t>
            </a:r>
            <a:r>
              <a:rPr lang="en-US" altLang="zh-CN" sz="2800" dirty="0"/>
              <a:t>FAQ</a:t>
            </a:r>
            <a:r>
              <a:rPr lang="zh-CN" altLang="en-US" sz="2800" dirty="0"/>
              <a:t>、邮件列表及相关说明文件的链接</a:t>
            </a:r>
            <a:endParaRPr lang="en-US" altLang="zh-CN" sz="2800" dirty="0"/>
          </a:p>
          <a:p>
            <a:r>
              <a:rPr lang="zh-CN" altLang="en-US" sz="2800" dirty="0"/>
              <a:t>提问前在群组或邮件列表的历史记录中搜索与</a:t>
            </a:r>
            <a:r>
              <a:rPr lang="zh-CN" altLang="en-US" sz="2800" b="1" dirty="0"/>
              <a:t>问题相关的关键词</a:t>
            </a:r>
            <a:endParaRPr lang="en-US" altLang="zh-CN" sz="2800" b="1" dirty="0"/>
          </a:p>
          <a:p>
            <a:r>
              <a:rPr lang="zh-CN" altLang="en-US" sz="2800" dirty="0"/>
              <a:t>依照个人经验，大部分的问题都可以通过</a:t>
            </a:r>
            <a:r>
              <a:rPr lang="zh-CN" altLang="en-US" sz="2800"/>
              <a:t>搜索得到指引或</a:t>
            </a:r>
            <a:r>
              <a:rPr lang="zh-CN" altLang="en-US" sz="2800" dirty="0"/>
              <a:t>解决</a:t>
            </a:r>
            <a:endParaRPr lang="en-US" altLang="zh-CN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3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4CEE-3E20-46BC-AC85-508E9DD7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提问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C55C-2A83-4F74-BC1B-BE020D26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95" y="1819072"/>
            <a:ext cx="10020417" cy="4351337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准备好</a:t>
            </a:r>
            <a:r>
              <a:rPr lang="zh-CN" altLang="en-US" sz="2800" dirty="0"/>
              <a:t>你的问题，草率的发问只能得到草率的回答</a:t>
            </a:r>
            <a:endParaRPr lang="en-US" altLang="zh-CN" sz="2800" dirty="0"/>
          </a:p>
          <a:p>
            <a:r>
              <a:rPr lang="zh-CN" altLang="en-US" sz="2800" dirty="0"/>
              <a:t>当你提出问题的时候，请先表明你已经</a:t>
            </a:r>
            <a:r>
              <a:rPr lang="zh-CN" altLang="en-US" sz="2800" b="1" dirty="0"/>
              <a:t>做了提问前的七点努力</a:t>
            </a:r>
            <a:endParaRPr lang="en-US" altLang="zh-CN" sz="2800" dirty="0"/>
          </a:p>
          <a:p>
            <a:pPr lvl="1"/>
            <a:r>
              <a:rPr lang="zh-CN" altLang="en-US" sz="2400" dirty="0"/>
              <a:t>“我在 </a:t>
            </a:r>
            <a:r>
              <a:rPr lang="en-US" altLang="zh-CN" sz="2400" dirty="0"/>
              <a:t>Google </a:t>
            </a:r>
            <a:r>
              <a:rPr lang="zh-CN" altLang="en-US" sz="2400" dirty="0"/>
              <a:t>中搜过下列句子但没有找到什么有用的东西”</a:t>
            </a:r>
          </a:p>
          <a:p>
            <a:r>
              <a:rPr lang="zh-CN" altLang="en-US" sz="2800" dirty="0"/>
              <a:t>表现出只要有人能</a:t>
            </a:r>
            <a:r>
              <a:rPr lang="zh-CN" altLang="en-US" sz="2800" b="1" dirty="0"/>
              <a:t>指个正确方向</a:t>
            </a:r>
            <a:r>
              <a:rPr lang="zh-CN" altLang="en-US" sz="2800" dirty="0"/>
              <a:t>，你就有完成它的能力和决心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好：“我的这个例子里缺了什么”，“我应该检查什么地方”</a:t>
            </a:r>
            <a:endParaRPr lang="en-US" altLang="zh-CN" sz="2400" dirty="0"/>
          </a:p>
          <a:p>
            <a:pPr lvl="1"/>
            <a:r>
              <a:rPr lang="zh-CN" altLang="en-US" sz="2400" dirty="0"/>
              <a:t>坏：“请把我需要的确切的过程贴出来”</a:t>
            </a:r>
            <a:endParaRPr lang="en-US" altLang="zh-CN" sz="2400" dirty="0"/>
          </a:p>
          <a:p>
            <a:r>
              <a:rPr lang="zh-CN" altLang="en-US" sz="2800" dirty="0"/>
              <a:t>不要自以为</a:t>
            </a:r>
            <a:r>
              <a:rPr lang="zh-CN" altLang="en-US" sz="2800" b="1" dirty="0"/>
              <a:t>够格（</a:t>
            </a:r>
            <a:r>
              <a:rPr lang="en-US" altLang="zh-CN" sz="2800" b="1" dirty="0"/>
              <a:t>entitled to</a:t>
            </a:r>
            <a:r>
              <a:rPr lang="zh-CN" altLang="en-US" sz="2800" b="1" dirty="0"/>
              <a:t>）</a:t>
            </a:r>
            <a:r>
              <a:rPr lang="zh-CN" altLang="en-US" sz="2800" dirty="0"/>
              <a:t>得到答案，你并没有。你没有为这种服务支付任何报酬。你将会是靠提出有内涵的、有思维激励作用的问题自己去</a:t>
            </a:r>
            <a:r>
              <a:rPr lang="zh-CN" altLang="en-US" sz="2800" b="1" dirty="0"/>
              <a:t>挣到</a:t>
            </a:r>
            <a:r>
              <a:rPr lang="zh-CN" altLang="en-US" sz="2800" dirty="0"/>
              <a:t>一个答案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2844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3EB0-D115-4CEE-A5A1-DECB5D8F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使用有意义且描述明确的标题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2564-CE61-4C85-8237-03B0F4E6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027" y="1828800"/>
            <a:ext cx="10034485" cy="466344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坏标题：“帮帮忙”、“跪求”、“急”、“救命啊” </a:t>
            </a:r>
            <a:endParaRPr lang="en-US" altLang="zh-CN" sz="3200" dirty="0"/>
          </a:p>
          <a:p>
            <a:r>
              <a:rPr lang="zh-CN" altLang="en-US" sz="3200" dirty="0"/>
              <a:t>使用“</a:t>
            </a:r>
            <a:r>
              <a:rPr lang="zh-CN" altLang="en-US" sz="3200" b="1" dirty="0"/>
              <a:t>物体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偏差</a:t>
            </a:r>
            <a:r>
              <a:rPr lang="zh-CN" altLang="en-US" sz="3200" dirty="0"/>
              <a:t>”（</a:t>
            </a:r>
            <a:r>
              <a:rPr lang="en-US" altLang="zh-CN" sz="3200" dirty="0"/>
              <a:t>object - deviation</a:t>
            </a:r>
            <a:r>
              <a:rPr lang="zh-CN" altLang="en-US" sz="3200" dirty="0"/>
              <a:t>）式描述的标题。在物体部分指出是哪一个或哪一组东西有问题，在差异部分则描述与期望的行为不一致的地方</a:t>
            </a:r>
            <a:endParaRPr lang="en-US" altLang="zh-CN" sz="3200" dirty="0"/>
          </a:p>
          <a:p>
            <a:pPr lvl="1"/>
            <a:r>
              <a:rPr lang="zh-CN" altLang="en-US" sz="2800" dirty="0"/>
              <a:t>好：</a:t>
            </a:r>
            <a:r>
              <a:rPr lang="en-US" altLang="zh-CN" sz="2800" dirty="0"/>
              <a:t>XXX Y</a:t>
            </a:r>
            <a:r>
              <a:rPr lang="zh-CN" altLang="en-US" sz="2800" dirty="0"/>
              <a:t>型号</a:t>
            </a:r>
            <a:r>
              <a:rPr lang="en-US" altLang="zh-CN" sz="2800" dirty="0"/>
              <a:t> </a:t>
            </a:r>
            <a:r>
              <a:rPr lang="zh-CN" altLang="en-US" sz="2800" dirty="0"/>
              <a:t>的鼠标光标，在某牌显卡 </a:t>
            </a:r>
            <a:r>
              <a:rPr lang="en-US" altLang="zh-CN" sz="2800" dirty="0"/>
              <a:t>MV1005 </a:t>
            </a:r>
            <a:r>
              <a:rPr lang="zh-CN" altLang="en-US" sz="2800" dirty="0"/>
              <a:t>芯片组环境下 </a:t>
            </a:r>
            <a:r>
              <a:rPr lang="en-US" altLang="zh-CN" sz="2800" dirty="0"/>
              <a:t>- </a:t>
            </a:r>
            <a:r>
              <a:rPr lang="zh-CN" altLang="en-US" sz="2800" dirty="0"/>
              <a:t>会变形</a:t>
            </a:r>
            <a:endParaRPr lang="en-US" altLang="zh-CN" sz="2800" dirty="0"/>
          </a:p>
          <a:p>
            <a:pPr lvl="2"/>
            <a:r>
              <a:rPr lang="zh-CN" altLang="en-US" sz="2400" dirty="0"/>
              <a:t>有助于你组织对问题的细致思考。是什么被影响了？ 仅仅是鼠标光标或者还有其它图形？只在 </a:t>
            </a:r>
            <a:r>
              <a:rPr lang="en-US" altLang="zh-CN" sz="2400" dirty="0"/>
              <a:t>XXX</a:t>
            </a:r>
            <a:r>
              <a:rPr lang="zh-CN" altLang="en-US" sz="2400" dirty="0"/>
              <a:t>的 鼠标中出现？或只是出现在 </a:t>
            </a:r>
            <a:r>
              <a:rPr lang="en-US" altLang="zh-CN" sz="2400" dirty="0"/>
              <a:t>Y </a:t>
            </a:r>
            <a:r>
              <a:rPr lang="zh-CN" altLang="en-US" sz="2400" dirty="0"/>
              <a:t>版中？ 是针对某牌显卡芯片组？或者只是其中的 </a:t>
            </a:r>
            <a:r>
              <a:rPr lang="en-US" altLang="zh-CN" sz="2400" dirty="0"/>
              <a:t>MV1005 </a:t>
            </a:r>
            <a:r>
              <a:rPr lang="zh-CN" altLang="en-US" sz="2400" dirty="0"/>
              <a:t>型号？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0377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8D3A3-7376-4895-BBA6-AFAC8E60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11236"/>
            <a:ext cx="9692640" cy="1325562"/>
          </a:xfrm>
        </p:spPr>
        <p:txBody>
          <a:bodyPr/>
          <a:lstStyle/>
          <a:p>
            <a:r>
              <a:rPr lang="zh-CN" altLang="en-US" b="1" dirty="0"/>
              <a:t>在描述问题的具体内容时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CABD6-BF54-4044-A46F-96DAFBF6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首先应该通过初筛确定问题，至少确定一个范围，比如：版本兼容的问题，环境依赖的问题或代码某段出错等等</a:t>
            </a:r>
            <a:endParaRPr lang="en-US" altLang="zh-CN" sz="2400" dirty="0"/>
          </a:p>
          <a:p>
            <a:r>
              <a:rPr lang="zh-CN" altLang="en-US" sz="2400" dirty="0"/>
              <a:t>之后用尽量简明准确的语言进行描述，例如：在使用</a:t>
            </a:r>
            <a:r>
              <a:rPr lang="en-US" altLang="zh-CN" sz="2400" dirty="0"/>
              <a:t>xxx</a:t>
            </a:r>
            <a:r>
              <a:rPr lang="zh-CN" altLang="en-US" sz="2400" dirty="0"/>
              <a:t>版本的</a:t>
            </a:r>
            <a:r>
              <a:rPr lang="en-US" altLang="zh-CN" sz="2400" dirty="0" err="1"/>
              <a:t>navicat</a:t>
            </a:r>
            <a:r>
              <a:rPr lang="zh-CN" altLang="en-US" sz="2400" dirty="0"/>
              <a:t>时，无法连接</a:t>
            </a:r>
            <a:r>
              <a:rPr lang="en-US" altLang="zh-CN" sz="2400" dirty="0"/>
              <a:t>localhost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数据库。使用的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版本为</a:t>
            </a:r>
            <a:r>
              <a:rPr lang="en-US" altLang="zh-CN" sz="2400" dirty="0"/>
              <a:t>xxx</a:t>
            </a:r>
          </a:p>
          <a:p>
            <a:r>
              <a:rPr lang="zh-CN" altLang="en-US" sz="2400" dirty="0"/>
              <a:t>注意礼貌与表达感谢，如：在提问后跟  谢谢大神</a:t>
            </a:r>
            <a:r>
              <a:rPr lang="en-US" altLang="zh-CN" sz="2400" dirty="0"/>
              <a:t>/</a:t>
            </a:r>
            <a:r>
              <a:rPr lang="zh-CN" altLang="en-US" sz="2400" dirty="0"/>
              <a:t>抱拳了老铁</a:t>
            </a:r>
            <a:r>
              <a:rPr lang="en-US" altLang="zh-CN" sz="2400" dirty="0"/>
              <a:t>/thanks a lot</a:t>
            </a:r>
            <a:r>
              <a:rPr lang="zh-CN" altLang="en-US" sz="2400" dirty="0"/>
              <a:t> 之类的话（分场合搭配），以及跟一些有趣的表情包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8427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4CEE-3E20-46BC-AC85-508E9DD7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Stack Overflow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C55C-2A83-4F74-BC1B-BE020D26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10034485" cy="4351337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Stack Exchange community </a:t>
            </a:r>
            <a:r>
              <a:rPr lang="zh-CN" altLang="en-US" sz="2800" dirty="0"/>
              <a:t>已成为回答技术及其他问题的主要渠道</a:t>
            </a:r>
            <a:endParaRPr lang="en-US" altLang="zh-CN" sz="2800" dirty="0"/>
          </a:p>
          <a:p>
            <a:r>
              <a:rPr lang="zh-CN" altLang="en-US" sz="2800" b="1" dirty="0"/>
              <a:t>先在 </a:t>
            </a:r>
            <a:r>
              <a:rPr lang="en-US" sz="2800" b="1" dirty="0"/>
              <a:t>Google </a:t>
            </a:r>
            <a:r>
              <a:rPr lang="zh-CN" altLang="en-US" sz="2800" b="1" dirty="0"/>
              <a:t>搜索</a:t>
            </a:r>
            <a:r>
              <a:rPr lang="zh-CN" altLang="en-US" sz="2800" dirty="0"/>
              <a:t>。有很高的机率某人已经问了一个类似的问题，而且 </a:t>
            </a:r>
            <a:r>
              <a:rPr lang="en-US" sz="2800" dirty="0"/>
              <a:t>Stack Exchange </a:t>
            </a:r>
            <a:r>
              <a:rPr lang="zh-CN" altLang="en-US" sz="2800" dirty="0"/>
              <a:t>往往会是搜索结果中最前面几个</a:t>
            </a:r>
            <a:endParaRPr lang="en-US" altLang="zh-CN" sz="2800" dirty="0"/>
          </a:p>
          <a:p>
            <a:r>
              <a:rPr lang="zh-CN" altLang="en-US" sz="2800" dirty="0"/>
              <a:t>如果</a:t>
            </a:r>
            <a:r>
              <a:rPr lang="en-US" altLang="zh-CN" sz="2800" dirty="0"/>
              <a:t>Google</a:t>
            </a:r>
            <a:r>
              <a:rPr lang="zh-CN" altLang="en-US" sz="2800" dirty="0"/>
              <a:t>上找不到，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Stack Overflow</a:t>
            </a:r>
            <a:r>
              <a:rPr lang="zh-CN" altLang="en-US" sz="2800" b="1" dirty="0"/>
              <a:t>里搜索</a:t>
            </a:r>
            <a:r>
              <a:rPr lang="zh-CN" altLang="en-US" sz="2800" dirty="0"/>
              <a:t>。使用</a:t>
            </a:r>
            <a:r>
              <a:rPr lang="en-US" altLang="zh-CN" sz="2800" dirty="0"/>
              <a:t>tag</a:t>
            </a:r>
            <a:r>
              <a:rPr lang="zh-CN" altLang="en-US" sz="2800" dirty="0"/>
              <a:t>来</a:t>
            </a:r>
            <a:r>
              <a:rPr lang="en-US" altLang="zh-CN" sz="2800" dirty="0"/>
              <a:t>narrow down</a:t>
            </a:r>
            <a:r>
              <a:rPr lang="zh-CN" altLang="en-US" sz="2800" dirty="0"/>
              <a:t>搜索结果。</a:t>
            </a:r>
            <a:r>
              <a:rPr lang="en-US" altLang="zh-CN" sz="2800" dirty="0"/>
              <a:t>tag</a:t>
            </a:r>
            <a:r>
              <a:rPr lang="zh-CN" altLang="en-US" sz="2800" dirty="0"/>
              <a:t>一般是编程语言，操作系统和库等</a:t>
            </a:r>
            <a:endParaRPr lang="en-US" altLang="zh-CN" sz="2800" dirty="0"/>
          </a:p>
          <a:p>
            <a:r>
              <a:rPr lang="zh-CN" altLang="en-US" sz="2800" b="1" dirty="0"/>
              <a:t>再提问</a:t>
            </a:r>
            <a:r>
              <a:rPr lang="zh-CN" altLang="en-US" sz="2800" dirty="0"/>
              <a:t>。提问时使用</a:t>
            </a:r>
            <a:r>
              <a:rPr lang="en-US" altLang="zh-CN" sz="2800" dirty="0"/>
              <a:t>tag</a:t>
            </a:r>
          </a:p>
          <a:p>
            <a:r>
              <a:rPr lang="zh-CN" altLang="en-US" sz="2800" dirty="0"/>
              <a:t>在国内，可能不得不使用低配版</a:t>
            </a:r>
            <a:r>
              <a:rPr lang="en-US" altLang="zh-CN" sz="2800" dirty="0"/>
              <a:t>Google ——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D7B476-41D3-457B-A56E-57774753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154" y="5124352"/>
            <a:ext cx="1780161" cy="8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4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2CBC-2E30-4521-9660-DAE3EEEE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745CC-FDDC-493C-9C8A-169A47C79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30431" cy="1467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6CBAFC-E0DC-4B86-98B8-6A9397E37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15906"/>
            <a:ext cx="6582694" cy="1600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FED0D8-0CE2-4497-AB76-0AAEFA4EAC6F}"/>
              </a:ext>
            </a:extLst>
          </p:cNvPr>
          <p:cNvSpPr txBox="1"/>
          <p:nvPr/>
        </p:nvSpPr>
        <p:spPr>
          <a:xfrm>
            <a:off x="7868630" y="1690688"/>
            <a:ext cx="30858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加</a:t>
            </a:r>
            <a:r>
              <a:rPr lang="en-US" altLang="zh-CN" sz="3200" dirty="0"/>
              <a:t>tag</a:t>
            </a:r>
            <a:r>
              <a:rPr lang="zh-CN" altLang="en-US" sz="3200" dirty="0"/>
              <a:t>搜索答案，</a:t>
            </a:r>
            <a:endParaRPr lang="en-US" altLang="zh-CN" sz="3200" dirty="0"/>
          </a:p>
          <a:p>
            <a:r>
              <a:rPr lang="zh-CN" altLang="en-US" sz="3200" dirty="0"/>
              <a:t>如“</a:t>
            </a:r>
            <a:r>
              <a:rPr lang="en-US" altLang="zh-CN" sz="3200" dirty="0"/>
              <a:t>[python]</a:t>
            </a:r>
            <a:r>
              <a:rPr lang="zh-CN" altLang="en-US" sz="3200" dirty="0"/>
              <a:t>”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4B81A-42BD-47A5-9136-54CA1634338A}"/>
              </a:ext>
            </a:extLst>
          </p:cNvPr>
          <p:cNvSpPr txBox="1"/>
          <p:nvPr/>
        </p:nvSpPr>
        <p:spPr>
          <a:xfrm>
            <a:off x="7868629" y="5516117"/>
            <a:ext cx="2682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提问时加</a:t>
            </a:r>
            <a:r>
              <a:rPr lang="en-US" altLang="zh-CN" sz="3200" dirty="0"/>
              <a:t>tag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D2DC3-5FEB-4C1F-B528-670DC3C72E6C}"/>
              </a:ext>
            </a:extLst>
          </p:cNvPr>
          <p:cNvSpPr txBox="1"/>
          <p:nvPr/>
        </p:nvSpPr>
        <p:spPr>
          <a:xfrm>
            <a:off x="838200" y="3248851"/>
            <a:ext cx="9977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搜索样例</a:t>
            </a:r>
            <a:r>
              <a:rPr lang="zh-CN" altLang="en-US" sz="3200" dirty="0"/>
              <a:t>：编程语言等各种</a:t>
            </a:r>
            <a:r>
              <a:rPr lang="en-US" altLang="zh-CN" sz="3200" dirty="0"/>
              <a:t>tag</a:t>
            </a:r>
            <a:r>
              <a:rPr lang="zh-CN" altLang="en-US" sz="3200" dirty="0"/>
              <a:t> </a:t>
            </a:r>
            <a:r>
              <a:rPr lang="en-US" altLang="zh-CN" sz="3200" dirty="0"/>
              <a:t>+ </a:t>
            </a:r>
            <a:r>
              <a:rPr lang="zh-CN" altLang="en-US" sz="3200" dirty="0"/>
              <a:t>在做什么事情中遇到了问题 </a:t>
            </a:r>
            <a:r>
              <a:rPr lang="en-US" altLang="zh-CN" sz="3200" dirty="0"/>
              <a:t>+ </a:t>
            </a:r>
            <a:r>
              <a:rPr lang="zh-CN" altLang="en-US" sz="3200" dirty="0"/>
              <a:t>错误信息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064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2CBC-2E30-4521-9660-DAE3EEEE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Overflow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929905-6DD6-49F6-8719-EABF0635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8"/>
            <a:ext cx="10458157" cy="288739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需要</a:t>
            </a:r>
            <a:r>
              <a:rPr lang="zh-CN" altLang="en-US" sz="3200" b="1" dirty="0"/>
              <a:t>连</a:t>
            </a:r>
            <a:r>
              <a:rPr lang="en-US" altLang="zh-CN" sz="3200" b="1" dirty="0"/>
              <a:t>VPN</a:t>
            </a:r>
            <a:r>
              <a:rPr lang="zh-CN" altLang="en-US" sz="3200" dirty="0"/>
              <a:t>，否则无法登陆</a:t>
            </a:r>
            <a:endParaRPr lang="en-US" altLang="zh-CN" sz="3200" dirty="0"/>
          </a:p>
          <a:p>
            <a:r>
              <a:rPr lang="en-US" sz="2800" dirty="0"/>
              <a:t>Stack Overflow</a:t>
            </a:r>
            <a:r>
              <a:rPr lang="zh-CN" altLang="en-US" sz="2800" dirty="0"/>
              <a:t>网站的</a:t>
            </a:r>
            <a:r>
              <a:rPr lang="en-US" sz="2800" dirty="0"/>
              <a:t>j</a:t>
            </a:r>
            <a:r>
              <a:rPr lang="en-US" altLang="zh-CN" sz="2800" dirty="0"/>
              <a:t>Q</a:t>
            </a:r>
            <a:r>
              <a:rPr lang="en-US" sz="2800" dirty="0"/>
              <a:t>uery</a:t>
            </a:r>
            <a:r>
              <a:rPr lang="zh-CN" altLang="en-US" sz="2800" dirty="0"/>
              <a:t>需要跨域调用</a:t>
            </a:r>
            <a:r>
              <a:rPr lang="en-US" sz="2800" dirty="0"/>
              <a:t>Google JavaScript API，</a:t>
            </a:r>
            <a:r>
              <a:rPr lang="zh-CN" altLang="en-US" sz="2800" dirty="0"/>
              <a:t>网站顶部总会提示</a:t>
            </a:r>
            <a:r>
              <a:rPr lang="en-US" altLang="zh-CN" sz="2800" dirty="0"/>
              <a:t>“</a:t>
            </a:r>
            <a:r>
              <a:rPr lang="en-US" sz="2800" b="1" dirty="0"/>
              <a:t>Stack Overflow requires external JavaScript from another domain, which is blocked or failed to load</a:t>
            </a:r>
            <a:r>
              <a:rPr lang="en-US" sz="2800" dirty="0"/>
              <a:t>” </a:t>
            </a:r>
            <a:r>
              <a:rPr lang="zh-CN" altLang="en-US" sz="2800" dirty="0"/>
              <a:t>，</a:t>
            </a:r>
            <a:r>
              <a:rPr lang="en-US" sz="2800" dirty="0"/>
              <a:t>Google"</a:t>
            </a:r>
            <a:r>
              <a:rPr lang="zh-CN" altLang="en-US" sz="2800" dirty="0"/>
              <a:t>躺枪</a:t>
            </a:r>
            <a:r>
              <a:rPr lang="en-US" altLang="zh-CN" sz="2800" dirty="0"/>
              <a:t>"</a:t>
            </a:r>
            <a:r>
              <a:rPr lang="zh-CN" altLang="en-US" sz="2800" dirty="0"/>
              <a:t>后</a:t>
            </a:r>
            <a:r>
              <a:rPr lang="en-US" sz="2800" dirty="0"/>
              <a:t>Stack Overflow</a:t>
            </a:r>
            <a:r>
              <a:rPr lang="zh-CN" altLang="en-US" sz="2800" dirty="0"/>
              <a:t>也被拉下水了</a:t>
            </a:r>
            <a:endParaRPr lang="en-US" altLang="zh-C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38BA2-7D26-47C1-872C-D539CD161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65969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1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E960D-EFC7-43BD-984A-04C69933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扫码发送弹幕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02568F6-04A3-4DA6-BB29-1213F7FC3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756" y="1828800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49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F41E-3078-4099-A3C7-6930E66EB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"/>
            <a:ext cx="9418320" cy="4041648"/>
          </a:xfrm>
        </p:spPr>
        <p:txBody>
          <a:bodyPr/>
          <a:lstStyle/>
          <a:p>
            <a:r>
              <a:rPr lang="zh-CN" altLang="en-US" b="1" dirty="0"/>
              <a:t>如何解读答案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4647B-6822-40B6-B782-8525AB7B7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52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4CEE-3E20-46BC-AC85-508E9DD7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RTFM </a:t>
            </a:r>
            <a:r>
              <a:rPr lang="zh-CN" altLang="en-US" b="1" dirty="0"/>
              <a:t>和 </a:t>
            </a:r>
            <a:r>
              <a:rPr lang="en-US" b="1" dirty="0"/>
              <a:t>STFW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C55C-2A83-4F74-BC1B-BE020D2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/>
              <a:t>有一个古老而神圣的传统：如果你收到</a:t>
            </a:r>
            <a:r>
              <a:rPr lang="en-US" sz="3200" dirty="0"/>
              <a:t>RTFM</a:t>
            </a:r>
            <a:r>
              <a:rPr lang="zh-CN" altLang="en-US" sz="3200" dirty="0"/>
              <a:t>的回应，回答者认为你应该去读手册（</a:t>
            </a:r>
            <a:r>
              <a:rPr lang="en-US" sz="3200" dirty="0"/>
              <a:t>Read The Fucking Manual</a:t>
            </a:r>
            <a:r>
              <a:rPr lang="zh-CN" altLang="en-US" sz="3200" dirty="0"/>
              <a:t>）；如果你收到</a:t>
            </a:r>
            <a:r>
              <a:rPr lang="en-US" sz="3200" dirty="0"/>
              <a:t>STFW</a:t>
            </a:r>
            <a:r>
              <a:rPr lang="zh-CN" altLang="en-US" sz="3200" dirty="0"/>
              <a:t>的回应，回答者认为你应该到网上搜索（</a:t>
            </a:r>
            <a:r>
              <a:rPr lang="en-US" sz="3200" dirty="0"/>
              <a:t>Search The Fucking Web</a:t>
            </a:r>
            <a:r>
              <a:rPr lang="zh-CN" altLang="en-US" sz="3200" dirty="0"/>
              <a:t>）。更温和一点的说法是“ </a:t>
            </a:r>
            <a:r>
              <a:rPr lang="en-US" sz="3200" dirty="0"/>
              <a:t>Google </a:t>
            </a:r>
            <a:r>
              <a:rPr lang="zh-CN" altLang="en-US" sz="3200" dirty="0"/>
              <a:t>是你的朋友”！</a:t>
            </a:r>
            <a:endParaRPr lang="en-US" altLang="zh-CN" sz="3200" dirty="0"/>
          </a:p>
          <a:p>
            <a:r>
              <a:rPr lang="zh-CN" altLang="en-US" sz="3200" dirty="0"/>
              <a:t>类似于我们的：本群已和百度、高德达成深度合作</a:t>
            </a:r>
            <a:endParaRPr lang="en-US" altLang="zh-CN" sz="3200" dirty="0"/>
          </a:p>
          <a:p>
            <a:r>
              <a:rPr lang="zh-CN" altLang="en-US" sz="3200" dirty="0"/>
              <a:t>你又</a:t>
            </a:r>
            <a:r>
              <a:rPr lang="zh-CN" altLang="en-US" sz="3200" b="1" dirty="0"/>
              <a:t>丢人了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409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CBC2-AE19-4613-9194-CF41C864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如果还是搞不懂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D81E-8196-4205-ADAC-AF1570502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10020417" cy="4351337"/>
          </a:xfrm>
        </p:spPr>
        <p:txBody>
          <a:bodyPr/>
          <a:lstStyle/>
          <a:p>
            <a:r>
              <a:rPr lang="zh-CN" altLang="en-US" sz="3200" dirty="0"/>
              <a:t>别立刻要求对方解释。像你以前试着自己解决问题时那样（利用手册，</a:t>
            </a:r>
            <a:r>
              <a:rPr lang="en-US" altLang="zh-CN" sz="3200" dirty="0"/>
              <a:t>FAQ</a:t>
            </a:r>
            <a:r>
              <a:rPr lang="zh-CN" altLang="en-US" sz="3200" dirty="0"/>
              <a:t>，网络，身边的高手），先试着去搞懂他的回应。如果你真的需要对方解释，记得表现出你</a:t>
            </a:r>
            <a:r>
              <a:rPr lang="zh-CN" altLang="en-US" sz="3200" b="1" dirty="0"/>
              <a:t>已经从中学到了点什么</a:t>
            </a:r>
            <a:endParaRPr lang="en-US" altLang="zh-CN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97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1CE97-D468-41CC-86BD-BB82DE915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125" y="36576"/>
            <a:ext cx="9418320" cy="4041648"/>
          </a:xfrm>
        </p:spPr>
        <p:txBody>
          <a:bodyPr/>
          <a:lstStyle/>
          <a:p>
            <a:r>
              <a:rPr lang="zh-CN" altLang="en-US" b="1" dirty="0"/>
              <a:t>研究型问题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5039C544-9C2B-4DB0-9BF9-5C59F1A9C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52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17228-2B78-48C0-8C65-FE5763D6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做好文献检索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2CDE8-6DD6-4543-B3CA-C97BF7ED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在开始一个研究时，最难的往往是</a:t>
            </a:r>
            <a:r>
              <a:rPr lang="zh-CN" altLang="en-US" sz="2400" b="1" dirty="0"/>
              <a:t>入手</a:t>
            </a:r>
            <a:r>
              <a:rPr lang="zh-CN" altLang="en-US" sz="2400" dirty="0"/>
              <a:t>和确定方向。这时就需要查找已有的相关研究结果，了解</a:t>
            </a:r>
            <a:r>
              <a:rPr lang="zh-CN" altLang="en-US" sz="2400" b="1" dirty="0"/>
              <a:t>最新进展</a:t>
            </a:r>
            <a:r>
              <a:rPr lang="zh-CN" altLang="en-US" sz="2400" dirty="0"/>
              <a:t>以及目前所需的工作。</a:t>
            </a:r>
            <a:endParaRPr lang="en-US" altLang="zh-CN" sz="2400" dirty="0"/>
          </a:p>
          <a:p>
            <a:r>
              <a:rPr lang="zh-CN" altLang="en-US" sz="2400" dirty="0"/>
              <a:t>通过阅读文献还可以学习到一些适用于此问题的数学方法、软</a:t>
            </a:r>
            <a:r>
              <a:rPr lang="en-US" altLang="zh-CN" sz="2400" dirty="0"/>
              <a:t>/</a:t>
            </a:r>
            <a:r>
              <a:rPr lang="zh-CN" altLang="en-US" sz="2400" dirty="0"/>
              <a:t>硬件等的知识，省去了自己查找、踩坑的用时</a:t>
            </a:r>
            <a:endParaRPr lang="en-US" altLang="zh-CN" sz="2400" dirty="0"/>
          </a:p>
          <a:p>
            <a:r>
              <a:rPr lang="zh-CN" altLang="en-US" sz="2400" dirty="0"/>
              <a:t>看到别人的优秀成果时也能激励自己，一方面说明这个方向是可以做出一些有价值的东西的，另一方面也会激发出自己探索的热情，见贤思齐</a:t>
            </a:r>
          </a:p>
        </p:txBody>
      </p:sp>
    </p:spTree>
    <p:extLst>
      <p:ext uri="{BB962C8B-B14F-4D97-AF65-F5344CB8AC3E}">
        <p14:creationId xmlns:p14="http://schemas.microsoft.com/office/powerpoint/2010/main" val="2679163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ABFD3-D435-4381-BFFC-61F6B547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常用检索方式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9BA7A-A066-4B39-B5DB-9E3F88940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南大图书馆数据库了解一下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南大资源检索：还有我！快康康我！！！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97B58B-5638-4169-8073-C7E9CD0A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17" y="4437143"/>
            <a:ext cx="8601960" cy="24208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0AB018-831E-49AA-9ED6-EBD297073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91" y="561992"/>
            <a:ext cx="4140228" cy="30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40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5EC9CE-CA63-4E68-BCDE-06C26C9F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3" y="4374038"/>
            <a:ext cx="4541165" cy="1806098"/>
          </a:xfrm>
        </p:spPr>
        <p:txBody>
          <a:bodyPr anchor="ctr">
            <a:normAutofit/>
          </a:bodyPr>
          <a:lstStyle/>
          <a:p>
            <a:r>
              <a:rPr lang="zh-CN" altLang="en-US" b="1" dirty="0"/>
              <a:t>当然，我还是选择知网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83F391-D9E9-49AA-B39E-435051FE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364" y="1543499"/>
            <a:ext cx="5589723" cy="17747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630C9A-4226-4217-B85A-F5CBC838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4488"/>
            <a:ext cx="5704364" cy="13405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E4263-C8A2-4481-8159-CADFA84CF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1" y="4564673"/>
            <a:ext cx="5356176" cy="1615463"/>
          </a:xfrm>
        </p:spPr>
        <p:txBody>
          <a:bodyPr anchor="ctr">
            <a:normAutofit/>
          </a:bodyPr>
          <a:lstStyle/>
          <a:p>
            <a:r>
              <a:rPr lang="zh-CN" altLang="en-US" sz="1600" dirty="0"/>
              <a:t>注意需要在校园网环境下访问噢（网址搜索</a:t>
            </a:r>
            <a:r>
              <a:rPr lang="en-US" altLang="zh-CN" sz="1600" dirty="0"/>
              <a:t> p.nju.edu.cn </a:t>
            </a:r>
            <a:r>
              <a:rPr lang="zh-CN" altLang="en-US" sz="1600" dirty="0"/>
              <a:t>，接下来你懂的）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392FC8-CC5F-451A-A6AB-CFCB7B08074D}"/>
              </a:ext>
            </a:extLst>
          </p:cNvPr>
          <p:cNvSpPr txBox="1"/>
          <p:nvPr/>
        </p:nvSpPr>
        <p:spPr>
          <a:xfrm>
            <a:off x="9304256" y="6488668"/>
            <a:ext cx="446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https://cnki.net/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372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E366D-F502-47C3-84E7-6985236A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zh-CN" altLang="en-US" sz="5400" b="1"/>
              <a:t>或者万方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10255A-C1B7-4AAB-99AC-3243A8CD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047" y="1066475"/>
            <a:ext cx="5188860" cy="2789011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F67A268-58AA-47E9-9589-B6B8DE89F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49683"/>
            <a:ext cx="5678847" cy="10505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7DBA41B-D486-4DAB-8489-282ED24AA386}"/>
              </a:ext>
            </a:extLst>
          </p:cNvPr>
          <p:cNvSpPr txBox="1"/>
          <p:nvPr/>
        </p:nvSpPr>
        <p:spPr>
          <a:xfrm>
            <a:off x="6975834" y="6373296"/>
            <a:ext cx="461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http://wanfangdata.com.cn/index.html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580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AC6AA6-9D19-4F9B-B7D9-32611A61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zh-CN" altLang="en-US" sz="3400" b="1">
                <a:solidFill>
                  <a:srgbClr val="FFFFFF"/>
                </a:solidFill>
              </a:rPr>
              <a:t>搜完了中文文献，发现没有找到中意的？想看看国际范围内的成果？</a:t>
            </a:r>
            <a:br>
              <a:rPr lang="en-US" altLang="zh-CN" sz="3400" b="1">
                <a:solidFill>
                  <a:srgbClr val="FFFFFF"/>
                </a:solidFill>
              </a:rPr>
            </a:br>
            <a:r>
              <a:rPr lang="en-US" altLang="zh-CN" sz="3400" b="1">
                <a:solidFill>
                  <a:srgbClr val="FFFFFF"/>
                </a:solidFill>
              </a:rPr>
              <a:t>Web Of Science </a:t>
            </a:r>
            <a:r>
              <a:rPr lang="zh-CN" altLang="en-US" sz="3400" b="1">
                <a:solidFill>
                  <a:srgbClr val="FFFFFF"/>
                </a:solidFill>
              </a:rPr>
              <a:t>，你</a:t>
            </a:r>
            <a:r>
              <a:rPr lang="en-US" altLang="zh-CN" sz="3400" b="1">
                <a:solidFill>
                  <a:srgbClr val="FFFFFF"/>
                </a:solidFill>
              </a:rPr>
              <a:t> </a:t>
            </a:r>
            <a:r>
              <a:rPr lang="zh-CN" altLang="en-US" sz="3400" b="1">
                <a:solidFill>
                  <a:srgbClr val="FFFFFF"/>
                </a:solidFill>
              </a:rPr>
              <a:t>值得拥有！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F32F82-8F64-4442-B7AE-456B3B2E8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94" y="1332688"/>
            <a:ext cx="7508425" cy="4167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D5ED0D-97C4-4D9E-AA1A-2966D06ECD64}"/>
              </a:ext>
            </a:extLst>
          </p:cNvPr>
          <p:cNvSpPr txBox="1"/>
          <p:nvPr/>
        </p:nvSpPr>
        <p:spPr>
          <a:xfrm>
            <a:off x="1690202" y="5937914"/>
            <a:ext cx="6344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http://apps.webofknowledge.com/UA_GeneralSearch_input.do?product=UA&amp;search_mode=GeneralSearch&amp;SID=8AGsDmb9IRoXzd4Ln2O&amp;preferencesSaved=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880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287D78-4017-4B76-819A-4A62A3BE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zh-CN" altLang="en-US" b="1">
                <a:solidFill>
                  <a:srgbClr val="FFFFFF"/>
                </a:solidFill>
              </a:rPr>
              <a:t>多种数据库任你挑选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BD40A4E-2835-4717-9E58-CF153C7AD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75" y="1191819"/>
            <a:ext cx="6616823" cy="44678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9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48D02-BE4A-461A-ABD1-9D83FBE6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71" y="1565910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How To Ask Questions The Smart Way</a:t>
            </a:r>
            <a:br>
              <a:rPr lang="en-US" altLang="zh-CN" dirty="0"/>
            </a:br>
            <a:r>
              <a:rPr lang="en-US" altLang="zh-CN" dirty="0"/>
              <a:t>Copyright © 2001,2006,2014 Eric S. Raymond, Rick Moen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32475-C2DB-4E29-BE09-DE83A813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576AAE-D1C0-4AA3-9BD6-D1BAC745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0" y="2399536"/>
            <a:ext cx="10786064" cy="40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6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612870-3148-48E6-B26A-813E2245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207" y="725863"/>
            <a:ext cx="3413566" cy="3714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如果</a:t>
            </a:r>
            <a:r>
              <a:rPr lang="en-US" altLang="zh-CN" dirty="0">
                <a:solidFill>
                  <a:srgbClr val="FFFFFF"/>
                </a:solidFill>
              </a:rPr>
              <a:t>Web Of Science</a:t>
            </a:r>
            <a:r>
              <a:rPr lang="zh-CN" altLang="en-US" dirty="0">
                <a:solidFill>
                  <a:srgbClr val="FFFFFF"/>
                </a:solidFill>
              </a:rPr>
              <a:t>没有版权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zh-CN" altLang="en-US" dirty="0">
                <a:solidFill>
                  <a:srgbClr val="FFFFFF"/>
                </a:solidFill>
              </a:rPr>
              <a:t>请找我</a:t>
            </a:r>
            <a:r>
              <a:rPr lang="en-US" altLang="zh-CN" dirty="0">
                <a:solidFill>
                  <a:srgbClr val="FFFFFF"/>
                </a:solidFill>
              </a:rPr>
              <a:t>ACM </a:t>
            </a:r>
            <a:r>
              <a:rPr lang="zh-CN" altLang="en-US" dirty="0">
                <a:solidFill>
                  <a:srgbClr val="FFFFFF"/>
                </a:solidFill>
              </a:rPr>
              <a:t>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018B0-A4BC-4E8E-8538-A2DB7E4F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090" y="6099048"/>
            <a:ext cx="2802195" cy="6947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D9D9D9"/>
                </a:solidFill>
              </a:rPr>
              <a:t>https://dl.acm.org/dl.cfm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4C7CFC-D029-49B3-8AED-48212E29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12" y="484632"/>
            <a:ext cx="6393748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8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B53C9-9C9A-480E-BFA4-CE0D01C1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查找论文的方式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3FE40-102C-4E56-822C-244E7BF5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按标题查找（一般搜的都是知名论文，比如 </a:t>
            </a:r>
            <a:r>
              <a:rPr lang="en-US" altLang="zh-CN" sz="2400" dirty="0"/>
              <a:t>&lt;can machinery think&gt;)</a:t>
            </a: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随缘查找（通过一定的描述，比如：</a:t>
            </a:r>
            <a:r>
              <a:rPr lang="en-US" altLang="zh-CN" sz="2400" dirty="0"/>
              <a:t>TS=(</a:t>
            </a:r>
            <a:r>
              <a:rPr lang="en-US" altLang="zh-CN" sz="2400" dirty="0" err="1"/>
              <a:t>nanotub</a:t>
            </a:r>
            <a:r>
              <a:rPr lang="en-US" altLang="zh-CN" sz="2400" dirty="0"/>
              <a:t>* AND carbon) NOT AU=Smalley RE )</a:t>
            </a:r>
            <a:r>
              <a:rPr lang="zh-CN" altLang="en-US" sz="2400" dirty="0"/>
              <a:t>，得到结果后点击</a:t>
            </a:r>
            <a:r>
              <a:rPr lang="en-US" altLang="zh-CN" sz="2400" dirty="0"/>
              <a:t>—</a:t>
            </a:r>
            <a:r>
              <a:rPr lang="zh-CN" altLang="en-US" sz="2400" dirty="0"/>
              <a:t>按被引数排序，找到经典结果；点击</a:t>
            </a:r>
            <a:r>
              <a:rPr lang="en-US" altLang="zh-CN" sz="2400" dirty="0"/>
              <a:t>—</a:t>
            </a:r>
            <a:r>
              <a:rPr lang="zh-CN" altLang="en-US" sz="2400" dirty="0"/>
              <a:t>按时间排序，找到最新成果（但也许不那么可靠）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在随缘查找的基础上找到几篇比较靠谱的文章（逻辑清晰，论述有据，方法有效，被引率高，发表在可信期刊上等等），从文末的引用里再调几篇合适的论文。这些一般来说也是比较可靠的文章。</a:t>
            </a:r>
          </a:p>
        </p:txBody>
      </p:sp>
    </p:spTree>
    <p:extLst>
      <p:ext uri="{BB962C8B-B14F-4D97-AF65-F5344CB8AC3E}">
        <p14:creationId xmlns:p14="http://schemas.microsoft.com/office/powerpoint/2010/main" val="1020562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D2798-8D5C-4BD9-9506-BF403776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必备品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44BBB-AF2F-44CA-B89E-D0CD58DA5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有道词典</a:t>
            </a:r>
            <a:r>
              <a:rPr lang="en-US" altLang="zh-CN" sz="2400" dirty="0"/>
              <a:t>/</a:t>
            </a:r>
            <a:r>
              <a:rPr lang="zh-CN" altLang="en-US" sz="2400" dirty="0"/>
              <a:t>欧路词典等等翻译工具</a:t>
            </a:r>
            <a:endParaRPr lang="en-US" altLang="zh-CN" sz="2400" dirty="0"/>
          </a:p>
          <a:p>
            <a:r>
              <a:rPr lang="zh-CN" altLang="en-US" sz="2400" dirty="0"/>
              <a:t>思路清晰的大脑</a:t>
            </a:r>
            <a:endParaRPr lang="en-US" altLang="zh-CN" sz="2400" dirty="0"/>
          </a:p>
          <a:p>
            <a:r>
              <a:rPr lang="zh-CN" altLang="en-US" sz="2400" dirty="0"/>
              <a:t>集中的注意力（反正我看一会英文就会困）</a:t>
            </a:r>
            <a:endParaRPr lang="en-US" altLang="zh-CN" sz="2400" dirty="0"/>
          </a:p>
          <a:p>
            <a:r>
              <a:rPr lang="zh-CN" altLang="en-US" sz="2400" dirty="0"/>
              <a:t>一款好用的</a:t>
            </a:r>
            <a:r>
              <a:rPr lang="en-US" altLang="zh-CN" sz="2400" dirty="0"/>
              <a:t>markdown</a:t>
            </a:r>
            <a:r>
              <a:rPr lang="zh-CN" altLang="en-US" sz="2400" dirty="0"/>
              <a:t>软件（推荐</a:t>
            </a:r>
            <a:r>
              <a:rPr lang="en-US" altLang="zh-CN" sz="2400" dirty="0" err="1"/>
              <a:t>typora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当然为了某些特殊原因你也可以选择记事本</a:t>
            </a:r>
            <a:endParaRPr lang="en-US" altLang="zh-CN" sz="2400" dirty="0"/>
          </a:p>
          <a:p>
            <a:r>
              <a:rPr lang="zh-CN" altLang="en-US" sz="2400" dirty="0"/>
              <a:t>哦对了，差点忘了我南新买的</a:t>
            </a:r>
            <a:r>
              <a:rPr lang="en-US" altLang="zh-CN" sz="4000" dirty="0"/>
              <a:t>Adobe Acrobat DC </a:t>
            </a:r>
            <a:r>
              <a:rPr lang="zh-CN" altLang="en-US" sz="2400" dirty="0"/>
              <a:t>高级多功能</a:t>
            </a:r>
            <a:r>
              <a:rPr lang="en-US" altLang="zh-CN" sz="2400" dirty="0"/>
              <a:t>pdf</a:t>
            </a:r>
            <a:r>
              <a:rPr lang="zh-CN" altLang="en-US" sz="2400" dirty="0"/>
              <a:t>阅读器</a:t>
            </a:r>
          </a:p>
        </p:txBody>
      </p:sp>
    </p:spTree>
    <p:extLst>
      <p:ext uri="{BB962C8B-B14F-4D97-AF65-F5344CB8AC3E}">
        <p14:creationId xmlns:p14="http://schemas.microsoft.com/office/powerpoint/2010/main" val="3096259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D6120A-4CBB-4AAF-AF9B-A08EC8FE7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0"/>
            <a:ext cx="9418320" cy="4041648"/>
          </a:xfrm>
        </p:spPr>
        <p:txBody>
          <a:bodyPr/>
          <a:lstStyle/>
          <a:p>
            <a:r>
              <a:rPr lang="zh-CN" altLang="en-US" dirty="0"/>
              <a:t>动手去做，相信自己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CB05477-803A-4278-9673-4B2517A28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F41E-3078-4099-A3C7-6930E66EB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"/>
            <a:ext cx="9418320" cy="4041648"/>
          </a:xfrm>
        </p:spPr>
        <p:txBody>
          <a:bodyPr/>
          <a:lstStyle/>
          <a:p>
            <a:r>
              <a:rPr lang="zh-CN" altLang="en-US" b="1" dirty="0"/>
              <a:t>在提问之前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4647B-6822-40B6-B782-8525AB7B7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9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F3D401-B991-480F-BFE6-8A832753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0" y="746882"/>
            <a:ext cx="4376737" cy="2998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9BF9D-60FF-4843-8441-5231627C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47A3-3277-4DD2-BEC1-D46A856F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19" y="923826"/>
            <a:ext cx="10832122" cy="48750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500" dirty="0"/>
              <a:t>1. </a:t>
            </a:r>
            <a:r>
              <a:rPr lang="zh-CN" altLang="en-US" sz="3500" dirty="0"/>
              <a:t>尝试</a:t>
            </a:r>
            <a:r>
              <a:rPr lang="zh-CN" altLang="en-US" sz="3500" b="1" dirty="0"/>
              <a:t>上网搜索</a:t>
            </a:r>
            <a:endParaRPr lang="en-US" altLang="zh-CN" sz="3500" b="1" dirty="0"/>
          </a:p>
          <a:p>
            <a:pPr lvl="1"/>
            <a:r>
              <a:rPr lang="zh-CN" altLang="en-US" sz="3000" dirty="0"/>
              <a:t>内事问百度（但很多</a:t>
            </a:r>
            <a:r>
              <a:rPr lang="zh-CN" altLang="en-US" sz="3000" b="1" dirty="0"/>
              <a:t>广告</a:t>
            </a:r>
            <a:r>
              <a:rPr lang="zh-CN" altLang="en-US" sz="3000" dirty="0"/>
              <a:t>扰乱搜索结果）</a:t>
            </a:r>
            <a:endParaRPr lang="en-US" altLang="zh-CN" sz="3000" dirty="0"/>
          </a:p>
          <a:p>
            <a:pPr lvl="1"/>
            <a:r>
              <a:rPr lang="zh-CN" altLang="en-US" sz="3000" dirty="0"/>
              <a:t>外事、技术问</a:t>
            </a:r>
            <a:r>
              <a:rPr lang="zh-CN" altLang="en-US" sz="3000" b="1" dirty="0"/>
              <a:t>谷歌</a:t>
            </a:r>
            <a:r>
              <a:rPr lang="zh-CN" altLang="en-US" sz="3000" dirty="0"/>
              <a:t>（重点来了，怎么访问？）</a:t>
            </a:r>
            <a:endParaRPr lang="en-US" sz="3000" b="1" dirty="0"/>
          </a:p>
          <a:p>
            <a:pPr lvl="1"/>
            <a:r>
              <a:rPr lang="en-US" sz="3000" dirty="0"/>
              <a:t>Stack Exchange Community</a:t>
            </a:r>
          </a:p>
          <a:p>
            <a:pPr lvl="2"/>
            <a:r>
              <a:rPr lang="en-US" sz="2600" dirty="0"/>
              <a:t>Super User </a:t>
            </a:r>
            <a:r>
              <a:rPr lang="zh-CN" altLang="en-US" sz="2600" dirty="0"/>
              <a:t>通用的电脑问题</a:t>
            </a:r>
          </a:p>
          <a:p>
            <a:pPr lvl="2"/>
            <a:r>
              <a:rPr lang="en-US" sz="2600" dirty="0"/>
              <a:t>Stack Overflow </a:t>
            </a:r>
            <a:r>
              <a:rPr lang="zh-CN" altLang="en-US" sz="2600" dirty="0"/>
              <a:t>程序有关问题</a:t>
            </a:r>
          </a:p>
          <a:p>
            <a:pPr lvl="2"/>
            <a:r>
              <a:rPr lang="en-US" sz="2600" dirty="0"/>
              <a:t>Server Fault </a:t>
            </a:r>
            <a:r>
              <a:rPr lang="zh-CN" altLang="en-US" sz="2600" dirty="0"/>
              <a:t>服务器和网管相关问题</a:t>
            </a:r>
            <a:endParaRPr lang="en-US" sz="2600" dirty="0"/>
          </a:p>
          <a:p>
            <a:pPr lvl="1"/>
            <a:r>
              <a:rPr lang="zh-CN" altLang="en-US" sz="3000" dirty="0"/>
              <a:t>博客：博客园（</a:t>
            </a:r>
            <a:r>
              <a:rPr lang="en-US" altLang="zh-CN" sz="3000" dirty="0" err="1"/>
              <a:t>cnblogs</a:t>
            </a:r>
            <a:r>
              <a:rPr lang="zh-CN" altLang="en-US" sz="3000" dirty="0"/>
              <a:t>），</a:t>
            </a:r>
            <a:r>
              <a:rPr lang="en-US" sz="3000" dirty="0" err="1"/>
              <a:t>csdn</a:t>
            </a:r>
            <a:r>
              <a:rPr lang="zh-CN" altLang="en-US" sz="3000" dirty="0"/>
              <a:t>，开源中国</a:t>
            </a:r>
            <a:endParaRPr lang="en-US" sz="3000" dirty="0"/>
          </a:p>
          <a:p>
            <a:pPr lvl="1"/>
            <a:r>
              <a:rPr lang="zh-CN" altLang="en-US" sz="3000" dirty="0"/>
              <a:t>工具轮子：</a:t>
            </a:r>
            <a:r>
              <a:rPr lang="en-US" sz="3000" dirty="0" err="1"/>
              <a:t>github</a:t>
            </a:r>
            <a:r>
              <a:rPr lang="en-US" sz="3000" dirty="0"/>
              <a:t>，</a:t>
            </a:r>
            <a:r>
              <a:rPr lang="zh-CN" altLang="en-US" sz="3000" dirty="0"/>
              <a:t>码云</a:t>
            </a:r>
            <a:endParaRPr lang="en-US" altLang="zh-CN" sz="3000" dirty="0"/>
          </a:p>
          <a:p>
            <a:pPr lvl="1"/>
            <a:r>
              <a:rPr lang="en-US" sz="3000" dirty="0"/>
              <a:t>Linux</a:t>
            </a:r>
            <a:r>
              <a:rPr lang="zh-CN" altLang="en-US" sz="3000" dirty="0"/>
              <a:t>相关：</a:t>
            </a:r>
            <a:r>
              <a:rPr lang="en-US" sz="3000" dirty="0" err="1"/>
              <a:t>askubuntu</a:t>
            </a:r>
            <a:r>
              <a:rPr lang="zh-CN" altLang="en-US" sz="3000" dirty="0"/>
              <a:t>，</a:t>
            </a:r>
            <a:r>
              <a:rPr lang="en-US" sz="3000" dirty="0" err="1"/>
              <a:t>archwiki</a:t>
            </a:r>
            <a:endParaRPr lang="zh-CN" altLang="en-US" sz="3000" dirty="0"/>
          </a:p>
          <a:p>
            <a:pPr lvl="1"/>
            <a:r>
              <a:rPr lang="zh-CN" altLang="en-US" sz="3000" dirty="0"/>
              <a:t>此外：知乎，思否（</a:t>
            </a:r>
            <a:r>
              <a:rPr lang="en-US" sz="3000" dirty="0" err="1"/>
              <a:t>SegmentFault</a:t>
            </a:r>
            <a:r>
              <a:rPr lang="zh-CN" altLang="en-US" sz="3000" dirty="0"/>
              <a:t>），阿里云</a:t>
            </a:r>
            <a:endParaRPr lang="en-US" sz="3000" dirty="0"/>
          </a:p>
          <a:p>
            <a:pPr lvl="1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787365-3363-4052-A0FF-F7F25B137DCB}"/>
              </a:ext>
            </a:extLst>
          </p:cNvPr>
          <p:cNvCxnSpPr/>
          <p:nvPr/>
        </p:nvCxnSpPr>
        <p:spPr>
          <a:xfrm>
            <a:off x="8154571" y="596631"/>
            <a:ext cx="3587262" cy="34689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89C4C-DE6E-456A-ACC1-2D34888CCC91}"/>
              </a:ext>
            </a:extLst>
          </p:cNvPr>
          <p:cNvCxnSpPr>
            <a:cxnSpLocks/>
          </p:cNvCxnSpPr>
          <p:nvPr/>
        </p:nvCxnSpPr>
        <p:spPr>
          <a:xfrm flipV="1">
            <a:off x="8154571" y="596631"/>
            <a:ext cx="3587262" cy="33202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C3BBAE6-F966-48C1-ADF7-D487439CE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2649100"/>
            <a:ext cx="2767012" cy="5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8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E2A7C-E22B-4157-9DE0-38B7D241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关于科学上网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53BE5-C6E4-4818-B46E-FD619A41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惯例，南大微俱每学年都会举行关于“科学上网”的讲座，不出意外今年在近期也会有。出于各方面的考虑，我国的网络不能访问绝大部分外网（只有少部分比较重要且确保安全的可以访问到）。而访问外网，一般需要有一个</a:t>
            </a:r>
            <a:r>
              <a:rPr lang="en-US" altLang="zh-CN" dirty="0"/>
              <a:t>VPN</a:t>
            </a:r>
            <a:r>
              <a:rPr lang="zh-CN" altLang="en-US" dirty="0"/>
              <a:t>（付费使用，一般</a:t>
            </a:r>
            <a:r>
              <a:rPr lang="en-US" altLang="zh-CN" dirty="0"/>
              <a:t>30r/</a:t>
            </a:r>
            <a:r>
              <a:rPr lang="zh-CN" altLang="en-US" dirty="0"/>
              <a:t>月，但这种方式是国家并不支持的，虽然它一直低调地存在着。对于玩外服游戏、查阅学术资料、了解国际中某些领域的最新动态，翻墙都是刚需，所以如果不出现特殊事件，</a:t>
            </a:r>
            <a:r>
              <a:rPr lang="en-US" altLang="zh-CN" dirty="0"/>
              <a:t>VPN</a:t>
            </a:r>
            <a:r>
              <a:rPr lang="zh-CN" altLang="en-US" dirty="0"/>
              <a:t>暂且应该不会被严格打压。</a:t>
            </a:r>
            <a:endParaRPr lang="en-US" altLang="zh-CN" dirty="0"/>
          </a:p>
          <a:p>
            <a:r>
              <a:rPr lang="zh-CN" altLang="en-US" dirty="0"/>
              <a:t>微俱的讲座主要面向原理，告诉大家科学上网的理念，网络传输的一些知识等，并不提供获取梯子的途径。</a:t>
            </a:r>
            <a:endParaRPr lang="en-US" altLang="zh-CN" dirty="0"/>
          </a:p>
          <a:p>
            <a:r>
              <a:rPr lang="zh-CN" altLang="en-US" dirty="0"/>
              <a:t>最后按照惯例，“网络不是法外之地，请各位谨言慎行” </a:t>
            </a:r>
            <a:endParaRPr lang="en-US" altLang="zh-CN" dirty="0"/>
          </a:p>
          <a:p>
            <a:r>
              <a:rPr lang="zh-CN" altLang="en-US" dirty="0"/>
              <a:t>🐶</a:t>
            </a:r>
          </a:p>
        </p:txBody>
      </p:sp>
    </p:spTree>
    <p:extLst>
      <p:ext uri="{BB962C8B-B14F-4D97-AF65-F5344CB8AC3E}">
        <p14:creationId xmlns:p14="http://schemas.microsoft.com/office/powerpoint/2010/main" val="273935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76C83-8C27-4DB5-B899-A5624C05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799AB-C294-46E5-9232-071F261A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D5B78A-0169-44BB-AB48-D056F12C6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2958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440516-5ACE-4A71-B397-849814AAC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80" y="0"/>
            <a:ext cx="6686389" cy="67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6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ACA76-CF94-4D14-93A4-B385DDE4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515" y="4426085"/>
            <a:ext cx="9945342" cy="1427571"/>
          </a:xfrm>
        </p:spPr>
        <p:txBody>
          <a:bodyPr/>
          <a:lstStyle/>
          <a:p>
            <a:r>
              <a:rPr lang="zh-CN" altLang="en-US" dirty="0"/>
              <a:t>关键字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36F2506-A285-4DBB-87BC-0E8A58D6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69" y="325726"/>
            <a:ext cx="8594725" cy="176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zh-CN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EEFC95D-5035-4001-B1CE-6A8D539AEE55}"/>
              </a:ext>
            </a:extLst>
          </p:cNvPr>
          <p:cNvSpPr/>
          <p:nvPr/>
        </p:nvSpPr>
        <p:spPr>
          <a:xfrm>
            <a:off x="1587000" y="2384079"/>
            <a:ext cx="5337836" cy="4049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A8909A-E15F-4B22-AC98-F99EEBDDC629}"/>
              </a:ext>
            </a:extLst>
          </p:cNvPr>
          <p:cNvSpPr txBox="1"/>
          <p:nvPr/>
        </p:nvSpPr>
        <p:spPr>
          <a:xfrm>
            <a:off x="8229600" y="6347608"/>
            <a:ext cx="41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/>
              <a:t>图片取自 刘钦 老师的</a:t>
            </a:r>
            <a:r>
              <a:rPr lang="en-US" altLang="zh-CN" i="1" dirty="0"/>
              <a:t>PPT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44943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4E9D-8395-44EC-B458-0432FBAD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28B8-F5B3-414F-8973-75F7A5900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48" y="1285970"/>
            <a:ext cx="10034484" cy="4800919"/>
          </a:xfrm>
        </p:spPr>
        <p:txBody>
          <a:bodyPr>
            <a:normAutofit/>
          </a:bodyPr>
          <a:lstStyle/>
          <a:p>
            <a:r>
              <a:rPr lang="en-US" sz="3200" dirty="0"/>
              <a:t>2. </a:t>
            </a:r>
            <a:r>
              <a:rPr lang="zh-CN" altLang="en-US" sz="3200" dirty="0"/>
              <a:t>尝试自己</a:t>
            </a:r>
            <a:r>
              <a:rPr lang="zh-CN" altLang="en-US" sz="3200" b="1" dirty="0"/>
              <a:t>检查或试验</a:t>
            </a:r>
            <a:r>
              <a:rPr lang="zh-CN" altLang="en-US" sz="3200" dirty="0"/>
              <a:t>以找到答案</a:t>
            </a:r>
            <a:endParaRPr lang="en-US" sz="3200" dirty="0"/>
          </a:p>
          <a:p>
            <a:pPr lvl="1"/>
            <a:r>
              <a:rPr lang="zh-CN" altLang="en-US" sz="2800" dirty="0"/>
              <a:t>查</a:t>
            </a:r>
            <a:r>
              <a:rPr lang="en-US" altLang="zh-CN" sz="2800" dirty="0"/>
              <a:t>bug</a:t>
            </a:r>
            <a:r>
              <a:rPr lang="zh-CN" altLang="en-US" sz="2800" dirty="0"/>
              <a:t>原因</a:t>
            </a:r>
            <a:endParaRPr lang="en-US" altLang="zh-CN" sz="2400" dirty="0"/>
          </a:p>
          <a:p>
            <a:pPr lvl="2"/>
            <a:r>
              <a:rPr lang="zh-CN" altLang="en-US" sz="2400" dirty="0"/>
              <a:t>断点调试，看具体变量</a:t>
            </a:r>
            <a:endParaRPr lang="en-US" altLang="zh-CN" sz="2400" dirty="0"/>
          </a:p>
          <a:p>
            <a:pPr lvl="3"/>
            <a:r>
              <a:rPr lang="en-US" altLang="zh-CN" sz="2400" dirty="0"/>
              <a:t>Visual Studio</a:t>
            </a:r>
          </a:p>
          <a:p>
            <a:pPr lvl="3"/>
            <a:r>
              <a:rPr lang="en-US" altLang="zh-CN" sz="2400" dirty="0"/>
              <a:t>JetBrains</a:t>
            </a:r>
            <a:r>
              <a:rPr lang="zh-CN" altLang="en-US" sz="2400" dirty="0"/>
              <a:t>全家桶，有学生免费账户 </a:t>
            </a:r>
            <a:r>
              <a:rPr lang="en-US" altLang="zh-CN" sz="2400" dirty="0">
                <a:hlinkClick r:id="rId3"/>
              </a:rPr>
              <a:t>https://www.jetbrains.com/student/</a:t>
            </a:r>
            <a:r>
              <a:rPr lang="en-US" altLang="zh-CN" sz="2400" dirty="0"/>
              <a:t> </a:t>
            </a:r>
          </a:p>
          <a:p>
            <a:pPr lvl="2"/>
            <a:r>
              <a:rPr lang="en-US" altLang="zh-CN" sz="2400" dirty="0"/>
              <a:t>print/alert</a:t>
            </a:r>
            <a:r>
              <a:rPr lang="zh-CN" altLang="en-US" sz="2400" dirty="0"/>
              <a:t>大法</a:t>
            </a:r>
            <a:endParaRPr lang="en-US" altLang="zh-CN" sz="2400" dirty="0"/>
          </a:p>
          <a:p>
            <a:pPr lvl="1"/>
            <a:r>
              <a:rPr lang="zh-CN" altLang="en-US" sz="2800" dirty="0"/>
              <a:t>确认了</a:t>
            </a:r>
            <a:r>
              <a:rPr lang="en-US" altLang="zh-CN" sz="2800" dirty="0"/>
              <a:t>bug</a:t>
            </a:r>
            <a:r>
              <a:rPr lang="zh-CN" altLang="en-US" sz="2800" dirty="0"/>
              <a:t>原因</a:t>
            </a:r>
            <a:endParaRPr lang="en-US" altLang="zh-CN" sz="2800" dirty="0"/>
          </a:p>
          <a:p>
            <a:pPr lvl="2"/>
            <a:r>
              <a:rPr lang="zh-CN" altLang="en-US" sz="2400" dirty="0"/>
              <a:t>复制</a:t>
            </a:r>
            <a:r>
              <a:rPr lang="en-US" altLang="zh-CN" sz="2400" dirty="0"/>
              <a:t>bug</a:t>
            </a:r>
            <a:r>
              <a:rPr lang="zh-CN" altLang="en-US" sz="2400" dirty="0"/>
              <a:t>关键信息，上网搜索。如“</a:t>
            </a:r>
            <a:r>
              <a:rPr lang="en-US" altLang="zh-CN" sz="2400" dirty="0" err="1"/>
              <a:t>ArrayOutOfBoundException</a:t>
            </a:r>
            <a:r>
              <a:rPr lang="zh-CN" alt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41787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1923</Words>
  <Application>Microsoft Office PowerPoint</Application>
  <PresentationFormat>宽屏</PresentationFormat>
  <Paragraphs>131</Paragraphs>
  <Slides>33</Slides>
  <Notes>5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宋体</vt:lpstr>
      <vt:lpstr>Arial</vt:lpstr>
      <vt:lpstr>Calibri</vt:lpstr>
      <vt:lpstr>Century Schoolbook</vt:lpstr>
      <vt:lpstr>Edwardian Script ITC</vt:lpstr>
      <vt:lpstr>Wingdings 2</vt:lpstr>
      <vt:lpstr>View</vt:lpstr>
      <vt:lpstr>解决问题的艺术</vt:lpstr>
      <vt:lpstr>扫码发送弹幕</vt:lpstr>
      <vt:lpstr>How To Ask Questions The Smart Way Copyright © 2001,2006,2014 Eric S. Raymond, Rick Moen </vt:lpstr>
      <vt:lpstr>在提问之前</vt:lpstr>
      <vt:lpstr>PowerPoint 演示文稿</vt:lpstr>
      <vt:lpstr>关于科学上网</vt:lpstr>
      <vt:lpstr>PowerPoint 演示文稿</vt:lpstr>
      <vt:lpstr>关键字</vt:lpstr>
      <vt:lpstr>PowerPoint 演示文稿</vt:lpstr>
      <vt:lpstr>PowerPoint 演示文稿</vt:lpstr>
      <vt:lpstr>当你提问时</vt:lpstr>
      <vt:lpstr>简介</vt:lpstr>
      <vt:lpstr>慎选提问的论坛</vt:lpstr>
      <vt:lpstr>提问</vt:lpstr>
      <vt:lpstr>使用有意义且描述明确的标题</vt:lpstr>
      <vt:lpstr>在描述问题的具体内容时</vt:lpstr>
      <vt:lpstr>Stack Overflow</vt:lpstr>
      <vt:lpstr>Stack Overflow</vt:lpstr>
      <vt:lpstr>Stack Overflow</vt:lpstr>
      <vt:lpstr>如何解读答案</vt:lpstr>
      <vt:lpstr>RTFM 和 STFW</vt:lpstr>
      <vt:lpstr>如果还是搞不懂</vt:lpstr>
      <vt:lpstr>研究型问题</vt:lpstr>
      <vt:lpstr>做好文献检索</vt:lpstr>
      <vt:lpstr>常用检索方式</vt:lpstr>
      <vt:lpstr>当然，我还是选择知网</vt:lpstr>
      <vt:lpstr>或者万方</vt:lpstr>
      <vt:lpstr>搜完了中文文献，发现没有找到中意的？想看看国际范围内的成果？ Web Of Science ，你 值得拥有！</vt:lpstr>
      <vt:lpstr>多种数据库任你挑选</vt:lpstr>
      <vt:lpstr>如果Web Of Science没有版权 请找我ACM ！</vt:lpstr>
      <vt:lpstr>查找论文的方式</vt:lpstr>
      <vt:lpstr>必备品</vt:lpstr>
      <vt:lpstr>动手去做，相信自己!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解决问题的艺术</dc:title>
  <dc:creator>user</dc:creator>
  <cp:lastModifiedBy>user</cp:lastModifiedBy>
  <cp:revision>17</cp:revision>
  <dcterms:created xsi:type="dcterms:W3CDTF">2019-10-11T17:37:08Z</dcterms:created>
  <dcterms:modified xsi:type="dcterms:W3CDTF">2019-10-13T07:37:01Z</dcterms:modified>
</cp:coreProperties>
</file>