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60" r:id="rId4"/>
    <p:sldId id="266" r:id="rId5"/>
    <p:sldId id="294" r:id="rId6"/>
    <p:sldId id="270" r:id="rId7"/>
    <p:sldId id="319" r:id="rId8"/>
    <p:sldId id="293" r:id="rId9"/>
    <p:sldId id="274" r:id="rId10"/>
    <p:sldId id="361" r:id="rId11"/>
    <p:sldId id="362" r:id="rId12"/>
    <p:sldId id="363" r:id="rId13"/>
    <p:sldId id="364" r:id="rId14"/>
    <p:sldId id="365" r:id="rId15"/>
    <p:sldId id="366" r:id="rId16"/>
    <p:sldId id="292" r:id="rId17"/>
    <p:sldId id="326" r:id="rId18"/>
    <p:sldId id="280" r:id="rId19"/>
    <p:sldId id="327" r:id="rId20"/>
    <p:sldId id="339" r:id="rId21"/>
    <p:sldId id="331" r:id="rId22"/>
    <p:sldId id="332" r:id="rId23"/>
    <p:sldId id="333" r:id="rId24"/>
    <p:sldId id="334" r:id="rId25"/>
    <p:sldId id="335" r:id="rId26"/>
    <p:sldId id="350" r:id="rId27"/>
    <p:sldId id="337" r:id="rId28"/>
    <p:sldId id="338" r:id="rId29"/>
    <p:sldId id="291" r:id="rId30"/>
    <p:sldId id="357" r:id="rId31"/>
    <p:sldId id="358" r:id="rId32"/>
    <p:sldId id="336" r:id="rId33"/>
  </p:sldIdLst>
  <p:sldSz cx="9144000" cy="6858000" type="screen4x3"/>
  <p:notesSz cx="6858000" cy="9144000"/>
  <p:custDataLst>
    <p:tags r:id="rId37"/>
  </p:custDataLst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74E3E"/>
    <a:srgbClr val="666666"/>
    <a:srgbClr val="969696"/>
    <a:srgbClr val="7C233E"/>
    <a:srgbClr val="92D14F"/>
    <a:srgbClr val="0174AB"/>
    <a:srgbClr val="BFC0C0"/>
    <a:srgbClr val="9F9D9A"/>
    <a:srgbClr val="0A37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1554" y="66"/>
      </p:cViewPr>
      <p:guideLst>
        <p:guide orient="horz" pos="288"/>
        <p:guide pos="5125"/>
        <p:guide pos="1519"/>
        <p:guide orient="horz" pos="1222"/>
        <p:guide orient="horz" pos="2365"/>
        <p:guide orient="horz" pos="32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7" Type="http://schemas.openxmlformats.org/officeDocument/2006/relationships/tags" Target="tags/tag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1661795"/>
            <a:ext cx="9144000" cy="3270250"/>
          </a:xfrm>
          <a:prstGeom prst="rect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47980" y="2583815"/>
            <a:ext cx="86061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LaTex</a:t>
            </a:r>
            <a:r>
              <a:rPr lang="zh-CN" sz="40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入门教程</a:t>
            </a:r>
            <a:endParaRPr lang="en-US" altLang="zh-CN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2019.9.21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11200" y="5306695"/>
            <a:ext cx="1881505" cy="40005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</a:t>
            </a:r>
            <a:endParaRPr lang="zh-CN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592705" y="5306695"/>
            <a:ext cx="4451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李顶为</a:t>
            </a:r>
            <a:endParaRPr lang="zh-CN" altLang="en-US" sz="20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1200" y="5939790"/>
            <a:ext cx="1881505" cy="40005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endParaRPr lang="zh-CN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92705" y="5941060"/>
            <a:ext cx="4451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计算机科学与技术系团委学生会</a:t>
            </a:r>
            <a:endParaRPr lang="zh-CN" altLang="en-US" sz="20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6" name="矩形 95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0" y="93911"/>
            <a:ext cx="128252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1303056" y="93911"/>
            <a:ext cx="125235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pc="3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4043710" y="85656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4" name="直接连接符 103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56870" y="803275"/>
            <a:ext cx="35325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LaTex</a:t>
            </a:r>
            <a:r>
              <a:rPr lang="zh-CN" altLang="en-US" sz="4800"/>
              <a:t>的安装</a:t>
            </a:r>
            <a:endParaRPr lang="zh-CN" altLang="en-US" sz="4800"/>
          </a:p>
        </p:txBody>
      </p:sp>
      <p:sp>
        <p:nvSpPr>
          <p:cNvPr id="3" name="文本框 2"/>
          <p:cNvSpPr txBox="1"/>
          <p:nvPr/>
        </p:nvSpPr>
        <p:spPr>
          <a:xfrm>
            <a:off x="976630" y="1535430"/>
            <a:ext cx="7967980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弹出该界面时会程序会根据你的网络状况</a:t>
            </a:r>
            <a:r>
              <a:rPr lang="zh-CN" altLang="en-US">
                <a:solidFill>
                  <a:schemeClr val="tx1"/>
                </a:solidFill>
              </a:rPr>
              <a:t>自动寻找合适的下载源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所以</a:t>
            </a:r>
            <a:r>
              <a:rPr lang="zh-CN" altLang="en-US">
                <a:solidFill>
                  <a:srgbClr val="FF0000"/>
                </a:solidFill>
              </a:rPr>
              <a:t>请一定保持网络通畅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下载时间会持续约一个小时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图示为正在寻找下载源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6940" y="3268980"/>
            <a:ext cx="2759710" cy="320357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6" name="矩形 95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0" y="93911"/>
            <a:ext cx="128252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1303056" y="93911"/>
            <a:ext cx="125235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pc="3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4043710" y="85656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4" name="直接连接符 103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56870" y="803275"/>
            <a:ext cx="35325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LaTex</a:t>
            </a:r>
            <a:r>
              <a:rPr lang="zh-CN" altLang="en-US" sz="4800"/>
              <a:t>的安装</a:t>
            </a:r>
            <a:endParaRPr lang="zh-CN" altLang="en-US" sz="4800"/>
          </a:p>
        </p:txBody>
      </p:sp>
      <p:sp>
        <p:nvSpPr>
          <p:cNvPr id="3" name="文本框 2"/>
          <p:cNvSpPr txBox="1"/>
          <p:nvPr/>
        </p:nvSpPr>
        <p:spPr>
          <a:xfrm>
            <a:off x="976630" y="1535430"/>
            <a:ext cx="7967980" cy="1170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该页面为正在下载（左上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期间可能会因为网络或其他原因出现失败（右下），不妨多次试验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下载结束时会安装一段时间，然后提示安装成功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 descr="step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715" y="2921000"/>
            <a:ext cx="5720080" cy="2418080"/>
          </a:xfrm>
          <a:prstGeom prst="rect">
            <a:avLst/>
          </a:prstGeom>
        </p:spPr>
      </p:pic>
      <p:pic>
        <p:nvPicPr>
          <p:cNvPr id="6" name="图片 5" descr="QQ截图201909191614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655" y="4271010"/>
            <a:ext cx="5441315" cy="229997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6" name="矩形 95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0" y="93911"/>
            <a:ext cx="128252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1303056" y="93911"/>
            <a:ext cx="125235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pc="3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4043710" y="85656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4" name="直接连接符 103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56870" y="803275"/>
            <a:ext cx="35325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LaTex</a:t>
            </a:r>
            <a:r>
              <a:rPr lang="zh-CN" altLang="en-US" sz="4800"/>
              <a:t>的安装</a:t>
            </a:r>
            <a:endParaRPr lang="zh-CN" altLang="en-US" sz="4800"/>
          </a:p>
        </p:txBody>
      </p:sp>
      <p:sp>
        <p:nvSpPr>
          <p:cNvPr id="3" name="文本框 2"/>
          <p:cNvSpPr txBox="1"/>
          <p:nvPr/>
        </p:nvSpPr>
        <p:spPr>
          <a:xfrm>
            <a:off x="976630" y="1535430"/>
            <a:ext cx="7967980" cy="1170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在</a:t>
            </a:r>
            <a:r>
              <a:rPr lang="en-US" altLang="zh-CN">
                <a:solidFill>
                  <a:schemeClr val="tx1"/>
                </a:solidFill>
              </a:rPr>
              <a:t>windows</a:t>
            </a:r>
            <a:r>
              <a:rPr lang="zh-CN" altLang="en-US">
                <a:solidFill>
                  <a:schemeClr val="tx1"/>
                </a:solidFill>
              </a:rPr>
              <a:t>应用栏里搜索</a:t>
            </a:r>
            <a:r>
              <a:rPr lang="en-US" altLang="zh-CN">
                <a:solidFill>
                  <a:schemeClr val="tx1"/>
                </a:solidFill>
              </a:rPr>
              <a:t>texworks</a:t>
            </a:r>
            <a:r>
              <a:rPr lang="zh-CN" altLang="en-US">
                <a:solidFill>
                  <a:schemeClr val="tx1"/>
                </a:solidFill>
              </a:rPr>
              <a:t>，若搜索到目标，则说明安装成功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>
                <a:solidFill>
                  <a:schemeClr val="tx1"/>
                </a:solidFill>
              </a:rPr>
              <a:t>运行界面如下图</a:t>
            </a:r>
            <a:endParaRPr lang="zh-CN" altLang="zh-CN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>
                <a:solidFill>
                  <a:schemeClr val="tx1"/>
                </a:solidFill>
              </a:rPr>
              <a:t>安装完</a:t>
            </a:r>
            <a:r>
              <a:rPr lang="en-US" altLang="zh-CN">
                <a:solidFill>
                  <a:schemeClr val="tx1"/>
                </a:solidFill>
              </a:rPr>
              <a:t>LaTex</a:t>
            </a:r>
            <a:r>
              <a:rPr lang="zh-CN" altLang="en-US">
                <a:solidFill>
                  <a:schemeClr val="tx1"/>
                </a:solidFill>
              </a:rPr>
              <a:t>就已经成功一半啦！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055" y="3496945"/>
            <a:ext cx="3635375" cy="30626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445" y="2622550"/>
            <a:ext cx="3883025" cy="417068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6" name="矩形 95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0" y="93911"/>
            <a:ext cx="128252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1303056" y="93911"/>
            <a:ext cx="125235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pc="3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4043710" y="85656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4" name="直接连接符 103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56870" y="803275"/>
            <a:ext cx="35325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LaTex</a:t>
            </a:r>
            <a:r>
              <a:rPr lang="zh-CN" altLang="en-US" sz="4800"/>
              <a:t>的安装</a:t>
            </a:r>
            <a:endParaRPr lang="zh-CN" altLang="en-US" sz="4800"/>
          </a:p>
        </p:txBody>
      </p:sp>
      <p:sp>
        <p:nvSpPr>
          <p:cNvPr id="3" name="文本框 2"/>
          <p:cNvSpPr txBox="1"/>
          <p:nvPr/>
        </p:nvSpPr>
        <p:spPr>
          <a:xfrm>
            <a:off x="976630" y="1535430"/>
            <a:ext cx="796798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编译的时候请选择</a:t>
            </a:r>
            <a:r>
              <a:rPr lang="en-US" altLang="zh-CN">
                <a:solidFill>
                  <a:srgbClr val="FF0000"/>
                </a:solidFill>
              </a:rPr>
              <a:t>XeLaTex</a:t>
            </a:r>
            <a:r>
              <a:rPr lang="zh-CN" altLang="en-US">
                <a:solidFill>
                  <a:schemeClr val="tx1"/>
                </a:solidFill>
              </a:rPr>
              <a:t>，按绿色键编译运行</a:t>
            </a:r>
            <a:r>
              <a:rPr lang="zh-CN" altLang="en-US">
                <a:solidFill>
                  <a:schemeClr val="tx1"/>
                </a:solidFill>
              </a:rPr>
              <a:t>然后自动预览</a:t>
            </a:r>
            <a:r>
              <a:rPr lang="en-US" altLang="zh-CN">
                <a:solidFill>
                  <a:schemeClr val="tx1"/>
                </a:solidFill>
              </a:rPr>
              <a:t>pdf</a:t>
            </a:r>
            <a:r>
              <a:rPr lang="zh-CN" altLang="en-US">
                <a:solidFill>
                  <a:schemeClr val="tx1"/>
                </a:solidFill>
              </a:rPr>
              <a:t>文件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4125" y="2654300"/>
            <a:ext cx="6771640" cy="195643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59719" y="2568507"/>
            <a:ext cx="6024563" cy="1720986"/>
            <a:chOff x="2408238" y="2568507"/>
            <a:chExt cx="6024563" cy="1720986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8238" y="2568507"/>
              <a:ext cx="6024563" cy="1720986"/>
              <a:chOff x="1184275" y="2717410"/>
              <a:chExt cx="6024563" cy="1720986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6"/>
                <p:cNvSpPr/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/>
                </a:p>
              </p:txBody>
            </p:sp>
            <p:sp>
              <p:nvSpPr>
                <p:cNvPr id="12" name="Freeform 7"/>
                <p:cNvSpPr/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3187700" y="2847430"/>
                <a:ext cx="4021138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基本语法</a:t>
                </a:r>
                <a:endParaRPr lang="zh-CN" altLang="en-US" sz="40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foolishness.</a:t>
              </a:r>
              <a:r>
                <a:rPr lang="zh-HK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03056" y="93911"/>
            <a:ext cx="125235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821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spc="3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3710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0" y="93911"/>
            <a:ext cx="128252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2885" y="793750"/>
            <a:ext cx="35026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/>
              <a:t>文档结构</a:t>
            </a:r>
            <a:endParaRPr lang="zh-CN" altLang="en-US" sz="4800"/>
          </a:p>
        </p:txBody>
      </p:sp>
      <p:sp>
        <p:nvSpPr>
          <p:cNvPr id="3" name="文本框 2"/>
          <p:cNvSpPr txBox="1"/>
          <p:nvPr/>
        </p:nvSpPr>
        <p:spPr>
          <a:xfrm>
            <a:off x="808355" y="4681220"/>
            <a:ext cx="7526655" cy="175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/>
              <a:t>\</a:t>
            </a:r>
            <a:r>
              <a:rPr lang="zh-CN" altLang="en-US">
                <a:solidFill>
                  <a:srgbClr val="7030A0"/>
                </a:solidFill>
              </a:rPr>
              <a:t>documentclass</a:t>
            </a:r>
            <a:r>
              <a:rPr lang="zh-CN" altLang="en-US"/>
              <a:t>{</a:t>
            </a:r>
            <a:r>
              <a:rPr lang="zh-CN" altLang="en-US">
                <a:solidFill>
                  <a:srgbClr val="00B050"/>
                </a:solidFill>
              </a:rPr>
              <a:t>article</a:t>
            </a:r>
            <a:r>
              <a:rPr lang="zh-CN" altLang="en-US"/>
              <a:t>}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B050"/>
                </a:solidFill>
              </a:rPr>
              <a:t>%这里是导言区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\</a:t>
            </a:r>
            <a:r>
              <a:rPr lang="zh-CN" altLang="en-US">
                <a:solidFill>
                  <a:schemeClr val="accent2"/>
                </a:solidFill>
              </a:rPr>
              <a:t>begin</a:t>
            </a:r>
            <a:r>
              <a:rPr lang="zh-CN" altLang="en-US"/>
              <a:t>{</a:t>
            </a:r>
            <a:r>
              <a:rPr lang="zh-CN" altLang="en-US">
                <a:solidFill>
                  <a:srgbClr val="002060"/>
                </a:solidFill>
              </a:rPr>
              <a:t>document</a:t>
            </a:r>
            <a:r>
              <a:rPr lang="zh-CN" altLang="en-US"/>
              <a:t>}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B050"/>
                </a:solidFill>
              </a:rPr>
              <a:t>%这里是正文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\</a:t>
            </a:r>
            <a:r>
              <a:rPr lang="zh-CN" altLang="en-US">
                <a:solidFill>
                  <a:schemeClr val="accent2"/>
                </a:solidFill>
              </a:rPr>
              <a:t>end</a:t>
            </a:r>
            <a:r>
              <a:rPr lang="zh-CN" altLang="en-US"/>
              <a:t>{</a:t>
            </a:r>
            <a:r>
              <a:rPr lang="zh-CN" altLang="en-US">
                <a:solidFill>
                  <a:srgbClr val="002060"/>
                </a:solidFill>
              </a:rPr>
              <a:t>document</a:t>
            </a:r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40105" y="1712595"/>
            <a:ext cx="7644130" cy="2968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全文都包括</a:t>
            </a:r>
            <a:r>
              <a:rPr lang="zh-CN" altLang="en-US">
                <a:solidFill>
                  <a:srgbClr val="FF0000"/>
                </a:solidFill>
              </a:rPr>
              <a:t>控制序列</a:t>
            </a:r>
            <a:r>
              <a:rPr lang="zh-CN" altLang="en-US"/>
              <a:t>，它们本身不会被输出，但是会影响文章的效果。</a:t>
            </a:r>
            <a:endParaRPr lang="zh-CN" altLang="en-US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控制序列以</a:t>
            </a:r>
            <a:r>
              <a:rPr lang="zh-CN" altLang="en-US">
                <a:solidFill>
                  <a:srgbClr val="FF0000"/>
                </a:solidFill>
              </a:rPr>
              <a:t>反斜杠</a:t>
            </a:r>
            <a:r>
              <a:rPr lang="en-US" altLang="zh-CN">
                <a:solidFill>
                  <a:srgbClr val="FF0000"/>
                </a:solidFill>
              </a:rPr>
              <a:t>“\”</a:t>
            </a:r>
            <a:r>
              <a:rPr lang="zh-CN" altLang="en-US"/>
              <a:t>开始。</a:t>
            </a:r>
            <a:endParaRPr lang="zh-CN" altLang="en-US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\</a:t>
            </a:r>
            <a:r>
              <a:rPr lang="en-US" altLang="zh-CN">
                <a:solidFill>
                  <a:schemeClr val="tx1"/>
                </a:solidFill>
              </a:rPr>
              <a:t>documentclass</a:t>
            </a:r>
            <a:r>
              <a:rPr lang="en-US" altLang="zh-CN"/>
              <a:t>{}</a:t>
            </a:r>
            <a:r>
              <a:rPr lang="zh-CN" altLang="en-US"/>
              <a:t>是文档类控制序列，可以暂时不用理解。</a:t>
            </a:r>
            <a:endParaRPr lang="zh-CN" altLang="en-US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\</a:t>
            </a:r>
            <a:r>
              <a:rPr lang="en-US" altLang="zh-CN">
                <a:solidFill>
                  <a:schemeClr val="tx1"/>
                </a:solidFill>
              </a:rPr>
              <a:t>begin</a:t>
            </a:r>
            <a:r>
              <a:rPr lang="en-US" altLang="zh-CN"/>
              <a:t>{}</a:t>
            </a:r>
            <a:r>
              <a:rPr lang="zh-CN" altLang="en-US"/>
              <a:t>和</a:t>
            </a:r>
            <a:r>
              <a:rPr lang="en-US" altLang="zh-CN"/>
              <a:t>\</a:t>
            </a:r>
            <a:r>
              <a:rPr lang="en-US" altLang="zh-CN">
                <a:solidFill>
                  <a:schemeClr val="tx1"/>
                </a:solidFill>
              </a:rPr>
              <a:t>end</a:t>
            </a:r>
            <a:r>
              <a:rPr lang="en-US" altLang="zh-CN"/>
              <a:t>{}</a:t>
            </a:r>
            <a:r>
              <a:rPr lang="zh-CN" altLang="en-US"/>
              <a:t>控制序列成对出现，它们</a:t>
            </a:r>
            <a:r>
              <a:rPr lang="zh-CN" altLang="en-US"/>
              <a:t>中间内容被称为</a:t>
            </a:r>
            <a:r>
              <a:rPr lang="zh-CN" altLang="en-US">
                <a:solidFill>
                  <a:srgbClr val="FF0000"/>
                </a:solidFill>
              </a:rPr>
              <a:t>环境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\begin{document}与\documentclass{article</a:t>
            </a:r>
            <a:r>
              <a:rPr lang="en-US" altLang="zh-CN">
                <a:solidFill>
                  <a:schemeClr val="tx1"/>
                </a:solidFill>
              </a:rPr>
              <a:t>}</a:t>
            </a:r>
            <a:r>
              <a:rPr lang="zh-CN" altLang="en-US">
                <a:solidFill>
                  <a:schemeClr val="tx1"/>
                </a:solidFill>
              </a:rPr>
              <a:t>是</a:t>
            </a:r>
            <a:r>
              <a:rPr lang="zh-CN" altLang="en-US">
                <a:solidFill>
                  <a:srgbClr val="FF0000"/>
                </a:solidFill>
              </a:rPr>
              <a:t>导言区</a:t>
            </a:r>
            <a:r>
              <a:rPr lang="zh-CN" altLang="en-US">
                <a:solidFill>
                  <a:schemeClr val="tx1"/>
                </a:solidFill>
              </a:rPr>
              <a:t>，这里面的控制序列通常会影响文档的输出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注释</a:t>
            </a:r>
            <a:r>
              <a:rPr lang="zh-CN" altLang="en-US">
                <a:solidFill>
                  <a:schemeClr val="tx1"/>
                </a:solidFill>
              </a:rPr>
              <a:t>以</a:t>
            </a:r>
            <a:r>
              <a:rPr lang="en-US" altLang="zh-CN">
                <a:solidFill>
                  <a:schemeClr val="tx1"/>
                </a:solidFill>
              </a:rPr>
              <a:t>”%”</a:t>
            </a:r>
            <a:r>
              <a:rPr lang="zh-CN" altLang="en-US">
                <a:solidFill>
                  <a:schemeClr val="tx1"/>
                </a:solidFill>
              </a:rPr>
              <a:t>开头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下面是一篇标准文章必要的控制序列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03056" y="93911"/>
            <a:ext cx="125235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821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spc="3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3710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0" y="93911"/>
            <a:ext cx="128252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1775" y="784225"/>
            <a:ext cx="35026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/>
              <a:t>使用中文</a:t>
            </a:r>
            <a:endParaRPr lang="zh-CN" altLang="en-US" sz="4800"/>
          </a:p>
        </p:txBody>
      </p:sp>
      <p:sp>
        <p:nvSpPr>
          <p:cNvPr id="7" name="文本框 6"/>
          <p:cNvSpPr txBox="1"/>
          <p:nvPr/>
        </p:nvSpPr>
        <p:spPr>
          <a:xfrm>
            <a:off x="840105" y="1712595"/>
            <a:ext cx="764413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40105" y="1712595"/>
            <a:ext cx="7644130" cy="1170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由于历史原因，在</a:t>
            </a:r>
            <a:r>
              <a:rPr lang="en-US" altLang="zh-CN">
                <a:solidFill>
                  <a:schemeClr val="tx1"/>
                </a:solidFill>
              </a:rPr>
              <a:t>LaTex</a:t>
            </a:r>
            <a:r>
              <a:rPr lang="zh-CN" altLang="en-US">
                <a:solidFill>
                  <a:schemeClr val="tx1"/>
                </a:solidFill>
              </a:rPr>
              <a:t>中使用中文并不是那么容易</a:t>
            </a:r>
            <a:r>
              <a:rPr lang="en-US" altLang="zh-CN">
                <a:solidFill>
                  <a:schemeClr val="tx1"/>
                </a:solidFill>
              </a:rPr>
              <a:t>……</a:t>
            </a:r>
            <a:endParaRPr lang="en-US" altLang="zh-CN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按照下面更改</a:t>
            </a:r>
            <a:r>
              <a:rPr lang="en-US" altLang="zh-CN">
                <a:solidFill>
                  <a:schemeClr val="tx1"/>
                </a:solidFill>
              </a:rPr>
              <a:t>\documentclass</a:t>
            </a:r>
            <a:endParaRPr lang="en-US" altLang="zh-CN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注：</a:t>
            </a:r>
            <a:r>
              <a:rPr lang="zh-CN" altLang="en-US">
                <a:solidFill>
                  <a:schemeClr val="tx1"/>
                </a:solidFill>
              </a:rPr>
              <a:t>有的发行版本可能并未安装</a:t>
            </a:r>
            <a:r>
              <a:rPr lang="en-US" altLang="zh-CN">
                <a:solidFill>
                  <a:schemeClr val="tx1"/>
                </a:solidFill>
              </a:rPr>
              <a:t>ctexart</a:t>
            </a:r>
            <a:r>
              <a:rPr lang="zh-CN" altLang="en-US">
                <a:solidFill>
                  <a:schemeClr val="tx1"/>
                </a:solidFill>
              </a:rPr>
              <a:t>这个包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40105" y="2828925"/>
            <a:ext cx="7526655" cy="2084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B050"/>
                </a:solidFill>
              </a:rPr>
              <a:t>%</a:t>
            </a:r>
            <a:r>
              <a:rPr lang="zh-CN" altLang="en-US">
                <a:solidFill>
                  <a:srgbClr val="00B050"/>
                </a:solidFill>
              </a:rPr>
              <a:t>\documentclass{article}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\</a:t>
            </a:r>
            <a:r>
              <a:rPr lang="zh-CN" altLang="en-US">
                <a:solidFill>
                  <a:srgbClr val="7030A0"/>
                </a:solidFill>
              </a:rPr>
              <a:t>documentclass</a:t>
            </a:r>
            <a:r>
              <a:rPr lang="zh-CN" altLang="en-US"/>
              <a:t>[</a:t>
            </a:r>
            <a:r>
              <a:rPr lang="zh-CN" altLang="en-US">
                <a:solidFill>
                  <a:srgbClr val="002060"/>
                </a:solidFill>
              </a:rPr>
              <a:t>UTF8</a:t>
            </a:r>
            <a:r>
              <a:rPr lang="zh-CN" altLang="en-US"/>
              <a:t>]{</a:t>
            </a:r>
            <a:r>
              <a:rPr lang="zh-CN" altLang="en-US">
                <a:solidFill>
                  <a:srgbClr val="00B050"/>
                </a:solidFill>
              </a:rPr>
              <a:t>ctexart</a:t>
            </a:r>
            <a:r>
              <a:rPr lang="zh-CN" altLang="en-US"/>
              <a:t>} </a:t>
            </a:r>
            <a:r>
              <a:rPr lang="zh-CN" altLang="en-US">
                <a:solidFill>
                  <a:srgbClr val="00B050"/>
                </a:solidFill>
              </a:rPr>
              <a:t>%使用这句才能写中文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B050"/>
                </a:solidFill>
              </a:rPr>
              <a:t>%这里是导言区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\</a:t>
            </a:r>
            <a:r>
              <a:rPr lang="zh-CN" altLang="en-US">
                <a:solidFill>
                  <a:schemeClr val="accent2"/>
                </a:solidFill>
              </a:rPr>
              <a:t>begin</a:t>
            </a:r>
            <a:r>
              <a:rPr lang="zh-CN" altLang="en-US"/>
              <a:t>{</a:t>
            </a:r>
            <a:r>
              <a:rPr lang="zh-CN" altLang="en-US">
                <a:solidFill>
                  <a:srgbClr val="002060"/>
                </a:solidFill>
              </a:rPr>
              <a:t>document</a:t>
            </a:r>
            <a:r>
              <a:rPr lang="zh-CN" altLang="en-US"/>
              <a:t>}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B050"/>
                </a:solidFill>
              </a:rPr>
              <a:t>%这里是正文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\</a:t>
            </a:r>
            <a:r>
              <a:rPr lang="zh-CN" altLang="en-US">
                <a:solidFill>
                  <a:schemeClr val="accent2"/>
                </a:solidFill>
              </a:rPr>
              <a:t>end</a:t>
            </a:r>
            <a:r>
              <a:rPr lang="zh-CN" altLang="en-US"/>
              <a:t>{</a:t>
            </a:r>
            <a:r>
              <a:rPr lang="zh-CN" altLang="en-US">
                <a:solidFill>
                  <a:srgbClr val="002060"/>
                </a:solidFill>
              </a:rPr>
              <a:t>document</a:t>
            </a: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03056" y="93911"/>
            <a:ext cx="125235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821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spc="3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3710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0" y="93911"/>
            <a:ext cx="128252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1775" y="784225"/>
            <a:ext cx="47853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/>
              <a:t>标题以及</a:t>
            </a:r>
            <a:r>
              <a:rPr lang="zh-CN" altLang="en-US" sz="4800"/>
              <a:t>段落</a:t>
            </a:r>
            <a:endParaRPr lang="zh-CN" altLang="en-US" sz="4800"/>
          </a:p>
        </p:txBody>
      </p:sp>
      <p:sp>
        <p:nvSpPr>
          <p:cNvPr id="7" name="文本框 6"/>
          <p:cNvSpPr txBox="1"/>
          <p:nvPr/>
        </p:nvSpPr>
        <p:spPr>
          <a:xfrm>
            <a:off x="840105" y="1712595"/>
            <a:ext cx="764413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9315" y="1478915"/>
            <a:ext cx="7644130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标题</a:t>
            </a:r>
            <a:r>
              <a:rPr lang="en-US" altLang="zh-CN">
                <a:solidFill>
                  <a:schemeClr val="tx1"/>
                </a:solidFill>
              </a:rPr>
              <a:t>\title{context}	document</a:t>
            </a:r>
            <a:r>
              <a:rPr lang="zh-CN" altLang="en-US">
                <a:solidFill>
                  <a:schemeClr val="tx1"/>
                </a:solidFill>
              </a:rPr>
              <a:t>中使用标题</a:t>
            </a:r>
            <a:r>
              <a:rPr lang="en-US" altLang="zh-CN">
                <a:solidFill>
                  <a:schemeClr val="tx1"/>
                </a:solidFill>
              </a:rPr>
              <a:t>\maketitle</a:t>
            </a:r>
            <a:endParaRPr lang="en-US" altLang="zh-CN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作者</a:t>
            </a:r>
            <a:r>
              <a:rPr lang="en-US" altLang="zh-CN">
                <a:solidFill>
                  <a:schemeClr val="tx1"/>
                </a:solidFill>
              </a:rPr>
              <a:t>\author{context}</a:t>
            </a:r>
            <a:endParaRPr lang="en-US" altLang="zh-CN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日期</a:t>
            </a:r>
            <a:r>
              <a:rPr lang="en-US" altLang="zh-CN">
                <a:solidFill>
                  <a:schemeClr val="tx1"/>
                </a:solidFill>
              </a:rPr>
              <a:t>\date{context}</a:t>
            </a:r>
            <a:endParaRPr lang="en-US" altLang="zh-CN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段落</a:t>
            </a:r>
            <a:r>
              <a:rPr lang="en-US" altLang="zh-CN">
                <a:solidFill>
                  <a:schemeClr val="tx1"/>
                </a:solidFill>
              </a:rPr>
              <a:t>\section{}    </a:t>
            </a:r>
            <a:r>
              <a:rPr lang="zh-CN" altLang="en-US">
                <a:solidFill>
                  <a:schemeClr val="tx1"/>
                </a:solidFill>
              </a:rPr>
              <a:t>子段落</a:t>
            </a:r>
            <a:r>
              <a:rPr lang="en-US" altLang="zh-CN">
                <a:solidFill>
                  <a:schemeClr val="tx1"/>
                </a:solidFill>
              </a:rPr>
              <a:t>\subsection{}    </a:t>
            </a:r>
            <a:r>
              <a:rPr lang="zh-CN" altLang="en-US">
                <a:solidFill>
                  <a:schemeClr val="tx1"/>
                </a:solidFill>
              </a:rPr>
              <a:t>更小段落</a:t>
            </a:r>
            <a:r>
              <a:rPr lang="en-US" altLang="zh-CN">
                <a:solidFill>
                  <a:schemeClr val="tx1"/>
                </a:solidFill>
              </a:rPr>
              <a:t>\subsubsection{}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1310" y="3008630"/>
            <a:ext cx="410210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1200"/>
              <a:t>\</a:t>
            </a:r>
            <a:r>
              <a:rPr lang="zh-CN" altLang="en-US" sz="1200">
                <a:solidFill>
                  <a:srgbClr val="7030A0"/>
                </a:solidFill>
              </a:rPr>
              <a:t>documentclass</a:t>
            </a:r>
            <a:r>
              <a:rPr lang="zh-CN" altLang="en-US" sz="1200"/>
              <a:t>[</a:t>
            </a:r>
            <a:r>
              <a:rPr lang="zh-CN" altLang="en-US" sz="1200">
                <a:solidFill>
                  <a:srgbClr val="002060"/>
                </a:solidFill>
              </a:rPr>
              <a:t>UTF8</a:t>
            </a:r>
            <a:r>
              <a:rPr lang="zh-CN" altLang="en-US" sz="1200"/>
              <a:t>]{</a:t>
            </a:r>
            <a:r>
              <a:rPr lang="zh-CN" altLang="en-US" sz="1200">
                <a:solidFill>
                  <a:srgbClr val="00B050"/>
                </a:solidFill>
              </a:rPr>
              <a:t>ctexart</a:t>
            </a:r>
            <a:r>
              <a:rPr lang="zh-CN" altLang="en-US" sz="1200"/>
              <a:t>}</a:t>
            </a:r>
            <a:endParaRPr lang="zh-CN" altLang="en-US" sz="1200"/>
          </a:p>
          <a:p>
            <a:pPr>
              <a:lnSpc>
                <a:spcPct val="120000"/>
              </a:lnSpc>
            </a:pPr>
            <a:r>
              <a:rPr lang="zh-CN" altLang="en-US" sz="1200"/>
              <a:t>\</a:t>
            </a:r>
            <a:r>
              <a:rPr lang="zh-CN" altLang="en-US" sz="1200">
                <a:solidFill>
                  <a:schemeClr val="accent2"/>
                </a:solidFill>
              </a:rPr>
              <a:t>title</a:t>
            </a:r>
            <a:r>
              <a:rPr lang="zh-CN" altLang="en-US" sz="1200"/>
              <a:t>{</a:t>
            </a:r>
            <a:r>
              <a:rPr lang="zh-CN" altLang="en-US" sz="1200">
                <a:solidFill>
                  <a:schemeClr val="tx1"/>
                </a:solidFill>
              </a:rPr>
              <a:t>这里是标题</a:t>
            </a:r>
            <a:r>
              <a:rPr lang="zh-CN" altLang="en-US" sz="1200"/>
              <a:t>}</a:t>
            </a:r>
            <a:endParaRPr lang="zh-CN" altLang="en-US" sz="1200"/>
          </a:p>
          <a:p>
            <a:pPr>
              <a:lnSpc>
                <a:spcPct val="120000"/>
              </a:lnSpc>
            </a:pPr>
            <a:r>
              <a:rPr lang="zh-CN" altLang="en-US" sz="1200"/>
              <a:t>\</a:t>
            </a:r>
            <a:r>
              <a:rPr lang="zh-CN" altLang="en-US" sz="1200">
                <a:solidFill>
                  <a:schemeClr val="accent2"/>
                </a:solidFill>
              </a:rPr>
              <a:t>author</a:t>
            </a:r>
            <a:r>
              <a:rPr lang="zh-CN" altLang="en-US" sz="1200"/>
              <a:t>{</a:t>
            </a:r>
            <a:r>
              <a:rPr lang="zh-CN" altLang="en-US" sz="1200">
                <a:solidFill>
                  <a:schemeClr val="tx1"/>
                </a:solidFill>
              </a:rPr>
              <a:t>这里是作者</a:t>
            </a:r>
            <a:r>
              <a:rPr lang="zh-CN" altLang="en-US" sz="1200"/>
              <a:t>}</a:t>
            </a:r>
            <a:endParaRPr lang="zh-CN" altLang="en-US" sz="1200"/>
          </a:p>
          <a:p>
            <a:pPr>
              <a:lnSpc>
                <a:spcPct val="120000"/>
              </a:lnSpc>
            </a:pPr>
            <a:r>
              <a:rPr lang="zh-CN" altLang="en-US" sz="1200"/>
              <a:t>\</a:t>
            </a:r>
            <a:r>
              <a:rPr lang="zh-CN" altLang="en-US" sz="1200">
                <a:solidFill>
                  <a:schemeClr val="accent2"/>
                </a:solidFill>
              </a:rPr>
              <a:t>date</a:t>
            </a:r>
            <a:r>
              <a:rPr lang="zh-CN" altLang="en-US" sz="1200"/>
              <a:t>{</a:t>
            </a:r>
            <a:r>
              <a:rPr lang="zh-CN" altLang="en-US" sz="1200">
                <a:solidFill>
                  <a:schemeClr val="tx1"/>
                </a:solidFill>
              </a:rPr>
              <a:t>2019.9.21</a:t>
            </a:r>
            <a:r>
              <a:rPr lang="zh-CN" altLang="en-US" sz="1200"/>
              <a:t>}</a:t>
            </a:r>
            <a:endParaRPr lang="zh-CN" altLang="en-US" sz="1200"/>
          </a:p>
          <a:p>
            <a:pPr>
              <a:lnSpc>
                <a:spcPct val="120000"/>
              </a:lnSpc>
            </a:pPr>
            <a:r>
              <a:rPr lang="zh-CN" altLang="en-US" sz="1200"/>
              <a:t>\</a:t>
            </a:r>
            <a:r>
              <a:rPr lang="zh-CN" altLang="en-US" sz="1200">
                <a:solidFill>
                  <a:schemeClr val="accent2"/>
                </a:solidFill>
              </a:rPr>
              <a:t>begin</a:t>
            </a:r>
            <a:r>
              <a:rPr lang="zh-CN" altLang="en-US" sz="1200"/>
              <a:t>{</a:t>
            </a:r>
            <a:r>
              <a:rPr lang="zh-CN" altLang="en-US" sz="1200">
                <a:solidFill>
                  <a:srgbClr val="002060"/>
                </a:solidFill>
              </a:rPr>
              <a:t>document</a:t>
            </a:r>
            <a:r>
              <a:rPr lang="zh-CN" altLang="en-US" sz="1200"/>
              <a:t>}</a:t>
            </a:r>
            <a:endParaRPr lang="zh-CN" altLang="en-US" sz="1200"/>
          </a:p>
          <a:p>
            <a:pPr>
              <a:lnSpc>
                <a:spcPct val="120000"/>
              </a:lnSpc>
            </a:pPr>
            <a:r>
              <a:rPr lang="zh-CN" altLang="en-US" sz="1200"/>
              <a:t>\</a:t>
            </a:r>
            <a:r>
              <a:rPr lang="zh-CN" altLang="en-US" sz="1200">
                <a:solidFill>
                  <a:schemeClr val="accent2"/>
                </a:solidFill>
              </a:rPr>
              <a:t>maketitle</a:t>
            </a:r>
            <a:endParaRPr lang="zh-CN" altLang="en-US" sz="1200"/>
          </a:p>
          <a:p>
            <a:pPr>
              <a:lnSpc>
                <a:spcPct val="120000"/>
              </a:lnSpc>
            </a:pPr>
            <a:r>
              <a:rPr lang="zh-CN" altLang="en-US" sz="1200"/>
              <a:t>\</a:t>
            </a:r>
            <a:r>
              <a:rPr lang="zh-CN" altLang="en-US" sz="1200">
                <a:solidFill>
                  <a:schemeClr val="accent2"/>
                </a:solidFill>
              </a:rPr>
              <a:t>section</a:t>
            </a:r>
            <a:r>
              <a:rPr lang="zh-CN" altLang="en-US" sz="1200"/>
              <a:t>{</a:t>
            </a:r>
            <a:r>
              <a:rPr lang="zh-CN" altLang="en-US" sz="1200">
                <a:solidFill>
                  <a:schemeClr val="tx1"/>
                </a:solidFill>
              </a:rPr>
              <a:t>第一段</a:t>
            </a:r>
            <a:r>
              <a:rPr lang="zh-CN" altLang="en-US" sz="1200"/>
              <a:t>}</a:t>
            </a:r>
            <a:endParaRPr lang="zh-CN" altLang="en-US" sz="1200"/>
          </a:p>
          <a:p>
            <a:pPr>
              <a:lnSpc>
                <a:spcPct val="120000"/>
              </a:lnSpc>
            </a:pPr>
            <a:r>
              <a:rPr lang="zh-CN" altLang="en-US" sz="1200"/>
              <a:t>\</a:t>
            </a:r>
            <a:r>
              <a:rPr lang="zh-CN" altLang="en-US" sz="1200">
                <a:solidFill>
                  <a:schemeClr val="accent2"/>
                </a:solidFill>
              </a:rPr>
              <a:t>subsection</a:t>
            </a:r>
            <a:r>
              <a:rPr lang="zh-CN" altLang="en-US" sz="1200"/>
              <a:t>{</a:t>
            </a:r>
            <a:r>
              <a:rPr lang="zh-CN" altLang="en-US" sz="1200">
                <a:solidFill>
                  <a:schemeClr val="tx1"/>
                </a:solidFill>
              </a:rPr>
              <a:t>第一段的第一子段</a:t>
            </a:r>
            <a:r>
              <a:rPr lang="zh-CN" altLang="en-US" sz="1200"/>
              <a:t>}</a:t>
            </a:r>
            <a:endParaRPr lang="zh-CN" altLang="en-US" sz="1200"/>
          </a:p>
          <a:p>
            <a:pPr>
              <a:lnSpc>
                <a:spcPct val="120000"/>
              </a:lnSpc>
            </a:pPr>
            <a:r>
              <a:rPr lang="zh-CN" altLang="en-US" sz="1200"/>
              <a:t>\</a:t>
            </a:r>
            <a:r>
              <a:rPr lang="zh-CN" altLang="en-US" sz="1200">
                <a:solidFill>
                  <a:schemeClr val="accent2"/>
                </a:solidFill>
              </a:rPr>
              <a:t>subsubsection</a:t>
            </a:r>
            <a:r>
              <a:rPr lang="zh-CN" altLang="en-US" sz="1200"/>
              <a:t>{</a:t>
            </a:r>
            <a:r>
              <a:rPr lang="zh-CN" altLang="en-US" sz="1200">
                <a:solidFill>
                  <a:schemeClr val="tx1"/>
                </a:solidFill>
              </a:rPr>
              <a:t>第一小节</a:t>
            </a:r>
            <a:r>
              <a:rPr lang="zh-CN" altLang="en-US" sz="1200"/>
              <a:t>}</a:t>
            </a:r>
            <a:endParaRPr lang="zh-CN" altLang="en-US" sz="1200"/>
          </a:p>
          <a:p>
            <a:pPr>
              <a:lnSpc>
                <a:spcPct val="120000"/>
              </a:lnSpc>
            </a:pPr>
            <a:r>
              <a:rPr lang="zh-CN" altLang="en-US" sz="1200"/>
              <a:t>你好，世界</a:t>
            </a:r>
            <a:endParaRPr lang="zh-CN" altLang="en-US" sz="1200"/>
          </a:p>
          <a:p>
            <a:pPr>
              <a:lnSpc>
                <a:spcPct val="120000"/>
              </a:lnSpc>
            </a:pPr>
            <a:r>
              <a:rPr lang="zh-CN" altLang="en-US" sz="1200"/>
              <a:t>\</a:t>
            </a:r>
            <a:r>
              <a:rPr lang="zh-CN" altLang="en-US" sz="1200">
                <a:solidFill>
                  <a:schemeClr val="accent2"/>
                </a:solidFill>
              </a:rPr>
              <a:t>subsubsection</a:t>
            </a:r>
            <a:r>
              <a:rPr lang="zh-CN" altLang="en-US" sz="1200"/>
              <a:t>{</a:t>
            </a:r>
            <a:r>
              <a:rPr lang="zh-CN" altLang="en-US" sz="1200">
                <a:solidFill>
                  <a:schemeClr val="tx1"/>
                </a:solidFill>
              </a:rPr>
              <a:t>第二小节</a:t>
            </a:r>
            <a:r>
              <a:rPr lang="zh-CN" altLang="en-US" sz="1200"/>
              <a:t>}</a:t>
            </a:r>
            <a:endParaRPr lang="zh-CN" altLang="en-US" sz="1200"/>
          </a:p>
          <a:p>
            <a:pPr>
              <a:lnSpc>
                <a:spcPct val="120000"/>
              </a:lnSpc>
            </a:pPr>
            <a:r>
              <a:rPr lang="zh-CN" altLang="en-US" sz="1200"/>
              <a:t>欢迎来到南京大学</a:t>
            </a:r>
            <a:endParaRPr lang="zh-CN" altLang="en-US" sz="1200"/>
          </a:p>
          <a:p>
            <a:pPr>
              <a:lnSpc>
                <a:spcPct val="120000"/>
              </a:lnSpc>
            </a:pPr>
            <a:r>
              <a:rPr lang="zh-CN" altLang="en-US" sz="1200"/>
              <a:t>\</a:t>
            </a:r>
            <a:r>
              <a:rPr lang="zh-CN" altLang="en-US" sz="1200">
                <a:solidFill>
                  <a:schemeClr val="accent2"/>
                </a:solidFill>
              </a:rPr>
              <a:t>subsection</a:t>
            </a:r>
            <a:r>
              <a:rPr lang="zh-CN" altLang="en-US" sz="1200"/>
              <a:t>{</a:t>
            </a:r>
            <a:r>
              <a:rPr lang="zh-CN" altLang="en-US" sz="1200">
                <a:solidFill>
                  <a:schemeClr val="tx1"/>
                </a:solidFill>
              </a:rPr>
              <a:t>第一段的第二子</a:t>
            </a:r>
            <a:r>
              <a:rPr lang="zh-CN" altLang="en-US" sz="1200">
                <a:solidFill>
                  <a:schemeClr val="tx1"/>
                </a:solidFill>
              </a:rPr>
              <a:t>段</a:t>
            </a:r>
            <a:r>
              <a:rPr lang="zh-CN" altLang="en-US" sz="1200"/>
              <a:t>}</a:t>
            </a:r>
            <a:endParaRPr lang="zh-CN" altLang="en-US" sz="1200"/>
          </a:p>
          <a:p>
            <a:pPr>
              <a:lnSpc>
                <a:spcPct val="120000"/>
              </a:lnSpc>
            </a:pPr>
            <a:r>
              <a:rPr lang="zh-CN" altLang="en-US" sz="1200"/>
              <a:t>\</a:t>
            </a:r>
            <a:r>
              <a:rPr lang="zh-CN" altLang="en-US" sz="1200">
                <a:solidFill>
                  <a:schemeClr val="accent2"/>
                </a:solidFill>
              </a:rPr>
              <a:t>section</a:t>
            </a:r>
            <a:r>
              <a:rPr lang="zh-CN" altLang="en-US" sz="1200"/>
              <a:t>{</a:t>
            </a:r>
            <a:r>
              <a:rPr lang="zh-CN" altLang="en-US" sz="1200">
                <a:solidFill>
                  <a:schemeClr val="tx1"/>
                </a:solidFill>
              </a:rPr>
              <a:t>第二段</a:t>
            </a:r>
            <a:r>
              <a:rPr lang="zh-CN" altLang="en-US" sz="1200"/>
              <a:t>}</a:t>
            </a:r>
            <a:endParaRPr lang="zh-CN" altLang="en-US" sz="1200"/>
          </a:p>
          <a:p>
            <a:pPr>
              <a:lnSpc>
                <a:spcPct val="120000"/>
              </a:lnSpc>
            </a:pPr>
            <a:r>
              <a:rPr lang="zh-CN" altLang="en-US" sz="1200"/>
              <a:t>晚上好</a:t>
            </a:r>
            <a:endParaRPr lang="zh-CN" altLang="en-US" sz="1200"/>
          </a:p>
          <a:p>
            <a:pPr>
              <a:lnSpc>
                <a:spcPct val="120000"/>
              </a:lnSpc>
            </a:pPr>
            <a:r>
              <a:rPr lang="zh-CN" altLang="en-US" sz="1200"/>
              <a:t>\</a:t>
            </a:r>
            <a:r>
              <a:rPr lang="zh-CN" altLang="en-US" sz="1200">
                <a:solidFill>
                  <a:schemeClr val="accent2"/>
                </a:solidFill>
              </a:rPr>
              <a:t>end</a:t>
            </a:r>
            <a:r>
              <a:rPr lang="zh-CN" altLang="en-US" sz="1200"/>
              <a:t>{</a:t>
            </a:r>
            <a:r>
              <a:rPr lang="zh-CN" altLang="en-US" sz="1200">
                <a:solidFill>
                  <a:srgbClr val="002060"/>
                </a:solidFill>
              </a:rPr>
              <a:t>document</a:t>
            </a:r>
            <a:r>
              <a:rPr lang="zh-CN" altLang="en-US" sz="1200"/>
              <a:t>}</a:t>
            </a:r>
            <a:endParaRPr lang="zh-CN" altLang="en-US" sz="1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4935" y="3008630"/>
            <a:ext cx="3289300" cy="380428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03056" y="93911"/>
            <a:ext cx="125235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821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spc="3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3710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0" y="93911"/>
            <a:ext cx="128252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1775" y="784225"/>
            <a:ext cx="55981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/>
              <a:t>摘要以及引用文献</a:t>
            </a:r>
            <a:endParaRPr lang="zh-CN" altLang="en-US" sz="4800"/>
          </a:p>
        </p:txBody>
      </p:sp>
      <p:sp>
        <p:nvSpPr>
          <p:cNvPr id="7" name="文本框 6"/>
          <p:cNvSpPr txBox="1"/>
          <p:nvPr/>
        </p:nvSpPr>
        <p:spPr>
          <a:xfrm>
            <a:off x="869315" y="1477645"/>
            <a:ext cx="7644130" cy="2249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>
                <a:solidFill>
                  <a:schemeClr val="tx1"/>
                </a:solidFill>
              </a:rPr>
              <a:t>在</a:t>
            </a:r>
            <a:r>
              <a:rPr lang="en-US" altLang="zh-CN">
                <a:solidFill>
                  <a:schemeClr val="tx1"/>
                </a:solidFill>
              </a:rPr>
              <a:t>document</a:t>
            </a:r>
            <a:r>
              <a:rPr lang="zh-CN" altLang="en-US">
                <a:solidFill>
                  <a:schemeClr val="tx1"/>
                </a:solidFill>
              </a:rPr>
              <a:t>中，摘要的指令序列为</a:t>
            </a:r>
            <a:r>
              <a:rPr lang="en-US" altLang="zh-CN">
                <a:solidFill>
                  <a:schemeClr val="tx1"/>
                </a:solidFill>
              </a:rPr>
              <a:t>\</a:t>
            </a:r>
            <a:r>
              <a:rPr lang="en-US" altLang="zh-CN">
                <a:solidFill>
                  <a:schemeClr val="accent2"/>
                </a:solidFill>
              </a:rPr>
              <a:t>begin</a:t>
            </a:r>
            <a:r>
              <a:rPr lang="en-US" altLang="zh-CN">
                <a:solidFill>
                  <a:schemeClr val="tx1"/>
                </a:solidFill>
              </a:rPr>
              <a:t>{</a:t>
            </a:r>
            <a:r>
              <a:rPr lang="en-US" altLang="zh-CN">
                <a:solidFill>
                  <a:srgbClr val="002060"/>
                </a:solidFill>
              </a:rPr>
              <a:t>abstract</a:t>
            </a:r>
            <a:r>
              <a:rPr lang="en-US" altLang="zh-CN">
                <a:solidFill>
                  <a:schemeClr val="tx1"/>
                </a:solidFill>
              </a:rPr>
              <a:t>} \</a:t>
            </a:r>
            <a:r>
              <a:rPr lang="en-US" altLang="zh-CN">
                <a:solidFill>
                  <a:schemeClr val="accent2"/>
                </a:solidFill>
              </a:rPr>
              <a:t>end</a:t>
            </a:r>
            <a:r>
              <a:rPr lang="en-US" altLang="zh-CN">
                <a:solidFill>
                  <a:schemeClr val="tx1"/>
                </a:solidFill>
              </a:rPr>
              <a:t>{</a:t>
            </a:r>
            <a:r>
              <a:rPr lang="en-US" altLang="zh-CN">
                <a:solidFill>
                  <a:srgbClr val="002060"/>
                </a:solidFill>
              </a:rPr>
              <a:t>abstract</a:t>
            </a:r>
            <a:r>
              <a:rPr lang="en-US" altLang="zh-CN">
                <a:solidFill>
                  <a:schemeClr val="tx1"/>
                </a:solidFill>
              </a:rPr>
              <a:t>}</a:t>
            </a:r>
            <a:endParaRPr lang="en-US" altLang="zh-CN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关键词写在</a:t>
            </a:r>
            <a:r>
              <a:rPr lang="en-US" altLang="zh-CN">
                <a:solidFill>
                  <a:schemeClr val="tx1"/>
                </a:solidFill>
              </a:rPr>
              <a:t>abstract</a:t>
            </a:r>
            <a:r>
              <a:rPr lang="zh-CN" altLang="en-US">
                <a:solidFill>
                  <a:schemeClr val="tx1"/>
                </a:solidFill>
              </a:rPr>
              <a:t>模块中，为</a:t>
            </a:r>
            <a:r>
              <a:rPr lang="en-US" altLang="zh-CN">
                <a:solidFill>
                  <a:schemeClr val="tx1"/>
                </a:solidFill>
              </a:rPr>
              <a:t>\</a:t>
            </a:r>
            <a:r>
              <a:rPr lang="en-US" altLang="zh-CN">
                <a:solidFill>
                  <a:schemeClr val="accent2"/>
                </a:solidFill>
              </a:rPr>
              <a:t>textbf</a:t>
            </a:r>
            <a:r>
              <a:rPr lang="en-US" altLang="zh-CN">
                <a:solidFill>
                  <a:schemeClr val="tx1"/>
                </a:solidFill>
              </a:rPr>
              <a:t>{} </a:t>
            </a:r>
            <a:r>
              <a:rPr lang="zh-CN" altLang="en-US">
                <a:solidFill>
                  <a:schemeClr val="tx1"/>
                </a:solidFill>
              </a:rPr>
              <a:t>（换行以及空格的叙述在后页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en-US" altLang="zh-CN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在</a:t>
            </a:r>
            <a:r>
              <a:rPr lang="en-US" altLang="zh-CN">
                <a:solidFill>
                  <a:schemeClr val="tx1"/>
                </a:solidFill>
              </a:rPr>
              <a:t>document</a:t>
            </a:r>
            <a:r>
              <a:rPr lang="zh-CN" altLang="en-US">
                <a:solidFill>
                  <a:schemeClr val="tx1"/>
                </a:solidFill>
              </a:rPr>
              <a:t>中，引用文献的指令序列为</a:t>
            </a:r>
            <a:r>
              <a:rPr lang="en-US" altLang="zh-CN">
                <a:solidFill>
                  <a:schemeClr val="tx1"/>
                </a:solidFill>
              </a:rPr>
              <a:t>\</a:t>
            </a:r>
            <a:r>
              <a:rPr lang="en-US" altLang="zh-CN">
                <a:solidFill>
                  <a:schemeClr val="accent2"/>
                </a:solidFill>
              </a:rPr>
              <a:t>begin</a:t>
            </a:r>
            <a:r>
              <a:rPr lang="en-US" altLang="zh-CN">
                <a:solidFill>
                  <a:schemeClr val="tx1"/>
                </a:solidFill>
              </a:rPr>
              <a:t>{</a:t>
            </a:r>
            <a:r>
              <a:rPr lang="en-US" altLang="zh-CN">
                <a:solidFill>
                  <a:srgbClr val="002060"/>
                </a:solidFill>
              </a:rPr>
              <a:t>thebibliography</a:t>
            </a:r>
            <a:r>
              <a:rPr lang="en-US" altLang="zh-CN">
                <a:solidFill>
                  <a:schemeClr val="tx1"/>
                </a:solidFill>
              </a:rPr>
              <a:t>} \</a:t>
            </a:r>
            <a:r>
              <a:rPr lang="en-US" altLang="zh-CN">
                <a:solidFill>
                  <a:schemeClr val="accent2"/>
                </a:solidFill>
              </a:rPr>
              <a:t>end</a:t>
            </a:r>
            <a:r>
              <a:rPr lang="en-US" altLang="zh-CN">
                <a:solidFill>
                  <a:schemeClr val="tx1"/>
                </a:solidFill>
              </a:rPr>
              <a:t>{</a:t>
            </a:r>
            <a:r>
              <a:rPr lang="en-US" altLang="zh-CN">
                <a:solidFill>
                  <a:srgbClr val="002060"/>
                </a:solidFill>
              </a:rPr>
              <a:t>thebibliography</a:t>
            </a:r>
            <a:r>
              <a:rPr lang="en-US" altLang="zh-CN">
                <a:solidFill>
                  <a:schemeClr val="tx1"/>
                </a:solidFill>
              </a:rPr>
              <a:t>}</a:t>
            </a:r>
            <a:r>
              <a:rPr lang="zh-CN" altLang="en-US">
                <a:solidFill>
                  <a:schemeClr val="tx1"/>
                </a:solidFill>
              </a:rPr>
              <a:t>；在开始的时候还需要指定一个宽度，如</a:t>
            </a:r>
            <a:r>
              <a:rPr lang="en-US" altLang="zh-CN">
                <a:solidFill>
                  <a:schemeClr val="tx1"/>
                </a:solidFill>
              </a:rPr>
              <a:t>\</a:t>
            </a:r>
            <a:r>
              <a:rPr lang="en-US" altLang="zh-CN">
                <a:solidFill>
                  <a:schemeClr val="accent2"/>
                </a:solidFill>
              </a:rPr>
              <a:t>begin</a:t>
            </a:r>
            <a:r>
              <a:rPr lang="en-US" altLang="zh-CN">
                <a:solidFill>
                  <a:schemeClr val="tx1"/>
                </a:solidFill>
              </a:rPr>
              <a:t>{</a:t>
            </a:r>
            <a:r>
              <a:rPr lang="en-US" altLang="zh-CN">
                <a:solidFill>
                  <a:srgbClr val="002060"/>
                </a:solidFill>
              </a:rPr>
              <a:t>thebibliography</a:t>
            </a:r>
            <a:r>
              <a:rPr lang="en-US" altLang="zh-CN">
                <a:solidFill>
                  <a:schemeClr val="tx1"/>
                </a:solidFill>
              </a:rPr>
              <a:t>}{9}</a:t>
            </a:r>
            <a:endParaRPr lang="en-US" altLang="zh-CN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每一项引用为</a:t>
            </a:r>
            <a:r>
              <a:rPr lang="en-US" altLang="zh-CN">
                <a:solidFill>
                  <a:schemeClr val="tx1"/>
                </a:solidFill>
              </a:rPr>
              <a:t>\</a:t>
            </a:r>
            <a:r>
              <a:rPr lang="en-US" altLang="zh-CN">
                <a:solidFill>
                  <a:schemeClr val="accent2"/>
                </a:solidFill>
              </a:rPr>
              <a:t>bibitem</a:t>
            </a:r>
            <a:r>
              <a:rPr lang="en-US" altLang="zh-CN">
                <a:solidFill>
                  <a:schemeClr val="tx1"/>
                </a:solidFill>
              </a:rPr>
              <a:t>[x]{</a:t>
            </a:r>
            <a:r>
              <a:rPr lang="en-US" altLang="zh-CN">
                <a:solidFill>
                  <a:srgbClr val="0070C0"/>
                </a:solidFill>
              </a:rPr>
              <a:t>tag</a:t>
            </a:r>
            <a:r>
              <a:rPr lang="en-US" altLang="zh-CN">
                <a:solidFill>
                  <a:schemeClr val="tx1"/>
                </a:solidFill>
              </a:rPr>
              <a:t>}</a:t>
            </a:r>
            <a:r>
              <a:rPr lang="zh-CN" altLang="en-US">
                <a:solidFill>
                  <a:schemeClr val="tx1"/>
                </a:solidFill>
              </a:rPr>
              <a:t>，其中</a:t>
            </a:r>
            <a:r>
              <a:rPr lang="en-US" altLang="zh-CN">
                <a:solidFill>
                  <a:schemeClr val="tx1"/>
                </a:solidFill>
              </a:rPr>
              <a:t>x</a:t>
            </a:r>
            <a:r>
              <a:rPr lang="zh-CN" altLang="en-US">
                <a:solidFill>
                  <a:schemeClr val="tx1"/>
                </a:solidFill>
              </a:rPr>
              <a:t>为序号，</a:t>
            </a:r>
            <a:r>
              <a:rPr lang="en-US" altLang="zh-CN">
                <a:solidFill>
                  <a:schemeClr val="tx1"/>
                </a:solidFill>
              </a:rPr>
              <a:t>tag</a:t>
            </a:r>
            <a:r>
              <a:rPr lang="zh-CN" altLang="en-US">
                <a:solidFill>
                  <a:schemeClr val="tx1"/>
                </a:solidFill>
              </a:rPr>
              <a:t>为引用标记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1775" y="3881120"/>
            <a:ext cx="41827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\</a:t>
            </a:r>
            <a:r>
              <a:rPr lang="zh-CN" altLang="en-US" sz="1600">
                <a:solidFill>
                  <a:schemeClr val="accent2"/>
                </a:solidFill>
              </a:rPr>
              <a:t>begin</a:t>
            </a:r>
            <a:r>
              <a:rPr lang="zh-CN" altLang="en-US" sz="1600"/>
              <a:t>{</a:t>
            </a:r>
            <a:r>
              <a:rPr lang="zh-CN" altLang="en-US" sz="1600">
                <a:solidFill>
                  <a:srgbClr val="002060"/>
                </a:solidFill>
              </a:rPr>
              <a:t>abstract</a:t>
            </a:r>
            <a:r>
              <a:rPr lang="zh-CN" altLang="en-US" sz="1600"/>
              <a:t>}</a:t>
            </a:r>
            <a:endParaRPr lang="zh-CN" altLang="en-US" sz="1600"/>
          </a:p>
          <a:p>
            <a:r>
              <a:rPr lang="zh-CN" altLang="en-US" sz="1600"/>
              <a:t>这里是摘要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\</a:t>
            </a:r>
            <a:r>
              <a:rPr lang="zh-CN" altLang="en-US" sz="1600">
                <a:solidFill>
                  <a:schemeClr val="accent2"/>
                </a:solidFill>
              </a:rPr>
              <a:t>textbf</a:t>
            </a:r>
            <a:r>
              <a:rPr lang="zh-CN" altLang="en-US" sz="1600"/>
              <a:t>{</a:t>
            </a:r>
            <a:r>
              <a:rPr lang="zh-CN" altLang="en-US" sz="1600">
                <a:solidFill>
                  <a:srgbClr val="0070C0"/>
                </a:solidFill>
              </a:rPr>
              <a:t>关键词：</a:t>
            </a:r>
            <a:r>
              <a:rPr lang="zh-CN" altLang="en-US" sz="1600"/>
              <a:t>}关键词一\</a:t>
            </a:r>
            <a:r>
              <a:rPr lang="zh-CN" altLang="en-US" sz="1600">
                <a:solidFill>
                  <a:schemeClr val="accent2"/>
                </a:solidFill>
              </a:rPr>
              <a:t>quad</a:t>
            </a:r>
            <a:r>
              <a:rPr lang="zh-CN" altLang="en-US" sz="1600"/>
              <a:t> 关键词二</a:t>
            </a:r>
            <a:endParaRPr lang="zh-CN" altLang="en-US" sz="1600"/>
          </a:p>
          <a:p>
            <a:r>
              <a:rPr lang="zh-CN" altLang="en-US" sz="1600"/>
              <a:t>\</a:t>
            </a:r>
            <a:r>
              <a:rPr lang="zh-CN" altLang="en-US" sz="1600">
                <a:solidFill>
                  <a:schemeClr val="accent2"/>
                </a:solidFill>
              </a:rPr>
              <a:t>end</a:t>
            </a:r>
            <a:r>
              <a:rPr lang="zh-CN" altLang="en-US" sz="1600"/>
              <a:t>{</a:t>
            </a:r>
            <a:r>
              <a:rPr lang="zh-CN" altLang="en-US" sz="1600">
                <a:solidFill>
                  <a:srgbClr val="002060"/>
                </a:solidFill>
              </a:rPr>
              <a:t>abstract</a:t>
            </a:r>
            <a:r>
              <a:rPr lang="zh-CN" altLang="en-US" sz="1600"/>
              <a:t>}</a:t>
            </a:r>
            <a:endParaRPr lang="zh-CN" altLang="en-US" sz="16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1490" y="3881120"/>
            <a:ext cx="4679950" cy="121031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31775" y="5091430"/>
            <a:ext cx="52666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\</a:t>
            </a:r>
            <a:r>
              <a:rPr lang="zh-CN" altLang="en-US" sz="1600">
                <a:solidFill>
                  <a:schemeClr val="accent2"/>
                </a:solidFill>
              </a:rPr>
              <a:t>begin</a:t>
            </a:r>
            <a:r>
              <a:rPr lang="zh-CN" altLang="en-US" sz="1600"/>
              <a:t>{</a:t>
            </a:r>
            <a:r>
              <a:rPr lang="zh-CN" altLang="en-US" sz="1600">
                <a:solidFill>
                  <a:srgbClr val="002060"/>
                </a:solidFill>
              </a:rPr>
              <a:t>thebibliography</a:t>
            </a:r>
            <a:r>
              <a:rPr lang="zh-CN" altLang="en-US" sz="1600"/>
              <a:t>}{9}</a:t>
            </a:r>
            <a:endParaRPr lang="zh-CN" altLang="en-US" sz="1600"/>
          </a:p>
          <a:p>
            <a:r>
              <a:rPr lang="zh-CN" altLang="en-US" sz="1600"/>
              <a:t>    \</a:t>
            </a:r>
            <a:r>
              <a:rPr lang="zh-CN" altLang="en-US" sz="1600">
                <a:solidFill>
                  <a:schemeClr val="accent2"/>
                </a:solidFill>
              </a:rPr>
              <a:t>bibitem</a:t>
            </a:r>
            <a:r>
              <a:rPr lang="zh-CN" altLang="en-US" sz="1600"/>
              <a:t>[1]{Liu} 刘海洋. </a:t>
            </a:r>
            <a:r>
              <a:rPr lang="zh-CN" altLang="en-US" sz="1600">
                <a:solidFill>
                  <a:schemeClr val="accent2"/>
                </a:solidFill>
              </a:rPr>
              <a:t>\LaTeX</a:t>
            </a:r>
            <a:r>
              <a:rPr lang="zh-CN" altLang="en-US" sz="1600"/>
              <a:t> 入门[M]. 北京: 电子工业出版社, 2013.</a:t>
            </a:r>
            <a:endParaRPr lang="zh-CN" altLang="en-US" sz="1600"/>
          </a:p>
          <a:p>
            <a:r>
              <a:rPr lang="zh-CN" altLang="en-US" sz="1600"/>
              <a:t>    \</a:t>
            </a:r>
            <a:r>
              <a:rPr lang="zh-CN" altLang="en-US" sz="1600">
                <a:solidFill>
                  <a:schemeClr val="accent2"/>
                </a:solidFill>
              </a:rPr>
              <a:t>bibitem</a:t>
            </a:r>
            <a:r>
              <a:rPr lang="zh-CN" altLang="en-US" sz="1600"/>
              <a:t>[2]{Hu} 胡伟. </a:t>
            </a:r>
            <a:r>
              <a:rPr lang="zh-CN" altLang="en-US" sz="1600">
                <a:solidFill>
                  <a:schemeClr val="accent2"/>
                </a:solidFill>
              </a:rPr>
              <a:t>\LaTeX</a:t>
            </a:r>
            <a:r>
              <a:rPr lang="zh-CN" altLang="en-US" sz="1600"/>
              <a:t> 2e完全学习手册(第二版). 北京: 清华大学出版社, 2013.</a:t>
            </a:r>
            <a:endParaRPr lang="zh-CN" altLang="en-US" sz="1600"/>
          </a:p>
          <a:p>
            <a:r>
              <a:rPr lang="zh-CN" altLang="en-US" sz="1600"/>
              <a:t>\</a:t>
            </a:r>
            <a:r>
              <a:rPr lang="zh-CN" altLang="en-US" sz="1600">
                <a:solidFill>
                  <a:schemeClr val="accent2"/>
                </a:solidFill>
              </a:rPr>
              <a:t>end</a:t>
            </a:r>
            <a:r>
              <a:rPr lang="zh-CN" altLang="en-US" sz="1600"/>
              <a:t>{</a:t>
            </a:r>
            <a:r>
              <a:rPr lang="zh-CN" altLang="en-US" sz="1600">
                <a:solidFill>
                  <a:srgbClr val="002060"/>
                </a:solidFill>
              </a:rPr>
              <a:t>thebibliography</a:t>
            </a:r>
            <a:r>
              <a:rPr lang="zh-CN" altLang="en-US" sz="1600"/>
              <a:t>}</a:t>
            </a:r>
            <a:endParaRPr lang="zh-CN" altLang="en-US" sz="160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080" y="5290185"/>
            <a:ext cx="3545840" cy="97282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03056" y="93911"/>
            <a:ext cx="125235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821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spc="3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3710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0" y="93911"/>
            <a:ext cx="128252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1775" y="784225"/>
            <a:ext cx="62757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/>
              <a:t>字体大小</a:t>
            </a:r>
            <a:endParaRPr lang="zh-CN" altLang="en-US" sz="4800"/>
          </a:p>
        </p:txBody>
      </p:sp>
      <p:sp>
        <p:nvSpPr>
          <p:cNvPr id="7" name="文本框 6"/>
          <p:cNvSpPr txBox="1"/>
          <p:nvPr/>
        </p:nvSpPr>
        <p:spPr>
          <a:xfrm>
            <a:off x="840105" y="1712595"/>
            <a:ext cx="764413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9315" y="1478915"/>
            <a:ext cx="7905115" cy="2249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全局字体</a:t>
            </a:r>
            <a:r>
              <a:rPr lang="zh-CN" altLang="en-US">
                <a:solidFill>
                  <a:schemeClr val="tx1"/>
                </a:solidFill>
              </a:rPr>
              <a:t>大小：在</a:t>
            </a:r>
            <a:r>
              <a:rPr lang="en-US" altLang="zh-CN">
                <a:solidFill>
                  <a:schemeClr val="tx1"/>
                </a:solidFill>
              </a:rPr>
              <a:t>\documentclass</a:t>
            </a:r>
            <a:r>
              <a:rPr lang="zh-CN" altLang="en-US">
                <a:solidFill>
                  <a:schemeClr val="tx1"/>
                </a:solidFill>
              </a:rPr>
              <a:t>加上</a:t>
            </a:r>
            <a:r>
              <a:rPr lang="en-US" altLang="zh-CN">
                <a:solidFill>
                  <a:schemeClr val="tx1"/>
                </a:solidFill>
              </a:rPr>
              <a:t>option</a:t>
            </a:r>
            <a:r>
              <a:rPr lang="zh-CN" altLang="en-US">
                <a:solidFill>
                  <a:schemeClr val="tx1"/>
                </a:solidFill>
              </a:rPr>
              <a:t>选项，如</a:t>
            </a:r>
            <a:r>
              <a:rPr lang="en-US" altLang="zh-CN">
                <a:solidFill>
                  <a:schemeClr val="tx1"/>
                </a:solidFill>
              </a:rPr>
              <a:t>\documentclass[12pt,UTF8]{ctexart}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zh-CN" altLang="zh-CN">
                <a:solidFill>
                  <a:schemeClr val="tx1"/>
                </a:solidFill>
              </a:rPr>
              <a:t>但这里一共只有</a:t>
            </a:r>
            <a:r>
              <a:rPr lang="en-US" altLang="zh-CN">
                <a:solidFill>
                  <a:schemeClr val="tx1"/>
                </a:solidFill>
              </a:rPr>
              <a:t>10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11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12pt</a:t>
            </a:r>
            <a:r>
              <a:rPr lang="zh-CN" altLang="en-US">
                <a:solidFill>
                  <a:schemeClr val="tx1"/>
                </a:solidFill>
              </a:rPr>
              <a:t>三个选项。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局部字体</a:t>
            </a:r>
            <a:r>
              <a:rPr lang="zh-CN" altLang="en-US">
                <a:solidFill>
                  <a:schemeClr val="tx1"/>
                </a:solidFill>
              </a:rPr>
              <a:t>大小：在正文部分使用</a:t>
            </a:r>
            <a:r>
              <a:rPr lang="en-US" altLang="zh-CN">
                <a:solidFill>
                  <a:schemeClr val="tx1"/>
                </a:solidFill>
              </a:rPr>
              <a:t>\huge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\large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\normalsize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\small</a:t>
            </a:r>
            <a:r>
              <a:rPr lang="zh-CN" altLang="en-US">
                <a:solidFill>
                  <a:schemeClr val="tx1"/>
                </a:solidFill>
              </a:rPr>
              <a:t>等会改变它们后面所有字体大小。</a:t>
            </a:r>
            <a:endParaRPr lang="en-US" altLang="zh-CN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注：</a:t>
            </a:r>
            <a:r>
              <a:rPr lang="en-US" altLang="zh-CN">
                <a:solidFill>
                  <a:schemeClr val="tx1"/>
                </a:solidFill>
              </a:rPr>
              <a:t>LaTex</a:t>
            </a:r>
            <a:r>
              <a:rPr lang="zh-CN" altLang="en-US">
                <a:solidFill>
                  <a:schemeClr val="tx1"/>
                </a:solidFill>
              </a:rPr>
              <a:t>中更改字体样式较为麻烦（特别是中文</a:t>
            </a:r>
            <a:r>
              <a:rPr lang="zh-CN" altLang="en-US">
                <a:solidFill>
                  <a:schemeClr val="tx1"/>
                </a:solidFill>
              </a:rPr>
              <a:t>），此处暂不介绍。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775" y="3637280"/>
            <a:ext cx="4213860" cy="329946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796790" y="4107180"/>
            <a:ext cx="3425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c5size</a:t>
            </a:r>
            <a:r>
              <a:rPr lang="zh-CN" altLang="en-US"/>
              <a:t>和</a:t>
            </a:r>
            <a:r>
              <a:rPr lang="en-US" altLang="zh-CN"/>
              <a:t>cs4size</a:t>
            </a:r>
            <a:r>
              <a:rPr lang="zh-CN" altLang="en-US"/>
              <a:t>为ctexart，ctexrep，ctexbook等包特有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003007" y="1735931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282565" y="1392555"/>
            <a:ext cx="2839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800" b="1" spc="3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282565" y="2503805"/>
            <a:ext cx="37096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下载以及安装</a:t>
            </a:r>
            <a:endParaRPr lang="zh-CN" altLang="en-US" sz="2800" b="1" spc="3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356225" y="3615690"/>
            <a:ext cx="35617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  <a:endParaRPr lang="zh-CN" altLang="en-US" sz="2800" b="1" spc="3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356225" y="4749165"/>
            <a:ext cx="25984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2800" b="1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2800" b="1" spc="3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35920" y="2197034"/>
            <a:ext cx="1947861" cy="1940713"/>
            <a:chOff x="1709739" y="2636838"/>
            <a:chExt cx="1590160" cy="1584325"/>
          </a:xfrm>
          <a:solidFill>
            <a:srgbClr val="E74E3E"/>
          </a:solidFill>
          <a:effectLst/>
        </p:grpSpPr>
        <p:sp>
          <p:nvSpPr>
            <p:cNvPr id="9" name="Freeform 6"/>
            <p:cNvSpPr/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281113" y="4137747"/>
            <a:ext cx="265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pc="300" dirty="0" smtClean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CONTANTS</a:t>
            </a:r>
            <a:endParaRPr lang="zh-HK" altLang="en-US" sz="2800" b="1" spc="300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03056" y="93911"/>
            <a:ext cx="125235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821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spc="3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3710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0" y="93911"/>
            <a:ext cx="128252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1775" y="784225"/>
            <a:ext cx="62757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/>
              <a:t>空格和换行</a:t>
            </a:r>
            <a:endParaRPr lang="zh-CN" altLang="en-US" sz="4800"/>
          </a:p>
        </p:txBody>
      </p:sp>
      <p:sp>
        <p:nvSpPr>
          <p:cNvPr id="7" name="文本框 6"/>
          <p:cNvSpPr txBox="1"/>
          <p:nvPr/>
        </p:nvSpPr>
        <p:spPr>
          <a:xfrm>
            <a:off x="840105" y="1712595"/>
            <a:ext cx="764413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40105" y="1469390"/>
            <a:ext cx="7905115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LaTex</a:t>
            </a:r>
            <a:r>
              <a:rPr lang="zh-CN" altLang="en-US">
                <a:solidFill>
                  <a:schemeClr val="tx1"/>
                </a:solidFill>
              </a:rPr>
              <a:t>的编译器会吞掉</a:t>
            </a:r>
            <a:r>
              <a:rPr lang="en-US" altLang="zh-CN">
                <a:solidFill>
                  <a:schemeClr val="tx1"/>
                </a:solidFill>
              </a:rPr>
              <a:t>.tex</a:t>
            </a:r>
            <a:r>
              <a:rPr lang="zh-CN" altLang="en-US">
                <a:solidFill>
                  <a:schemeClr val="tx1"/>
                </a:solidFill>
              </a:rPr>
              <a:t>文本中所有的空格，使用</a:t>
            </a:r>
            <a:r>
              <a:rPr lang="en-US" altLang="zh-CN">
                <a:solidFill>
                  <a:srgbClr val="FF0000"/>
                </a:solidFill>
              </a:rPr>
              <a:t>\quad</a:t>
            </a:r>
            <a:r>
              <a:rPr lang="zh-CN" altLang="en-US">
                <a:solidFill>
                  <a:schemeClr val="tx1"/>
                </a:solidFill>
              </a:rPr>
              <a:t>等打印空格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LaTex</a:t>
            </a:r>
            <a:r>
              <a:rPr lang="zh-CN" altLang="en-US">
                <a:solidFill>
                  <a:schemeClr val="tx1"/>
                </a:solidFill>
              </a:rPr>
              <a:t>会忽视单个回车，连续两个回车才是换行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990" y="3023235"/>
            <a:ext cx="3477895" cy="259969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380865" y="2489835"/>
            <a:ext cx="252095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\</a:t>
            </a:r>
            <a:r>
              <a:rPr lang="zh-CN" altLang="en-US" sz="1600">
                <a:solidFill>
                  <a:schemeClr val="accent2"/>
                </a:solidFill>
              </a:rPr>
              <a:t>subsubsection</a:t>
            </a:r>
            <a:r>
              <a:rPr lang="zh-CN" altLang="en-US" sz="1600"/>
              <a:t>{第一小节}</a:t>
            </a:r>
            <a:endParaRPr lang="zh-CN" altLang="en-US" sz="1600"/>
          </a:p>
          <a:p>
            <a:r>
              <a:rPr lang="zh-CN" altLang="en-US" sz="1600"/>
              <a:t>单个回车</a:t>
            </a:r>
            <a:endParaRPr lang="zh-CN" altLang="en-US" sz="1600"/>
          </a:p>
          <a:p>
            <a:r>
              <a:rPr lang="zh-CN" altLang="en-US" sz="1600"/>
              <a:t>不会换行</a:t>
            </a:r>
            <a:endParaRPr lang="zh-CN" altLang="en-US" sz="1600"/>
          </a:p>
          <a:p>
            <a:r>
              <a:rPr lang="zh-CN" altLang="en-US" sz="1600"/>
              <a:t>\</a:t>
            </a:r>
            <a:r>
              <a:rPr lang="zh-CN" altLang="en-US" sz="1600">
                <a:solidFill>
                  <a:schemeClr val="accent2"/>
                </a:solidFill>
              </a:rPr>
              <a:t>subsubsection</a:t>
            </a:r>
            <a:r>
              <a:rPr lang="zh-CN" altLang="en-US" sz="1600"/>
              <a:t>{第二小节}</a:t>
            </a:r>
            <a:endParaRPr lang="zh-CN" altLang="en-US" sz="1600"/>
          </a:p>
          <a:p>
            <a:r>
              <a:rPr lang="zh-CN" altLang="en-US" sz="1600"/>
              <a:t>需要两个回车</a:t>
            </a:r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才能换行</a:t>
            </a:r>
            <a:endParaRPr lang="zh-CN" altLang="en-US" sz="16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955" y="4551045"/>
            <a:ext cx="2240280" cy="163068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03056" y="93911"/>
            <a:ext cx="125235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821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spc="3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3710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0" y="93911"/>
            <a:ext cx="128252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1775" y="784225"/>
            <a:ext cx="62757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/>
              <a:t>公式</a:t>
            </a:r>
            <a:endParaRPr lang="en-US" altLang="zh-CN" sz="4800"/>
          </a:p>
        </p:txBody>
      </p:sp>
      <p:sp>
        <p:nvSpPr>
          <p:cNvPr id="7" name="文本框 6"/>
          <p:cNvSpPr txBox="1"/>
          <p:nvPr/>
        </p:nvSpPr>
        <p:spPr>
          <a:xfrm>
            <a:off x="840105" y="1712595"/>
            <a:ext cx="764413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9315" y="1478915"/>
            <a:ext cx="7905115" cy="3688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公式的输入是</a:t>
            </a:r>
            <a:r>
              <a:rPr lang="en-US" altLang="zh-CN">
                <a:solidFill>
                  <a:schemeClr val="tx1"/>
                </a:solidFill>
              </a:rPr>
              <a:t>LaTex</a:t>
            </a:r>
            <a:r>
              <a:rPr lang="zh-CN" altLang="en-US">
                <a:solidFill>
                  <a:schemeClr val="tx1"/>
                </a:solidFill>
              </a:rPr>
              <a:t>的灵魂所在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公式由一对</a:t>
            </a:r>
            <a:r>
              <a:rPr lang="en-US" altLang="zh-CN">
                <a:solidFill>
                  <a:schemeClr val="tx1"/>
                </a:solidFill>
              </a:rPr>
              <a:t>”</a:t>
            </a:r>
            <a:r>
              <a:rPr lang="en-US" altLang="zh-CN">
                <a:solidFill>
                  <a:srgbClr val="FF0000"/>
                </a:solidFill>
              </a:rPr>
              <a:t>$$</a:t>
            </a:r>
            <a:r>
              <a:rPr lang="en-US" altLang="zh-CN">
                <a:solidFill>
                  <a:schemeClr val="tx1"/>
                </a:solidFill>
              </a:rPr>
              <a:t>”</a:t>
            </a:r>
            <a:r>
              <a:rPr lang="zh-CN" altLang="en-US">
                <a:solidFill>
                  <a:schemeClr val="tx1"/>
                </a:solidFill>
              </a:rPr>
              <a:t>符号括起来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当需要特殊化处理超过一个字符时，请使用大括号</a:t>
            </a:r>
            <a:r>
              <a:rPr lang="en-US" altLang="zh-CN">
                <a:solidFill>
                  <a:srgbClr val="FF0000"/>
                </a:solidFill>
              </a:rPr>
              <a:t>{}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指数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r>
              <a:rPr lang="en-US" altLang="zh-CN">
                <a:solidFill>
                  <a:schemeClr val="tx1"/>
                </a:solidFill>
              </a:rPr>
              <a:t>^{}	</a:t>
            </a:r>
            <a:r>
              <a:rPr lang="zh-CN" altLang="en-US">
                <a:solidFill>
                  <a:srgbClr val="FF0000"/>
                </a:solidFill>
              </a:rPr>
              <a:t>下标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r>
              <a:rPr lang="en-US" altLang="zh-CN">
                <a:solidFill>
                  <a:schemeClr val="tx1"/>
                </a:solidFill>
              </a:rPr>
              <a:t>_{}</a:t>
            </a:r>
            <a:endParaRPr lang="en-US" altLang="zh-CN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平方根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r>
              <a:rPr lang="en-US" altLang="zh-CN">
                <a:solidFill>
                  <a:schemeClr val="tx1"/>
                </a:solidFill>
              </a:rPr>
              <a:t>\sqrt{}		</a:t>
            </a:r>
            <a:r>
              <a:rPr lang="zh-CN" altLang="en-US">
                <a:solidFill>
                  <a:srgbClr val="FF0000"/>
                </a:solidFill>
              </a:rPr>
              <a:t>更高次方根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r>
              <a:rPr lang="en-US" altLang="zh-CN">
                <a:solidFill>
                  <a:schemeClr val="tx1"/>
                </a:solidFill>
              </a:rPr>
              <a:t>\sqrt[]{}</a:t>
            </a:r>
            <a:endParaRPr lang="en-US" altLang="zh-CN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分数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r>
              <a:rPr lang="en-US" altLang="zh-CN">
                <a:solidFill>
                  <a:schemeClr val="tx1"/>
                </a:solidFill>
              </a:rPr>
              <a:t>\frac{}{}</a:t>
            </a:r>
            <a:endParaRPr lang="en-US" altLang="zh-CN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求和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r>
              <a:rPr lang="en-US" altLang="zh-CN">
                <a:solidFill>
                  <a:schemeClr val="tx1"/>
                </a:solidFill>
              </a:rPr>
              <a:t>\sum_{}^{}	</a:t>
            </a:r>
            <a:r>
              <a:rPr lang="zh-CN" altLang="en-US">
                <a:solidFill>
                  <a:srgbClr val="FF0000"/>
                </a:solidFill>
              </a:rPr>
              <a:t>积分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r>
              <a:rPr lang="en-US" altLang="zh-CN">
                <a:solidFill>
                  <a:schemeClr val="tx1"/>
                </a:solidFill>
              </a:rPr>
              <a:t>\int_{}^{}		</a:t>
            </a:r>
            <a:r>
              <a:rPr lang="zh-CN" altLang="en-US">
                <a:solidFill>
                  <a:srgbClr val="FF0000"/>
                </a:solidFill>
              </a:rPr>
              <a:t>连乘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r>
              <a:rPr lang="en-US" altLang="zh-CN">
                <a:solidFill>
                  <a:schemeClr val="tx1"/>
                </a:solidFill>
              </a:rPr>
              <a:t>\prod_{}^{}</a:t>
            </a:r>
            <a:endParaRPr lang="en-US" altLang="zh-CN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希腊字母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r>
              <a:rPr lang="en-US" altLang="zh-CN">
                <a:solidFill>
                  <a:schemeClr val="tx1"/>
                </a:solidFill>
              </a:rPr>
              <a:t>\alpha  \beta  \gamma  \delta  \epsilon  \Delta  \Pi  ...	</a:t>
            </a:r>
            <a:endParaRPr lang="en-US" altLang="zh-CN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二元运算符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r>
              <a:rPr lang="en-US" altLang="zh-CN">
                <a:solidFill>
                  <a:schemeClr val="tx1"/>
                </a:solidFill>
              </a:rPr>
              <a:t>\times  \div</a:t>
            </a:r>
            <a:endParaRPr lang="en-US" altLang="zh-CN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......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03056" y="93911"/>
            <a:ext cx="125235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821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spc="3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3710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0" y="93911"/>
            <a:ext cx="128252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1775" y="784225"/>
            <a:ext cx="62757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/>
              <a:t>行内公式和行间公式</a:t>
            </a:r>
            <a:endParaRPr lang="zh-CN" altLang="en-US" sz="4800"/>
          </a:p>
        </p:txBody>
      </p:sp>
      <p:sp>
        <p:nvSpPr>
          <p:cNvPr id="7" name="文本框 6"/>
          <p:cNvSpPr txBox="1"/>
          <p:nvPr/>
        </p:nvSpPr>
        <p:spPr>
          <a:xfrm>
            <a:off x="840105" y="1712595"/>
            <a:ext cx="764413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9315" y="1478915"/>
            <a:ext cx="7905115" cy="1170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行内</a:t>
            </a:r>
            <a:r>
              <a:rPr lang="zh-CN" altLang="en-US">
                <a:solidFill>
                  <a:schemeClr val="tx1"/>
                </a:solidFill>
              </a:rPr>
              <a:t>公式直接使用一对</a:t>
            </a:r>
            <a:r>
              <a:rPr lang="en-US" altLang="zh-CN">
                <a:solidFill>
                  <a:schemeClr val="tx1"/>
                </a:solidFill>
              </a:rPr>
              <a:t>$$</a:t>
            </a:r>
            <a:r>
              <a:rPr lang="zh-CN" altLang="en-US">
                <a:solidFill>
                  <a:schemeClr val="tx1"/>
                </a:solidFill>
              </a:rPr>
              <a:t>括起来就好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行间公式有两种方式，使用一对</a:t>
            </a:r>
            <a:r>
              <a:rPr lang="en-US" altLang="zh-CN">
                <a:solidFill>
                  <a:schemeClr val="tx1"/>
                </a:solidFill>
              </a:rPr>
              <a:t>\begin{equation}\end{equation}</a:t>
            </a:r>
            <a:endParaRPr lang="en-US" altLang="zh-CN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或者使用一对</a:t>
            </a:r>
            <a:r>
              <a:rPr lang="en-US" altLang="zh-CN">
                <a:solidFill>
                  <a:schemeClr val="tx1"/>
                </a:solidFill>
              </a:rPr>
              <a:t>\[		\]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5425" y="2842895"/>
            <a:ext cx="88734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这里是行间公式</a:t>
            </a:r>
            <a:r>
              <a:rPr lang="zh-CN" altLang="en-US">
                <a:solidFill>
                  <a:srgbClr val="00B050"/>
                </a:solidFill>
              </a:rPr>
              <a:t>$A_{ij}^n \quad</a:t>
            </a:r>
            <a:r>
              <a:rPr lang="zh-CN" altLang="en-US"/>
              <a:t> </a:t>
            </a:r>
            <a:r>
              <a:rPr lang="zh-CN" altLang="en-US">
                <a:solidFill>
                  <a:srgbClr val="0070C0"/>
                </a:solidFill>
              </a:rPr>
              <a:t>\delta \pi \partial \sigma   \epsilon \alpha  \beta \gamma \Delta \Pi \times \div</a:t>
            </a:r>
            <a:r>
              <a:rPr lang="zh-CN" altLang="en-US">
                <a:solidFill>
                  <a:srgbClr val="00B050"/>
                </a:solidFill>
              </a:rPr>
              <a:t>$</a:t>
            </a:r>
            <a:endParaRPr lang="zh-CN" altLang="en-US"/>
          </a:p>
          <a:p>
            <a:r>
              <a:rPr lang="zh-CN" altLang="en-US"/>
              <a:t>\</a:t>
            </a:r>
            <a:r>
              <a:rPr lang="zh-CN" altLang="en-US">
                <a:solidFill>
                  <a:schemeClr val="accent2"/>
                </a:solidFill>
              </a:rPr>
              <a:t>begin</a:t>
            </a:r>
            <a:r>
              <a:rPr lang="zh-CN" altLang="en-US"/>
              <a:t>{</a:t>
            </a:r>
            <a:r>
              <a:rPr lang="zh-CN" altLang="en-US">
                <a:solidFill>
                  <a:srgbClr val="002060"/>
                </a:solidFill>
              </a:rPr>
              <a:t>equation</a:t>
            </a:r>
            <a:r>
              <a:rPr lang="zh-CN" altLang="en-US"/>
              <a:t>}</a:t>
            </a:r>
            <a:endParaRPr lang="zh-CN" altLang="en-US"/>
          </a:p>
          <a:p>
            <a:r>
              <a:rPr lang="zh-CN" altLang="en-US">
                <a:solidFill>
                  <a:srgbClr val="0070C0"/>
                </a:solidFill>
              </a:rPr>
              <a:t>\alpha</a:t>
            </a:r>
            <a:r>
              <a:rPr lang="zh-CN" altLang="en-US">
                <a:solidFill>
                  <a:srgbClr val="00B050"/>
                </a:solidFill>
              </a:rPr>
              <a:t>^2</a:t>
            </a:r>
            <a:r>
              <a:rPr lang="zh-CN" altLang="en-US"/>
              <a:t> </a:t>
            </a:r>
            <a:r>
              <a:rPr lang="zh-CN" altLang="en-US">
                <a:solidFill>
                  <a:srgbClr val="00B050"/>
                </a:solidFill>
              </a:rPr>
              <a:t>+</a:t>
            </a:r>
            <a:r>
              <a:rPr lang="zh-CN" altLang="en-US"/>
              <a:t> </a:t>
            </a:r>
            <a:r>
              <a:rPr lang="zh-CN" altLang="en-US">
                <a:solidFill>
                  <a:srgbClr val="0070C0"/>
                </a:solidFill>
              </a:rPr>
              <a:t>\beta</a:t>
            </a:r>
            <a:r>
              <a:rPr lang="zh-CN" altLang="en-US">
                <a:solidFill>
                  <a:srgbClr val="00B050"/>
                </a:solidFill>
              </a:rPr>
              <a:t>^2</a:t>
            </a:r>
            <a:r>
              <a:rPr lang="zh-CN" altLang="en-US"/>
              <a:t> </a:t>
            </a:r>
            <a:r>
              <a:rPr lang="zh-CN" altLang="en-US">
                <a:solidFill>
                  <a:srgbClr val="00B050"/>
                </a:solidFill>
              </a:rPr>
              <a:t>=</a:t>
            </a:r>
            <a:r>
              <a:rPr lang="zh-CN" altLang="en-US"/>
              <a:t> </a:t>
            </a:r>
            <a:r>
              <a:rPr lang="zh-CN" altLang="en-US">
                <a:solidFill>
                  <a:srgbClr val="0070C0"/>
                </a:solidFill>
              </a:rPr>
              <a:t>\gamma</a:t>
            </a:r>
            <a:r>
              <a:rPr lang="zh-CN" altLang="en-US">
                <a:solidFill>
                  <a:srgbClr val="00B050"/>
                </a:solidFill>
              </a:rPr>
              <a:t>^2</a:t>
            </a:r>
            <a:endParaRPr lang="zh-CN" altLang="en-US"/>
          </a:p>
          <a:p>
            <a:r>
              <a:rPr lang="zh-CN" altLang="en-US"/>
              <a:t>\</a:t>
            </a:r>
            <a:r>
              <a:rPr lang="zh-CN" altLang="en-US">
                <a:solidFill>
                  <a:schemeClr val="accent2"/>
                </a:solidFill>
              </a:rPr>
              <a:t>end</a:t>
            </a:r>
            <a:r>
              <a:rPr lang="zh-CN" altLang="en-US"/>
              <a:t>{</a:t>
            </a:r>
            <a:r>
              <a:rPr lang="zh-CN" altLang="en-US">
                <a:solidFill>
                  <a:srgbClr val="002060"/>
                </a:solidFill>
              </a:rPr>
              <a:t>equation</a:t>
            </a:r>
            <a:r>
              <a:rPr lang="zh-CN" altLang="en-US"/>
              <a:t>}</a:t>
            </a:r>
            <a:endParaRPr lang="zh-CN" altLang="en-US"/>
          </a:p>
          <a:p>
            <a:r>
              <a:rPr lang="zh-CN" altLang="en-US">
                <a:solidFill>
                  <a:srgbClr val="00B050"/>
                </a:solidFill>
              </a:rPr>
              <a:t>\[</a:t>
            </a:r>
            <a:r>
              <a:rPr lang="zh-CN" altLang="en-US"/>
              <a:t> </a:t>
            </a:r>
            <a:r>
              <a:rPr lang="zh-CN" altLang="en-US">
                <a:solidFill>
                  <a:srgbClr val="00B050"/>
                </a:solidFill>
              </a:rPr>
              <a:t>\int_0^1f(x)dx=lim_{x </a:t>
            </a:r>
            <a:r>
              <a:rPr lang="zh-CN" altLang="en-US">
                <a:solidFill>
                  <a:schemeClr val="accent2"/>
                </a:solidFill>
              </a:rPr>
              <a:t>\to</a:t>
            </a:r>
            <a:r>
              <a:rPr lang="zh-CN" altLang="en-US">
                <a:solidFill>
                  <a:srgbClr val="00B050"/>
                </a:solidFill>
              </a:rPr>
              <a:t> </a:t>
            </a:r>
            <a:r>
              <a:rPr lang="zh-CN" altLang="en-US">
                <a:solidFill>
                  <a:schemeClr val="accent2"/>
                </a:solidFill>
              </a:rPr>
              <a:t>\infty</a:t>
            </a:r>
            <a:r>
              <a:rPr lang="zh-CN" altLang="en-US">
                <a:solidFill>
                  <a:srgbClr val="00B050"/>
                </a:solidFill>
              </a:rPr>
              <a:t>}\Sigma_{i-1}^nf(\frac{i}{n})</a:t>
            </a:r>
            <a:r>
              <a:rPr lang="zh-CN" altLang="en-US"/>
              <a:t> </a:t>
            </a:r>
            <a:r>
              <a:rPr lang="zh-CN" altLang="en-US">
                <a:solidFill>
                  <a:srgbClr val="00B050"/>
                </a:solidFill>
              </a:rPr>
              <a:t>\]</a:t>
            </a:r>
            <a:endParaRPr lang="zh-CN" altLang="en-US">
              <a:solidFill>
                <a:srgbClr val="00B05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110" y="4596130"/>
            <a:ext cx="8130540" cy="222694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03056" y="93911"/>
            <a:ext cx="125235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821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spc="3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3710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0" y="93911"/>
            <a:ext cx="128252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1775" y="784225"/>
            <a:ext cx="62757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/>
              <a:t>公式的细节调整</a:t>
            </a:r>
            <a:endParaRPr lang="zh-CN" altLang="en-US" sz="4800"/>
          </a:p>
        </p:txBody>
      </p:sp>
      <p:sp>
        <p:nvSpPr>
          <p:cNvPr id="7" name="文本框 6"/>
          <p:cNvSpPr txBox="1"/>
          <p:nvPr/>
        </p:nvSpPr>
        <p:spPr>
          <a:xfrm>
            <a:off x="840105" y="1712595"/>
            <a:ext cx="764413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9315" y="1478915"/>
            <a:ext cx="7905115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有时使用求和符号的时候，我们希望初始条件和结束条件在大写</a:t>
            </a:r>
            <a:r>
              <a:rPr lang="en-US" altLang="zh-CN">
                <a:solidFill>
                  <a:schemeClr val="tx1"/>
                </a:solidFill>
              </a:rPr>
              <a:t>sigma</a:t>
            </a:r>
            <a:r>
              <a:rPr lang="zh-CN" altLang="en-US">
                <a:solidFill>
                  <a:schemeClr val="tx1"/>
                </a:solidFill>
              </a:rPr>
              <a:t>脚下和头顶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这里介绍一种方法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使用</a:t>
            </a:r>
            <a:r>
              <a:rPr lang="en-US" altLang="zh-CN">
                <a:solidFill>
                  <a:schemeClr val="tx1"/>
                </a:solidFill>
              </a:rPr>
              <a:t>\limits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3670" y="3180715"/>
            <a:ext cx="9660255" cy="970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rgbClr val="00B050"/>
                </a:solidFill>
              </a:rPr>
              <a:t>\[ \int_0^1f(x)dx=lim_{x \to \infty}</a:t>
            </a:r>
            <a:r>
              <a:rPr lang="zh-CN" altLang="en-US" sz="2000">
                <a:solidFill>
                  <a:srgbClr val="FF0000"/>
                </a:solidFill>
              </a:rPr>
              <a:t>\sum</a:t>
            </a:r>
            <a:r>
              <a:rPr lang="zh-CN" altLang="en-US" sz="2000">
                <a:solidFill>
                  <a:srgbClr val="00B050"/>
                </a:solidFill>
              </a:rPr>
              <a:t>_{i-1}^nf(\frac{i}{n}) \]</a:t>
            </a:r>
            <a:endParaRPr lang="zh-CN" altLang="en-US" sz="2000">
              <a:solidFill>
                <a:srgbClr val="00B05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rgbClr val="00B050"/>
                </a:solidFill>
              </a:rPr>
              <a:t>\[ \int_0^1f(x)dx=</a:t>
            </a:r>
            <a:r>
              <a:rPr lang="zh-CN" altLang="en-US" sz="2000">
                <a:solidFill>
                  <a:srgbClr val="FF0000"/>
                </a:solidFill>
              </a:rPr>
              <a:t>\lim</a:t>
            </a:r>
            <a:r>
              <a:rPr lang="zh-CN" altLang="en-US" sz="2000">
                <a:solidFill>
                  <a:srgbClr val="002060"/>
                </a:solidFill>
              </a:rPr>
              <a:t>\limits</a:t>
            </a:r>
            <a:r>
              <a:rPr lang="zh-CN" altLang="en-US" sz="2000">
                <a:solidFill>
                  <a:srgbClr val="00B050"/>
                </a:solidFill>
              </a:rPr>
              <a:t>_{x \to \infty}</a:t>
            </a:r>
            <a:r>
              <a:rPr lang="zh-CN" altLang="en-US" sz="2000">
                <a:solidFill>
                  <a:srgbClr val="FF0000"/>
                </a:solidFill>
              </a:rPr>
              <a:t>\sum</a:t>
            </a:r>
            <a:r>
              <a:rPr lang="zh-CN" altLang="en-US" sz="2000">
                <a:solidFill>
                  <a:srgbClr val="002060"/>
                </a:solidFill>
              </a:rPr>
              <a:t>\limits</a:t>
            </a:r>
            <a:r>
              <a:rPr lang="zh-CN" altLang="en-US" sz="2000">
                <a:solidFill>
                  <a:srgbClr val="00B050"/>
                </a:solidFill>
              </a:rPr>
              <a:t>_{i-1}^nf(\frac{i}{n}) \]</a:t>
            </a:r>
            <a:r>
              <a:rPr lang="zh-CN" altLang="en-US" sz="2400">
                <a:solidFill>
                  <a:srgbClr val="00B050"/>
                </a:solidFill>
              </a:rPr>
              <a:t> </a:t>
            </a:r>
            <a:r>
              <a:rPr lang="zh-CN" altLang="en-US"/>
              <a:t>   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7700" y="4196080"/>
            <a:ext cx="4902835" cy="221551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03056" y="93911"/>
            <a:ext cx="125235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821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spc="3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3710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0" y="93911"/>
            <a:ext cx="128252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1775" y="784225"/>
            <a:ext cx="62757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/>
              <a:t>表格</a:t>
            </a:r>
            <a:endParaRPr lang="zh-CN" altLang="en-US" sz="4800"/>
          </a:p>
        </p:txBody>
      </p:sp>
      <p:sp>
        <p:nvSpPr>
          <p:cNvPr id="7" name="文本框 6"/>
          <p:cNvSpPr txBox="1"/>
          <p:nvPr/>
        </p:nvSpPr>
        <p:spPr>
          <a:xfrm>
            <a:off x="840105" y="1712595"/>
            <a:ext cx="764413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40105" y="1370965"/>
            <a:ext cx="7905115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LaTex</a:t>
            </a:r>
            <a:r>
              <a:rPr lang="zh-CN" altLang="zh-CN">
                <a:solidFill>
                  <a:schemeClr val="tx1"/>
                </a:solidFill>
              </a:rPr>
              <a:t>中能够绘制的表格有很多种，下面只介绍</a:t>
            </a:r>
            <a:r>
              <a:rPr lang="zh-CN" altLang="zh-CN" u="sng">
                <a:solidFill>
                  <a:schemeClr val="tx1"/>
                </a:solidFill>
              </a:rPr>
              <a:t>一种</a:t>
            </a:r>
            <a:r>
              <a:rPr lang="zh-CN" altLang="zh-CN">
                <a:solidFill>
                  <a:schemeClr val="tx1"/>
                </a:solidFill>
              </a:rPr>
              <a:t>绘制三线表的方法</a:t>
            </a:r>
            <a:endParaRPr lang="zh-CN" altLang="zh-CN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>
                <a:solidFill>
                  <a:schemeClr val="tx1"/>
                </a:solidFill>
              </a:rPr>
              <a:t>在开头需要调用外部包\</a:t>
            </a:r>
            <a:r>
              <a:rPr lang="zh-CN" altLang="zh-CN">
                <a:solidFill>
                  <a:srgbClr val="7030A0"/>
                </a:solidFill>
              </a:rPr>
              <a:t>usepackage</a:t>
            </a:r>
            <a:r>
              <a:rPr lang="zh-CN" altLang="zh-CN">
                <a:solidFill>
                  <a:schemeClr val="tx1"/>
                </a:solidFill>
              </a:rPr>
              <a:t>{</a:t>
            </a:r>
            <a:r>
              <a:rPr lang="zh-CN" altLang="zh-CN">
                <a:solidFill>
                  <a:srgbClr val="00B050"/>
                </a:solidFill>
              </a:rPr>
              <a:t>booktabs</a:t>
            </a:r>
            <a:r>
              <a:rPr lang="zh-CN" altLang="zh-CN">
                <a:solidFill>
                  <a:schemeClr val="tx1"/>
                </a:solidFill>
              </a:rPr>
              <a:t>}，顺序不同时可能触发不同的编译错误。</a:t>
            </a:r>
            <a:r>
              <a:rPr lang="en-US" altLang="zh-CN">
                <a:solidFill>
                  <a:schemeClr val="tx1"/>
                </a:solidFill>
              </a:rPr>
              <a:t>lcr</a:t>
            </a:r>
            <a:r>
              <a:rPr lang="zh-CN" altLang="en-US">
                <a:solidFill>
                  <a:schemeClr val="tx1"/>
                </a:solidFill>
              </a:rPr>
              <a:t>分别表示左对齐，居中，右对齐，</a:t>
            </a:r>
            <a:r>
              <a:rPr lang="en-US" altLang="zh-CN">
                <a:solidFill>
                  <a:schemeClr val="tx1"/>
                </a:solidFill>
              </a:rPr>
              <a:t>cccc</a:t>
            </a:r>
            <a:r>
              <a:rPr lang="zh-CN" altLang="en-US">
                <a:solidFill>
                  <a:schemeClr val="tx1"/>
                </a:solidFill>
              </a:rPr>
              <a:t>表示四列均居中；</a:t>
            </a:r>
            <a:r>
              <a:rPr lang="en-US" altLang="zh-CN">
                <a:solidFill>
                  <a:schemeClr val="tx1"/>
                </a:solidFill>
              </a:rPr>
              <a:t>//</a:t>
            </a:r>
            <a:r>
              <a:rPr lang="zh-CN" altLang="en-US">
                <a:solidFill>
                  <a:schemeClr val="tx1"/>
                </a:solidFill>
              </a:rPr>
              <a:t>是新起一行；</a:t>
            </a:r>
            <a:r>
              <a:rPr lang="en-US" altLang="zh-CN">
                <a:solidFill>
                  <a:schemeClr val="tx1"/>
                </a:solidFill>
              </a:rPr>
              <a:t>&amp;</a:t>
            </a:r>
            <a:r>
              <a:rPr lang="zh-CN" altLang="en-US">
                <a:solidFill>
                  <a:schemeClr val="tx1"/>
                </a:solidFill>
              </a:rPr>
              <a:t>是元素分割符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4485" y="2900680"/>
            <a:ext cx="254698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\</a:t>
            </a:r>
            <a:r>
              <a:rPr lang="zh-CN" altLang="en-US">
                <a:solidFill>
                  <a:schemeClr val="accent2"/>
                </a:solidFill>
              </a:rPr>
              <a:t>begin</a:t>
            </a:r>
            <a:r>
              <a:rPr lang="zh-CN" altLang="en-US"/>
              <a:t>{</a:t>
            </a:r>
            <a:r>
              <a:rPr lang="zh-CN" altLang="en-US">
                <a:solidFill>
                  <a:srgbClr val="002060"/>
                </a:solidFill>
              </a:rPr>
              <a:t>table</a:t>
            </a:r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\</a:t>
            </a:r>
            <a:r>
              <a:rPr lang="zh-CN" altLang="en-US">
                <a:solidFill>
                  <a:schemeClr val="accent2"/>
                </a:solidFill>
              </a:rPr>
              <a:t>caption</a:t>
            </a:r>
            <a:r>
              <a:rPr lang="zh-CN" altLang="en-US"/>
              <a:t>{这里是表格}</a:t>
            </a:r>
            <a:endParaRPr lang="zh-CN" altLang="en-US"/>
          </a:p>
          <a:p>
            <a:r>
              <a:rPr lang="zh-CN" altLang="en-US"/>
              <a:t>\</a:t>
            </a:r>
            <a:r>
              <a:rPr lang="zh-CN" altLang="en-US">
                <a:solidFill>
                  <a:schemeClr val="accent2"/>
                </a:solidFill>
              </a:rPr>
              <a:t>begin</a:t>
            </a:r>
            <a:r>
              <a:rPr lang="zh-CN" altLang="en-US"/>
              <a:t>{</a:t>
            </a:r>
            <a:r>
              <a:rPr lang="zh-CN" altLang="en-US">
                <a:solidFill>
                  <a:srgbClr val="002060"/>
                </a:solidFill>
              </a:rPr>
              <a:t>center</a:t>
            </a:r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\</a:t>
            </a:r>
            <a:r>
              <a:rPr lang="zh-CN" altLang="en-US">
                <a:solidFill>
                  <a:schemeClr val="accent2"/>
                </a:solidFill>
              </a:rPr>
              <a:t>begin</a:t>
            </a:r>
            <a:r>
              <a:rPr lang="zh-CN" altLang="en-US"/>
              <a:t>{</a:t>
            </a:r>
            <a:r>
              <a:rPr lang="zh-CN" altLang="en-US">
                <a:solidFill>
                  <a:srgbClr val="002060"/>
                </a:solidFill>
              </a:rPr>
              <a:t>tabular</a:t>
            </a:r>
            <a:r>
              <a:rPr lang="zh-CN" altLang="en-US"/>
              <a:t>}{lcr}</a:t>
            </a:r>
            <a:endParaRPr lang="zh-CN" altLang="en-US"/>
          </a:p>
          <a:p>
            <a:r>
              <a:rPr lang="zh-CN" altLang="en-US"/>
              <a:t>\</a:t>
            </a:r>
            <a:r>
              <a:rPr lang="zh-CN" altLang="en-US">
                <a:solidFill>
                  <a:schemeClr val="accent2"/>
                </a:solidFill>
              </a:rPr>
              <a:t>toprule</a:t>
            </a:r>
            <a:endParaRPr lang="zh-CN" altLang="en-US"/>
          </a:p>
          <a:p>
            <a:r>
              <a:rPr lang="zh-CN" altLang="en-US"/>
              <a:t>One &amp; Two &amp; Three \\</a:t>
            </a:r>
            <a:endParaRPr lang="zh-CN" altLang="en-US"/>
          </a:p>
          <a:p>
            <a:r>
              <a:rPr lang="zh-CN" altLang="en-US"/>
              <a:t>\</a:t>
            </a:r>
            <a:r>
              <a:rPr lang="zh-CN" altLang="en-US">
                <a:solidFill>
                  <a:schemeClr val="accent2"/>
                </a:solidFill>
              </a:rPr>
              <a:t>midrule</a:t>
            </a:r>
            <a:endParaRPr lang="zh-CN" altLang="en-US"/>
          </a:p>
          <a:p>
            <a:r>
              <a:rPr lang="zh-CN" altLang="en-US"/>
              <a:t>A &amp; 1 &amp; Alpha \\</a:t>
            </a:r>
            <a:endParaRPr lang="zh-CN" altLang="en-US"/>
          </a:p>
          <a:p>
            <a:r>
              <a:rPr lang="zh-CN" altLang="en-US"/>
              <a:t>B &amp; 2 &amp; Beta \\</a:t>
            </a:r>
            <a:endParaRPr lang="zh-CN" altLang="en-US"/>
          </a:p>
          <a:p>
            <a:r>
              <a:rPr lang="zh-CN" altLang="en-US"/>
              <a:t>C &amp; 3 &amp; Sigma \\</a:t>
            </a:r>
            <a:endParaRPr lang="zh-CN" altLang="en-US"/>
          </a:p>
          <a:p>
            <a:r>
              <a:rPr lang="zh-CN" altLang="en-US"/>
              <a:t>\</a:t>
            </a:r>
            <a:r>
              <a:rPr lang="zh-CN" altLang="en-US">
                <a:solidFill>
                  <a:schemeClr val="accent2"/>
                </a:solidFill>
              </a:rPr>
              <a:t>bottomrule</a:t>
            </a:r>
            <a:endParaRPr lang="zh-CN" altLang="en-US"/>
          </a:p>
          <a:p>
            <a:r>
              <a:rPr lang="zh-CN" altLang="en-US"/>
              <a:t>\</a:t>
            </a:r>
            <a:r>
              <a:rPr lang="zh-CN" altLang="en-US">
                <a:solidFill>
                  <a:schemeClr val="accent2"/>
                </a:solidFill>
              </a:rPr>
              <a:t>end</a:t>
            </a:r>
            <a:r>
              <a:rPr lang="zh-CN" altLang="en-US"/>
              <a:t>{</a:t>
            </a:r>
            <a:r>
              <a:rPr lang="zh-CN" altLang="en-US">
                <a:solidFill>
                  <a:srgbClr val="002060"/>
                </a:solidFill>
              </a:rPr>
              <a:t>tabular</a:t>
            </a:r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\</a:t>
            </a:r>
            <a:r>
              <a:rPr lang="zh-CN" altLang="en-US">
                <a:solidFill>
                  <a:schemeClr val="accent2"/>
                </a:solidFill>
              </a:rPr>
              <a:t>end</a:t>
            </a:r>
            <a:r>
              <a:rPr lang="zh-CN" altLang="en-US"/>
              <a:t>{</a:t>
            </a:r>
            <a:r>
              <a:rPr lang="zh-CN" altLang="en-US">
                <a:solidFill>
                  <a:srgbClr val="002060"/>
                </a:solidFill>
              </a:rPr>
              <a:t>center</a:t>
            </a:r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\</a:t>
            </a:r>
            <a:r>
              <a:rPr lang="zh-CN" altLang="en-US">
                <a:solidFill>
                  <a:schemeClr val="accent2"/>
                </a:solidFill>
              </a:rPr>
              <a:t>end</a:t>
            </a:r>
            <a:r>
              <a:rPr lang="zh-CN" altLang="en-US"/>
              <a:t>{</a:t>
            </a:r>
            <a:r>
              <a:rPr lang="zh-CN" altLang="en-US">
                <a:solidFill>
                  <a:srgbClr val="002060"/>
                </a:solidFill>
              </a:rPr>
              <a:t>table</a:t>
            </a:r>
            <a:r>
              <a:rPr lang="zh-CN" altLang="en-US"/>
              <a:t>}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7190" y="3195320"/>
            <a:ext cx="3498215" cy="309181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03056" y="93911"/>
            <a:ext cx="125235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821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spc="3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3710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0" y="93911"/>
            <a:ext cx="128252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1775" y="784225"/>
            <a:ext cx="62757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/>
              <a:t>图片</a:t>
            </a:r>
            <a:endParaRPr lang="zh-CN" altLang="en-US" sz="4800"/>
          </a:p>
        </p:txBody>
      </p:sp>
      <p:sp>
        <p:nvSpPr>
          <p:cNvPr id="7" name="文本框 6"/>
          <p:cNvSpPr txBox="1"/>
          <p:nvPr/>
        </p:nvSpPr>
        <p:spPr>
          <a:xfrm>
            <a:off x="842645" y="1495425"/>
            <a:ext cx="7644130" cy="2249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图片由一对</a:t>
            </a:r>
            <a:r>
              <a:rPr lang="en-US" altLang="zh-CN">
                <a:solidFill>
                  <a:schemeClr val="tx1"/>
                </a:solidFill>
              </a:rPr>
              <a:t>\</a:t>
            </a:r>
            <a:r>
              <a:rPr lang="en-US" altLang="zh-CN">
                <a:solidFill>
                  <a:schemeClr val="accent2"/>
                </a:solidFill>
              </a:rPr>
              <a:t>begin</a:t>
            </a:r>
            <a:r>
              <a:rPr lang="en-US" altLang="zh-CN">
                <a:solidFill>
                  <a:schemeClr val="tx1"/>
                </a:solidFill>
              </a:rPr>
              <a:t>{</a:t>
            </a:r>
            <a:r>
              <a:rPr lang="en-US" altLang="zh-CN">
                <a:solidFill>
                  <a:srgbClr val="002060"/>
                </a:solidFill>
              </a:rPr>
              <a:t>figure</a:t>
            </a:r>
            <a:r>
              <a:rPr lang="en-US" altLang="zh-CN">
                <a:solidFill>
                  <a:schemeClr val="tx1"/>
                </a:solidFill>
              </a:rPr>
              <a:t>} \</a:t>
            </a:r>
            <a:r>
              <a:rPr lang="en-US" altLang="zh-CN">
                <a:solidFill>
                  <a:schemeClr val="accent2"/>
                </a:solidFill>
              </a:rPr>
              <a:t>end</a:t>
            </a:r>
            <a:r>
              <a:rPr lang="en-US" altLang="zh-CN">
                <a:solidFill>
                  <a:schemeClr val="tx1"/>
                </a:solidFill>
              </a:rPr>
              <a:t>{</a:t>
            </a:r>
            <a:r>
              <a:rPr lang="en-US" altLang="zh-CN">
                <a:solidFill>
                  <a:srgbClr val="002060"/>
                </a:solidFill>
              </a:rPr>
              <a:t>figure</a:t>
            </a:r>
            <a:r>
              <a:rPr lang="en-US" altLang="zh-CN">
                <a:solidFill>
                  <a:schemeClr val="tx1"/>
                </a:solidFill>
              </a:rPr>
              <a:t>}</a:t>
            </a:r>
            <a:r>
              <a:rPr lang="zh-CN" altLang="en-US">
                <a:solidFill>
                  <a:schemeClr val="tx1"/>
                </a:solidFill>
              </a:rPr>
              <a:t>括起来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需要在开头加入</a:t>
            </a:r>
            <a:r>
              <a:rPr lang="en-US" altLang="zh-CN">
                <a:solidFill>
                  <a:schemeClr val="tx1"/>
                </a:solidFill>
              </a:rPr>
              <a:t>\</a:t>
            </a:r>
            <a:r>
              <a:rPr lang="en-US" altLang="zh-CN">
                <a:solidFill>
                  <a:srgbClr val="7030A0"/>
                </a:solidFill>
              </a:rPr>
              <a:t>usepackage</a:t>
            </a:r>
            <a:r>
              <a:rPr lang="en-US" altLang="zh-CN">
                <a:solidFill>
                  <a:schemeClr val="tx1"/>
                </a:solidFill>
              </a:rPr>
              <a:t>{</a:t>
            </a:r>
            <a:r>
              <a:rPr lang="en-US" altLang="zh-CN">
                <a:solidFill>
                  <a:srgbClr val="00B050"/>
                </a:solidFill>
              </a:rPr>
              <a:t>graphicx</a:t>
            </a:r>
            <a:r>
              <a:rPr lang="en-US" altLang="zh-CN">
                <a:solidFill>
                  <a:schemeClr val="tx1"/>
                </a:solidFill>
              </a:rPr>
              <a:t>}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\</a:t>
            </a:r>
            <a:r>
              <a:rPr lang="en-US" altLang="zh-CN">
                <a:solidFill>
                  <a:schemeClr val="accent2"/>
                </a:solidFill>
              </a:rPr>
              <a:t>centering</a:t>
            </a:r>
            <a:r>
              <a:rPr lang="zh-CN" altLang="en-US">
                <a:solidFill>
                  <a:schemeClr val="tx1"/>
                </a:solidFill>
              </a:rPr>
              <a:t>使图片居中；使用</a:t>
            </a:r>
            <a:r>
              <a:rPr lang="en-US" altLang="zh-CN">
                <a:solidFill>
                  <a:schemeClr val="tx1"/>
                </a:solidFill>
              </a:rPr>
              <a:t>\</a:t>
            </a:r>
            <a:r>
              <a:rPr lang="en-US" altLang="zh-CN">
                <a:solidFill>
                  <a:schemeClr val="accent2"/>
                </a:solidFill>
              </a:rPr>
              <a:t>includegraphics</a:t>
            </a:r>
            <a:r>
              <a:rPr lang="en-US" altLang="zh-CN">
                <a:solidFill>
                  <a:schemeClr val="tx1"/>
                </a:solidFill>
              </a:rPr>
              <a:t>[]{}</a:t>
            </a:r>
            <a:r>
              <a:rPr lang="zh-CN" altLang="en-US">
                <a:solidFill>
                  <a:schemeClr val="tx1"/>
                </a:solidFill>
              </a:rPr>
              <a:t>插入图片，</a:t>
            </a:r>
            <a:r>
              <a:rPr lang="en-US" altLang="zh-CN">
                <a:solidFill>
                  <a:schemeClr val="tx1"/>
                </a:solidFill>
              </a:rPr>
              <a:t>[]</a:t>
            </a:r>
            <a:r>
              <a:rPr lang="zh-CN" altLang="en-US">
                <a:solidFill>
                  <a:schemeClr val="tx1"/>
                </a:solidFill>
              </a:rPr>
              <a:t>中设置图片大小，</a:t>
            </a:r>
            <a:r>
              <a:rPr lang="en-US" altLang="zh-CN">
                <a:solidFill>
                  <a:schemeClr val="tx1"/>
                </a:solidFill>
              </a:rPr>
              <a:t>{}</a:t>
            </a:r>
            <a:r>
              <a:rPr lang="zh-CN" altLang="en-US">
                <a:solidFill>
                  <a:schemeClr val="tx1"/>
                </a:solidFill>
              </a:rPr>
              <a:t>为图片路径；</a:t>
            </a:r>
            <a:r>
              <a:rPr lang="en-US" altLang="zh-CN">
                <a:solidFill>
                  <a:schemeClr val="tx1"/>
                </a:solidFill>
              </a:rPr>
              <a:t>\</a:t>
            </a:r>
            <a:r>
              <a:rPr lang="en-US" altLang="zh-CN">
                <a:solidFill>
                  <a:schemeClr val="accent2"/>
                </a:solidFill>
              </a:rPr>
              <a:t>caption</a:t>
            </a:r>
            <a:r>
              <a:rPr lang="en-US" altLang="zh-CN">
                <a:solidFill>
                  <a:schemeClr val="tx1"/>
                </a:solidFill>
              </a:rPr>
              <a:t>{}</a:t>
            </a:r>
            <a:r>
              <a:rPr lang="zh-CN" altLang="en-US">
                <a:solidFill>
                  <a:schemeClr val="tx1"/>
                </a:solidFill>
              </a:rPr>
              <a:t>设置图片标题；</a:t>
            </a:r>
            <a:r>
              <a:rPr lang="en-US" altLang="zh-CN">
                <a:solidFill>
                  <a:schemeClr val="tx1"/>
                </a:solidFill>
              </a:rPr>
              <a:t>\</a:t>
            </a:r>
            <a:r>
              <a:rPr lang="en-US" altLang="zh-CN">
                <a:solidFill>
                  <a:schemeClr val="accent2"/>
                </a:solidFill>
              </a:rPr>
              <a:t>textwidth</a:t>
            </a:r>
            <a:r>
              <a:rPr lang="zh-CN" altLang="en-US">
                <a:solidFill>
                  <a:schemeClr val="tx1"/>
                </a:solidFill>
              </a:rPr>
              <a:t>是文本宽度，可以暂时不用理解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下面例子中图片</a:t>
            </a:r>
            <a:r>
              <a:rPr lang="en-US" altLang="zh-CN">
                <a:solidFill>
                  <a:schemeClr val="tx1"/>
                </a:solidFill>
              </a:rPr>
              <a:t>ex.png</a:t>
            </a:r>
            <a:r>
              <a:rPr lang="zh-CN" altLang="en-US">
                <a:solidFill>
                  <a:schemeClr val="tx1"/>
                </a:solidFill>
              </a:rPr>
              <a:t>放在了</a:t>
            </a:r>
            <a:r>
              <a:rPr lang="en-US" altLang="zh-CN">
                <a:solidFill>
                  <a:schemeClr val="tx1"/>
                </a:solidFill>
              </a:rPr>
              <a:t>.tex</a:t>
            </a:r>
            <a:r>
              <a:rPr lang="zh-CN" altLang="en-US">
                <a:solidFill>
                  <a:schemeClr val="tx1"/>
                </a:solidFill>
              </a:rPr>
              <a:t>文件根目录下的</a:t>
            </a:r>
            <a:r>
              <a:rPr lang="en-US" altLang="zh-CN">
                <a:solidFill>
                  <a:schemeClr val="tx1"/>
                </a:solidFill>
              </a:rPr>
              <a:t>imgs</a:t>
            </a:r>
            <a:r>
              <a:rPr lang="zh-CN" altLang="en-US">
                <a:solidFill>
                  <a:schemeClr val="tx1"/>
                </a:solidFill>
              </a:rPr>
              <a:t>文件夹下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2580" y="4252595"/>
            <a:ext cx="45694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\</a:t>
            </a:r>
            <a:r>
              <a:rPr lang="zh-CN" altLang="en-US" sz="1600">
                <a:solidFill>
                  <a:schemeClr val="accent2"/>
                </a:solidFill>
              </a:rPr>
              <a:t>begin</a:t>
            </a:r>
            <a:r>
              <a:rPr lang="zh-CN" altLang="en-US" sz="1600"/>
              <a:t>{</a:t>
            </a:r>
            <a:r>
              <a:rPr lang="zh-CN" altLang="en-US" sz="1600">
                <a:solidFill>
                  <a:srgbClr val="002060"/>
                </a:solidFill>
              </a:rPr>
              <a:t>figure</a:t>
            </a:r>
            <a:r>
              <a:rPr lang="zh-CN" altLang="en-US" sz="1600"/>
              <a:t>}</a:t>
            </a:r>
            <a:endParaRPr lang="zh-CN" altLang="en-US" sz="1600"/>
          </a:p>
          <a:p>
            <a:r>
              <a:rPr lang="zh-CN" altLang="en-US" sz="1600"/>
              <a:t>    \</a:t>
            </a:r>
            <a:r>
              <a:rPr lang="zh-CN" altLang="en-US" sz="1600">
                <a:solidFill>
                  <a:schemeClr val="accent2"/>
                </a:solidFill>
              </a:rPr>
              <a:t>centering</a:t>
            </a:r>
            <a:endParaRPr lang="zh-CN" altLang="en-US" sz="1600">
              <a:solidFill>
                <a:schemeClr val="accent2"/>
              </a:solidFill>
            </a:endParaRPr>
          </a:p>
          <a:p>
            <a:r>
              <a:rPr lang="zh-CN" altLang="en-US" sz="1600"/>
              <a:t>    \</a:t>
            </a:r>
            <a:r>
              <a:rPr lang="zh-CN" altLang="en-US" sz="1600">
                <a:solidFill>
                  <a:schemeClr val="accent2"/>
                </a:solidFill>
              </a:rPr>
              <a:t>includegraphics</a:t>
            </a:r>
            <a:r>
              <a:rPr lang="zh-CN" altLang="en-US" sz="1600"/>
              <a:t>[width=.7\</a:t>
            </a:r>
            <a:r>
              <a:rPr lang="zh-CN" altLang="en-US" sz="1600">
                <a:solidFill>
                  <a:schemeClr val="accent2"/>
                </a:solidFill>
              </a:rPr>
              <a:t>textwidth</a:t>
            </a:r>
            <a:r>
              <a:rPr lang="zh-CN" altLang="en-US" sz="1600"/>
              <a:t>]{imgs/ex.png}</a:t>
            </a:r>
            <a:endParaRPr lang="zh-CN" altLang="en-US" sz="1600"/>
          </a:p>
          <a:p>
            <a:r>
              <a:rPr lang="zh-CN" altLang="en-US" sz="1600"/>
              <a:t>    \</a:t>
            </a:r>
            <a:r>
              <a:rPr lang="zh-CN" altLang="en-US" sz="1600">
                <a:solidFill>
                  <a:schemeClr val="accent2"/>
                </a:solidFill>
              </a:rPr>
              <a:t>caption</a:t>
            </a:r>
            <a:r>
              <a:rPr lang="zh-CN" altLang="en-US" sz="1600"/>
              <a:t>{$y=e^x$图像}</a:t>
            </a:r>
            <a:endParaRPr lang="zh-CN" altLang="en-US" sz="1600"/>
          </a:p>
          <a:p>
            <a:r>
              <a:rPr lang="zh-CN" altLang="en-US" sz="1600"/>
              <a:t>\</a:t>
            </a:r>
            <a:r>
              <a:rPr lang="zh-CN" altLang="en-US" sz="1600">
                <a:solidFill>
                  <a:schemeClr val="accent2"/>
                </a:solidFill>
              </a:rPr>
              <a:t>end</a:t>
            </a:r>
            <a:r>
              <a:rPr lang="zh-CN" altLang="en-US" sz="1600"/>
              <a:t>{</a:t>
            </a:r>
            <a:r>
              <a:rPr lang="zh-CN" altLang="en-US" sz="1600">
                <a:solidFill>
                  <a:srgbClr val="002060"/>
                </a:solidFill>
              </a:rPr>
              <a:t>figure</a:t>
            </a:r>
            <a:r>
              <a:rPr lang="zh-CN" altLang="en-US" sz="1600"/>
              <a:t>}</a:t>
            </a:r>
            <a:endParaRPr lang="zh-CN" altLang="en-US" sz="16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4975" y="3744595"/>
            <a:ext cx="3370580" cy="302831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03056" y="93911"/>
            <a:ext cx="125235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821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spc="3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3710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0" y="93911"/>
            <a:ext cx="128252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1775" y="784225"/>
            <a:ext cx="81178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/>
              <a:t>文献、图片以及表格的引用</a:t>
            </a:r>
            <a:endParaRPr lang="zh-CN" altLang="en-US" sz="4800"/>
          </a:p>
        </p:txBody>
      </p:sp>
      <p:sp>
        <p:nvSpPr>
          <p:cNvPr id="7" name="文本框 6"/>
          <p:cNvSpPr txBox="1"/>
          <p:nvPr/>
        </p:nvSpPr>
        <p:spPr>
          <a:xfrm>
            <a:off x="851535" y="1642745"/>
            <a:ext cx="7644130" cy="1889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我们在文末添加参考文献时会这样写：</a:t>
            </a:r>
            <a:r>
              <a:rPr lang="en-US" altLang="zh-CN">
                <a:solidFill>
                  <a:schemeClr val="tx1"/>
                </a:solidFill>
              </a:rPr>
              <a:t>\</a:t>
            </a:r>
            <a:r>
              <a:rPr lang="en-US" altLang="zh-CN">
                <a:solidFill>
                  <a:schemeClr val="accent2"/>
                </a:solidFill>
              </a:rPr>
              <a:t>bibitem</a:t>
            </a:r>
            <a:r>
              <a:rPr lang="en-US" altLang="zh-CN">
                <a:solidFill>
                  <a:schemeClr val="tx1"/>
                </a:solidFill>
              </a:rPr>
              <a:t>[x][tags]</a:t>
            </a:r>
            <a:r>
              <a:rPr lang="zh-CN" altLang="en-US">
                <a:solidFill>
                  <a:schemeClr val="tx1"/>
                </a:solidFill>
              </a:rPr>
              <a:t>，其中</a:t>
            </a:r>
            <a:r>
              <a:rPr lang="en-US" altLang="zh-CN">
                <a:solidFill>
                  <a:schemeClr val="tx1"/>
                </a:solidFill>
              </a:rPr>
              <a:t>tags</a:t>
            </a:r>
            <a:r>
              <a:rPr lang="zh-CN" altLang="en-US">
                <a:solidFill>
                  <a:schemeClr val="tx1"/>
                </a:solidFill>
              </a:rPr>
              <a:t>就是引用标签，在正文中可以使用</a:t>
            </a:r>
            <a:r>
              <a:rPr lang="en-US" altLang="zh-CN">
                <a:solidFill>
                  <a:schemeClr val="tx1"/>
                </a:solidFill>
              </a:rPr>
              <a:t>\</a:t>
            </a:r>
            <a:r>
              <a:rPr lang="en-US" altLang="zh-CN">
                <a:solidFill>
                  <a:srgbClr val="7030A0"/>
                </a:solidFill>
              </a:rPr>
              <a:t>cite</a:t>
            </a:r>
            <a:r>
              <a:rPr lang="en-US" altLang="zh-CN">
                <a:solidFill>
                  <a:schemeClr val="tx1"/>
                </a:solidFill>
              </a:rPr>
              <a:t>{tags}</a:t>
            </a:r>
            <a:r>
              <a:rPr lang="zh-CN" altLang="en-US">
                <a:solidFill>
                  <a:schemeClr val="tx1"/>
                </a:solidFill>
              </a:rPr>
              <a:t>进行引用。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在插入图片和表格的时候，可以使用</a:t>
            </a:r>
            <a:r>
              <a:rPr lang="en-US" altLang="zh-CN">
                <a:solidFill>
                  <a:schemeClr val="tx1"/>
                </a:solidFill>
              </a:rPr>
              <a:t>\</a:t>
            </a:r>
            <a:r>
              <a:rPr lang="en-US" altLang="zh-CN">
                <a:solidFill>
                  <a:schemeClr val="accent2"/>
                </a:solidFill>
              </a:rPr>
              <a:t>label</a:t>
            </a:r>
            <a:r>
              <a:rPr lang="en-US" altLang="zh-CN">
                <a:solidFill>
                  <a:schemeClr val="tx1"/>
                </a:solidFill>
              </a:rPr>
              <a:t>{tags}</a:t>
            </a:r>
            <a:r>
              <a:rPr lang="zh-CN" altLang="en-US">
                <a:solidFill>
                  <a:schemeClr val="tx1"/>
                </a:solidFill>
              </a:rPr>
              <a:t>为它们添加一个标签。然后再正文中，使用</a:t>
            </a:r>
            <a:r>
              <a:rPr lang="en-US" altLang="zh-CN">
                <a:solidFill>
                  <a:schemeClr val="tx1"/>
                </a:solidFill>
              </a:rPr>
              <a:t>\</a:t>
            </a:r>
            <a:r>
              <a:rPr lang="en-US" altLang="zh-CN">
                <a:solidFill>
                  <a:srgbClr val="7030A0"/>
                </a:solidFill>
              </a:rPr>
              <a:t>cref</a:t>
            </a:r>
            <a:r>
              <a:rPr lang="en-US" altLang="zh-CN">
                <a:solidFill>
                  <a:schemeClr val="tx1"/>
                </a:solidFill>
              </a:rPr>
              <a:t>{tags}</a:t>
            </a:r>
            <a:r>
              <a:rPr lang="zh-CN" altLang="en-US">
                <a:solidFill>
                  <a:schemeClr val="tx1"/>
                </a:solidFill>
              </a:rPr>
              <a:t>进行引用，需要在开头加上</a:t>
            </a:r>
            <a:r>
              <a:rPr lang="en-US" altLang="zh-CN">
                <a:solidFill>
                  <a:schemeClr val="tx1"/>
                </a:solidFill>
              </a:rPr>
              <a:t>\</a:t>
            </a:r>
            <a:r>
              <a:rPr lang="en-US" altLang="zh-CN">
                <a:solidFill>
                  <a:srgbClr val="7030A0"/>
                </a:solidFill>
              </a:rPr>
              <a:t>usepackage</a:t>
            </a:r>
            <a:r>
              <a:rPr lang="en-US" altLang="zh-CN">
                <a:solidFill>
                  <a:schemeClr val="tx1"/>
                </a:solidFill>
              </a:rPr>
              <a:t>{</a:t>
            </a:r>
            <a:r>
              <a:rPr lang="en-US" altLang="zh-CN">
                <a:solidFill>
                  <a:srgbClr val="00B050"/>
                </a:solidFill>
              </a:rPr>
              <a:t>cleveref</a:t>
            </a:r>
            <a:r>
              <a:rPr lang="en-US" altLang="zh-CN">
                <a:solidFill>
                  <a:schemeClr val="tx1"/>
                </a:solidFill>
              </a:rPr>
              <a:t>}</a:t>
            </a:r>
            <a:r>
              <a:rPr lang="zh-CN" altLang="en-US">
                <a:solidFill>
                  <a:schemeClr val="tx1"/>
                </a:solidFill>
              </a:rPr>
              <a:t>。（</a:t>
            </a:r>
            <a:r>
              <a:rPr lang="en-US" altLang="zh-CN">
                <a:solidFill>
                  <a:schemeClr val="tx1"/>
                </a:solidFill>
              </a:rPr>
              <a:t>\label{}</a:t>
            </a:r>
            <a:r>
              <a:rPr lang="zh-CN" altLang="en-US">
                <a:solidFill>
                  <a:schemeClr val="tx1"/>
                </a:solidFill>
              </a:rPr>
              <a:t>可能需要写在</a:t>
            </a:r>
            <a:r>
              <a:rPr lang="en-US" altLang="zh-CN">
                <a:solidFill>
                  <a:schemeClr val="tx1"/>
                </a:solidFill>
              </a:rPr>
              <a:t>\caption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1775" y="3529330"/>
            <a:ext cx="23241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\</a:t>
            </a:r>
            <a:r>
              <a:rPr lang="zh-CN" altLang="en-US" sz="1600">
                <a:solidFill>
                  <a:schemeClr val="accent2"/>
                </a:solidFill>
              </a:rPr>
              <a:t>begin</a:t>
            </a:r>
            <a:r>
              <a:rPr lang="zh-CN" altLang="en-US" sz="1600"/>
              <a:t>{</a:t>
            </a:r>
            <a:r>
              <a:rPr lang="zh-CN" altLang="en-US" sz="1600">
                <a:solidFill>
                  <a:srgbClr val="002060"/>
                </a:solidFill>
              </a:rPr>
              <a:t>table</a:t>
            </a:r>
            <a:r>
              <a:rPr lang="zh-CN" altLang="en-US" sz="1600"/>
              <a:t>}</a:t>
            </a:r>
            <a:endParaRPr lang="zh-CN" altLang="en-US" sz="1600"/>
          </a:p>
          <a:p>
            <a:r>
              <a:rPr lang="zh-CN" altLang="en-US" sz="1600"/>
              <a:t>\</a:t>
            </a:r>
            <a:r>
              <a:rPr lang="zh-CN" altLang="en-US" sz="1600">
                <a:solidFill>
                  <a:schemeClr val="accent2"/>
                </a:solidFill>
              </a:rPr>
              <a:t>caption</a:t>
            </a:r>
            <a:r>
              <a:rPr lang="zh-CN" altLang="en-US" sz="1600"/>
              <a:t>{这里是表格}</a:t>
            </a:r>
            <a:endParaRPr lang="zh-CN" altLang="en-US" sz="1600"/>
          </a:p>
          <a:p>
            <a:r>
              <a:rPr lang="zh-CN" altLang="en-US" sz="1600"/>
              <a:t>\</a:t>
            </a:r>
            <a:r>
              <a:rPr lang="zh-CN" altLang="en-US" sz="1600">
                <a:solidFill>
                  <a:srgbClr val="7030A0"/>
                </a:solidFill>
              </a:rPr>
              <a:t>label</a:t>
            </a:r>
            <a:r>
              <a:rPr lang="zh-CN" altLang="en-US" sz="1600"/>
              <a:t>{</a:t>
            </a:r>
            <a:r>
              <a:rPr lang="zh-CN" altLang="en-US" sz="1600">
                <a:solidFill>
                  <a:srgbClr val="002060"/>
                </a:solidFill>
              </a:rPr>
              <a:t>tbl:number</a:t>
            </a:r>
            <a:r>
              <a:rPr lang="zh-CN" altLang="en-US" sz="1600"/>
              <a:t>}</a:t>
            </a:r>
            <a:endParaRPr lang="zh-CN" altLang="en-US" sz="1600"/>
          </a:p>
          <a:p>
            <a:r>
              <a:rPr lang="zh-CN" altLang="en-US" sz="1600"/>
              <a:t>\</a:t>
            </a:r>
            <a:r>
              <a:rPr lang="zh-CN" altLang="en-US" sz="1600">
                <a:solidFill>
                  <a:schemeClr val="accent2"/>
                </a:solidFill>
              </a:rPr>
              <a:t>begin</a:t>
            </a:r>
            <a:r>
              <a:rPr lang="zh-CN" altLang="en-US" sz="1600"/>
              <a:t>{</a:t>
            </a:r>
            <a:r>
              <a:rPr lang="zh-CN" altLang="en-US" sz="1600">
                <a:solidFill>
                  <a:srgbClr val="002060"/>
                </a:solidFill>
              </a:rPr>
              <a:t>center</a:t>
            </a:r>
            <a:r>
              <a:rPr lang="zh-CN" altLang="en-US" sz="1600"/>
              <a:t>}</a:t>
            </a:r>
            <a:endParaRPr lang="zh-CN" altLang="en-US" sz="1600"/>
          </a:p>
          <a:p>
            <a:r>
              <a:rPr lang="en-US" altLang="zh-CN" sz="1600"/>
              <a:t>...</a:t>
            </a:r>
            <a:endParaRPr lang="zh-CN" altLang="en-US" sz="1600"/>
          </a:p>
          <a:p>
            <a:r>
              <a:rPr lang="zh-CN" altLang="en-US" sz="1600"/>
              <a:t>\</a:t>
            </a:r>
            <a:r>
              <a:rPr lang="zh-CN" altLang="en-US" sz="1600">
                <a:solidFill>
                  <a:schemeClr val="accent2"/>
                </a:solidFill>
              </a:rPr>
              <a:t>end</a:t>
            </a:r>
            <a:r>
              <a:rPr lang="zh-CN" altLang="en-US" sz="1600"/>
              <a:t>{</a:t>
            </a:r>
            <a:r>
              <a:rPr lang="zh-CN" altLang="en-US" sz="1600">
                <a:solidFill>
                  <a:srgbClr val="002060"/>
                </a:solidFill>
              </a:rPr>
              <a:t>center</a:t>
            </a:r>
            <a:r>
              <a:rPr lang="zh-CN" altLang="en-US" sz="1600"/>
              <a:t>}</a:t>
            </a:r>
            <a:endParaRPr lang="zh-CN" altLang="en-US" sz="1600"/>
          </a:p>
          <a:p>
            <a:r>
              <a:rPr lang="zh-CN" altLang="en-US" sz="1600"/>
              <a:t>\</a:t>
            </a:r>
            <a:r>
              <a:rPr lang="zh-CN" altLang="en-US" sz="1600">
                <a:solidFill>
                  <a:schemeClr val="accent2"/>
                </a:solidFill>
              </a:rPr>
              <a:t>end</a:t>
            </a:r>
            <a:r>
              <a:rPr lang="zh-CN" altLang="en-US" sz="1600"/>
              <a:t>{</a:t>
            </a:r>
            <a:r>
              <a:rPr lang="zh-CN" altLang="en-US" sz="1600">
                <a:solidFill>
                  <a:srgbClr val="002060"/>
                </a:solidFill>
              </a:rPr>
              <a:t>table</a:t>
            </a:r>
            <a:r>
              <a:rPr lang="zh-CN" altLang="en-US" sz="1600"/>
              <a:t>}</a:t>
            </a:r>
            <a:endParaRPr lang="zh-CN" altLang="en-US" sz="1600"/>
          </a:p>
        </p:txBody>
      </p:sp>
      <p:sp>
        <p:nvSpPr>
          <p:cNvPr id="11" name="文本框 10"/>
          <p:cNvSpPr txBox="1"/>
          <p:nvPr/>
        </p:nvSpPr>
        <p:spPr>
          <a:xfrm>
            <a:off x="227330" y="5344160"/>
            <a:ext cx="23793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\</a:t>
            </a:r>
            <a:r>
              <a:rPr lang="zh-CN" altLang="en-US" sz="1600">
                <a:solidFill>
                  <a:schemeClr val="accent2"/>
                </a:solidFill>
              </a:rPr>
              <a:t>begin</a:t>
            </a:r>
            <a:r>
              <a:rPr lang="zh-CN" altLang="en-US" sz="1600"/>
              <a:t>{</a:t>
            </a:r>
            <a:r>
              <a:rPr lang="zh-CN" altLang="en-US" sz="1600">
                <a:solidFill>
                  <a:srgbClr val="002060"/>
                </a:solidFill>
              </a:rPr>
              <a:t>figure</a:t>
            </a:r>
            <a:r>
              <a:rPr lang="zh-CN" altLang="en-US" sz="1600"/>
              <a:t>}</a:t>
            </a:r>
            <a:endParaRPr lang="zh-CN" altLang="en-US" sz="1600"/>
          </a:p>
          <a:p>
            <a:r>
              <a:rPr lang="zh-CN" altLang="en-US" sz="1600"/>
              <a:t>    \</a:t>
            </a:r>
            <a:r>
              <a:rPr lang="zh-CN" altLang="en-US" sz="1600">
                <a:solidFill>
                  <a:schemeClr val="accent2"/>
                </a:solidFill>
              </a:rPr>
              <a:t>centering</a:t>
            </a:r>
            <a:endParaRPr lang="zh-CN" altLang="en-US" sz="1600"/>
          </a:p>
          <a:p>
            <a:r>
              <a:rPr lang="zh-CN" altLang="en-US" sz="1600"/>
              <a:t>    </a:t>
            </a:r>
            <a:r>
              <a:rPr lang="en-US" altLang="zh-CN" sz="1600"/>
              <a:t>...</a:t>
            </a:r>
            <a:endParaRPr lang="zh-CN" altLang="en-US" sz="1600"/>
          </a:p>
          <a:p>
            <a:r>
              <a:rPr lang="zh-CN" altLang="en-US" sz="1600"/>
              <a:t>    \</a:t>
            </a:r>
            <a:r>
              <a:rPr lang="zh-CN" altLang="en-US" sz="1600">
                <a:solidFill>
                  <a:schemeClr val="accent2"/>
                </a:solidFill>
              </a:rPr>
              <a:t>caption</a:t>
            </a:r>
            <a:r>
              <a:rPr lang="zh-CN" altLang="en-US" sz="1600"/>
              <a:t>{$y=e^x$图像}</a:t>
            </a:r>
            <a:endParaRPr lang="zh-CN" altLang="en-US" sz="1600"/>
          </a:p>
          <a:p>
            <a:r>
              <a:rPr lang="zh-CN" altLang="en-US" sz="1600"/>
              <a:t>    \</a:t>
            </a:r>
            <a:r>
              <a:rPr lang="zh-CN" altLang="en-US" sz="1600">
                <a:solidFill>
                  <a:srgbClr val="7030A0"/>
                </a:solidFill>
              </a:rPr>
              <a:t>label</a:t>
            </a:r>
            <a:r>
              <a:rPr lang="zh-CN" altLang="en-US" sz="1600"/>
              <a:t>{</a:t>
            </a:r>
            <a:r>
              <a:rPr lang="zh-CN" altLang="en-US" sz="1600">
                <a:solidFill>
                  <a:srgbClr val="002060"/>
                </a:solidFill>
              </a:rPr>
              <a:t>fig:function</a:t>
            </a:r>
            <a:r>
              <a:rPr lang="zh-CN" altLang="en-US" sz="1600"/>
              <a:t>}</a:t>
            </a:r>
            <a:endParaRPr lang="zh-CN" altLang="en-US" sz="1600"/>
          </a:p>
          <a:p>
            <a:r>
              <a:rPr lang="zh-CN" altLang="en-US" sz="1600"/>
              <a:t>\</a:t>
            </a:r>
            <a:r>
              <a:rPr lang="zh-CN" altLang="en-US" sz="1600">
                <a:solidFill>
                  <a:schemeClr val="accent2"/>
                </a:solidFill>
              </a:rPr>
              <a:t>end</a:t>
            </a:r>
            <a:r>
              <a:rPr lang="zh-CN" altLang="en-US" sz="1600"/>
              <a:t>{</a:t>
            </a:r>
            <a:r>
              <a:rPr lang="zh-CN" altLang="en-US" sz="1600">
                <a:solidFill>
                  <a:srgbClr val="002060"/>
                </a:solidFill>
              </a:rPr>
              <a:t>figure</a:t>
            </a:r>
            <a:r>
              <a:rPr lang="zh-CN" altLang="en-US" sz="1600"/>
              <a:t>}</a:t>
            </a:r>
            <a:endParaRPr lang="zh-CN" altLang="en-US" sz="1600"/>
          </a:p>
        </p:txBody>
      </p:sp>
      <p:sp>
        <p:nvSpPr>
          <p:cNvPr id="12" name="文本框 11"/>
          <p:cNvSpPr txBox="1"/>
          <p:nvPr/>
        </p:nvSpPr>
        <p:spPr>
          <a:xfrm>
            <a:off x="3048000" y="3561715"/>
            <a:ext cx="32893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你好世界\</a:t>
            </a:r>
            <a:r>
              <a:rPr lang="zh-CN" altLang="en-US" sz="1600">
                <a:solidFill>
                  <a:srgbClr val="7030A0"/>
                </a:solidFill>
              </a:rPr>
              <a:t>cite</a:t>
            </a:r>
            <a:r>
              <a:rPr lang="zh-CN" altLang="en-US" sz="1600"/>
              <a:t>{Liu}，</a:t>
            </a:r>
            <a:endParaRPr lang="zh-CN" altLang="en-US" sz="1600"/>
          </a:p>
          <a:p>
            <a:r>
              <a:rPr lang="zh-CN" altLang="en-US" sz="1600"/>
              <a:t>表格引用测试\</a:t>
            </a:r>
            <a:r>
              <a:rPr lang="zh-CN" altLang="en-US" sz="1600">
                <a:solidFill>
                  <a:srgbClr val="7030A0"/>
                </a:solidFill>
              </a:rPr>
              <a:t>cref</a:t>
            </a:r>
            <a:r>
              <a:rPr lang="zh-CN" altLang="en-US" sz="1600"/>
              <a:t>{tbl:number}；</a:t>
            </a:r>
            <a:endParaRPr lang="zh-CN" altLang="en-US" sz="1600"/>
          </a:p>
          <a:p>
            <a:r>
              <a:rPr lang="zh-CN" altLang="en-US" sz="1600"/>
              <a:t>图片引用测试\</a:t>
            </a:r>
            <a:r>
              <a:rPr lang="zh-CN" altLang="en-US" sz="1600">
                <a:solidFill>
                  <a:srgbClr val="7030A0"/>
                </a:solidFill>
              </a:rPr>
              <a:t>cref</a:t>
            </a:r>
            <a:r>
              <a:rPr lang="zh-CN" altLang="en-US" sz="1600"/>
              <a:t>{fig:function}</a:t>
            </a:r>
            <a:endParaRPr lang="zh-CN" altLang="en-US" sz="160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7995" y="5424170"/>
            <a:ext cx="5341620" cy="91630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760" y="4458335"/>
            <a:ext cx="3300095" cy="87693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59719" y="2568507"/>
            <a:ext cx="6024563" cy="1720986"/>
            <a:chOff x="2408238" y="2568507"/>
            <a:chExt cx="6024563" cy="1720986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8238" y="2568507"/>
              <a:ext cx="6024563" cy="1720986"/>
              <a:chOff x="1184275" y="2717410"/>
              <a:chExt cx="6024563" cy="1720986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6"/>
                <p:cNvSpPr/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/>
                </a:p>
              </p:txBody>
            </p:sp>
            <p:sp>
              <p:nvSpPr>
                <p:cNvPr id="12" name="Freeform 7"/>
                <p:cNvSpPr/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3187700" y="2847430"/>
                <a:ext cx="4021138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4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模板</a:t>
                </a:r>
                <a:r>
                  <a:rPr lang="zh-CN" altLang="en-US" sz="44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的使用</a:t>
                </a:r>
                <a:endParaRPr lang="zh-CN" altLang="en-US" sz="44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foolishness.</a:t>
              </a:r>
              <a:r>
                <a:rPr lang="zh-HK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03056" y="93911"/>
            <a:ext cx="125235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43579" y="10849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684103" y="8883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3710" y="9772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0" y="93911"/>
            <a:ext cx="128252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1775" y="784225"/>
            <a:ext cx="62757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/>
              <a:t>模板的使用</a:t>
            </a:r>
            <a:endParaRPr lang="zh-CN" altLang="en-US" sz="4800"/>
          </a:p>
        </p:txBody>
      </p:sp>
      <p:sp>
        <p:nvSpPr>
          <p:cNvPr id="7" name="文本框 6"/>
          <p:cNvSpPr txBox="1"/>
          <p:nvPr/>
        </p:nvSpPr>
        <p:spPr>
          <a:xfrm>
            <a:off x="749935" y="1731010"/>
            <a:ext cx="7644130" cy="1889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通常使用的模板使用</a:t>
            </a:r>
            <a:r>
              <a:rPr lang="en-US" altLang="zh-CN">
                <a:solidFill>
                  <a:schemeClr val="tx1"/>
                </a:solidFill>
              </a:rPr>
              <a:t>.cls</a:t>
            </a:r>
            <a:r>
              <a:rPr lang="zh-CN" altLang="en-US">
                <a:solidFill>
                  <a:schemeClr val="tx1"/>
                </a:solidFill>
              </a:rPr>
              <a:t>，然后在</a:t>
            </a:r>
            <a:r>
              <a:rPr lang="en-US" altLang="zh-CN">
                <a:solidFill>
                  <a:schemeClr val="tx1"/>
                </a:solidFill>
              </a:rPr>
              <a:t>.tex</a:t>
            </a:r>
            <a:r>
              <a:rPr lang="zh-CN" altLang="en-US">
                <a:solidFill>
                  <a:schemeClr val="tx1"/>
                </a:solidFill>
              </a:rPr>
              <a:t>文件中使用\</a:t>
            </a:r>
            <a:r>
              <a:rPr lang="zh-CN" altLang="en-US">
                <a:solidFill>
                  <a:srgbClr val="7030A0"/>
                </a:solidFill>
              </a:rPr>
              <a:t>documentclass</a:t>
            </a:r>
            <a:r>
              <a:rPr lang="zh-CN" altLang="en-US">
                <a:solidFill>
                  <a:schemeClr val="tx1"/>
                </a:solidFill>
              </a:rPr>
              <a:t>{</a:t>
            </a:r>
            <a:r>
              <a:rPr lang="en-US" altLang="en-US">
                <a:solidFill>
                  <a:srgbClr val="00B050"/>
                </a:solidFill>
              </a:rPr>
              <a:t>template</a:t>
            </a:r>
            <a:r>
              <a:rPr lang="en-US" altLang="en-US">
                <a:solidFill>
                  <a:srgbClr val="00B050"/>
                </a:solidFill>
              </a:rPr>
              <a:t>Name</a:t>
            </a:r>
            <a:r>
              <a:rPr lang="zh-CN" altLang="en-US">
                <a:solidFill>
                  <a:schemeClr val="tx1"/>
                </a:solidFill>
              </a:rPr>
              <a:t>}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但是，一般我们能在网站上找到一个模板的集合（如</a:t>
            </a:r>
            <a:r>
              <a:rPr lang="en-US" altLang="zh-CN">
                <a:solidFill>
                  <a:schemeClr val="tx1"/>
                </a:solidFill>
              </a:rPr>
              <a:t>github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下面以</a:t>
            </a:r>
            <a:r>
              <a:rPr lang="en-US" altLang="zh-CN">
                <a:solidFill>
                  <a:schemeClr val="tx1"/>
                </a:solidFill>
              </a:rPr>
              <a:t>2019</a:t>
            </a:r>
            <a:r>
              <a:rPr lang="zh-CN" altLang="en-US">
                <a:solidFill>
                  <a:schemeClr val="tx1"/>
                </a:solidFill>
              </a:rPr>
              <a:t>数学建模国赛的模板为例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首先下载整个项目https://github.com/latexstudio/CUMCMThesis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870" y="3679190"/>
            <a:ext cx="6155690" cy="295402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03056" y="93911"/>
            <a:ext cx="125235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43579" y="10849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684103" y="8883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3710" y="9772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0" y="93911"/>
            <a:ext cx="128252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1775" y="784225"/>
            <a:ext cx="62757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/>
              <a:t>模板的使用</a:t>
            </a:r>
            <a:endParaRPr lang="zh-CN" altLang="en-US" sz="4800"/>
          </a:p>
        </p:txBody>
      </p:sp>
      <p:sp>
        <p:nvSpPr>
          <p:cNvPr id="7" name="文本框 6"/>
          <p:cNvSpPr txBox="1"/>
          <p:nvPr/>
        </p:nvSpPr>
        <p:spPr>
          <a:xfrm>
            <a:off x="749935" y="1532255"/>
            <a:ext cx="7644130" cy="1889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解压完毕之后打开</a:t>
            </a:r>
            <a:r>
              <a:rPr lang="en-US" altLang="zh-CN">
                <a:solidFill>
                  <a:schemeClr val="tx1"/>
                </a:solidFill>
              </a:rPr>
              <a:t>example</a:t>
            </a:r>
            <a:r>
              <a:rPr lang="en-US" altLang="zh-CN">
                <a:solidFill>
                  <a:schemeClr val="tx1"/>
                </a:solidFill>
              </a:rPr>
              <a:t>.tex</a:t>
            </a:r>
            <a:endParaRPr lang="en-US" altLang="zh-CN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在\</a:t>
            </a:r>
            <a:r>
              <a:rPr lang="zh-CN" altLang="en-US">
                <a:solidFill>
                  <a:schemeClr val="accent2"/>
                </a:solidFill>
              </a:rPr>
              <a:t>documentclass</a:t>
            </a:r>
            <a:r>
              <a:rPr lang="zh-CN" altLang="en-US">
                <a:solidFill>
                  <a:schemeClr val="tx1"/>
                </a:solidFill>
              </a:rPr>
              <a:t>{</a:t>
            </a:r>
            <a:r>
              <a:rPr lang="zh-CN" altLang="en-US">
                <a:solidFill>
                  <a:srgbClr val="00B050"/>
                </a:solidFill>
              </a:rPr>
              <a:t>cumcmthesis</a:t>
            </a:r>
            <a:r>
              <a:rPr lang="zh-CN" altLang="en-US">
                <a:solidFill>
                  <a:schemeClr val="tx1"/>
                </a:solidFill>
              </a:rPr>
              <a:t>}一句中打开了模板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按照使用需要修改模板即可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MacOS</a:t>
            </a:r>
            <a:r>
              <a:rPr lang="zh-CN" altLang="en-US">
                <a:solidFill>
                  <a:schemeClr val="tx1"/>
                </a:solidFill>
              </a:rPr>
              <a:t>用户可能会出现缺少字体的编译错误，此时按照编译器报错替换相应字体、下载所需字体或者直接注释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685" y="3463290"/>
            <a:ext cx="3642995" cy="319659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59719" y="2568507"/>
            <a:ext cx="6024563" cy="1720986"/>
            <a:chOff x="2408238" y="2568507"/>
            <a:chExt cx="6024563" cy="1720986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8238" y="2568507"/>
              <a:ext cx="6024563" cy="1720986"/>
              <a:chOff x="1184275" y="2717410"/>
              <a:chExt cx="6024563" cy="1720986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6"/>
                <p:cNvSpPr/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/>
                </a:p>
              </p:txBody>
            </p:sp>
            <p:sp>
              <p:nvSpPr>
                <p:cNvPr id="12" name="Freeform 7"/>
                <p:cNvSpPr/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3187700" y="2847430"/>
                <a:ext cx="4021138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4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介绍</a:t>
                </a:r>
                <a:endParaRPr lang="zh-CN" altLang="en-US" sz="44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foolishness.</a:t>
              </a:r>
              <a:r>
                <a:rPr lang="zh-HK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03056" y="93911"/>
            <a:ext cx="125235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43579" y="10849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684103" y="8883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3710" y="9772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0" y="93911"/>
            <a:ext cx="128252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1775" y="784225"/>
            <a:ext cx="62757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/>
              <a:t>写在最后</a:t>
            </a:r>
            <a:endParaRPr lang="zh-CN" altLang="en-US" sz="4800"/>
          </a:p>
        </p:txBody>
      </p:sp>
      <p:sp>
        <p:nvSpPr>
          <p:cNvPr id="7" name="文本框 6"/>
          <p:cNvSpPr txBox="1"/>
          <p:nvPr/>
        </p:nvSpPr>
        <p:spPr>
          <a:xfrm>
            <a:off x="749935" y="1731010"/>
            <a:ext cx="7644130" cy="5126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LaTex</a:t>
            </a:r>
            <a:r>
              <a:rPr lang="zh-CN" altLang="en-US">
                <a:solidFill>
                  <a:schemeClr val="tx1"/>
                </a:solidFill>
              </a:rPr>
              <a:t>的语法实再很多很杂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遇到不会的内容首先借助搜索引擎，实再解决不了再询问身边</a:t>
            </a:r>
            <a:r>
              <a:rPr lang="en-US" altLang="zh-CN">
                <a:solidFill>
                  <a:schemeClr val="tx1"/>
                </a:solidFill>
              </a:rPr>
              <a:t>dalao</a:t>
            </a:r>
            <a:endParaRPr lang="en-US" altLang="zh-CN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使用</a:t>
            </a:r>
            <a:r>
              <a:rPr lang="en-US" altLang="zh-CN">
                <a:solidFill>
                  <a:srgbClr val="FF0000"/>
                </a:solidFill>
              </a:rPr>
              <a:t>vscode</a:t>
            </a:r>
            <a:r>
              <a:rPr lang="zh-CN" altLang="en-US">
                <a:solidFill>
                  <a:schemeClr val="tx1"/>
                </a:solidFill>
              </a:rPr>
              <a:t>代替默认的文本编辑器是一个不错的选择</a:t>
            </a:r>
            <a:endParaRPr lang="en-US" altLang="zh-CN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如果查阅了网上的资料仍然出现编译错误，不妨检查：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LaTex</a:t>
            </a:r>
            <a:r>
              <a:rPr lang="zh-CN" altLang="en-US">
                <a:solidFill>
                  <a:srgbClr val="FF0000"/>
                </a:solidFill>
              </a:rPr>
              <a:t>发行版本</a:t>
            </a:r>
            <a:r>
              <a:rPr lang="zh-CN" altLang="en-US">
                <a:solidFill>
                  <a:schemeClr val="tx1"/>
                </a:solidFill>
              </a:rPr>
              <a:t>是否与网上资料所用版本匹配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是否以</a:t>
            </a:r>
            <a:r>
              <a:rPr lang="en-US" altLang="zh-CN">
                <a:solidFill>
                  <a:srgbClr val="FF0000"/>
                </a:solidFill>
              </a:rPr>
              <a:t>XeLaTex</a:t>
            </a:r>
            <a:r>
              <a:rPr lang="zh-CN" altLang="en-US">
                <a:solidFill>
                  <a:schemeClr val="tx1"/>
                </a:solidFill>
              </a:rPr>
              <a:t>方式编译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控制序列的</a:t>
            </a:r>
            <a:r>
              <a:rPr lang="zh-CN" altLang="en-US">
                <a:solidFill>
                  <a:srgbClr val="FF0000"/>
                </a:solidFill>
              </a:rPr>
              <a:t>顺序</a:t>
            </a:r>
            <a:r>
              <a:rPr lang="zh-CN" altLang="en-US">
                <a:solidFill>
                  <a:schemeClr val="tx1"/>
                </a:solidFill>
              </a:rPr>
              <a:t>是否一致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没有使用</a:t>
            </a:r>
            <a:r>
              <a:rPr lang="en-US" altLang="zh-CN">
                <a:solidFill>
                  <a:schemeClr val="tx1"/>
                </a:solidFill>
              </a:rPr>
              <a:t>\</a:t>
            </a:r>
            <a:r>
              <a:rPr lang="en-US" altLang="zh-CN">
                <a:solidFill>
                  <a:schemeClr val="accent2"/>
                </a:solidFill>
              </a:rPr>
              <a:t>usepackage</a:t>
            </a:r>
            <a:r>
              <a:rPr lang="zh-CN" altLang="en-US">
                <a:solidFill>
                  <a:schemeClr val="tx1"/>
                </a:solidFill>
              </a:rPr>
              <a:t>导入相应的包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使用了</a:t>
            </a:r>
            <a:r>
              <a:rPr lang="en-US" altLang="zh-CN">
                <a:solidFill>
                  <a:schemeClr val="tx1"/>
                </a:solidFill>
              </a:rPr>
              <a:t>\</a:t>
            </a:r>
            <a:r>
              <a:rPr lang="en-US" altLang="zh-CN">
                <a:solidFill>
                  <a:schemeClr val="accent2"/>
                </a:solidFill>
              </a:rPr>
              <a:t>usepackage</a:t>
            </a:r>
            <a:r>
              <a:rPr lang="zh-CN" altLang="en-US">
                <a:solidFill>
                  <a:schemeClr val="tx1"/>
                </a:solidFill>
              </a:rPr>
              <a:t>而相应的包不存在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\</a:t>
            </a:r>
            <a:r>
              <a:rPr lang="en-US" altLang="zh-CN">
                <a:solidFill>
                  <a:schemeClr val="accent2"/>
                </a:solidFill>
              </a:rPr>
              <a:t>begin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\</a:t>
            </a:r>
            <a:r>
              <a:rPr lang="en-US" altLang="zh-CN">
                <a:solidFill>
                  <a:schemeClr val="accent2"/>
                </a:solidFill>
              </a:rPr>
              <a:t>end</a:t>
            </a:r>
            <a:r>
              <a:rPr lang="zh-CN" altLang="en-US">
                <a:solidFill>
                  <a:schemeClr val="tx1"/>
                </a:solidFill>
              </a:rPr>
              <a:t>的不匹配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\</a:t>
            </a:r>
            <a:r>
              <a:rPr lang="en-US" altLang="zh-CN">
                <a:solidFill>
                  <a:schemeClr val="accent2"/>
                </a:solidFill>
              </a:rPr>
              <a:t>begin</a:t>
            </a:r>
            <a:r>
              <a:rPr lang="en-US" altLang="zh-CN">
                <a:solidFill>
                  <a:schemeClr val="tx1"/>
                </a:solidFill>
              </a:rPr>
              <a:t>{</a:t>
            </a:r>
            <a:r>
              <a:rPr lang="en-US" altLang="zh-CN">
                <a:solidFill>
                  <a:srgbClr val="002060"/>
                </a:solidFill>
              </a:rPr>
              <a:t>equation</a:t>
            </a:r>
            <a:r>
              <a:rPr lang="en-US" altLang="zh-CN">
                <a:solidFill>
                  <a:schemeClr val="tx1"/>
                </a:solidFill>
              </a:rPr>
              <a:t>}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\</a:t>
            </a:r>
            <a:r>
              <a:rPr lang="en-US" altLang="zh-CN">
                <a:solidFill>
                  <a:schemeClr val="accent2"/>
                </a:solidFill>
              </a:rPr>
              <a:t>end</a:t>
            </a:r>
            <a:r>
              <a:rPr lang="en-US" altLang="zh-CN">
                <a:solidFill>
                  <a:schemeClr val="tx1"/>
                </a:solidFill>
              </a:rPr>
              <a:t>{</a:t>
            </a:r>
            <a:r>
              <a:rPr lang="en-US" altLang="zh-CN">
                <a:solidFill>
                  <a:srgbClr val="002060"/>
                </a:solidFill>
              </a:rPr>
              <a:t>equation</a:t>
            </a:r>
            <a:r>
              <a:rPr lang="en-US" altLang="zh-CN">
                <a:solidFill>
                  <a:schemeClr val="tx1"/>
                </a:solidFill>
              </a:rPr>
              <a:t>}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en-US" altLang="zh-CN">
                <a:solidFill>
                  <a:schemeClr val="tx1"/>
                </a:solidFill>
              </a:rPr>
              <a:t>bug</a:t>
            </a:r>
            <a:r>
              <a:rPr lang="zh-CN" altLang="en-US">
                <a:solidFill>
                  <a:schemeClr val="tx1"/>
                </a:solidFill>
              </a:rPr>
              <a:t>，这种情况下更改书写方式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是否缺少所需</a:t>
            </a:r>
            <a:r>
              <a:rPr lang="zh-CN" altLang="en-US">
                <a:solidFill>
                  <a:srgbClr val="FF0000"/>
                </a:solidFill>
              </a:rPr>
              <a:t>字体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空行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zh-CN" altLang="en-US">
                <a:solidFill>
                  <a:srgbClr val="FF0000"/>
                </a:solidFill>
              </a:rPr>
              <a:t>中文</a:t>
            </a:r>
            <a:r>
              <a:rPr lang="zh-CN" altLang="en-US">
                <a:solidFill>
                  <a:schemeClr val="tx1"/>
                </a:solidFill>
              </a:rPr>
              <a:t>可能带来的影响（有的版本在编译</a:t>
            </a:r>
            <a:r>
              <a:rPr lang="zh-CN" altLang="en-US">
                <a:solidFill>
                  <a:schemeClr val="tx1"/>
                </a:solidFill>
              </a:rPr>
              <a:t>中文时会直接卡死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......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227" y="93911"/>
            <a:ext cx="12803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pc="3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24496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043710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81940" y="956310"/>
            <a:ext cx="44532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/>
              <a:t>什么是</a:t>
            </a:r>
            <a:r>
              <a:rPr lang="en-US" altLang="zh-CN" sz="4800"/>
              <a:t>LaTex</a:t>
            </a:r>
            <a:r>
              <a:rPr lang="zh-CN" altLang="en-US" sz="4800"/>
              <a:t>？</a:t>
            </a:r>
            <a:endParaRPr lang="zh-CN" altLang="en-US" sz="4800"/>
          </a:p>
        </p:txBody>
      </p:sp>
      <p:sp>
        <p:nvSpPr>
          <p:cNvPr id="4" name="文本框 3"/>
          <p:cNvSpPr txBox="1"/>
          <p:nvPr/>
        </p:nvSpPr>
        <p:spPr>
          <a:xfrm>
            <a:off x="845820" y="1958975"/>
            <a:ext cx="48609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文字排版系统</a:t>
            </a:r>
            <a:endParaRPr lang="zh-CN" altLang="en-US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论文神器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845820" y="3157855"/>
            <a:ext cx="38398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他可以很深奥</a:t>
            </a:r>
            <a:r>
              <a:rPr lang="en-US" altLang="zh-CN" sz="3200"/>
              <a:t>……</a:t>
            </a:r>
            <a:endParaRPr lang="en-US" altLang="zh-CN" sz="3200"/>
          </a:p>
        </p:txBody>
      </p:sp>
      <p:sp>
        <p:nvSpPr>
          <p:cNvPr id="6" name="文本框 5"/>
          <p:cNvSpPr txBox="1"/>
          <p:nvPr/>
        </p:nvSpPr>
        <p:spPr>
          <a:xfrm>
            <a:off x="845820" y="4324985"/>
            <a:ext cx="36741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也可以很亲民</a:t>
            </a:r>
            <a:r>
              <a:rPr lang="en-US" altLang="zh-CN" sz="3200"/>
              <a:t>……</a:t>
            </a:r>
            <a:endParaRPr lang="en-US" altLang="zh-CN" sz="3200"/>
          </a:p>
        </p:txBody>
      </p:sp>
      <p:sp>
        <p:nvSpPr>
          <p:cNvPr id="8" name="文本框 7"/>
          <p:cNvSpPr txBox="1"/>
          <p:nvPr/>
        </p:nvSpPr>
        <p:spPr>
          <a:xfrm>
            <a:off x="845820" y="3801110"/>
            <a:ext cx="5483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数学、物理、计算机等科学论文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868045" y="4965700"/>
            <a:ext cx="3478530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信件排版</a:t>
            </a:r>
            <a:endParaRPr lang="zh-CN" altLang="en-US" sz="24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书籍排版</a:t>
            </a:r>
            <a:endParaRPr lang="zh-CN" altLang="en-US" sz="24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任何</a:t>
            </a:r>
            <a:r>
              <a:rPr lang="en-US" altLang="zh-CN" sz="2400"/>
              <a:t>pdf</a:t>
            </a:r>
            <a:r>
              <a:rPr lang="zh-CN" altLang="en-US" sz="2400"/>
              <a:t>文件</a:t>
            </a:r>
            <a:r>
              <a:rPr lang="en-US" altLang="zh-CN" sz="2400"/>
              <a:t>……</a:t>
            </a:r>
            <a:endParaRPr lang="en-US" altLang="zh-CN" sz="240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227" y="93911"/>
            <a:ext cx="12803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pc="3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24496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043710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73050" y="730885"/>
            <a:ext cx="44532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/>
              <a:t>工作原理</a:t>
            </a:r>
            <a:endParaRPr lang="zh-CN" altLang="en-US" sz="4800"/>
          </a:p>
        </p:txBody>
      </p:sp>
      <p:sp>
        <p:nvSpPr>
          <p:cNvPr id="3" name="文本框 2"/>
          <p:cNvSpPr txBox="1"/>
          <p:nvPr/>
        </p:nvSpPr>
        <p:spPr>
          <a:xfrm>
            <a:off x="553085" y="1651000"/>
            <a:ext cx="2837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LaTex</a:t>
            </a:r>
            <a:r>
              <a:rPr lang="zh-CN" altLang="en-US"/>
              <a:t>语言文件</a:t>
            </a:r>
            <a:endParaRPr lang="zh-CN" altLang="en-US"/>
          </a:p>
          <a:p>
            <a:r>
              <a:rPr lang="en-US" altLang="zh-CN"/>
              <a:t>.cls/.sty</a:t>
            </a:r>
            <a:r>
              <a:rPr lang="zh-CN" altLang="en-US"/>
              <a:t>样式文件（可选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6756400" y="2275840"/>
            <a:ext cx="415290" cy="930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564505" y="3336290"/>
            <a:ext cx="30537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网页浏览器（</a:t>
            </a:r>
            <a:r>
              <a:rPr lang="en-US" altLang="zh-CN"/>
              <a:t>IE</a:t>
            </a:r>
            <a:r>
              <a:rPr lang="zh-CN" altLang="en-US"/>
              <a:t>，</a:t>
            </a:r>
            <a:r>
              <a:rPr lang="en-US" altLang="zh-CN"/>
              <a:t>Chrome</a:t>
            </a:r>
            <a:r>
              <a:rPr lang="zh-CN" altLang="en-US"/>
              <a:t>，</a:t>
            </a:r>
            <a:r>
              <a:rPr lang="en-US" altLang="zh-CN"/>
              <a:t>FireFox</a:t>
            </a:r>
            <a:r>
              <a:rPr lang="zh-CN" altLang="en-US"/>
              <a:t>，</a:t>
            </a:r>
            <a:r>
              <a:rPr lang="en-US" altLang="zh-CN"/>
              <a:t>360</a:t>
            </a:r>
            <a:r>
              <a:rPr lang="zh-CN" altLang="en-US"/>
              <a:t>等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6757035" y="3981450"/>
            <a:ext cx="415290" cy="1083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672455" y="1651000"/>
            <a:ext cx="2837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Html &amp; JavaScript </a:t>
            </a:r>
            <a:r>
              <a:rPr lang="zh-CN" altLang="en-US"/>
              <a:t>语言文件</a:t>
            </a:r>
            <a:endParaRPr lang="zh-CN" altLang="en-US"/>
          </a:p>
          <a:p>
            <a:r>
              <a:rPr lang="en-US" altLang="zh-CN"/>
              <a:t>.CSS</a:t>
            </a:r>
            <a:r>
              <a:rPr lang="zh-CN" altLang="en-US"/>
              <a:t>样式文件（可选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1670050" y="2296160"/>
            <a:ext cx="415290" cy="930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51155" y="3336290"/>
            <a:ext cx="30537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网页浏览器（</a:t>
            </a:r>
            <a:r>
              <a:rPr lang="en-US" altLang="zh-CN"/>
              <a:t>IE</a:t>
            </a:r>
            <a:r>
              <a:rPr lang="zh-CN" altLang="en-US"/>
              <a:t>，</a:t>
            </a:r>
            <a:r>
              <a:rPr lang="en-US" altLang="zh-CN"/>
              <a:t>Chrome</a:t>
            </a:r>
            <a:r>
              <a:rPr lang="zh-CN" altLang="en-US"/>
              <a:t>，</a:t>
            </a:r>
            <a:r>
              <a:rPr lang="en-US" altLang="zh-CN"/>
              <a:t>FireFox</a:t>
            </a:r>
            <a:r>
              <a:rPr lang="zh-CN" altLang="en-US"/>
              <a:t>，</a:t>
            </a:r>
            <a:r>
              <a:rPr lang="en-US" altLang="zh-CN"/>
              <a:t>360</a:t>
            </a:r>
            <a:r>
              <a:rPr lang="zh-CN" altLang="en-US"/>
              <a:t>等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 rot="19920000">
            <a:off x="1670685" y="3981450"/>
            <a:ext cx="415290" cy="10833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9080" y="5126355"/>
            <a:ext cx="3227070" cy="173101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720" y="3594100"/>
            <a:ext cx="2264410" cy="319087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002030" y="5807710"/>
            <a:ext cx="1202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pdf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833995" y="4730115"/>
            <a:ext cx="732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网页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59719" y="2558982"/>
            <a:ext cx="6024563" cy="1720986"/>
            <a:chOff x="2408238" y="2568507"/>
            <a:chExt cx="6024563" cy="1720986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8238" y="2568507"/>
              <a:ext cx="6024563" cy="1720986"/>
              <a:chOff x="1184275" y="2717410"/>
              <a:chExt cx="6024563" cy="1720986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6"/>
                <p:cNvSpPr/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/>
                </a:p>
              </p:txBody>
            </p:sp>
            <p:sp>
              <p:nvSpPr>
                <p:cNvPr id="12" name="Freeform 7"/>
                <p:cNvSpPr/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3187700" y="2847430"/>
                <a:ext cx="4021138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下载以及安装</a:t>
                </a:r>
                <a:endParaRPr lang="zh-CN" altLang="en-US" sz="40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foolishness.</a:t>
              </a:r>
              <a:r>
                <a:rPr lang="zh-HK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6" name="矩形 95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0" y="93911"/>
            <a:ext cx="128252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1303056" y="93911"/>
            <a:ext cx="125235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pc="3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4043710" y="85656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4" name="直接连接符 103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56870" y="803275"/>
            <a:ext cx="35325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LaTex</a:t>
            </a:r>
            <a:r>
              <a:rPr lang="zh-CN" altLang="en-US" sz="4800"/>
              <a:t>的安装</a:t>
            </a:r>
            <a:endParaRPr lang="zh-CN" altLang="en-US" sz="4800"/>
          </a:p>
        </p:txBody>
      </p:sp>
      <p:sp>
        <p:nvSpPr>
          <p:cNvPr id="3" name="文本框 2"/>
          <p:cNvSpPr txBox="1"/>
          <p:nvPr/>
        </p:nvSpPr>
        <p:spPr>
          <a:xfrm>
            <a:off x="976630" y="1535430"/>
            <a:ext cx="7967980" cy="1889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LaTex</a:t>
            </a:r>
            <a:r>
              <a:rPr lang="zh-CN" altLang="en-US"/>
              <a:t>的安装并不是一件简洁的事情，因为有太多的发行版本，而且网上的教程大都</a:t>
            </a:r>
            <a:r>
              <a:rPr lang="zh-CN" altLang="en-US" u="sng"/>
              <a:t>特别坑爹</a:t>
            </a:r>
            <a:endParaRPr lang="zh-CN" altLang="en-US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为了简洁，我们直接使用了</a:t>
            </a:r>
            <a:r>
              <a:rPr lang="en-US" altLang="zh-CN">
                <a:solidFill>
                  <a:srgbClr val="FF0000"/>
                </a:solidFill>
              </a:rPr>
              <a:t>texlive</a:t>
            </a:r>
            <a:r>
              <a:rPr lang="zh-CN" altLang="en-US">
                <a:solidFill>
                  <a:schemeClr val="tx1"/>
                </a:solidFill>
              </a:rPr>
              <a:t>，它会自动下载一些扩展</a:t>
            </a:r>
            <a:r>
              <a:rPr lang="zh-CN" altLang="en-US">
                <a:solidFill>
                  <a:schemeClr val="tx1"/>
                </a:solidFill>
              </a:rPr>
              <a:t>包</a:t>
            </a:r>
            <a:endParaRPr lang="en-US" altLang="zh-CN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下载地址：https://mirrors.tuna.tsinghua.edu.cn/CTAN/systems/texlive/Images/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下载</a:t>
            </a:r>
            <a:r>
              <a:rPr lang="en-US" altLang="zh-CN">
                <a:solidFill>
                  <a:schemeClr val="tx1"/>
                </a:solidFill>
              </a:rPr>
              <a:t>”texlive.iso”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480" y="3613785"/>
            <a:ext cx="8428355" cy="319722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6" name="矩形 95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0" y="93911"/>
            <a:ext cx="128252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1303056" y="93911"/>
            <a:ext cx="125235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pc="3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4043710" y="85656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4" name="直接连接符 103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56870" y="803275"/>
            <a:ext cx="35325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LaTex</a:t>
            </a:r>
            <a:r>
              <a:rPr lang="zh-CN" altLang="en-US" sz="4800"/>
              <a:t>的安装</a:t>
            </a:r>
            <a:endParaRPr lang="zh-CN" altLang="en-US" sz="4800"/>
          </a:p>
        </p:txBody>
      </p:sp>
      <p:sp>
        <p:nvSpPr>
          <p:cNvPr id="3" name="文本框 2"/>
          <p:cNvSpPr txBox="1"/>
          <p:nvPr/>
        </p:nvSpPr>
        <p:spPr>
          <a:xfrm>
            <a:off x="976630" y="1535430"/>
            <a:ext cx="7967980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选择一个合适的路径</a:t>
            </a:r>
            <a:r>
              <a:rPr lang="zh-CN" altLang="en-US">
                <a:solidFill>
                  <a:schemeClr val="tx1"/>
                </a:solidFill>
              </a:rPr>
              <a:t>解压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双击</a:t>
            </a:r>
            <a:r>
              <a:rPr lang="en-US" altLang="zh-CN">
                <a:solidFill>
                  <a:schemeClr val="tx1"/>
                </a:solidFill>
              </a:rPr>
              <a:t>”install-tl-advanced.bat”</a:t>
            </a:r>
            <a:r>
              <a:rPr lang="zh-CN" altLang="en-US">
                <a:solidFill>
                  <a:schemeClr val="tx1"/>
                </a:solidFill>
              </a:rPr>
              <a:t>安装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" y="2345690"/>
            <a:ext cx="6263640" cy="438912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6" name="矩形 95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0" y="93911"/>
            <a:ext cx="128252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1303056" y="93911"/>
            <a:ext cx="125235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pc="3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4043710" y="85656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4" name="直接连接符 103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56870" y="803275"/>
            <a:ext cx="35325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LaTex</a:t>
            </a:r>
            <a:r>
              <a:rPr lang="zh-CN" altLang="en-US" sz="4800"/>
              <a:t>的安装</a:t>
            </a:r>
            <a:endParaRPr lang="zh-CN" altLang="en-US" sz="4800"/>
          </a:p>
        </p:txBody>
      </p:sp>
      <p:sp>
        <p:nvSpPr>
          <p:cNvPr id="3" name="文本框 2"/>
          <p:cNvSpPr txBox="1"/>
          <p:nvPr/>
        </p:nvSpPr>
        <p:spPr>
          <a:xfrm>
            <a:off x="976630" y="1535430"/>
            <a:ext cx="796798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选择合适的安装路径并安装</a:t>
            </a:r>
            <a:r>
              <a:rPr lang="en-US" altLang="zh-CN">
                <a:solidFill>
                  <a:schemeClr val="tx1"/>
                </a:solidFill>
              </a:rPr>
              <a:t>texworks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4" name="图片 3" descr="step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6110" y="2339975"/>
            <a:ext cx="4429125" cy="354330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OC_GUID" val="{a2204425-0faf-4da7-abf8-8230ed0e51f7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5498</Words>
  <Application>WPS 演示</Application>
  <PresentationFormat>全屏显示(4:3)</PresentationFormat>
  <Paragraphs>517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PMingLiU</vt:lpstr>
      <vt:lpstr>ESRI AMFM Electric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SaltyFish魏</cp:lastModifiedBy>
  <cp:revision>154</cp:revision>
  <dcterms:created xsi:type="dcterms:W3CDTF">2015-02-19T23:46:00Z</dcterms:created>
  <dcterms:modified xsi:type="dcterms:W3CDTF">2019-09-20T05:30:34Z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