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  <p:sldMasterId id="2147483679" r:id="rId6"/>
    <p:sldMasterId id="2147483752" r:id="rId7"/>
    <p:sldMasterId id="2147483777" r:id="rId8"/>
    <p:sldMasterId id="2147483800" r:id="rId9"/>
  </p:sldMasterIdLst>
  <p:notesMasterIdLst>
    <p:notesMasterId r:id="rId30"/>
  </p:notesMasterIdLst>
  <p:handoutMasterIdLst>
    <p:handoutMasterId r:id="rId31"/>
  </p:handoutMasterIdLst>
  <p:sldIdLst>
    <p:sldId id="258" r:id="rId10"/>
    <p:sldId id="2548" r:id="rId11"/>
    <p:sldId id="2551" r:id="rId12"/>
    <p:sldId id="2549" r:id="rId13"/>
    <p:sldId id="2552" r:id="rId14"/>
    <p:sldId id="2553" r:id="rId15"/>
    <p:sldId id="2554" r:id="rId16"/>
    <p:sldId id="2555" r:id="rId17"/>
    <p:sldId id="2556" r:id="rId18"/>
    <p:sldId id="2557" r:id="rId19"/>
    <p:sldId id="2558" r:id="rId20"/>
    <p:sldId id="2559" r:id="rId21"/>
    <p:sldId id="2560" r:id="rId22"/>
    <p:sldId id="2561" r:id="rId23"/>
    <p:sldId id="2562" r:id="rId24"/>
    <p:sldId id="2563" r:id="rId25"/>
    <p:sldId id="2564" r:id="rId26"/>
    <p:sldId id="2565" r:id="rId27"/>
    <p:sldId id="2566" r:id="rId28"/>
    <p:sldId id="805" r:id="rId29"/>
  </p:sldIdLst>
  <p:sldSz cx="121888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orient="horz" pos="2043">
          <p15:clr>
            <a:srgbClr val="A4A3A4"/>
          </p15:clr>
        </p15:guide>
        <p15:guide id="3" pos="767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mal Kishor" initials="NK" lastIdx="3" clrIdx="0">
    <p:extLst>
      <p:ext uri="{19B8F6BF-5375-455C-9EA6-DF929625EA0E}">
        <p15:presenceInfo xmlns:p15="http://schemas.microsoft.com/office/powerpoint/2012/main" userId="S-1-5-21-98960553-3474851011-3893374522-280438" providerId="AD"/>
      </p:ext>
    </p:extLst>
  </p:cmAuthor>
  <p:cmAuthor id="2" name="Jupalli &#10;Nitesh" initials="J&#10;" lastIdx="1" clrIdx="1">
    <p:extLst>
      <p:ext uri="{19B8F6BF-5375-455C-9EA6-DF929625EA0E}">
        <p15:presenceInfo xmlns:p15="http://schemas.microsoft.com/office/powerpoint/2012/main" userId="Jupalli &#10;Nit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33CC33"/>
    <a:srgbClr val="0000FF"/>
    <a:srgbClr val="C6D9F1"/>
    <a:srgbClr val="008000"/>
    <a:srgbClr val="D9E1F2"/>
    <a:srgbClr val="8CA476"/>
    <a:srgbClr val="339933"/>
    <a:srgbClr val="CA1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94679" autoAdjust="0"/>
  </p:normalViewPr>
  <p:slideViewPr>
    <p:cSldViewPr snapToGrid="0" snapToObjects="1">
      <p:cViewPr varScale="1">
        <p:scale>
          <a:sx n="84" d="100"/>
          <a:sy n="84" d="100"/>
        </p:scale>
        <p:origin x="1074" y="96"/>
      </p:cViewPr>
      <p:guideLst>
        <p:guide orient="horz" pos="2362"/>
        <p:guide orient="horz" pos="2043"/>
        <p:guide pos="76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CA4BDE-0500-1849-983B-D9C5870E126B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2A343A-6A63-9A44-A7B3-1E7B1D6AC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2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A320A7-EF24-4099-8DA0-C6109802D147}" type="datetimeFigureOut">
              <a:rPr lang="en-IN" smtClean="0"/>
              <a:pPr/>
              <a:t>01-06-2022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11C2A2-02E9-431D-ADFA-76AC6FEA1F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5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C2A2-02E9-431D-ADFA-76AC6FEA1F1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8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C2A2-02E9-431D-ADFA-76AC6FEA1F1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_Title 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1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ABC title slide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8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111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7159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6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F Handbook Pro" panose="02000506090000020004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3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F Encore Sans Pro" panose="02000503040000020004" pitchFamily="50" charset="0"/>
              </a:defRPr>
            </a:lvl1pPr>
            <a:lvl2pPr>
              <a:defRPr sz="2400">
                <a:latin typeface="PF Encore Sans Pro" panose="02000503040000020004" pitchFamily="50" charset="0"/>
              </a:defRPr>
            </a:lvl2pPr>
            <a:lvl3pPr>
              <a:defRPr sz="2000">
                <a:latin typeface="PF Encore Sans Pro" panose="02000503040000020004" pitchFamily="50" charset="0"/>
              </a:defRPr>
            </a:lvl3pPr>
            <a:lvl4pPr>
              <a:defRPr sz="1800">
                <a:latin typeface="PF Encore Sans Pro" panose="02000503040000020004" pitchFamily="50" charset="0"/>
              </a:defRPr>
            </a:lvl4pPr>
            <a:lvl5pPr>
              <a:defRPr sz="1800">
                <a:latin typeface="PF Encore Sans Pro" panose="02000503040000020004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0861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F Encore Sans Pro" panose="02000503040000020004" pitchFamily="50" charset="0"/>
              </a:defRPr>
            </a:lvl1pPr>
            <a:lvl2pPr>
              <a:defRPr sz="2400">
                <a:latin typeface="PF Encore Sans Pro" panose="02000503040000020004" pitchFamily="50" charset="0"/>
              </a:defRPr>
            </a:lvl2pPr>
            <a:lvl3pPr>
              <a:defRPr sz="2000">
                <a:latin typeface="PF Encore Sans Pro" panose="02000503040000020004" pitchFamily="50" charset="0"/>
              </a:defRPr>
            </a:lvl3pPr>
            <a:lvl4pPr>
              <a:defRPr sz="1800">
                <a:latin typeface="PF Encore Sans Pro" panose="02000503040000020004" pitchFamily="50" charset="0"/>
              </a:defRPr>
            </a:lvl4pPr>
            <a:lvl5pPr>
              <a:defRPr sz="1800">
                <a:latin typeface="PF Encore Sans Pro" panose="02000503040000020004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07159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00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Encore Sans Pro" panose="02000503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PF Encore Sans Pro" panose="02000503040000020004" pitchFamily="50" charset="0"/>
              </a:defRPr>
            </a:lvl1pPr>
            <a:lvl2pPr>
              <a:defRPr sz="2000">
                <a:latin typeface="PF Encore Sans Pro" panose="02000503040000020004" pitchFamily="50" charset="0"/>
              </a:defRPr>
            </a:lvl2pPr>
            <a:lvl3pPr>
              <a:defRPr sz="1800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Encore Sans Pro" panose="02000503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PF Encore Sans Pro" panose="02000503040000020004" pitchFamily="50" charset="0"/>
              </a:defRPr>
            </a:lvl1pPr>
            <a:lvl2pPr>
              <a:defRPr sz="2000">
                <a:latin typeface="PF Encore Sans Pro" panose="02000503040000020004" pitchFamily="50" charset="0"/>
              </a:defRPr>
            </a:lvl2pPr>
            <a:lvl3pPr>
              <a:defRPr sz="1800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407159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78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07159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02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8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4315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1064315"/>
            <a:ext cx="6813550" cy="506184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F Encore Sans Pro" panose="02000503040000020004" pitchFamily="50" charset="0"/>
              </a:defRPr>
            </a:lvl1pPr>
            <a:lvl2pPr>
              <a:defRPr sz="2800">
                <a:latin typeface="PF Encore Sans Pro" panose="02000503040000020004" pitchFamily="50" charset="0"/>
              </a:defRPr>
            </a:lvl2pPr>
            <a:lvl3pPr>
              <a:defRPr sz="2400">
                <a:latin typeface="PF Encore Sans Pro" panose="02000503040000020004" pitchFamily="50" charset="0"/>
              </a:defRPr>
            </a:lvl3pPr>
            <a:lvl4pPr>
              <a:defRPr sz="2000">
                <a:latin typeface="PF Encore Sans Pro" panose="02000503040000020004" pitchFamily="50" charset="0"/>
              </a:defRPr>
            </a:lvl4pPr>
            <a:lvl5pPr>
              <a:defRPr sz="2000">
                <a:latin typeface="PF Encore Sans Pro" panose="02000503040000020004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226365"/>
            <a:ext cx="4010025" cy="38997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67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07159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99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tecting_Title_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2786063"/>
            <a:ext cx="7110663" cy="1370192"/>
          </a:xfrm>
          <a:prstGeom prst="rect">
            <a:avLst/>
          </a:prstGeom>
          <a:solidFill>
            <a:srgbClr val="D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65223" y="4144844"/>
            <a:ext cx="840602" cy="11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1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PROTECTING title slide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8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21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5664" y="1971676"/>
            <a:ext cx="11407976" cy="392642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2" y="2371727"/>
            <a:ext cx="9792518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2" y="3671884"/>
            <a:ext cx="9792518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rgbClr val="C7C8CA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/>
          <a:p>
            <a:pPr defTabSz="914126"/>
            <a:r>
              <a:rPr lang="en-US">
                <a:solidFill>
                  <a:srgbClr val="000000"/>
                </a:solidFill>
              </a:rPr>
              <a:t>Company Name / Footer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57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2">
    <p:bg>
      <p:bgPr>
        <a:solidFill>
          <a:srgbClr val="CA1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08775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rotecting">
    <p:bg>
      <p:bgPr>
        <a:solidFill>
          <a:srgbClr val="DC8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27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Investing">
    <p:bg>
      <p:bgPr>
        <a:solidFill>
          <a:srgbClr val="8C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08775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25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Financing">
    <p:bg>
      <p:bgPr>
        <a:solidFill>
          <a:srgbClr val="D6A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98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Advi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/>
          <a:p>
            <a:pPr defTabSz="914126"/>
            <a:r>
              <a:rPr lang="en-US">
                <a:solidFill>
                  <a:srgbClr val="000000"/>
                </a:solidFill>
              </a:rPr>
              <a:t>Company Name / Footer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47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6" y="2100263"/>
            <a:ext cx="10512862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72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100263"/>
            <a:ext cx="5110243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100263"/>
            <a:ext cx="5110243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287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879833"/>
            <a:ext cx="5110243" cy="329713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82330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</p:spTree>
    <p:extLst>
      <p:ext uri="{BB962C8B-B14F-4D97-AF65-F5344CB8AC3E}">
        <p14:creationId xmlns:p14="http://schemas.microsoft.com/office/powerpoint/2010/main" val="3168029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313" y="144532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vesting_Title_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2792025"/>
            <a:ext cx="7110663" cy="1370192"/>
          </a:xfrm>
          <a:prstGeom prst="rect">
            <a:avLst/>
          </a:prstGeom>
          <a:solidFill>
            <a:srgbClr val="8CA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654997" y="4143373"/>
            <a:ext cx="706116" cy="25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1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INVESTING title slide</a:t>
            </a:r>
            <a:endParaRPr lang="en-IN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8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02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5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081049"/>
            <a:ext cx="5110243" cy="4095915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</p:spTree>
    <p:extLst>
      <p:ext uri="{BB962C8B-B14F-4D97-AF65-F5344CB8AC3E}">
        <p14:creationId xmlns:p14="http://schemas.microsoft.com/office/powerpoint/2010/main" val="1508178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84864" y="1957389"/>
            <a:ext cx="5508777" cy="421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039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5663" y="400069"/>
            <a:ext cx="11407976" cy="1426966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t="54970"/>
          <a:stretch/>
        </p:blipFill>
        <p:spPr>
          <a:xfrm>
            <a:off x="9338448" y="1345474"/>
            <a:ext cx="2637073" cy="71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554105" y="844785"/>
            <a:ext cx="1834829" cy="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5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2667002"/>
            <a:ext cx="10360501" cy="1362075"/>
          </a:xfrm>
          <a:prstGeom prst="rect">
            <a:avLst/>
          </a:prstGeom>
        </p:spPr>
        <p:txBody>
          <a:bodyPr anchor="ctr"/>
          <a:lstStyle>
            <a:lvl1pPr algn="ctr">
              <a:defRPr sz="35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69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152402"/>
            <a:ext cx="9852634" cy="854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6" y="1171975"/>
            <a:ext cx="1137339" cy="49703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0215" y="1943100"/>
            <a:ext cx="10310667" cy="3429000"/>
          </a:xfrm>
          <a:prstGeom prst="rect">
            <a:avLst/>
          </a:prstGeom>
        </p:spPr>
        <p:txBody>
          <a:bodyPr/>
          <a:lstStyle>
            <a:lvl1pPr marL="342797" indent="-342797">
              <a:buFont typeface="Wingdings" panose="05000000000000000000" pitchFamily="2" charset="2"/>
              <a:buChar char="v"/>
              <a:defRPr sz="1999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>
              <a:defRPr sz="1799"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 marL="2115503" indent="-222183">
              <a:defRPr sz="10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89799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55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8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3"/>
            <a:ext cx="1397984" cy="411237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433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20076" y="115888"/>
            <a:ext cx="11765602" cy="110331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344766" y="388207"/>
            <a:ext cx="2234618" cy="5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2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nancing_Title_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2786063"/>
            <a:ext cx="7110663" cy="1370192"/>
          </a:xfrm>
          <a:prstGeom prst="rect">
            <a:avLst/>
          </a:prstGeom>
          <a:solidFill>
            <a:srgbClr val="D3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531483" y="4145944"/>
            <a:ext cx="70611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1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FINANCING title slide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8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01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83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solidFill>
          <a:srgbClr val="CA1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50" y="3003549"/>
            <a:ext cx="6267940" cy="1039696"/>
          </a:xfrm>
          <a:prstGeom prst="rect">
            <a:avLst/>
          </a:prstGeom>
        </p:spPr>
        <p:txBody>
          <a:bodyPr lIns="0" tIns="46800" rIns="0" anchor="ctr">
            <a:noAutofit/>
          </a:bodyPr>
          <a:lstStyle>
            <a:lvl1pPr algn="l">
              <a:lnSpc>
                <a:spcPts val="2624"/>
              </a:lnSpc>
              <a:defRPr sz="35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96" y="2914649"/>
            <a:ext cx="3694738" cy="11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824">
          <p15:clr>
            <a:srgbClr val="FBAE40"/>
          </p15:clr>
        </p15:guide>
        <p15:guide id="3" pos="693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152402"/>
            <a:ext cx="9852634" cy="854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83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5664" y="1971676"/>
            <a:ext cx="11407976" cy="392642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2" y="2371727"/>
            <a:ext cx="9792518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2" y="3671884"/>
            <a:ext cx="9792518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rgbClr val="C7C8CA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/>
          <a:p>
            <a:pPr defTabSz="914126"/>
            <a:r>
              <a:rPr lang="en-US">
                <a:solidFill>
                  <a:srgbClr val="000000"/>
                </a:solidFill>
              </a:rPr>
              <a:t>Company Name / Footer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01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2">
    <p:bg>
      <p:bgPr>
        <a:solidFill>
          <a:srgbClr val="CA1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08775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94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rotecting">
    <p:bg>
      <p:bgPr>
        <a:solidFill>
          <a:srgbClr val="DC8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774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Investing">
    <p:bg>
      <p:bgPr>
        <a:solidFill>
          <a:srgbClr val="8C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08775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52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Financing">
    <p:bg>
      <p:bgPr>
        <a:solidFill>
          <a:srgbClr val="D6A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126"/>
            <a:r>
              <a:rPr lang="en-US">
                <a:solidFill>
                  <a:srgbClr val="FFFFFF"/>
                </a:solidFill>
              </a:rPr>
              <a:t>Company Name / Footer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9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Advi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73" y="2371727"/>
            <a:ext cx="9793049" cy="127317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599" b="1" i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73" y="3671884"/>
            <a:ext cx="9793049" cy="1485900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buNone/>
              <a:defRPr sz="1799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65631" y="6398572"/>
            <a:ext cx="5038688" cy="365125"/>
          </a:xfrm>
          <a:prstGeom prst="rect">
            <a:avLst/>
          </a:prstGeom>
        </p:spPr>
        <p:txBody>
          <a:bodyPr/>
          <a:lstStyle/>
          <a:p>
            <a:pPr defTabSz="914126"/>
            <a:r>
              <a:rPr lang="en-US">
                <a:solidFill>
                  <a:srgbClr val="000000"/>
                </a:solidFill>
              </a:rPr>
              <a:t>Company Name / Footer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52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6" y="2100263"/>
            <a:ext cx="10512862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1238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dvising_Title_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378159" y="4145944"/>
            <a:ext cx="6339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1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title slide</a:t>
            </a:r>
            <a:endParaRPr lang="en-IN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8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43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100263"/>
            <a:ext cx="5110243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100263"/>
            <a:ext cx="5110243" cy="407670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452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879833"/>
            <a:ext cx="5110243" cy="3297130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82330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</p:spTree>
    <p:extLst>
      <p:ext uri="{BB962C8B-B14F-4D97-AF65-F5344CB8AC3E}">
        <p14:creationId xmlns:p14="http://schemas.microsoft.com/office/powerpoint/2010/main" val="30602009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313" y="144532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9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886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282506" y="2081049"/>
            <a:ext cx="5110243" cy="4095915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</p:spTree>
    <p:extLst>
      <p:ext uri="{BB962C8B-B14F-4D97-AF65-F5344CB8AC3E}">
        <p14:creationId xmlns:p14="http://schemas.microsoft.com/office/powerpoint/2010/main" val="7775036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8" y="2879834"/>
            <a:ext cx="5110243" cy="3297129"/>
          </a:xfrm>
          <a:prstGeom prst="rect">
            <a:avLst/>
          </a:prstGeom>
        </p:spPr>
        <p:txBody>
          <a:bodyPr lIns="0" rIns="90000"/>
          <a:lstStyle>
            <a:lvl1pPr marL="457063" indent="-457063">
              <a:buFont typeface="+mj-lt"/>
              <a:buAutoNum type="arabicPeriod"/>
              <a:defRPr sz="1999">
                <a:latin typeface="PF Encore Sans Pro" charset="0"/>
                <a:ea typeface="PF Encore Sans Pro" charset="0"/>
                <a:cs typeface="PF Encore Sans Pro" charset="0"/>
              </a:defRPr>
            </a:lvl1pPr>
            <a:lvl2pPr marL="799860" indent="-342797">
              <a:buFont typeface="+mj-lt"/>
              <a:buAutoNum type="alphaLcPeriod"/>
              <a:defRPr sz="1799">
                <a:latin typeface="PF Encore Sans Pro" charset="0"/>
                <a:ea typeface="PF Encore Sans Pro" charset="0"/>
                <a:cs typeface="PF Encore Sans Pro" charset="0"/>
              </a:defRPr>
            </a:lvl2pPr>
            <a:lvl3pPr marL="1142657" indent="-228531">
              <a:buFont typeface=".AppleSystemUIFont" charset="-120"/>
              <a:buChar char="-"/>
              <a:defRPr sz="1600">
                <a:latin typeface="PF Encore Sans Pro" charset="0"/>
                <a:ea typeface="PF Encore Sans Pro" charset="0"/>
                <a:cs typeface="PF Encore Sans Pro" charset="0"/>
              </a:defRPr>
            </a:lvl3pPr>
            <a:lvl4pPr>
              <a:defRPr sz="1400">
                <a:latin typeface="PF Encore Sans Pro" charset="0"/>
                <a:ea typeface="PF Encore Sans Pro" charset="0"/>
                <a:cs typeface="PF Encore Sans Pro" charset="0"/>
              </a:defRPr>
            </a:lvl4pPr>
            <a:lvl5pPr marL="2056783" indent="-228531">
              <a:buFont typeface="Wingdings" charset="2"/>
              <a:buChar char="§"/>
              <a:defRPr sz="1100">
                <a:latin typeface="PF Encore Sans Pro" charset="0"/>
                <a:ea typeface="PF Encore Sans Pro" charset="0"/>
                <a:cs typeface="PF Encore Sans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7195" y="2081048"/>
            <a:ext cx="5110419" cy="662152"/>
          </a:xfrm>
          <a:prstGeom prst="rect">
            <a:avLst/>
          </a:prstGeom>
        </p:spPr>
        <p:txBody>
          <a:bodyPr lIns="0" rIns="90000"/>
          <a:lstStyle>
            <a:lvl1pPr marL="0" indent="0">
              <a:lnSpc>
                <a:spcPts val="2399"/>
              </a:lnSpc>
              <a:buNone/>
              <a:defRPr sz="1999" b="1" i="0" baseline="0"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lvl="0"/>
            <a:r>
              <a:rPr lang="en-US" dirty="0"/>
              <a:t>Click to edit header for the sub-set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84864" y="1957389"/>
            <a:ext cx="5508777" cy="421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769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1153" y="6410037"/>
            <a:ext cx="2742486" cy="162997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200" b="1" i="0">
                <a:solidFill>
                  <a:srgbClr val="C7C8CA"/>
                </a:solidFill>
                <a:latin typeface="PF Encore Sans Pro" charset="0"/>
                <a:ea typeface="PF Encore Sans Pro" charset="0"/>
                <a:cs typeface="PF Encore Sans Pro" charset="0"/>
              </a:defRPr>
            </a:lvl1pPr>
          </a:lstStyle>
          <a:p>
            <a:pPr defTabSz="914126"/>
            <a:fld id="{DAE700EE-7802-CE47-9C55-9D9E09EF8956}" type="slidenum">
              <a:rPr lang="en-US" smtClean="0"/>
              <a:pPr defTabSz="914126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5663" y="400069"/>
            <a:ext cx="11407976" cy="1426966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028" y="714375"/>
            <a:ext cx="7826092" cy="8550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599"/>
              </a:lnSpc>
              <a:defRPr sz="31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Title Of The Slide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t="54970"/>
          <a:stretch/>
        </p:blipFill>
        <p:spPr>
          <a:xfrm>
            <a:off x="9338448" y="1345474"/>
            <a:ext cx="2637073" cy="71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554105" y="844785"/>
            <a:ext cx="1834829" cy="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56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152402"/>
            <a:ext cx="9852634" cy="854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6" y="1171975"/>
            <a:ext cx="1137339" cy="49703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0215" y="1943100"/>
            <a:ext cx="10310667" cy="3429000"/>
          </a:xfrm>
          <a:prstGeom prst="rect">
            <a:avLst/>
          </a:prstGeom>
        </p:spPr>
        <p:txBody>
          <a:bodyPr/>
          <a:lstStyle>
            <a:lvl1pPr marL="342797" indent="-342797">
              <a:buFont typeface="Wingdings" panose="05000000000000000000" pitchFamily="2" charset="2"/>
              <a:buChar char="v"/>
              <a:defRPr sz="1999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>
              <a:defRPr sz="1799"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 marL="2115503" indent="-222183">
              <a:defRPr sz="10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8952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68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3"/>
            <a:ext cx="1397984" cy="411237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66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ing_Custom Layout">
    <p:bg>
      <p:bgPr>
        <a:solidFill>
          <a:srgbClr val="D395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PROTECTING Separator</a:t>
            </a:r>
            <a:endParaRPr lang="en-IN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3376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20076" y="115888"/>
            <a:ext cx="11765602" cy="110331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344766" y="388207"/>
            <a:ext cx="2234618" cy="5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011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r>
              <a:rPr lang="en-IN">
                <a:solidFill>
                  <a:srgbClr val="FFFFFF"/>
                </a:solidFill>
              </a:rPr>
              <a:t>Company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914126"/>
            <a:fld id="{5B4875B8-9C96-45EF-BF54-2EA3677063F8}" type="slidenum">
              <a:rPr lang="en-IN" smtClean="0">
                <a:solidFill>
                  <a:srgbClr val="FFFFFF"/>
                </a:solidFill>
              </a:rPr>
              <a:pPr defTabSz="914126"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149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solidFill>
          <a:srgbClr val="CA1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50" y="3003549"/>
            <a:ext cx="6267940" cy="1039696"/>
          </a:xfrm>
          <a:prstGeom prst="rect">
            <a:avLst/>
          </a:prstGeom>
        </p:spPr>
        <p:txBody>
          <a:bodyPr lIns="0" tIns="46800" rIns="0" anchor="ctr">
            <a:noAutofit/>
          </a:bodyPr>
          <a:lstStyle>
            <a:lvl1pPr algn="l">
              <a:lnSpc>
                <a:spcPts val="2624"/>
              </a:lnSpc>
              <a:defRPr sz="3599" b="1" i="0" baseline="0">
                <a:solidFill>
                  <a:schemeClr val="bg1"/>
                </a:solidFill>
                <a:latin typeface="PF Handbook Pro" charset="0"/>
                <a:ea typeface="PF Handbook Pro" charset="0"/>
                <a:cs typeface="PF Handbook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96" y="2914649"/>
            <a:ext cx="3694738" cy="11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7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824">
          <p15:clr>
            <a:srgbClr val="FBAE40"/>
          </p15:clr>
        </p15:guide>
        <p15:guide id="3" pos="693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152402"/>
            <a:ext cx="9852634" cy="854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4314" y="6643688"/>
            <a:ext cx="3034510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26"/>
            <a:fld id="{0A6BE5EB-665E-4F7E-95B9-122A9CA10F56}" type="slidenum">
              <a:rPr lang="en-IN" smtClean="0">
                <a:solidFill>
                  <a:srgbClr val="000000"/>
                </a:solidFill>
              </a:rPr>
              <a:pPr defTabSz="914126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57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ing_Custom Layout">
    <p:bg>
      <p:bgPr>
        <a:solidFill>
          <a:srgbClr val="D395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PROTECTING Separator</a:t>
            </a:r>
            <a:endParaRPr lang="en-IN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6997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ing_Custom Layout">
    <p:bg>
      <p:bgPr>
        <a:solidFill>
          <a:srgbClr val="95A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INVESTING Separator</a:t>
            </a:r>
            <a:endParaRPr lang="en-IN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5528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ng_Custom Layout">
    <p:bg>
      <p:bgPr>
        <a:solidFill>
          <a:srgbClr val="CEA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FINANCING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386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1"/>
            <a:ext cx="1397984" cy="411237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8441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0700" y="365125"/>
            <a:ext cx="10512425" cy="663575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908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0700" y="365125"/>
            <a:ext cx="10512425" cy="638175"/>
          </a:xfrm>
          <a:prstGeom prst="rect">
            <a:avLst/>
          </a:prstGeom>
        </p:spPr>
        <p:txBody>
          <a:bodyPr/>
          <a:lstStyle>
            <a:lvl1pPr>
              <a:defRPr lang="en-IN" sz="3400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4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ing_Custom Layout">
    <p:bg>
      <p:bgPr>
        <a:solidFill>
          <a:srgbClr val="95A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INVESTING Separator</a:t>
            </a:r>
            <a:endParaRPr lang="en-IN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5162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390" y="363537"/>
            <a:ext cx="10512425" cy="677863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316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F Handbook Pro" panose="02000506090000020004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38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F Encore Sans Pro" panose="02000503040000020004" pitchFamily="50" charset="0"/>
              </a:defRPr>
            </a:lvl1pPr>
            <a:lvl2pPr>
              <a:defRPr sz="2400">
                <a:latin typeface="PF Encore Sans Pro" panose="02000503040000020004" pitchFamily="50" charset="0"/>
              </a:defRPr>
            </a:lvl2pPr>
            <a:lvl3pPr>
              <a:defRPr sz="2000">
                <a:latin typeface="PF Encore Sans Pro" panose="02000503040000020004" pitchFamily="50" charset="0"/>
              </a:defRPr>
            </a:lvl3pPr>
            <a:lvl4pPr>
              <a:defRPr sz="1800">
                <a:latin typeface="PF Encore Sans Pro" panose="02000503040000020004" pitchFamily="50" charset="0"/>
              </a:defRPr>
            </a:lvl4pPr>
            <a:lvl5pPr>
              <a:defRPr sz="1800">
                <a:latin typeface="PF Encore Sans Pro" panose="02000503040000020004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0861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F Encore Sans Pro" panose="02000503040000020004" pitchFamily="50" charset="0"/>
              </a:defRPr>
            </a:lvl1pPr>
            <a:lvl2pPr>
              <a:defRPr sz="2400">
                <a:latin typeface="PF Encore Sans Pro" panose="02000503040000020004" pitchFamily="50" charset="0"/>
              </a:defRPr>
            </a:lvl2pPr>
            <a:lvl3pPr>
              <a:defRPr sz="2000">
                <a:latin typeface="PF Encore Sans Pro" panose="02000503040000020004" pitchFamily="50" charset="0"/>
              </a:defRPr>
            </a:lvl3pPr>
            <a:lvl4pPr>
              <a:defRPr sz="1800">
                <a:latin typeface="PF Encore Sans Pro" panose="02000503040000020004" pitchFamily="50" charset="0"/>
              </a:defRPr>
            </a:lvl4pPr>
            <a:lvl5pPr>
              <a:defRPr sz="1800">
                <a:latin typeface="PF Encore Sans Pro" panose="02000503040000020004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65125"/>
            <a:ext cx="10512425" cy="650875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109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Encore Sans Pro" panose="02000503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PF Encore Sans Pro" panose="02000503040000020004" pitchFamily="50" charset="0"/>
              </a:defRPr>
            </a:lvl1pPr>
            <a:lvl2pPr>
              <a:defRPr sz="2000">
                <a:latin typeface="PF Encore Sans Pro" panose="02000503040000020004" pitchFamily="50" charset="0"/>
              </a:defRPr>
            </a:lvl2pPr>
            <a:lvl3pPr>
              <a:defRPr sz="1800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Encore Sans Pro" panose="02000503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PF Encore Sans Pro" panose="02000503040000020004" pitchFamily="50" charset="0"/>
              </a:defRPr>
            </a:lvl1pPr>
            <a:lvl2pPr>
              <a:defRPr sz="2000">
                <a:latin typeface="PF Encore Sans Pro" panose="02000503040000020004" pitchFamily="50" charset="0"/>
              </a:defRPr>
            </a:lvl2pPr>
            <a:lvl3pPr>
              <a:defRPr sz="1800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65125"/>
            <a:ext cx="10512425" cy="650875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7793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65125"/>
            <a:ext cx="10512425" cy="650875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4345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65125"/>
            <a:ext cx="10512425" cy="663575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2128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4315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1064315"/>
            <a:ext cx="6813550" cy="506184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F Encore Sans Pro" panose="02000503040000020004" pitchFamily="50" charset="0"/>
              </a:defRPr>
            </a:lvl1pPr>
            <a:lvl2pPr>
              <a:defRPr sz="2800">
                <a:latin typeface="PF Encore Sans Pro" panose="02000503040000020004" pitchFamily="50" charset="0"/>
              </a:defRPr>
            </a:lvl2pPr>
            <a:lvl3pPr>
              <a:defRPr sz="2400">
                <a:latin typeface="PF Encore Sans Pro" panose="02000503040000020004" pitchFamily="50" charset="0"/>
              </a:defRPr>
            </a:lvl3pPr>
            <a:lvl4pPr>
              <a:defRPr sz="2000">
                <a:latin typeface="PF Encore Sans Pro" panose="02000503040000020004" pitchFamily="50" charset="0"/>
              </a:defRPr>
            </a:lvl4pPr>
            <a:lvl5pPr>
              <a:defRPr sz="2000">
                <a:latin typeface="PF Encore Sans Pro" panose="02000503040000020004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226365"/>
            <a:ext cx="4010025" cy="38997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230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510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045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ing_Custom Layout">
    <p:bg>
      <p:bgPr>
        <a:solidFill>
          <a:srgbClr val="D395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85764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PROTECTING Separator</a:t>
            </a:r>
            <a:endParaRPr lang="en-IN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ng_Custom Layout">
    <p:bg>
      <p:bgPr>
        <a:solidFill>
          <a:srgbClr val="CEA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FINANCING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4402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ing_Custom Layout">
    <p:bg>
      <p:bgPr>
        <a:solidFill>
          <a:srgbClr val="95A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INVESTING Separator</a:t>
            </a:r>
            <a:endParaRPr lang="en-IN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2609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ng_Custom Layout">
    <p:bg>
      <p:bgPr>
        <a:solidFill>
          <a:srgbClr val="CEA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85764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FINANCING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581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3"/>
            <a:ext cx="1397984" cy="411237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50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50" y="3570636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0589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71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2"/>
            <a:ext cx="10969625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66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  <a:latin typeface="PF Handbook Pro" panose="02000506090000020004" pitchFamily="50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076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799">
                <a:latin typeface="PF Encore Sans Pro" panose="02000503040000020004" pitchFamily="50" charset="0"/>
              </a:defRPr>
            </a:lvl1pPr>
            <a:lvl2pPr>
              <a:defRPr sz="2399">
                <a:latin typeface="PF Encore Sans Pro" panose="02000503040000020004" pitchFamily="50" charset="0"/>
              </a:defRPr>
            </a:lvl2pPr>
            <a:lvl3pPr>
              <a:defRPr sz="1999">
                <a:latin typeface="PF Encore Sans Pro" panose="02000503040000020004" pitchFamily="50" charset="0"/>
              </a:defRPr>
            </a:lvl3pPr>
            <a:lvl4pPr>
              <a:defRPr sz="1799">
                <a:latin typeface="PF Encore Sans Pro" panose="02000503040000020004" pitchFamily="50" charset="0"/>
              </a:defRPr>
            </a:lvl4pPr>
            <a:lvl5pPr>
              <a:defRPr sz="1799">
                <a:latin typeface="PF Encore Sans Pro" panose="02000503040000020004" pitchFamily="50" charset="0"/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0202"/>
            <a:ext cx="5408612" cy="4525963"/>
          </a:xfrm>
          <a:prstGeom prst="rect">
            <a:avLst/>
          </a:prstGeom>
        </p:spPr>
        <p:txBody>
          <a:bodyPr/>
          <a:lstStyle>
            <a:lvl1pPr>
              <a:defRPr sz="2799">
                <a:latin typeface="PF Encore Sans Pro" panose="02000503040000020004" pitchFamily="50" charset="0"/>
              </a:defRPr>
            </a:lvl1pPr>
            <a:lvl2pPr>
              <a:defRPr sz="2399">
                <a:latin typeface="PF Encore Sans Pro" panose="02000503040000020004" pitchFamily="50" charset="0"/>
              </a:defRPr>
            </a:lvl2pPr>
            <a:lvl3pPr>
              <a:defRPr sz="1999">
                <a:latin typeface="PF Encore Sans Pro" panose="02000503040000020004" pitchFamily="50" charset="0"/>
              </a:defRPr>
            </a:lvl3pPr>
            <a:lvl4pPr>
              <a:defRPr sz="1799">
                <a:latin typeface="PF Encore Sans Pro" panose="02000503040000020004" pitchFamily="50" charset="0"/>
              </a:defRPr>
            </a:lvl4pPr>
            <a:lvl5pPr>
              <a:defRPr sz="1799">
                <a:latin typeface="PF Encore Sans Pro" panose="02000503040000020004" pitchFamily="50" charset="0"/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96020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>
                <a:latin typeface="PF Encore Sans Pro" panose="02000503040000020004" pitchFamily="50" charset="0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399">
                <a:latin typeface="PF Encore Sans Pro" panose="02000503040000020004" pitchFamily="50" charset="0"/>
              </a:defRPr>
            </a:lvl1pPr>
            <a:lvl2pPr>
              <a:defRPr sz="1999">
                <a:latin typeface="PF Encore Sans Pro" panose="02000503040000020004" pitchFamily="50" charset="0"/>
              </a:defRPr>
            </a:lvl2pPr>
            <a:lvl3pPr>
              <a:defRPr sz="1799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>
                <a:latin typeface="PF Encore Sans Pro" panose="02000503040000020004" pitchFamily="50" charset="0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399">
                <a:latin typeface="PF Encore Sans Pro" panose="02000503040000020004" pitchFamily="50" charset="0"/>
              </a:defRPr>
            </a:lvl1pPr>
            <a:lvl2pPr>
              <a:defRPr sz="1999">
                <a:latin typeface="PF Encore Sans Pro" panose="02000503040000020004" pitchFamily="50" charset="0"/>
              </a:defRPr>
            </a:lvl2pPr>
            <a:lvl3pPr>
              <a:defRPr sz="1799">
                <a:latin typeface="PF Encore Sans Pro" panose="02000503040000020004" pitchFamily="50" charset="0"/>
              </a:defRPr>
            </a:lvl3pPr>
            <a:lvl4pPr>
              <a:defRPr sz="1600">
                <a:latin typeface="PF Encore Sans Pro" panose="02000503040000020004" pitchFamily="50" charset="0"/>
              </a:defRPr>
            </a:lvl4pPr>
            <a:lvl5pPr>
              <a:defRPr sz="1600">
                <a:latin typeface="PF Encore Sans Pro" panose="02000503040000020004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5658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3778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5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1"/>
            <a:ext cx="1397984" cy="411237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12149" y="3010106"/>
            <a:ext cx="5591175" cy="779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ADVISING Separator</a:t>
            </a:r>
            <a:endParaRPr lang="en-IN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24849" y="3570634"/>
            <a:ext cx="5591175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0844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4315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1999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1064315"/>
            <a:ext cx="6813550" cy="5061848"/>
          </a:xfrm>
          <a:prstGeom prst="rect">
            <a:avLst/>
          </a:prstGeom>
        </p:spPr>
        <p:txBody>
          <a:bodyPr/>
          <a:lstStyle>
            <a:lvl1pPr>
              <a:defRPr sz="3199">
                <a:latin typeface="PF Encore Sans Pro" panose="02000503040000020004" pitchFamily="50" charset="0"/>
              </a:defRPr>
            </a:lvl1pPr>
            <a:lvl2pPr>
              <a:defRPr sz="2799">
                <a:latin typeface="PF Encore Sans Pro" panose="02000503040000020004" pitchFamily="50" charset="0"/>
              </a:defRPr>
            </a:lvl2pPr>
            <a:lvl3pPr>
              <a:defRPr sz="2399">
                <a:latin typeface="PF Encore Sans Pro" panose="02000503040000020004" pitchFamily="50" charset="0"/>
              </a:defRPr>
            </a:lvl3pPr>
            <a:lvl4pPr>
              <a:defRPr sz="1999">
                <a:latin typeface="PF Encore Sans Pro" panose="02000503040000020004" pitchFamily="50" charset="0"/>
              </a:defRPr>
            </a:lvl4pPr>
            <a:lvl5pPr>
              <a:defRPr sz="1999">
                <a:latin typeface="PF Encore Sans Pro" panose="02000503040000020004" pitchFamily="50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226365"/>
            <a:ext cx="4010025" cy="38997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078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1999" b="1">
                <a:latin typeface="PF Encore Sans Pro" panose="02000503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F Encore Sans Pro" panose="02000503040000020004" pitchFamily="50" charset="0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867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600202"/>
            <a:ext cx="10969625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PF Encore Sans Pro" panose="02000503040000020004" pitchFamily="50" charset="0"/>
              </a:defRPr>
            </a:lvl1pPr>
            <a:lvl2pPr>
              <a:defRPr>
                <a:latin typeface="PF Encore Sans Pro" panose="02000503040000020004" pitchFamily="50" charset="0"/>
              </a:defRPr>
            </a:lvl2pPr>
            <a:lvl3pPr>
              <a:defRPr>
                <a:latin typeface="PF Encore Sans Pro" panose="02000503040000020004" pitchFamily="50" charset="0"/>
              </a:defRPr>
            </a:lvl3pPr>
            <a:lvl4pPr>
              <a:defRPr>
                <a:latin typeface="PF Encore Sans Pro" panose="02000503040000020004" pitchFamily="50" charset="0"/>
              </a:defRPr>
            </a:lvl4pPr>
            <a:lvl5pPr>
              <a:defRPr>
                <a:latin typeface="PF Encore Sans Pro" panose="02000503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407161"/>
            <a:ext cx="10969625" cy="533745"/>
          </a:xfrm>
          <a:prstGeom prst="rect">
            <a:avLst/>
          </a:prstGeom>
        </p:spPr>
        <p:txBody>
          <a:bodyPr/>
          <a:lstStyle>
            <a:lvl1pPr algn="l">
              <a:defRPr sz="29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1120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vesting_Title_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" y="2792025"/>
            <a:ext cx="7110663" cy="1370192"/>
          </a:xfrm>
          <a:prstGeom prst="rect">
            <a:avLst/>
          </a:prstGeom>
          <a:solidFill>
            <a:srgbClr val="8CA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/>
            <a:endParaRPr lang="en-US" sz="1799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654997" y="4143375"/>
            <a:ext cx="706116" cy="25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2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INVESTING title slide</a:t>
            </a:r>
            <a:endParaRPr lang="en-IN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9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4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06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C_Title Slide">
    <p:bg>
      <p:bgPr>
        <a:solidFill>
          <a:srgbClr val="CB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8812" y="3132481"/>
            <a:ext cx="5591175" cy="5679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ABC title slide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6249" y="3700461"/>
            <a:ext cx="5591175" cy="442912"/>
          </a:xfrm>
          <a:prstGeom prst="rect">
            <a:avLst/>
          </a:prstGeom>
        </p:spPr>
        <p:txBody>
          <a:bodyPr/>
          <a:lstStyle>
            <a:lvl1pPr>
              <a:defRPr sz="2499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lvl="0"/>
            <a:r>
              <a:rPr lang="en-US" dirty="0"/>
              <a:t>DD-MM-YY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441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5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660291"/>
            <a:ext cx="3695700" cy="138295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5761" y="6370983"/>
            <a:ext cx="11415711" cy="19878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8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49" r:id="rId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5762" y="401243"/>
            <a:ext cx="11415711" cy="573713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1"/>
            <a:ext cx="1397984" cy="41123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85761" y="6370983"/>
            <a:ext cx="11415711" cy="19878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/>
              <a:t>Company Name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0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5" r:id="rId4"/>
    <p:sldLayoutId id="2147483656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5663" y="121774"/>
            <a:ext cx="11412739" cy="858888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554105" y="281277"/>
            <a:ext cx="1834829" cy="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120">
          <p15:clr>
            <a:srgbClr val="F26B43"/>
          </p15:clr>
        </p15:guide>
        <p15:guide id="3" pos="717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5663" y="121774"/>
            <a:ext cx="11412739" cy="858888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9554105" y="281277"/>
            <a:ext cx="1834829" cy="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8" r:id="rId15"/>
    <p:sldLayoutId id="2147483769" r:id="rId16"/>
    <p:sldLayoutId id="2147483771" r:id="rId17"/>
    <p:sldLayoutId id="2147483772" r:id="rId18"/>
    <p:sldLayoutId id="2147483773" r:id="rId19"/>
    <p:sldLayoutId id="2147483774" r:id="rId20"/>
    <p:sldLayoutId id="2147483775" r:id="rId21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120">
          <p15:clr>
            <a:srgbClr val="F26B43"/>
          </p15:clr>
        </p15:guide>
        <p15:guide id="3" pos="717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5762" y="401243"/>
            <a:ext cx="11415711" cy="573713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1"/>
            <a:ext cx="1397984" cy="41123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85761" y="6370983"/>
            <a:ext cx="11415711" cy="19878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5763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r>
              <a:rPr lang="en-IN" dirty="0"/>
              <a:t>ABSL AMC Ltd.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38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fld id="{5B4875B8-9C96-45EF-BF54-2EA367706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5763" y="401245"/>
            <a:ext cx="11415711" cy="573713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/>
            <a:endParaRPr lang="en-US" sz="1799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0"/>
          <a:stretch/>
        </p:blipFill>
        <p:spPr>
          <a:xfrm>
            <a:off x="10016587" y="498093"/>
            <a:ext cx="1397984" cy="41123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85762" y="6370983"/>
            <a:ext cx="11415711" cy="198782"/>
          </a:xfrm>
          <a:prstGeom prst="rect">
            <a:avLst/>
          </a:prstGeom>
          <a:solidFill>
            <a:srgbClr val="CA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/>
            <a:endParaRPr lang="en-US" sz="1799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5764" y="6284910"/>
            <a:ext cx="11415711" cy="0"/>
          </a:xfrm>
          <a:prstGeom prst="line">
            <a:avLst/>
          </a:prstGeom>
          <a:ln w="12700" cap="rnd">
            <a:solidFill>
              <a:srgbClr val="C7C8CA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95" y="629009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457063"/>
            <a:r>
              <a:rPr lang="en-IN">
                <a:solidFill>
                  <a:prstClr val="white"/>
                </a:solidFill>
              </a:rPr>
              <a:t>Company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09013" y="627684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F Handbook Pro" panose="02000506090000020004" pitchFamily="50" charset="0"/>
              </a:defRPr>
            </a:lvl1pPr>
          </a:lstStyle>
          <a:p>
            <a:pPr defTabSz="457063"/>
            <a:fld id="{5B4875B8-9C96-45EF-BF54-2EA3677063F8}" type="slidenum">
              <a:rPr lang="en-IN" smtClean="0">
                <a:solidFill>
                  <a:prstClr val="white"/>
                </a:solidFill>
              </a:rPr>
              <a:pPr defTabSz="457063"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hdr="0" dt="0"/>
  <p:txStyles>
    <p:titleStyle>
      <a:lvl1pPr algn="ctr" defTabSz="45706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457063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92025"/>
            <a:ext cx="7110663" cy="1370192"/>
          </a:xfrm>
          <a:prstGeom prst="rect">
            <a:avLst/>
          </a:prstGeom>
          <a:solidFill>
            <a:srgbClr val="8CA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654997" y="4143373"/>
            <a:ext cx="706116" cy="25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5485" y="3004417"/>
            <a:ext cx="9688595" cy="849165"/>
          </a:xfrm>
        </p:spPr>
        <p:txBody>
          <a:bodyPr anchor="ctr"/>
          <a:lstStyle/>
          <a:p>
            <a:r>
              <a:rPr lang="en-US" dirty="0"/>
              <a:t>Cancelled and Ceased SIP Analysis</a:t>
            </a:r>
          </a:p>
          <a:p>
            <a:r>
              <a:rPr lang="en-US" sz="2000" dirty="0"/>
              <a:t>Apr’21</a:t>
            </a:r>
            <a:r>
              <a:rPr lang="en-US" sz="1800" dirty="0"/>
              <a:t> – Mar’22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0688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Demographic Distribution</a:t>
            </a:r>
            <a:r>
              <a:rPr lang="en-IN" sz="2000" dirty="0"/>
              <a:t>(Based on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95D952-424B-9E65-2287-E4C4ECF8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52910"/>
              </p:ext>
            </p:extLst>
          </p:nvPr>
        </p:nvGraphicFramePr>
        <p:xfrm>
          <a:off x="876352" y="1834447"/>
          <a:ext cx="1826043" cy="3355218"/>
        </p:xfrm>
        <a:graphic>
          <a:graphicData uri="http://schemas.openxmlformats.org/drawingml/2006/table">
            <a:tbl>
              <a:tblPr/>
              <a:tblGrid>
                <a:gridCol w="1146585">
                  <a:extLst>
                    <a:ext uri="{9D8B030D-6E8A-4147-A177-3AD203B41FA5}">
                      <a16:colId xmlns:a16="http://schemas.microsoft.com/office/drawing/2014/main" val="2967813709"/>
                    </a:ext>
                  </a:extLst>
                </a:gridCol>
                <a:gridCol w="679458">
                  <a:extLst>
                    <a:ext uri="{9D8B030D-6E8A-4147-A177-3AD203B41FA5}">
                      <a16:colId xmlns:a16="http://schemas.microsoft.com/office/drawing/2014/main" val="1953628007"/>
                    </a:ext>
                  </a:extLst>
                </a:gridCol>
              </a:tblGrid>
              <a:tr h="3728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band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7154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20276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to 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28213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to 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12305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to 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71850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to 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844618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to 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92045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to 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611047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147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5F1813-3FB4-D381-46A1-5B6768BE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71488"/>
              </p:ext>
            </p:extLst>
          </p:nvPr>
        </p:nvGraphicFramePr>
        <p:xfrm>
          <a:off x="3178352" y="2650926"/>
          <a:ext cx="2721644" cy="2069640"/>
        </p:xfrm>
        <a:graphic>
          <a:graphicData uri="http://schemas.openxmlformats.org/drawingml/2006/table">
            <a:tbl>
              <a:tblPr/>
              <a:tblGrid>
                <a:gridCol w="1334001">
                  <a:extLst>
                    <a:ext uri="{9D8B030D-6E8A-4147-A177-3AD203B41FA5}">
                      <a16:colId xmlns:a16="http://schemas.microsoft.com/office/drawing/2014/main" val="1015816840"/>
                    </a:ext>
                  </a:extLst>
                </a:gridCol>
                <a:gridCol w="1387643">
                  <a:extLst>
                    <a:ext uri="{9D8B030D-6E8A-4147-A177-3AD203B41FA5}">
                      <a16:colId xmlns:a16="http://schemas.microsoft.com/office/drawing/2014/main" val="1141503196"/>
                    </a:ext>
                  </a:extLst>
                </a:gridCol>
              </a:tblGrid>
              <a:tr h="4139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Zone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38567"/>
                  </a:ext>
                </a:extLst>
              </a:tr>
              <a:tr h="413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1.36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20407"/>
                  </a:ext>
                </a:extLst>
              </a:tr>
              <a:tr h="413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1.66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51603"/>
                  </a:ext>
                </a:extLst>
              </a:tr>
              <a:tr h="413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           1.71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1499"/>
                  </a:ext>
                </a:extLst>
              </a:tr>
              <a:tr h="413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1.57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8384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A8432-3578-CEE6-A24B-A6B5F098D8E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09068" y="4141158"/>
            <a:ext cx="3197600" cy="351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AA3BC-4BAE-6443-6B76-D67302B638B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909068" y="4492780"/>
            <a:ext cx="350983" cy="894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8CF41F-95B0-005C-2D8B-ABEC159C5A6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5899996" y="3130539"/>
            <a:ext cx="3206672" cy="55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6F7344-9429-59A9-2F56-BB4207D5061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909068" y="1768628"/>
            <a:ext cx="1711805" cy="1506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84324B6-092B-67B1-5A85-74E39D88B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0128"/>
              </p:ext>
            </p:extLst>
          </p:nvPr>
        </p:nvGraphicFramePr>
        <p:xfrm>
          <a:off x="9106668" y="3857160"/>
          <a:ext cx="2597652" cy="1271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826">
                  <a:extLst>
                    <a:ext uri="{9D8B030D-6E8A-4147-A177-3AD203B41FA5}">
                      <a16:colId xmlns:a16="http://schemas.microsoft.com/office/drawing/2014/main" val="4113213010"/>
                    </a:ext>
                  </a:extLst>
                </a:gridCol>
                <a:gridCol w="1298826">
                  <a:extLst>
                    <a:ext uri="{9D8B030D-6E8A-4147-A177-3AD203B41FA5}">
                      <a16:colId xmlns:a16="http://schemas.microsoft.com/office/drawing/2014/main" val="1407903797"/>
                    </a:ext>
                  </a:extLst>
                </a:gridCol>
              </a:tblGrid>
              <a:tr h="254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Bilaspur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7065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Burdwan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2858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Chas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39159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Baleshwar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12647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Agartala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79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E56B9E-D873-FD2E-D2EE-CFF9810D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7033"/>
              </p:ext>
            </p:extLst>
          </p:nvPr>
        </p:nvGraphicFramePr>
        <p:xfrm>
          <a:off x="9106668" y="2497127"/>
          <a:ext cx="2597652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826">
                  <a:extLst>
                    <a:ext uri="{9D8B030D-6E8A-4147-A177-3AD203B41FA5}">
                      <a16:colId xmlns:a16="http://schemas.microsoft.com/office/drawing/2014/main" val="2190558016"/>
                    </a:ext>
                  </a:extLst>
                </a:gridCol>
                <a:gridCol w="1298826">
                  <a:extLst>
                    <a:ext uri="{9D8B030D-6E8A-4147-A177-3AD203B41FA5}">
                      <a16:colId xmlns:a16="http://schemas.microsoft.com/office/drawing/2014/main" val="34983676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Aligarh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30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Muzaffarnagar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9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Karnal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9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Fatehpur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27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Saharanpur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13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091CDC0-734A-E4A7-B045-F766CCF4F875}"/>
              </a:ext>
            </a:extLst>
          </p:cNvPr>
          <p:cNvSpPr/>
          <p:nvPr/>
        </p:nvSpPr>
        <p:spPr>
          <a:xfrm>
            <a:off x="4539174" y="1299199"/>
            <a:ext cx="2131368" cy="8136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Top 5 leaking cities for each zone with number of Investors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6CFACA0-71F8-62A5-9ED6-0D497817A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96675"/>
              </p:ext>
            </p:extLst>
          </p:nvPr>
        </p:nvGraphicFramePr>
        <p:xfrm>
          <a:off x="6260051" y="4754164"/>
          <a:ext cx="2721644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774">
                  <a:extLst>
                    <a:ext uri="{9D8B030D-6E8A-4147-A177-3AD203B41FA5}">
                      <a16:colId xmlns:a16="http://schemas.microsoft.com/office/drawing/2014/main" val="179109936"/>
                    </a:ext>
                  </a:extLst>
                </a:gridCol>
                <a:gridCol w="822870">
                  <a:extLst>
                    <a:ext uri="{9D8B030D-6E8A-4147-A177-3AD203B41FA5}">
                      <a16:colId xmlns:a16="http://schemas.microsoft.com/office/drawing/2014/main" val="1075939254"/>
                    </a:ext>
                  </a:extLst>
                </a:gridCol>
              </a:tblGrid>
              <a:tr h="231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Virudhunagar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56849"/>
                  </a:ext>
                </a:extLst>
              </a:tr>
              <a:tr h="231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Kanyakumari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81788"/>
                  </a:ext>
                </a:extLst>
              </a:tr>
              <a:tr h="231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Pondicherry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94454"/>
                  </a:ext>
                </a:extLst>
              </a:tr>
              <a:tr h="200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Thiruvananthapuram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3247"/>
                  </a:ext>
                </a:extLst>
              </a:tr>
              <a:tr h="231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Kottayam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8202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96580AE-4277-0BC1-2390-519C558D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17190"/>
              </p:ext>
            </p:extLst>
          </p:nvPr>
        </p:nvGraphicFramePr>
        <p:xfrm>
          <a:off x="7620873" y="1135216"/>
          <a:ext cx="2411818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909">
                  <a:extLst>
                    <a:ext uri="{9D8B030D-6E8A-4147-A177-3AD203B41FA5}">
                      <a16:colId xmlns:a16="http://schemas.microsoft.com/office/drawing/2014/main" val="3237248332"/>
                    </a:ext>
                  </a:extLst>
                </a:gridCol>
                <a:gridCol w="1205909">
                  <a:extLst>
                    <a:ext uri="{9D8B030D-6E8A-4147-A177-3AD203B41FA5}">
                      <a16:colId xmlns:a16="http://schemas.microsoft.com/office/drawing/2014/main" val="7162328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Shivpuri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73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Murwara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18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Nadiad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8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INDORE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Gandhidham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7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8012085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Ceased SIP Analysis </a:t>
            </a:r>
            <a:r>
              <a:rPr lang="en-IN" sz="2400" dirty="0"/>
              <a:t>(</a:t>
            </a:r>
            <a:r>
              <a:rPr lang="en-US" sz="2400" dirty="0"/>
              <a:t>Apr’21 – Mar’22)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B3700D-30D2-8B69-FD3D-7402684D0D10}"/>
              </a:ext>
            </a:extLst>
          </p:cNvPr>
          <p:cNvGrpSpPr/>
          <p:nvPr/>
        </p:nvGrpSpPr>
        <p:grpSpPr>
          <a:xfrm>
            <a:off x="1129110" y="1091842"/>
            <a:ext cx="9948703" cy="3347165"/>
            <a:chOff x="1120060" y="1634489"/>
            <a:chExt cx="9948703" cy="33471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639D5E-BCD0-BCFE-46CB-DE302E1DC033}"/>
                </a:ext>
              </a:extLst>
            </p:cNvPr>
            <p:cNvGrpSpPr/>
            <p:nvPr/>
          </p:nvGrpSpPr>
          <p:grpSpPr>
            <a:xfrm>
              <a:off x="1120061" y="1634489"/>
              <a:ext cx="9948702" cy="2363789"/>
              <a:chOff x="1122362" y="1634489"/>
              <a:chExt cx="9948702" cy="2363789"/>
            </a:xfrm>
          </p:grpSpPr>
          <p:pic>
            <p:nvPicPr>
              <p:cNvPr id="8" name="Graphic 7" descr="Piggy Bank">
                <a:extLst>
                  <a:ext uri="{FF2B5EF4-FFF2-40B4-BE49-F238E27FC236}">
                    <a16:creationId xmlns:a16="http://schemas.microsoft.com/office/drawing/2014/main" id="{D976D372-C441-B7B4-D0EB-D2CF81D2A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2362" y="1634490"/>
                <a:ext cx="2363788" cy="2363788"/>
              </a:xfrm>
              <a:prstGeom prst="rect">
                <a:avLst/>
              </a:prstGeom>
            </p:spPr>
          </p:pic>
          <p:pic>
            <p:nvPicPr>
              <p:cNvPr id="10" name="Graphic 9" descr="User">
                <a:extLst>
                  <a:ext uri="{FF2B5EF4-FFF2-40B4-BE49-F238E27FC236}">
                    <a16:creationId xmlns:a16="http://schemas.microsoft.com/office/drawing/2014/main" id="{9FBB3670-EAD0-4C75-D951-4242CE6E0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01112" y="1728787"/>
                <a:ext cx="2134077" cy="2175193"/>
              </a:xfrm>
              <a:prstGeom prst="rect">
                <a:avLst/>
              </a:prstGeom>
            </p:spPr>
          </p:pic>
          <p:pic>
            <p:nvPicPr>
              <p:cNvPr id="12" name="Graphic 11" descr="Money">
                <a:extLst>
                  <a:ext uri="{FF2B5EF4-FFF2-40B4-BE49-F238E27FC236}">
                    <a16:creationId xmlns:a16="http://schemas.microsoft.com/office/drawing/2014/main" id="{CE8CF066-307F-869C-D960-F2F6A378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95871" y="1634489"/>
                <a:ext cx="2175193" cy="2175193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9DD08-5371-2E53-E61F-114A41AB22C2}"/>
                </a:ext>
              </a:extLst>
            </p:cNvPr>
            <p:cNvSpPr/>
            <p:nvPr/>
          </p:nvSpPr>
          <p:spPr>
            <a:xfrm>
              <a:off x="1120061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Ceased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C36860-BDB3-D8E1-0012-E1BBDC3ACE54}"/>
                </a:ext>
              </a:extLst>
            </p:cNvPr>
            <p:cNvSpPr/>
            <p:nvPr/>
          </p:nvSpPr>
          <p:spPr>
            <a:xfrm>
              <a:off x="1120060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1,51,263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3B6C55-C80D-BD0D-0FE6-992E57FE8D29}"/>
                </a:ext>
              </a:extLst>
            </p:cNvPr>
            <p:cNvSpPr/>
            <p:nvPr/>
          </p:nvSpPr>
          <p:spPr>
            <a:xfrm>
              <a:off x="5049680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Investors Lost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367287-1779-741B-F4FD-A55EE6F0EE4B}"/>
                </a:ext>
              </a:extLst>
            </p:cNvPr>
            <p:cNvSpPr/>
            <p:nvPr/>
          </p:nvSpPr>
          <p:spPr>
            <a:xfrm>
              <a:off x="5049679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97,915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81A28-6404-8829-2E68-AD57539604EE}"/>
                </a:ext>
              </a:extLst>
            </p:cNvPr>
            <p:cNvSpPr/>
            <p:nvPr/>
          </p:nvSpPr>
          <p:spPr>
            <a:xfrm>
              <a:off x="8885554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96F61E-0AD5-60AE-003D-CCC79DE00279}"/>
                </a:ext>
              </a:extLst>
            </p:cNvPr>
            <p:cNvSpPr/>
            <p:nvPr/>
          </p:nvSpPr>
          <p:spPr>
            <a:xfrm>
              <a:off x="8885553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40.42 Crores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1D3EC5-9F29-9D70-1018-C09B92C7DAAA}"/>
              </a:ext>
            </a:extLst>
          </p:cNvPr>
          <p:cNvGrpSpPr/>
          <p:nvPr/>
        </p:nvGrpSpPr>
        <p:grpSpPr>
          <a:xfrm>
            <a:off x="381634" y="4689315"/>
            <a:ext cx="11425555" cy="1392873"/>
            <a:chOff x="381635" y="4606290"/>
            <a:chExt cx="11425555" cy="13928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AEBE03-08ED-DFB6-1E3D-BA3B2A86F252}"/>
                </a:ext>
              </a:extLst>
            </p:cNvPr>
            <p:cNvSpPr/>
            <p:nvPr/>
          </p:nvSpPr>
          <p:spPr>
            <a:xfrm>
              <a:off x="580330" y="4700588"/>
              <a:ext cx="3454460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Ceased per Investor = 1.54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2E274E-267F-BF67-97C1-F18C1E16AC1F}"/>
                </a:ext>
              </a:extLst>
            </p:cNvPr>
            <p:cNvSpPr/>
            <p:nvPr/>
          </p:nvSpPr>
          <p:spPr>
            <a:xfrm>
              <a:off x="381635" y="4606290"/>
              <a:ext cx="11425555" cy="139287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38100"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F0E089-E3F3-C2E7-C1FA-943DA5A2AE0C}"/>
                </a:ext>
              </a:extLst>
            </p:cNvPr>
            <p:cNvSpPr/>
            <p:nvPr/>
          </p:nvSpPr>
          <p:spPr>
            <a:xfrm>
              <a:off x="7680960" y="4689950"/>
              <a:ext cx="3927535" cy="4732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 per SIP = Rs 2672.2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52438-849A-4D84-BDEF-582C7BEACE1F}"/>
                </a:ext>
              </a:extLst>
            </p:cNvPr>
            <p:cNvSpPr/>
            <p:nvPr/>
          </p:nvSpPr>
          <p:spPr>
            <a:xfrm>
              <a:off x="3634740" y="5440541"/>
              <a:ext cx="4414480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 per Investor = Rs 4128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57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SIP Ceased Per Investor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25B7DD-DD78-ACEA-C114-8D31861FACBD}"/>
              </a:ext>
            </a:extLst>
          </p:cNvPr>
          <p:cNvGrpSpPr/>
          <p:nvPr/>
        </p:nvGrpSpPr>
        <p:grpSpPr>
          <a:xfrm>
            <a:off x="901158" y="1188503"/>
            <a:ext cx="9948703" cy="1077674"/>
            <a:chOff x="1120060" y="3903980"/>
            <a:chExt cx="9948703" cy="10776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D840B2-E9A9-C957-7995-3E014552FB07}"/>
                </a:ext>
              </a:extLst>
            </p:cNvPr>
            <p:cNvSpPr/>
            <p:nvPr/>
          </p:nvSpPr>
          <p:spPr>
            <a:xfrm>
              <a:off x="1120061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Ceased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1CB3E9-ED07-3E63-21BD-629C38A6392C}"/>
                </a:ext>
              </a:extLst>
            </p:cNvPr>
            <p:cNvSpPr/>
            <p:nvPr/>
          </p:nvSpPr>
          <p:spPr>
            <a:xfrm>
              <a:off x="1120060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1,51,263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F4990C-28B8-619B-D300-B3B2A75D72E9}"/>
                </a:ext>
              </a:extLst>
            </p:cNvPr>
            <p:cNvSpPr/>
            <p:nvPr/>
          </p:nvSpPr>
          <p:spPr>
            <a:xfrm>
              <a:off x="5049680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Investors Lost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F31593-61E0-7F2A-C689-B3E21F74C078}"/>
                </a:ext>
              </a:extLst>
            </p:cNvPr>
            <p:cNvSpPr/>
            <p:nvPr/>
          </p:nvSpPr>
          <p:spPr>
            <a:xfrm>
              <a:off x="5049679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1,04,957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6B789-196B-3522-982F-FC086B692EEF}"/>
                </a:ext>
              </a:extLst>
            </p:cNvPr>
            <p:cNvSpPr/>
            <p:nvPr/>
          </p:nvSpPr>
          <p:spPr>
            <a:xfrm>
              <a:off x="8885554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CE6EE-9C8E-0B40-58CD-656ECAC57ED7}"/>
                </a:ext>
              </a:extLst>
            </p:cNvPr>
            <p:cNvSpPr/>
            <p:nvPr/>
          </p:nvSpPr>
          <p:spPr>
            <a:xfrm>
              <a:off x="8885553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100.42 Crores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8D3F7-C4E7-DC98-7894-49B4073DCABE}"/>
              </a:ext>
            </a:extLst>
          </p:cNvPr>
          <p:cNvSpPr/>
          <p:nvPr/>
        </p:nvSpPr>
        <p:spPr>
          <a:xfrm>
            <a:off x="4148280" y="2464574"/>
            <a:ext cx="3454460" cy="462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SIPs Ceased per Investor = 1.44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EA7741-F500-DC9F-D038-4D0F57BD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92299"/>
              </p:ext>
            </p:extLst>
          </p:nvPr>
        </p:nvGraphicFramePr>
        <p:xfrm>
          <a:off x="594360" y="3150977"/>
          <a:ext cx="4594859" cy="2968373"/>
        </p:xfrm>
        <a:graphic>
          <a:graphicData uri="http://schemas.openxmlformats.org/drawingml/2006/table">
            <a:tbl>
              <a:tblPr/>
              <a:tblGrid>
                <a:gridCol w="1685551">
                  <a:extLst>
                    <a:ext uri="{9D8B030D-6E8A-4147-A177-3AD203B41FA5}">
                      <a16:colId xmlns:a16="http://schemas.microsoft.com/office/drawing/2014/main" val="3858403420"/>
                    </a:ext>
                  </a:extLst>
                </a:gridCol>
                <a:gridCol w="1454654">
                  <a:extLst>
                    <a:ext uri="{9D8B030D-6E8A-4147-A177-3AD203B41FA5}">
                      <a16:colId xmlns:a16="http://schemas.microsoft.com/office/drawing/2014/main" val="620526669"/>
                    </a:ext>
                  </a:extLst>
                </a:gridCol>
                <a:gridCol w="1454654">
                  <a:extLst>
                    <a:ext uri="{9D8B030D-6E8A-4147-A177-3AD203B41FA5}">
                      <a16:colId xmlns:a16="http://schemas.microsoft.com/office/drawing/2014/main" val="1839106250"/>
                    </a:ext>
                  </a:extLst>
                </a:gridCol>
              </a:tblGrid>
              <a:tr h="31651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Channel-Wise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2872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 contribution to 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69443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98697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50867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000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69359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9699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30766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314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293E41-2F7E-EC40-1248-EDA2C83E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07523"/>
              </p:ext>
            </p:extLst>
          </p:nvPr>
        </p:nvGraphicFramePr>
        <p:xfrm>
          <a:off x="6515228" y="3232705"/>
          <a:ext cx="4960491" cy="2804915"/>
        </p:xfrm>
        <a:graphic>
          <a:graphicData uri="http://schemas.openxmlformats.org/drawingml/2006/table">
            <a:tbl>
              <a:tblPr/>
              <a:tblGrid>
                <a:gridCol w="1819677">
                  <a:extLst>
                    <a:ext uri="{9D8B030D-6E8A-4147-A177-3AD203B41FA5}">
                      <a16:colId xmlns:a16="http://schemas.microsoft.com/office/drawing/2014/main" val="1011616655"/>
                    </a:ext>
                  </a:extLst>
                </a:gridCol>
                <a:gridCol w="1570407">
                  <a:extLst>
                    <a:ext uri="{9D8B030D-6E8A-4147-A177-3AD203B41FA5}">
                      <a16:colId xmlns:a16="http://schemas.microsoft.com/office/drawing/2014/main" val="1735265963"/>
                    </a:ext>
                  </a:extLst>
                </a:gridCol>
                <a:gridCol w="1570407">
                  <a:extLst>
                    <a:ext uri="{9D8B030D-6E8A-4147-A177-3AD203B41FA5}">
                      <a16:colId xmlns:a16="http://schemas.microsoft.com/office/drawing/2014/main" val="325750277"/>
                    </a:ext>
                  </a:extLst>
                </a:gridCol>
              </a:tblGrid>
              <a:tr h="3845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Time-Bucket Wise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5788"/>
                  </a:ext>
                </a:extLst>
              </a:tr>
              <a:tr h="330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 contribution to 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317108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Ceased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790572"/>
                  </a:ext>
                </a:extLst>
              </a:tr>
              <a:tr h="38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046473"/>
                  </a:ext>
                </a:extLst>
              </a:tr>
              <a:tr h="38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77252"/>
                  </a:ext>
                </a:extLst>
              </a:tr>
              <a:tr h="38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84439"/>
                  </a:ext>
                </a:extLst>
              </a:tr>
              <a:tr h="38458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229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0F0DF-7E9A-FAE9-6E29-E46F79812541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 flipH="1">
            <a:off x="2891789" y="2927211"/>
            <a:ext cx="2983721" cy="223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C1DE29-6DE9-EAB2-F4F1-4066B05EF642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5875510" y="2927211"/>
            <a:ext cx="3119963" cy="305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84191-0759-3413-9D08-1E55055CD665}"/>
              </a:ext>
            </a:extLst>
          </p:cNvPr>
          <p:cNvCxnSpPr/>
          <p:nvPr/>
        </p:nvCxnSpPr>
        <p:spPr>
          <a:xfrm>
            <a:off x="400395" y="2361427"/>
            <a:ext cx="1138803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9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Broker Analysis </a:t>
            </a:r>
            <a:r>
              <a:rPr lang="en-IN" sz="1800" dirty="0"/>
              <a:t>(Based on descending order of SIP ceased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F4D8-0539-2C6B-1FAF-3442B4FA8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23612"/>
              </p:ext>
            </p:extLst>
          </p:nvPr>
        </p:nvGraphicFramePr>
        <p:xfrm>
          <a:off x="6248335" y="1171853"/>
          <a:ext cx="5102290" cy="1428747"/>
        </p:xfrm>
        <a:graphic>
          <a:graphicData uri="http://schemas.openxmlformats.org/drawingml/2006/table">
            <a:tbl>
              <a:tblPr/>
              <a:tblGrid>
                <a:gridCol w="3100975">
                  <a:extLst>
                    <a:ext uri="{9D8B030D-6E8A-4147-A177-3AD203B41FA5}">
                      <a16:colId xmlns:a16="http://schemas.microsoft.com/office/drawing/2014/main" val="3554825085"/>
                    </a:ext>
                  </a:extLst>
                </a:gridCol>
                <a:gridCol w="1161108">
                  <a:extLst>
                    <a:ext uri="{9D8B030D-6E8A-4147-A177-3AD203B41FA5}">
                      <a16:colId xmlns:a16="http://schemas.microsoft.com/office/drawing/2014/main" val="4282740992"/>
                    </a:ext>
                  </a:extLst>
                </a:gridCol>
                <a:gridCol w="840207">
                  <a:extLst>
                    <a:ext uri="{9D8B030D-6E8A-4147-A177-3AD203B41FA5}">
                      <a16:colId xmlns:a16="http://schemas.microsoft.com/office/drawing/2014/main" val="1256800039"/>
                    </a:ext>
                  </a:extLst>
                </a:gridCol>
              </a:tblGrid>
              <a:tr h="2657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80154"/>
                  </a:ext>
                </a:extLst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70818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27266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KARUR VYSYA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93026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BANDHAN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8243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01647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BARODA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7592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C7AD69-F9E6-57AB-AD15-7506FC42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6215"/>
              </p:ext>
            </p:extLst>
          </p:nvPr>
        </p:nvGraphicFramePr>
        <p:xfrm>
          <a:off x="701676" y="1171853"/>
          <a:ext cx="5013324" cy="1428750"/>
        </p:xfrm>
        <a:graphic>
          <a:graphicData uri="http://schemas.openxmlformats.org/drawingml/2006/table">
            <a:tbl>
              <a:tblPr/>
              <a:tblGrid>
                <a:gridCol w="3414988">
                  <a:extLst>
                    <a:ext uri="{9D8B030D-6E8A-4147-A177-3AD203B41FA5}">
                      <a16:colId xmlns:a16="http://schemas.microsoft.com/office/drawing/2014/main" val="600942546"/>
                    </a:ext>
                  </a:extLst>
                </a:gridCol>
                <a:gridCol w="983591">
                  <a:extLst>
                    <a:ext uri="{9D8B030D-6E8A-4147-A177-3AD203B41FA5}">
                      <a16:colId xmlns:a16="http://schemas.microsoft.com/office/drawing/2014/main" val="1180315422"/>
                    </a:ext>
                  </a:extLst>
                </a:gridCol>
                <a:gridCol w="614745">
                  <a:extLst>
                    <a:ext uri="{9D8B030D-6E8A-4147-A177-3AD203B41FA5}">
                      <a16:colId xmlns:a16="http://schemas.microsoft.com/office/drawing/2014/main" val="12767173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44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9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38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6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SOUTH INDIAN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24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BARODA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3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81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88352F-BDDC-D647-3340-6F46D195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21267"/>
              </p:ext>
            </p:extLst>
          </p:nvPr>
        </p:nvGraphicFramePr>
        <p:xfrm>
          <a:off x="701676" y="2999139"/>
          <a:ext cx="5013324" cy="1428750"/>
        </p:xfrm>
        <a:graphic>
          <a:graphicData uri="http://schemas.openxmlformats.org/drawingml/2006/table">
            <a:tbl>
              <a:tblPr/>
              <a:tblGrid>
                <a:gridCol w="3515492">
                  <a:extLst>
                    <a:ext uri="{9D8B030D-6E8A-4147-A177-3AD203B41FA5}">
                      <a16:colId xmlns:a16="http://schemas.microsoft.com/office/drawing/2014/main" val="3306083147"/>
                    </a:ext>
                  </a:extLst>
                </a:gridCol>
                <a:gridCol w="903472">
                  <a:extLst>
                    <a:ext uri="{9D8B030D-6E8A-4147-A177-3AD203B41FA5}">
                      <a16:colId xmlns:a16="http://schemas.microsoft.com/office/drawing/2014/main" val="136608625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319183154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50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8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76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14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KARUR VYSYA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28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BANDHAN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148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BARODA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4271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4F0EB8-236D-434D-91B6-03D59349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96843"/>
              </p:ext>
            </p:extLst>
          </p:nvPr>
        </p:nvGraphicFramePr>
        <p:xfrm>
          <a:off x="6248335" y="2996703"/>
          <a:ext cx="5102290" cy="1431185"/>
        </p:xfrm>
        <a:graphic>
          <a:graphicData uri="http://schemas.openxmlformats.org/drawingml/2006/table">
            <a:tbl>
              <a:tblPr/>
              <a:tblGrid>
                <a:gridCol w="3100975">
                  <a:extLst>
                    <a:ext uri="{9D8B030D-6E8A-4147-A177-3AD203B41FA5}">
                      <a16:colId xmlns:a16="http://schemas.microsoft.com/office/drawing/2014/main" val="3554825085"/>
                    </a:ext>
                  </a:extLst>
                </a:gridCol>
                <a:gridCol w="1161108">
                  <a:extLst>
                    <a:ext uri="{9D8B030D-6E8A-4147-A177-3AD203B41FA5}">
                      <a16:colId xmlns:a16="http://schemas.microsoft.com/office/drawing/2014/main" val="4282740992"/>
                    </a:ext>
                  </a:extLst>
                </a:gridCol>
                <a:gridCol w="840207">
                  <a:extLst>
                    <a:ext uri="{9D8B030D-6E8A-4147-A177-3AD203B41FA5}">
                      <a16:colId xmlns:a16="http://schemas.microsoft.com/office/drawing/2014/main" val="1256800039"/>
                    </a:ext>
                  </a:extLst>
                </a:gridCol>
              </a:tblGrid>
              <a:tr h="26622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80154"/>
                  </a:ext>
                </a:extLst>
              </a:tr>
              <a:tr h="2341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70818"/>
                  </a:ext>
                </a:extLst>
              </a:tr>
              <a:tr h="1861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BANDHAN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27266"/>
                  </a:ext>
                </a:extLst>
              </a:tr>
              <a:tr h="1861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KARUR VYSYA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93026"/>
                  </a:ext>
                </a:extLst>
              </a:tr>
              <a:tr h="1861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82433"/>
                  </a:ext>
                </a:extLst>
              </a:tr>
              <a:tr h="1861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01647"/>
                  </a:ext>
                </a:extLst>
              </a:tr>
              <a:tr h="1861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75922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E0AA5E6-8F21-32E4-DBC7-57BE58E0941C}"/>
              </a:ext>
            </a:extLst>
          </p:cNvPr>
          <p:cNvSpPr/>
          <p:nvPr/>
        </p:nvSpPr>
        <p:spPr>
          <a:xfrm>
            <a:off x="1636898" y="4672176"/>
            <a:ext cx="8477223" cy="4829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HDFC bank has maximum SIPs getting ceased per investor in almost every time bucket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42FEB-4E73-CD21-85B3-BBAE7EB959C3}"/>
              </a:ext>
            </a:extLst>
          </p:cNvPr>
          <p:cNvSpPr/>
          <p:nvPr/>
        </p:nvSpPr>
        <p:spPr>
          <a:xfrm>
            <a:off x="3121044" y="5319915"/>
            <a:ext cx="5946736" cy="4829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PSU – Banks have highest SIPs getting ceased per investor</a:t>
            </a:r>
          </a:p>
        </p:txBody>
      </p:sp>
    </p:spTree>
    <p:extLst>
      <p:ext uri="{BB962C8B-B14F-4D97-AF65-F5344CB8AC3E}">
        <p14:creationId xmlns:p14="http://schemas.microsoft.com/office/powerpoint/2010/main" val="336714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Broker Analysis </a:t>
            </a:r>
            <a:r>
              <a:rPr lang="en-IN" sz="1800" dirty="0"/>
              <a:t>(Based on ascending order of SIP ceased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0EFA4-17F8-CDE1-D631-BFADAD36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28763"/>
              </p:ext>
            </p:extLst>
          </p:nvPr>
        </p:nvGraphicFramePr>
        <p:xfrm>
          <a:off x="6094412" y="1173202"/>
          <a:ext cx="5183505" cy="1451967"/>
        </p:xfrm>
        <a:graphic>
          <a:graphicData uri="http://schemas.openxmlformats.org/drawingml/2006/table">
            <a:tbl>
              <a:tblPr/>
              <a:tblGrid>
                <a:gridCol w="3456940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821996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6185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303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087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TJSB SAHAKARI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7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7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PAYTM MONEY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7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7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MUTHOOT FINCORP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285AC6-9895-6A44-1D94-6E4F840D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92167"/>
              </p:ext>
            </p:extLst>
          </p:nvPr>
        </p:nvGraphicFramePr>
        <p:xfrm>
          <a:off x="701675" y="1186895"/>
          <a:ext cx="5256212" cy="1438275"/>
        </p:xfrm>
        <a:graphic>
          <a:graphicData uri="http://schemas.openxmlformats.org/drawingml/2006/table">
            <a:tbl>
              <a:tblPr/>
              <a:tblGrid>
                <a:gridCol w="3401093">
                  <a:extLst>
                    <a:ext uri="{9D8B030D-6E8A-4147-A177-3AD203B41FA5}">
                      <a16:colId xmlns:a16="http://schemas.microsoft.com/office/drawing/2014/main" val="3155709605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972383370"/>
                    </a:ext>
                  </a:extLst>
                </a:gridCol>
                <a:gridCol w="880561">
                  <a:extLst>
                    <a:ext uri="{9D8B030D-6E8A-4147-A177-3AD203B41FA5}">
                      <a16:colId xmlns:a16="http://schemas.microsoft.com/office/drawing/2014/main" val="171183659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13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 INDIAINVEST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468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Bluechip Corporate Investment Centre Private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7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36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PRUDENT CORPORATE ADVISORY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674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PAYTM MONEY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302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ECC247-0051-9A69-BEAF-FA5F96B68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92909"/>
              </p:ext>
            </p:extLst>
          </p:nvPr>
        </p:nvGraphicFramePr>
        <p:xfrm>
          <a:off x="701675" y="2976856"/>
          <a:ext cx="5256212" cy="1444111"/>
        </p:xfrm>
        <a:graphic>
          <a:graphicData uri="http://schemas.openxmlformats.org/drawingml/2006/table">
            <a:tbl>
              <a:tblPr/>
              <a:tblGrid>
                <a:gridCol w="3081655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1065847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4933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19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10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 INDIAINVEST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PRUDENT CORPORATE ADVISORY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PAYTM MONEY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F7AF62-E9CD-F55B-153E-2E4928A10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95666"/>
              </p:ext>
            </p:extLst>
          </p:nvPr>
        </p:nvGraphicFramePr>
        <p:xfrm>
          <a:off x="6094412" y="2976856"/>
          <a:ext cx="5183505" cy="1444112"/>
        </p:xfrm>
        <a:graphic>
          <a:graphicData uri="http://schemas.openxmlformats.org/drawingml/2006/table">
            <a:tbl>
              <a:tblPr/>
              <a:tblGrid>
                <a:gridCol w="3456940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821996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5703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26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089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GEOJIT BNP PARIBAS FINANCIAL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7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 INDIAINVEST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7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PAYTM MONEY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7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 CAPITAL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7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PRUDENT CORPORATE ADVISORY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C8A728C-41B0-6FBF-EC93-C4DAD8C58E74}"/>
              </a:ext>
            </a:extLst>
          </p:cNvPr>
          <p:cNvSpPr/>
          <p:nvPr/>
        </p:nvSpPr>
        <p:spPr>
          <a:xfrm>
            <a:off x="2873474" y="4772653"/>
            <a:ext cx="6441876" cy="45789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Paytm has less SIPs getting ceased per investor in all time buckets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E3FD6-2EFE-C88C-C7F1-73E622FD2358}"/>
              </a:ext>
            </a:extLst>
          </p:cNvPr>
          <p:cNvSpPr/>
          <p:nvPr/>
        </p:nvSpPr>
        <p:spPr>
          <a:xfrm>
            <a:off x="2347084" y="5392504"/>
            <a:ext cx="7494655" cy="45415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National and Digital channels have very less SIPs getting ceased per investor</a:t>
            </a:r>
          </a:p>
        </p:txBody>
      </p:sp>
    </p:spTree>
    <p:extLst>
      <p:ext uri="{BB962C8B-B14F-4D97-AF65-F5344CB8AC3E}">
        <p14:creationId xmlns:p14="http://schemas.microsoft.com/office/powerpoint/2010/main" val="239910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Channel Analysis </a:t>
            </a:r>
            <a:r>
              <a:rPr lang="en-IN" sz="1800" dirty="0"/>
              <a:t>(Based SIP ceased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08B471-F5F6-965D-104E-EF781B76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18095"/>
              </p:ext>
            </p:extLst>
          </p:nvPr>
        </p:nvGraphicFramePr>
        <p:xfrm>
          <a:off x="1161463" y="1156607"/>
          <a:ext cx="9865897" cy="3479809"/>
        </p:xfrm>
        <a:graphic>
          <a:graphicData uri="http://schemas.openxmlformats.org/drawingml/2006/table">
            <a:tbl>
              <a:tblPr/>
              <a:tblGrid>
                <a:gridCol w="1082933">
                  <a:extLst>
                    <a:ext uri="{9D8B030D-6E8A-4147-A177-3AD203B41FA5}">
                      <a16:colId xmlns:a16="http://schemas.microsoft.com/office/drawing/2014/main" val="355790069"/>
                    </a:ext>
                  </a:extLst>
                </a:gridCol>
                <a:gridCol w="2006376">
                  <a:extLst>
                    <a:ext uri="{9D8B030D-6E8A-4147-A177-3AD203B41FA5}">
                      <a16:colId xmlns:a16="http://schemas.microsoft.com/office/drawing/2014/main" val="3905389301"/>
                    </a:ext>
                  </a:extLst>
                </a:gridCol>
                <a:gridCol w="1389521">
                  <a:extLst>
                    <a:ext uri="{9D8B030D-6E8A-4147-A177-3AD203B41FA5}">
                      <a16:colId xmlns:a16="http://schemas.microsoft.com/office/drawing/2014/main" val="2362547115"/>
                    </a:ext>
                  </a:extLst>
                </a:gridCol>
                <a:gridCol w="1507095">
                  <a:extLst>
                    <a:ext uri="{9D8B030D-6E8A-4147-A177-3AD203B41FA5}">
                      <a16:colId xmlns:a16="http://schemas.microsoft.com/office/drawing/2014/main" val="2860482657"/>
                    </a:ext>
                  </a:extLst>
                </a:gridCol>
                <a:gridCol w="1293324">
                  <a:extLst>
                    <a:ext uri="{9D8B030D-6E8A-4147-A177-3AD203B41FA5}">
                      <a16:colId xmlns:a16="http://schemas.microsoft.com/office/drawing/2014/main" val="2147893684"/>
                    </a:ext>
                  </a:extLst>
                </a:gridCol>
                <a:gridCol w="1293324">
                  <a:extLst>
                    <a:ext uri="{9D8B030D-6E8A-4147-A177-3AD203B41FA5}">
                      <a16:colId xmlns:a16="http://schemas.microsoft.com/office/drawing/2014/main" val="110980455"/>
                    </a:ext>
                  </a:extLst>
                </a:gridCol>
                <a:gridCol w="1293324">
                  <a:extLst>
                    <a:ext uri="{9D8B030D-6E8A-4147-A177-3AD203B41FA5}">
                      <a16:colId xmlns:a16="http://schemas.microsoft.com/office/drawing/2014/main" val="1195494017"/>
                    </a:ext>
                  </a:extLst>
                </a:gridCol>
              </a:tblGrid>
              <a:tr h="426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/>
                        <a:t>Ceased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48286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7,750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41447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1,861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93898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22,030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901966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46,209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89551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13,504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38484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13,223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74851"/>
                  </a:ext>
                </a:extLst>
              </a:tr>
              <a:tr h="415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514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7B2ED8-EECB-8DCC-D571-EEBC27AAC491}"/>
              </a:ext>
            </a:extLst>
          </p:cNvPr>
          <p:cNvSpPr/>
          <p:nvPr/>
        </p:nvSpPr>
        <p:spPr>
          <a:xfrm>
            <a:off x="2607244" y="4900409"/>
            <a:ext cx="6536531" cy="4501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Banks and PSU-banks have higher SIPs getting ceased per investor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136FA-68CA-31DD-DCC2-9FD217AD5030}"/>
              </a:ext>
            </a:extLst>
          </p:cNvPr>
          <p:cNvSpPr/>
          <p:nvPr/>
        </p:nvSpPr>
        <p:spPr>
          <a:xfrm>
            <a:off x="1899582" y="5476340"/>
            <a:ext cx="7951856" cy="4501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Digital and National are comparatively having less SIPs getting ceased per investor</a:t>
            </a:r>
          </a:p>
        </p:txBody>
      </p:sp>
    </p:spTree>
    <p:extLst>
      <p:ext uri="{BB962C8B-B14F-4D97-AF65-F5344CB8AC3E}">
        <p14:creationId xmlns:p14="http://schemas.microsoft.com/office/powerpoint/2010/main" val="17184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Scheme Analysis </a:t>
            </a:r>
            <a:r>
              <a:rPr lang="en-IN" sz="1800" dirty="0"/>
              <a:t>(Based on descending order of SIP c</a:t>
            </a:r>
            <a:r>
              <a:rPr lang="en-IN" sz="1800" b="1" dirty="0"/>
              <a:t>eased</a:t>
            </a:r>
            <a:r>
              <a:rPr lang="en-IN" sz="1800" dirty="0"/>
              <a:t>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389E30-3A3B-56C0-E136-0EAA1DBF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14276"/>
              </p:ext>
            </p:extLst>
          </p:nvPr>
        </p:nvGraphicFramePr>
        <p:xfrm>
          <a:off x="6193618" y="1169217"/>
          <a:ext cx="5274482" cy="1398270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292945801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9329111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12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94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06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Low Duration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6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Corporate Bond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85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Special Opportunities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9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ESG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857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Flexi Cap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338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4B3A8D-1259-7B06-2921-28613AC8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23428"/>
              </p:ext>
            </p:extLst>
          </p:nvPr>
        </p:nvGraphicFramePr>
        <p:xfrm>
          <a:off x="720726" y="1171853"/>
          <a:ext cx="5274482" cy="1398270"/>
        </p:xfrm>
        <a:graphic>
          <a:graphicData uri="http://schemas.openxmlformats.org/drawingml/2006/table">
            <a:tbl>
              <a:tblPr/>
              <a:tblGrid>
                <a:gridCol w="3512947">
                  <a:extLst>
                    <a:ext uri="{9D8B030D-6E8A-4147-A177-3AD203B41FA5}">
                      <a16:colId xmlns:a16="http://schemas.microsoft.com/office/drawing/2014/main" val="3268471483"/>
                    </a:ext>
                  </a:extLst>
                </a:gridCol>
                <a:gridCol w="1761535">
                  <a:extLst>
                    <a:ext uri="{9D8B030D-6E8A-4147-A177-3AD203B41FA5}">
                      <a16:colId xmlns:a16="http://schemas.microsoft.com/office/drawing/2014/main" val="121998927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6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4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Manufacturing Equity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8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Low Duration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04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Nifty 50 Equal Weight Index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264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Savings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59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Nifty Smallcap 50 Index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087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A15813-5BD9-BD72-D62A-4EC36326F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76814"/>
              </p:ext>
            </p:extLst>
          </p:nvPr>
        </p:nvGraphicFramePr>
        <p:xfrm>
          <a:off x="720726" y="2864843"/>
          <a:ext cx="5274482" cy="1398270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PSU Equity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Special Opportunities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Small Cap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Hybrid '95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Corporate Bond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0113BE-DBD2-AEE5-DC68-5841E54D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2143"/>
              </p:ext>
            </p:extLst>
          </p:nvPr>
        </p:nvGraphicFramePr>
        <p:xfrm>
          <a:off x="6193617" y="2864843"/>
          <a:ext cx="5274482" cy="1398270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India GenNext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Balanced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Digital India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Pharma &amp; Healthcare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Tax Relief '96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DCE976A-028B-81A6-190E-FE4C34D0D47A}"/>
              </a:ext>
            </a:extLst>
          </p:cNvPr>
          <p:cNvSpPr/>
          <p:nvPr/>
        </p:nvSpPr>
        <p:spPr>
          <a:xfrm>
            <a:off x="1756596" y="4592659"/>
            <a:ext cx="8477223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Equity has maximum SIPs getting ceased per investor due to larger investor 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1E097-7414-EA52-5085-4F58E87E1442}"/>
              </a:ext>
            </a:extLst>
          </p:cNvPr>
          <p:cNvSpPr/>
          <p:nvPr/>
        </p:nvSpPr>
        <p:spPr>
          <a:xfrm>
            <a:off x="2611325" y="5293365"/>
            <a:ext cx="6767764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Cease of SIPs per investor is huge in the time bracket of 0 – 6 months</a:t>
            </a:r>
          </a:p>
        </p:txBody>
      </p:sp>
    </p:spTree>
    <p:extLst>
      <p:ext uri="{BB962C8B-B14F-4D97-AF65-F5344CB8AC3E}">
        <p14:creationId xmlns:p14="http://schemas.microsoft.com/office/powerpoint/2010/main" val="37588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Scheme Analysis </a:t>
            </a:r>
            <a:r>
              <a:rPr lang="en-IN" sz="1800" dirty="0"/>
              <a:t>(Based on ascending order of SIP c</a:t>
            </a:r>
            <a:r>
              <a:rPr lang="en-IN" sz="1800" b="1" dirty="0"/>
              <a:t>eased</a:t>
            </a:r>
            <a:r>
              <a:rPr lang="en-IN" sz="1800" dirty="0"/>
              <a:t>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C0548B-2051-D6F8-AE1C-9E90B26F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42923"/>
              </p:ext>
            </p:extLst>
          </p:nvPr>
        </p:nvGraphicFramePr>
        <p:xfrm>
          <a:off x="6034477" y="1195523"/>
          <a:ext cx="5537200" cy="1398270"/>
        </p:xfrm>
        <a:graphic>
          <a:graphicData uri="http://schemas.openxmlformats.org/drawingml/2006/table">
            <a:tbl>
              <a:tblPr/>
              <a:tblGrid>
                <a:gridCol w="3939702">
                  <a:extLst>
                    <a:ext uri="{9D8B030D-6E8A-4147-A177-3AD203B41FA5}">
                      <a16:colId xmlns:a16="http://schemas.microsoft.com/office/drawing/2014/main" val="3077586576"/>
                    </a:ext>
                  </a:extLst>
                </a:gridCol>
                <a:gridCol w="1597498">
                  <a:extLst>
                    <a:ext uri="{9D8B030D-6E8A-4147-A177-3AD203B41FA5}">
                      <a16:colId xmlns:a16="http://schemas.microsoft.com/office/drawing/2014/main" val="15344311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12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44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62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Pure Value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1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Banking And Financial Services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Hybrid '95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19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India GenNext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9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Balanced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389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D438E0-A3F9-F0EA-BF4D-0FCD1697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157"/>
              </p:ext>
            </p:extLst>
          </p:nvPr>
        </p:nvGraphicFramePr>
        <p:xfrm>
          <a:off x="566910" y="1195523"/>
          <a:ext cx="5250815" cy="1398270"/>
        </p:xfrm>
        <a:graphic>
          <a:graphicData uri="http://schemas.openxmlformats.org/drawingml/2006/table">
            <a:tbl>
              <a:tblPr/>
              <a:tblGrid>
                <a:gridCol w="4633595">
                  <a:extLst>
                    <a:ext uri="{9D8B030D-6E8A-4147-A177-3AD203B41FA5}">
                      <a16:colId xmlns:a16="http://schemas.microsoft.com/office/drawing/2014/main" val="397143792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38571936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7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84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Infrastructure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Savings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4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Midcap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0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Pure Value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42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8764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D3DE88-0DA3-7621-B9A4-1F9EF72B3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19526"/>
              </p:ext>
            </p:extLst>
          </p:nvPr>
        </p:nvGraphicFramePr>
        <p:xfrm>
          <a:off x="566909" y="2942498"/>
          <a:ext cx="5250815" cy="1438275"/>
        </p:xfrm>
        <a:graphic>
          <a:graphicData uri="http://schemas.openxmlformats.org/drawingml/2006/table">
            <a:tbl>
              <a:tblPr/>
              <a:tblGrid>
                <a:gridCol w="4633595">
                  <a:extLst>
                    <a:ext uri="{9D8B030D-6E8A-4147-A177-3AD203B41FA5}">
                      <a16:colId xmlns:a16="http://schemas.microsoft.com/office/drawing/2014/main" val="422076712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646682822"/>
                    </a:ext>
                  </a:extLst>
                </a:gridCol>
              </a:tblGrid>
              <a:tr h="1974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9989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2786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Midcap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8585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 Bhavishya Yojna Wealth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76225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Pure Value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25235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6726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Tax Relief '96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753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BDBE01-480B-AE7A-DD77-74E5D7CA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44462"/>
              </p:ext>
            </p:extLst>
          </p:nvPr>
        </p:nvGraphicFramePr>
        <p:xfrm>
          <a:off x="6034477" y="2942497"/>
          <a:ext cx="5537200" cy="1438274"/>
        </p:xfrm>
        <a:graphic>
          <a:graphicData uri="http://schemas.openxmlformats.org/drawingml/2006/table">
            <a:tbl>
              <a:tblPr/>
              <a:tblGrid>
                <a:gridCol w="393970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597498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26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7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Retirement Fund 30s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Small Cap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 Bhavishya Yojna Wealth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Dividend Yield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Equity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20C3005-299C-B5B6-85FB-8F178372F4C6}"/>
              </a:ext>
            </a:extLst>
          </p:cNvPr>
          <p:cNvSpPr/>
          <p:nvPr/>
        </p:nvSpPr>
        <p:spPr>
          <a:xfrm>
            <a:off x="1636898" y="4592659"/>
            <a:ext cx="8477223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Equity funds have least cease of SIPs per investor in time bucket of 0 to 2 years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76291-3976-1BDC-1B45-8E0C8B418F9C}"/>
              </a:ext>
            </a:extLst>
          </p:cNvPr>
          <p:cNvSpPr/>
          <p:nvPr/>
        </p:nvSpPr>
        <p:spPr>
          <a:xfrm>
            <a:off x="1636898" y="5236329"/>
            <a:ext cx="8477223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Debt funds have least cease of SIPs per investor in time bucket of more than 2 years</a:t>
            </a:r>
          </a:p>
        </p:txBody>
      </p:sp>
    </p:spTree>
    <p:extLst>
      <p:ext uri="{BB962C8B-B14F-4D97-AF65-F5344CB8AC3E}">
        <p14:creationId xmlns:p14="http://schemas.microsoft.com/office/powerpoint/2010/main" val="348050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Asset Class Analysis </a:t>
            </a:r>
            <a:r>
              <a:rPr lang="en-IN" sz="1800" dirty="0"/>
              <a:t>(Based SIP c</a:t>
            </a:r>
            <a:r>
              <a:rPr lang="en-IN" sz="1800" b="1" dirty="0"/>
              <a:t>eased</a:t>
            </a:r>
            <a:r>
              <a:rPr lang="en-IN" sz="1800" dirty="0"/>
              <a:t>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948664-5501-5A5D-CACE-A9EF97F2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10462"/>
              </p:ext>
            </p:extLst>
          </p:nvPr>
        </p:nvGraphicFramePr>
        <p:xfrm>
          <a:off x="824071" y="1440783"/>
          <a:ext cx="10540682" cy="3016314"/>
        </p:xfrm>
        <a:graphic>
          <a:graphicData uri="http://schemas.openxmlformats.org/drawingml/2006/table">
            <a:tbl>
              <a:tblPr/>
              <a:tblGrid>
                <a:gridCol w="1225012">
                  <a:extLst>
                    <a:ext uri="{9D8B030D-6E8A-4147-A177-3AD203B41FA5}">
                      <a16:colId xmlns:a16="http://schemas.microsoft.com/office/drawing/2014/main" val="3236439989"/>
                    </a:ext>
                  </a:extLst>
                </a:gridCol>
                <a:gridCol w="2339314">
                  <a:extLst>
                    <a:ext uri="{9D8B030D-6E8A-4147-A177-3AD203B41FA5}">
                      <a16:colId xmlns:a16="http://schemas.microsoft.com/office/drawing/2014/main" val="2028174709"/>
                    </a:ext>
                  </a:extLst>
                </a:gridCol>
                <a:gridCol w="1538169">
                  <a:extLst>
                    <a:ext uri="{9D8B030D-6E8A-4147-A177-3AD203B41FA5}">
                      <a16:colId xmlns:a16="http://schemas.microsoft.com/office/drawing/2014/main" val="1548806724"/>
                    </a:ext>
                  </a:extLst>
                </a:gridCol>
                <a:gridCol w="1472247">
                  <a:extLst>
                    <a:ext uri="{9D8B030D-6E8A-4147-A177-3AD203B41FA5}">
                      <a16:colId xmlns:a16="http://schemas.microsoft.com/office/drawing/2014/main" val="1708693032"/>
                    </a:ext>
                  </a:extLst>
                </a:gridCol>
                <a:gridCol w="1296456">
                  <a:extLst>
                    <a:ext uri="{9D8B030D-6E8A-4147-A177-3AD203B41FA5}">
                      <a16:colId xmlns:a16="http://schemas.microsoft.com/office/drawing/2014/main" val="4076051544"/>
                    </a:ext>
                  </a:extLst>
                </a:gridCol>
                <a:gridCol w="1334742">
                  <a:extLst>
                    <a:ext uri="{9D8B030D-6E8A-4147-A177-3AD203B41FA5}">
                      <a16:colId xmlns:a16="http://schemas.microsoft.com/office/drawing/2014/main" val="3673678096"/>
                    </a:ext>
                  </a:extLst>
                </a:gridCol>
                <a:gridCol w="1334742">
                  <a:extLst>
                    <a:ext uri="{9D8B030D-6E8A-4147-A177-3AD203B41FA5}">
                      <a16:colId xmlns:a16="http://schemas.microsoft.com/office/drawing/2014/main" val="698232594"/>
                    </a:ext>
                  </a:extLst>
                </a:gridCol>
              </a:tblGrid>
              <a:tr h="4732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/>
                        <a:t>Ceased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8692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174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903413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4,019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17735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97,480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69638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6,027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380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C1C3E28-A5B7-8B67-BFE0-F3B4FB4A5C1B}"/>
              </a:ext>
            </a:extLst>
          </p:cNvPr>
          <p:cNvSpPr/>
          <p:nvPr/>
        </p:nvSpPr>
        <p:spPr>
          <a:xfrm>
            <a:off x="1636898" y="4592659"/>
            <a:ext cx="8477223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As expected the cease is maximum through Equity as the number of investors is huge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3FEC8-5B91-01A4-83F4-5815462704F5}"/>
              </a:ext>
            </a:extLst>
          </p:cNvPr>
          <p:cNvSpPr/>
          <p:nvPr/>
        </p:nvSpPr>
        <p:spPr>
          <a:xfrm>
            <a:off x="2676313" y="5247645"/>
            <a:ext cx="6398392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Every asset class is losing SIPs in 0-6 months bracket majorly</a:t>
            </a:r>
          </a:p>
        </p:txBody>
      </p:sp>
    </p:spTree>
    <p:extLst>
      <p:ext uri="{BB962C8B-B14F-4D97-AF65-F5344CB8AC3E}">
        <p14:creationId xmlns:p14="http://schemas.microsoft.com/office/powerpoint/2010/main" val="309641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Demographic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95D952-424B-9E65-2287-E4C4ECF8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97721"/>
              </p:ext>
            </p:extLst>
          </p:nvPr>
        </p:nvGraphicFramePr>
        <p:xfrm>
          <a:off x="876352" y="1834447"/>
          <a:ext cx="1826043" cy="3355218"/>
        </p:xfrm>
        <a:graphic>
          <a:graphicData uri="http://schemas.openxmlformats.org/drawingml/2006/table">
            <a:tbl>
              <a:tblPr/>
              <a:tblGrid>
                <a:gridCol w="1146585">
                  <a:extLst>
                    <a:ext uri="{9D8B030D-6E8A-4147-A177-3AD203B41FA5}">
                      <a16:colId xmlns:a16="http://schemas.microsoft.com/office/drawing/2014/main" val="2967813709"/>
                    </a:ext>
                  </a:extLst>
                </a:gridCol>
                <a:gridCol w="679458">
                  <a:extLst>
                    <a:ext uri="{9D8B030D-6E8A-4147-A177-3AD203B41FA5}">
                      <a16:colId xmlns:a16="http://schemas.microsoft.com/office/drawing/2014/main" val="1953628007"/>
                    </a:ext>
                  </a:extLst>
                </a:gridCol>
              </a:tblGrid>
              <a:tr h="3728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band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7154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20276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to 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28213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to 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12305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to 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71850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to 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844618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to 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045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to 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11047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147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5F1813-3FB4-D381-46A1-5B6768BE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20865"/>
              </p:ext>
            </p:extLst>
          </p:nvPr>
        </p:nvGraphicFramePr>
        <p:xfrm>
          <a:off x="3178352" y="2650926"/>
          <a:ext cx="2721644" cy="2555764"/>
        </p:xfrm>
        <a:graphic>
          <a:graphicData uri="http://schemas.openxmlformats.org/drawingml/2006/table">
            <a:tbl>
              <a:tblPr/>
              <a:tblGrid>
                <a:gridCol w="1334001">
                  <a:extLst>
                    <a:ext uri="{9D8B030D-6E8A-4147-A177-3AD203B41FA5}">
                      <a16:colId xmlns:a16="http://schemas.microsoft.com/office/drawing/2014/main" val="1015816840"/>
                    </a:ext>
                  </a:extLst>
                </a:gridCol>
                <a:gridCol w="1387643">
                  <a:extLst>
                    <a:ext uri="{9D8B030D-6E8A-4147-A177-3AD203B41FA5}">
                      <a16:colId xmlns:a16="http://schemas.microsoft.com/office/drawing/2014/main" val="1141503196"/>
                    </a:ext>
                  </a:extLst>
                </a:gridCol>
              </a:tblGrid>
              <a:tr h="3231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Zone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38567"/>
                  </a:ext>
                </a:extLst>
              </a:tr>
              <a:tr h="45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1.35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20407"/>
                  </a:ext>
                </a:extLst>
              </a:tr>
              <a:tr h="45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</a:t>
                      </a:r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1603"/>
                  </a:ext>
                </a:extLst>
              </a:tr>
              <a:tr h="45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31499"/>
                  </a:ext>
                </a:extLst>
              </a:tr>
              <a:tr h="45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8384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A8432-3578-CEE6-A24B-A6B5F098D8E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906728" y="4355114"/>
            <a:ext cx="2872493" cy="243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8CF41F-95B0-005C-2D8B-ABEC159C5A6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906728" y="3099900"/>
            <a:ext cx="2032438" cy="68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6F7344-9429-59A9-2F56-BB4207D5061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906348" y="1739867"/>
            <a:ext cx="1818123" cy="1504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E56B9E-D873-FD2E-D2EE-CFF9810D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35075"/>
              </p:ext>
            </p:extLst>
          </p:nvPr>
        </p:nvGraphicFramePr>
        <p:xfrm>
          <a:off x="7939166" y="2466488"/>
          <a:ext cx="3634568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284">
                  <a:extLst>
                    <a:ext uri="{9D8B030D-6E8A-4147-A177-3AD203B41FA5}">
                      <a16:colId xmlns:a16="http://schemas.microsoft.com/office/drawing/2014/main" val="2190558016"/>
                    </a:ext>
                  </a:extLst>
                </a:gridCol>
                <a:gridCol w="1817284">
                  <a:extLst>
                    <a:ext uri="{9D8B030D-6E8A-4147-A177-3AD203B41FA5}">
                      <a16:colId xmlns:a16="http://schemas.microsoft.com/office/drawing/2014/main" val="12746812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30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JAIPUR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9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KANPUR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9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LUCKNOW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27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LUDHIANA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13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091CDC0-734A-E4A7-B045-F766CCF4F875}"/>
              </a:ext>
            </a:extLst>
          </p:cNvPr>
          <p:cNvSpPr/>
          <p:nvPr/>
        </p:nvSpPr>
        <p:spPr>
          <a:xfrm>
            <a:off x="4597895" y="1231266"/>
            <a:ext cx="2131368" cy="779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Top 5 leaking cities for each zone with number of Investors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96580AE-4277-0BC1-2390-519C558D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90036"/>
              </p:ext>
            </p:extLst>
          </p:nvPr>
        </p:nvGraphicFramePr>
        <p:xfrm>
          <a:off x="7724471" y="1106455"/>
          <a:ext cx="228070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96">
                  <a:extLst>
                    <a:ext uri="{9D8B030D-6E8A-4147-A177-3AD203B41FA5}">
                      <a16:colId xmlns:a16="http://schemas.microsoft.com/office/drawing/2014/main" val="323724833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363698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73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AHMEDABAD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18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8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VADODARA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3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11F737-9170-918C-87BA-9DCC2BF1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59250"/>
              </p:ext>
            </p:extLst>
          </p:nvPr>
        </p:nvGraphicFramePr>
        <p:xfrm>
          <a:off x="8779221" y="3964951"/>
          <a:ext cx="2662835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8617">
                  <a:extLst>
                    <a:ext uri="{9D8B030D-6E8A-4147-A177-3AD203B41FA5}">
                      <a16:colId xmlns:a16="http://schemas.microsoft.com/office/drawing/2014/main" val="2429835394"/>
                    </a:ext>
                  </a:extLst>
                </a:gridCol>
                <a:gridCol w="784218">
                  <a:extLst>
                    <a:ext uri="{9D8B030D-6E8A-4147-A177-3AD203B41FA5}">
                      <a16:colId xmlns:a16="http://schemas.microsoft.com/office/drawing/2014/main" val="10846503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06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PATNA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3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RANCHI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93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Dhanbad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68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JAMSHEDPUR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2274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97A81BA-D20F-4C02-0BFA-ACD2C9E1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4025"/>
              </p:ext>
            </p:extLst>
          </p:nvPr>
        </p:nvGraphicFramePr>
        <p:xfrm>
          <a:off x="6328307" y="4827600"/>
          <a:ext cx="228070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96">
                  <a:extLst>
                    <a:ext uri="{9D8B030D-6E8A-4147-A177-3AD203B41FA5}">
                      <a16:colId xmlns:a16="http://schemas.microsoft.com/office/drawing/2014/main" val="323724833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363698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Bangalore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73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18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8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Belgaum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COIMBATORE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3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AA3BC-4BAE-6443-6B76-D67302B638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06728" y="4922233"/>
            <a:ext cx="421579" cy="538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8494208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Cancelled SIP Analysis (</a:t>
            </a:r>
            <a:r>
              <a:rPr lang="en-US" sz="2400" dirty="0"/>
              <a:t>Apr’21 – Mar’22</a:t>
            </a:r>
            <a:r>
              <a:rPr lang="en-US" sz="3600" dirty="0"/>
              <a:t>)</a:t>
            </a:r>
            <a:endParaRPr lang="en-IN" sz="3600" dirty="0"/>
          </a:p>
          <a:p>
            <a:r>
              <a:rPr lang="en-IN" dirty="0"/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B3700D-30D2-8B69-FD3D-7402684D0D10}"/>
              </a:ext>
            </a:extLst>
          </p:cNvPr>
          <p:cNvGrpSpPr/>
          <p:nvPr/>
        </p:nvGrpSpPr>
        <p:grpSpPr>
          <a:xfrm>
            <a:off x="1129110" y="1091842"/>
            <a:ext cx="9948703" cy="3347165"/>
            <a:chOff x="1120060" y="1634489"/>
            <a:chExt cx="9948703" cy="33471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639D5E-BCD0-BCFE-46CB-DE302E1DC033}"/>
                </a:ext>
              </a:extLst>
            </p:cNvPr>
            <p:cNvGrpSpPr/>
            <p:nvPr/>
          </p:nvGrpSpPr>
          <p:grpSpPr>
            <a:xfrm>
              <a:off x="1120061" y="1634489"/>
              <a:ext cx="9948702" cy="2363789"/>
              <a:chOff x="1122362" y="1634489"/>
              <a:chExt cx="9948702" cy="2363789"/>
            </a:xfrm>
          </p:grpSpPr>
          <p:pic>
            <p:nvPicPr>
              <p:cNvPr id="8" name="Graphic 7" descr="Piggy Bank">
                <a:extLst>
                  <a:ext uri="{FF2B5EF4-FFF2-40B4-BE49-F238E27FC236}">
                    <a16:creationId xmlns:a16="http://schemas.microsoft.com/office/drawing/2014/main" id="{D976D372-C441-B7B4-D0EB-D2CF81D2A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2362" y="1634490"/>
                <a:ext cx="2363788" cy="2363788"/>
              </a:xfrm>
              <a:prstGeom prst="rect">
                <a:avLst/>
              </a:prstGeom>
            </p:spPr>
          </p:pic>
          <p:pic>
            <p:nvPicPr>
              <p:cNvPr id="10" name="Graphic 9" descr="User">
                <a:extLst>
                  <a:ext uri="{FF2B5EF4-FFF2-40B4-BE49-F238E27FC236}">
                    <a16:creationId xmlns:a16="http://schemas.microsoft.com/office/drawing/2014/main" id="{9FBB3670-EAD0-4C75-D951-4242CE6E0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01112" y="1728787"/>
                <a:ext cx="2134077" cy="2175193"/>
              </a:xfrm>
              <a:prstGeom prst="rect">
                <a:avLst/>
              </a:prstGeom>
            </p:spPr>
          </p:pic>
          <p:pic>
            <p:nvPicPr>
              <p:cNvPr id="12" name="Graphic 11" descr="Money">
                <a:extLst>
                  <a:ext uri="{FF2B5EF4-FFF2-40B4-BE49-F238E27FC236}">
                    <a16:creationId xmlns:a16="http://schemas.microsoft.com/office/drawing/2014/main" id="{CE8CF066-307F-869C-D960-F2F6A378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95871" y="1634489"/>
                <a:ext cx="2175193" cy="2175193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9DD08-5371-2E53-E61F-114A41AB22C2}"/>
                </a:ext>
              </a:extLst>
            </p:cNvPr>
            <p:cNvSpPr/>
            <p:nvPr/>
          </p:nvSpPr>
          <p:spPr>
            <a:xfrm>
              <a:off x="1120061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Cancelled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C36860-BDB3-D8E1-0012-E1BBDC3ACE54}"/>
                </a:ext>
              </a:extLst>
            </p:cNvPr>
            <p:cNvSpPr/>
            <p:nvPr/>
          </p:nvSpPr>
          <p:spPr>
            <a:xfrm>
              <a:off x="1120060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4,22,839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3B6C55-C80D-BD0D-0FE6-992E57FE8D29}"/>
                </a:ext>
              </a:extLst>
            </p:cNvPr>
            <p:cNvSpPr/>
            <p:nvPr/>
          </p:nvSpPr>
          <p:spPr>
            <a:xfrm>
              <a:off x="4904463" y="3917722"/>
              <a:ext cx="2473640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Distinct Investors Lost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367287-1779-741B-F4FD-A55EE6F0EE4B}"/>
                </a:ext>
              </a:extLst>
            </p:cNvPr>
            <p:cNvSpPr/>
            <p:nvPr/>
          </p:nvSpPr>
          <p:spPr>
            <a:xfrm>
              <a:off x="5074244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2,73,484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81A28-6404-8829-2E68-AD57539604EE}"/>
                </a:ext>
              </a:extLst>
            </p:cNvPr>
            <p:cNvSpPr/>
            <p:nvPr/>
          </p:nvSpPr>
          <p:spPr>
            <a:xfrm>
              <a:off x="8885554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96F61E-0AD5-60AE-003D-CCC79DE00279}"/>
                </a:ext>
              </a:extLst>
            </p:cNvPr>
            <p:cNvSpPr/>
            <p:nvPr/>
          </p:nvSpPr>
          <p:spPr>
            <a:xfrm>
              <a:off x="8885553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100.42 Crores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1D3EC5-9F29-9D70-1018-C09B92C7DAAA}"/>
              </a:ext>
            </a:extLst>
          </p:cNvPr>
          <p:cNvGrpSpPr/>
          <p:nvPr/>
        </p:nvGrpSpPr>
        <p:grpSpPr>
          <a:xfrm>
            <a:off x="381634" y="4689315"/>
            <a:ext cx="11425555" cy="1392873"/>
            <a:chOff x="381635" y="4606290"/>
            <a:chExt cx="11425555" cy="13928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AEBE03-08ED-DFB6-1E3D-BA3B2A86F252}"/>
                </a:ext>
              </a:extLst>
            </p:cNvPr>
            <p:cNvSpPr/>
            <p:nvPr/>
          </p:nvSpPr>
          <p:spPr>
            <a:xfrm>
              <a:off x="580330" y="4700588"/>
              <a:ext cx="3454460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Cancelled per Investor = 1.54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2E274E-267F-BF67-97C1-F18C1E16AC1F}"/>
                </a:ext>
              </a:extLst>
            </p:cNvPr>
            <p:cNvSpPr/>
            <p:nvPr/>
          </p:nvSpPr>
          <p:spPr>
            <a:xfrm>
              <a:off x="381635" y="4606290"/>
              <a:ext cx="11425555" cy="139287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38100"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F0E089-E3F3-C2E7-C1FA-943DA5A2AE0C}"/>
                </a:ext>
              </a:extLst>
            </p:cNvPr>
            <p:cNvSpPr/>
            <p:nvPr/>
          </p:nvSpPr>
          <p:spPr>
            <a:xfrm>
              <a:off x="7680960" y="4689950"/>
              <a:ext cx="3927535" cy="4732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 per SIP = Rs 2374.9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52438-849A-4D84-BDEF-582C7BEACE1F}"/>
                </a:ext>
              </a:extLst>
            </p:cNvPr>
            <p:cNvSpPr/>
            <p:nvPr/>
          </p:nvSpPr>
          <p:spPr>
            <a:xfrm>
              <a:off x="3634740" y="5440541"/>
              <a:ext cx="4414480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 per Investor = Rs 3671.9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04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92025"/>
            <a:ext cx="7110663" cy="1370192"/>
          </a:xfrm>
          <a:prstGeom prst="rect">
            <a:avLst/>
          </a:prstGeom>
          <a:solidFill>
            <a:srgbClr val="8CA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 Handbook Pro" panose="02000506090000020004" pitchFamily="50" charset="0"/>
                <a:ea typeface="+mn-ea"/>
                <a:cs typeface="+mn-cs"/>
              </a:rPr>
              <a:t>ABSL AMC Ltd.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875B8-9C96-45EF-BF54-2EA3677063F8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 Handbook Pro" panose="02000506090000020004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F Handbook Pro" panose="02000506090000020004" pitchFamily="50" charset="0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2645" y="2854155"/>
            <a:ext cx="6714065" cy="1245932"/>
          </a:xfrm>
        </p:spPr>
        <p:txBody>
          <a:bodyPr anchor="ctr"/>
          <a:lstStyle/>
          <a:p>
            <a:pPr marL="0" indent="0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45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SIP Cancelled Per Investor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25B7DD-DD78-ACEA-C114-8D31861FACBD}"/>
              </a:ext>
            </a:extLst>
          </p:cNvPr>
          <p:cNvGrpSpPr/>
          <p:nvPr/>
        </p:nvGrpSpPr>
        <p:grpSpPr>
          <a:xfrm>
            <a:off x="901158" y="1188503"/>
            <a:ext cx="9948703" cy="1077674"/>
            <a:chOff x="1120060" y="3903980"/>
            <a:chExt cx="9948703" cy="10776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D840B2-E9A9-C957-7995-3E014552FB07}"/>
                </a:ext>
              </a:extLst>
            </p:cNvPr>
            <p:cNvSpPr/>
            <p:nvPr/>
          </p:nvSpPr>
          <p:spPr>
            <a:xfrm>
              <a:off x="1120061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SIPs Cancelled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1CB3E9-ED07-3E63-21BD-629C38A6392C}"/>
                </a:ext>
              </a:extLst>
            </p:cNvPr>
            <p:cNvSpPr/>
            <p:nvPr/>
          </p:nvSpPr>
          <p:spPr>
            <a:xfrm>
              <a:off x="1120060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4,22,839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F4990C-28B8-619B-D300-B3B2A75D72E9}"/>
                </a:ext>
              </a:extLst>
            </p:cNvPr>
            <p:cNvSpPr/>
            <p:nvPr/>
          </p:nvSpPr>
          <p:spPr>
            <a:xfrm>
              <a:off x="5049680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Investors Lost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F31593-61E0-7F2A-C689-B3E21F74C078}"/>
                </a:ext>
              </a:extLst>
            </p:cNvPr>
            <p:cNvSpPr/>
            <p:nvPr/>
          </p:nvSpPr>
          <p:spPr>
            <a:xfrm>
              <a:off x="5049679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3,04,088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6B789-196B-3522-982F-FC086B692EEF}"/>
                </a:ext>
              </a:extLst>
            </p:cNvPr>
            <p:cNvSpPr/>
            <p:nvPr/>
          </p:nvSpPr>
          <p:spPr>
            <a:xfrm>
              <a:off x="8885554" y="3903980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Amount Withdrawn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CE6EE-9C8E-0B40-58CD-656ECAC57ED7}"/>
                </a:ext>
              </a:extLst>
            </p:cNvPr>
            <p:cNvSpPr/>
            <p:nvPr/>
          </p:nvSpPr>
          <p:spPr>
            <a:xfrm>
              <a:off x="8885553" y="4519017"/>
              <a:ext cx="2183209" cy="4626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100.42 Crores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8D3F7-C4E7-DC98-7894-49B4073DCABE}"/>
              </a:ext>
            </a:extLst>
          </p:cNvPr>
          <p:cNvSpPr/>
          <p:nvPr/>
        </p:nvSpPr>
        <p:spPr>
          <a:xfrm>
            <a:off x="4367182" y="2456678"/>
            <a:ext cx="3454460" cy="462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SIPs Cancelled per Investor = 1.39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EA7741-F500-DC9F-D038-4D0F57BD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85317"/>
              </p:ext>
            </p:extLst>
          </p:nvPr>
        </p:nvGraphicFramePr>
        <p:xfrm>
          <a:off x="683022" y="3315254"/>
          <a:ext cx="4963399" cy="2502617"/>
        </p:xfrm>
        <a:graphic>
          <a:graphicData uri="http://schemas.openxmlformats.org/drawingml/2006/table">
            <a:tbl>
              <a:tblPr/>
              <a:tblGrid>
                <a:gridCol w="1820743">
                  <a:extLst>
                    <a:ext uri="{9D8B030D-6E8A-4147-A177-3AD203B41FA5}">
                      <a16:colId xmlns:a16="http://schemas.microsoft.com/office/drawing/2014/main" val="3858403420"/>
                    </a:ext>
                  </a:extLst>
                </a:gridCol>
                <a:gridCol w="1571328">
                  <a:extLst>
                    <a:ext uri="{9D8B030D-6E8A-4147-A177-3AD203B41FA5}">
                      <a16:colId xmlns:a16="http://schemas.microsoft.com/office/drawing/2014/main" val="3354595991"/>
                    </a:ext>
                  </a:extLst>
                </a:gridCol>
                <a:gridCol w="1571328">
                  <a:extLst>
                    <a:ext uri="{9D8B030D-6E8A-4147-A177-3AD203B41FA5}">
                      <a16:colId xmlns:a16="http://schemas.microsoft.com/office/drawing/2014/main" val="1839106250"/>
                    </a:ext>
                  </a:extLst>
                </a:gridCol>
              </a:tblGrid>
              <a:tr h="2275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Channel-Wise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2872"/>
                  </a:ext>
                </a:extLst>
              </a:tr>
              <a:tr h="4453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 contribution to 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63244"/>
                  </a:ext>
                </a:extLst>
              </a:tr>
              <a:tr h="227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98697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0867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004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693590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9699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30766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314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293E41-2F7E-EC40-1248-EDA2C83E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00943"/>
              </p:ext>
            </p:extLst>
          </p:nvPr>
        </p:nvGraphicFramePr>
        <p:xfrm>
          <a:off x="6273831" y="3295275"/>
          <a:ext cx="5350479" cy="2511555"/>
        </p:xfrm>
        <a:graphic>
          <a:graphicData uri="http://schemas.openxmlformats.org/drawingml/2006/table">
            <a:tbl>
              <a:tblPr/>
              <a:tblGrid>
                <a:gridCol w="1962739">
                  <a:extLst>
                    <a:ext uri="{9D8B030D-6E8A-4147-A177-3AD203B41FA5}">
                      <a16:colId xmlns:a16="http://schemas.microsoft.com/office/drawing/2014/main" val="1011616655"/>
                    </a:ext>
                  </a:extLst>
                </a:gridCol>
                <a:gridCol w="1693870">
                  <a:extLst>
                    <a:ext uri="{9D8B030D-6E8A-4147-A177-3AD203B41FA5}">
                      <a16:colId xmlns:a16="http://schemas.microsoft.com/office/drawing/2014/main" val="2893215256"/>
                    </a:ext>
                  </a:extLst>
                </a:gridCol>
                <a:gridCol w="1693870">
                  <a:extLst>
                    <a:ext uri="{9D8B030D-6E8A-4147-A177-3AD203B41FA5}">
                      <a16:colId xmlns:a16="http://schemas.microsoft.com/office/drawing/2014/main" val="325750277"/>
                    </a:ext>
                  </a:extLst>
                </a:gridCol>
              </a:tblGrid>
              <a:tr h="28231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Time-Bucket Wise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5788"/>
                  </a:ext>
                </a:extLst>
              </a:tr>
              <a:tr h="53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 contribution to 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12494"/>
                  </a:ext>
                </a:extLst>
              </a:tr>
              <a:tr h="348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790572"/>
                  </a:ext>
                </a:extLst>
              </a:tr>
              <a:tr h="3367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046473"/>
                  </a:ext>
                </a:extLst>
              </a:tr>
              <a:tr h="3367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77252"/>
                  </a:ext>
                </a:extLst>
              </a:tr>
              <a:tr h="3367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84439"/>
                  </a:ext>
                </a:extLst>
              </a:tr>
              <a:tr h="336737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1367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0F0DF-7E9A-FAE9-6E29-E46F79812541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 flipH="1">
            <a:off x="3164721" y="2919315"/>
            <a:ext cx="2929691" cy="39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C1DE29-6DE9-EAB2-F4F1-4066B05EF642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6094412" y="2919315"/>
            <a:ext cx="2854658" cy="37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84191-0759-3413-9D08-1E55055CD665}"/>
              </a:ext>
            </a:extLst>
          </p:cNvPr>
          <p:cNvCxnSpPr/>
          <p:nvPr/>
        </p:nvCxnSpPr>
        <p:spPr>
          <a:xfrm>
            <a:off x="400395" y="2361427"/>
            <a:ext cx="1138803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Broker Analysis </a:t>
            </a:r>
            <a:r>
              <a:rPr lang="en-IN" sz="1800" dirty="0"/>
              <a:t>(Based on descending order of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F4D8-0539-2C6B-1FAF-3442B4FA8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57158"/>
              </p:ext>
            </p:extLst>
          </p:nvPr>
        </p:nvGraphicFramePr>
        <p:xfrm>
          <a:off x="6434561" y="1278312"/>
          <a:ext cx="4916063" cy="1543333"/>
        </p:xfrm>
        <a:graphic>
          <a:graphicData uri="http://schemas.openxmlformats.org/drawingml/2006/table">
            <a:tbl>
              <a:tblPr/>
              <a:tblGrid>
                <a:gridCol w="2987793">
                  <a:extLst>
                    <a:ext uri="{9D8B030D-6E8A-4147-A177-3AD203B41FA5}">
                      <a16:colId xmlns:a16="http://schemas.microsoft.com/office/drawing/2014/main" val="3554825085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4282740992"/>
                    </a:ext>
                  </a:extLst>
                </a:gridCol>
                <a:gridCol w="809541">
                  <a:extLst>
                    <a:ext uri="{9D8B030D-6E8A-4147-A177-3AD203B41FA5}">
                      <a16:colId xmlns:a16="http://schemas.microsoft.com/office/drawing/2014/main" val="1256800039"/>
                    </a:ext>
                  </a:extLst>
                </a:gridCol>
              </a:tblGrid>
              <a:tr h="2718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80154"/>
                  </a:ext>
                </a:extLst>
              </a:tr>
              <a:tr h="239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70818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27266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93026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KARUR VYSYA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82433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01647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 ONE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7592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C7AD69-F9E6-57AB-AD15-7506FC42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43434"/>
              </p:ext>
            </p:extLst>
          </p:nvPr>
        </p:nvGraphicFramePr>
        <p:xfrm>
          <a:off x="701676" y="1278313"/>
          <a:ext cx="5392736" cy="1543332"/>
        </p:xfrm>
        <a:graphic>
          <a:graphicData uri="http://schemas.openxmlformats.org/drawingml/2006/table">
            <a:tbl>
              <a:tblPr/>
              <a:tblGrid>
                <a:gridCol w="3673437">
                  <a:extLst>
                    <a:ext uri="{9D8B030D-6E8A-4147-A177-3AD203B41FA5}">
                      <a16:colId xmlns:a16="http://schemas.microsoft.com/office/drawing/2014/main" val="600942546"/>
                    </a:ext>
                  </a:extLst>
                </a:gridCol>
                <a:gridCol w="1058030">
                  <a:extLst>
                    <a:ext uri="{9D8B030D-6E8A-4147-A177-3AD203B41FA5}">
                      <a16:colId xmlns:a16="http://schemas.microsoft.com/office/drawing/2014/main" val="1180315422"/>
                    </a:ext>
                  </a:extLst>
                </a:gridCol>
                <a:gridCol w="661269">
                  <a:extLst>
                    <a:ext uri="{9D8B030D-6E8A-4147-A177-3AD203B41FA5}">
                      <a16:colId xmlns:a16="http://schemas.microsoft.com/office/drawing/2014/main" val="1276717322"/>
                    </a:ext>
                  </a:extLst>
                </a:gridCol>
              </a:tblGrid>
              <a:tr h="2718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44637"/>
                  </a:ext>
                </a:extLst>
              </a:tr>
              <a:tr h="239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9865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DHANALAKSHMI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38738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GEOJIT BNP PARIBAS FINANCIAL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63641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24956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33275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81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88352F-BDDC-D647-3340-6F46D195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16171"/>
              </p:ext>
            </p:extLst>
          </p:nvPr>
        </p:nvGraphicFramePr>
        <p:xfrm>
          <a:off x="701676" y="3073431"/>
          <a:ext cx="5392736" cy="1546008"/>
        </p:xfrm>
        <a:graphic>
          <a:graphicData uri="http://schemas.openxmlformats.org/drawingml/2006/table">
            <a:tbl>
              <a:tblPr/>
              <a:tblGrid>
                <a:gridCol w="3781547">
                  <a:extLst>
                    <a:ext uri="{9D8B030D-6E8A-4147-A177-3AD203B41FA5}">
                      <a16:colId xmlns:a16="http://schemas.microsoft.com/office/drawing/2014/main" val="3306083147"/>
                    </a:ext>
                  </a:extLst>
                </a:gridCol>
                <a:gridCol w="971847">
                  <a:extLst>
                    <a:ext uri="{9D8B030D-6E8A-4147-A177-3AD203B41FA5}">
                      <a16:colId xmlns:a16="http://schemas.microsoft.com/office/drawing/2014/main" val="1366086250"/>
                    </a:ext>
                  </a:extLst>
                </a:gridCol>
                <a:gridCol w="639342">
                  <a:extLst>
                    <a:ext uri="{9D8B030D-6E8A-4147-A177-3AD203B41FA5}">
                      <a16:colId xmlns:a16="http://schemas.microsoft.com/office/drawing/2014/main" val="1319183154"/>
                    </a:ext>
                  </a:extLst>
                </a:gridCol>
              </a:tblGrid>
              <a:tr h="2987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50742"/>
                  </a:ext>
                </a:extLst>
              </a:tr>
              <a:tr h="234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87051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76372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BANDHAN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14367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KARUR VYSYA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28017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IDBI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148377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BARODA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4271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4F0EB8-236D-434D-91B6-03D59349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5583"/>
              </p:ext>
            </p:extLst>
          </p:nvPr>
        </p:nvGraphicFramePr>
        <p:xfrm>
          <a:off x="6434560" y="3073431"/>
          <a:ext cx="4916063" cy="1543332"/>
        </p:xfrm>
        <a:graphic>
          <a:graphicData uri="http://schemas.openxmlformats.org/drawingml/2006/table">
            <a:tbl>
              <a:tblPr/>
              <a:tblGrid>
                <a:gridCol w="2987793">
                  <a:extLst>
                    <a:ext uri="{9D8B030D-6E8A-4147-A177-3AD203B41FA5}">
                      <a16:colId xmlns:a16="http://schemas.microsoft.com/office/drawing/2014/main" val="3554825085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4282740992"/>
                    </a:ext>
                  </a:extLst>
                </a:gridCol>
                <a:gridCol w="809541">
                  <a:extLst>
                    <a:ext uri="{9D8B030D-6E8A-4147-A177-3AD203B41FA5}">
                      <a16:colId xmlns:a16="http://schemas.microsoft.com/office/drawing/2014/main" val="1256800039"/>
                    </a:ext>
                  </a:extLst>
                </a:gridCol>
              </a:tblGrid>
              <a:tr h="2718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80154"/>
                  </a:ext>
                </a:extLst>
              </a:tr>
              <a:tr h="239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70818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HDFC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27266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BANDHAN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93026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BANK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82433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NATIONAL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01647"/>
                  </a:ext>
                </a:extLst>
              </a:tr>
              <a:tr h="206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EQUITAS SMALL FINANCE BANK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75922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AB03E6-03B4-783B-CEFF-671F988374E5}"/>
              </a:ext>
            </a:extLst>
          </p:cNvPr>
          <p:cNvSpPr/>
          <p:nvPr/>
        </p:nvSpPr>
        <p:spPr>
          <a:xfrm>
            <a:off x="2910445" y="4988450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HDFC bank has maximum leakages in almost every time bucket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D7603-F601-D635-6EB8-A32006FD9B0D}"/>
              </a:ext>
            </a:extLst>
          </p:cNvPr>
          <p:cNvSpPr/>
          <p:nvPr/>
        </p:nvSpPr>
        <p:spPr>
          <a:xfrm>
            <a:off x="2910445" y="5573968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PSU – Banks are losing the highest SIPs per investor</a:t>
            </a:r>
          </a:p>
        </p:txBody>
      </p:sp>
    </p:spTree>
    <p:extLst>
      <p:ext uri="{BB962C8B-B14F-4D97-AF65-F5344CB8AC3E}">
        <p14:creationId xmlns:p14="http://schemas.microsoft.com/office/powerpoint/2010/main" val="8807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Broker Analysis </a:t>
            </a:r>
            <a:r>
              <a:rPr lang="en-IN" sz="1800" dirty="0"/>
              <a:t>(Based on ascending order of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0EFA4-17F8-CDE1-D631-BFADAD36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18523"/>
              </p:ext>
            </p:extLst>
          </p:nvPr>
        </p:nvGraphicFramePr>
        <p:xfrm>
          <a:off x="6167118" y="1177355"/>
          <a:ext cx="5183505" cy="1447815"/>
        </p:xfrm>
        <a:graphic>
          <a:graphicData uri="http://schemas.openxmlformats.org/drawingml/2006/table">
            <a:tbl>
              <a:tblPr/>
              <a:tblGrid>
                <a:gridCol w="3456940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821996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3923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01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MOTILAL OSWAL FINANCIAL SERVICES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1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VALUEPLUS TECHNOLOGIES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1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NEXTBILLION TECHNOLOGY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1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 INDIAINVEST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1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AREVUK ADVOSORY SERVICES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285AC6-9895-6A44-1D94-6E4F840D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82555"/>
              </p:ext>
            </p:extLst>
          </p:nvPr>
        </p:nvGraphicFramePr>
        <p:xfrm>
          <a:off x="701675" y="1186895"/>
          <a:ext cx="5256212" cy="1438275"/>
        </p:xfrm>
        <a:graphic>
          <a:graphicData uri="http://schemas.openxmlformats.org/drawingml/2006/table">
            <a:tbl>
              <a:tblPr/>
              <a:tblGrid>
                <a:gridCol w="3094308">
                  <a:extLst>
                    <a:ext uri="{9D8B030D-6E8A-4147-A177-3AD203B41FA5}">
                      <a16:colId xmlns:a16="http://schemas.microsoft.com/office/drawing/2014/main" val="3155709605"/>
                    </a:ext>
                  </a:extLst>
                </a:gridCol>
                <a:gridCol w="1080952">
                  <a:extLst>
                    <a:ext uri="{9D8B030D-6E8A-4147-A177-3AD203B41FA5}">
                      <a16:colId xmlns:a16="http://schemas.microsoft.com/office/drawing/2014/main" val="972383370"/>
                    </a:ext>
                  </a:extLst>
                </a:gridCol>
                <a:gridCol w="1080952">
                  <a:extLst>
                    <a:ext uri="{9D8B030D-6E8A-4147-A177-3AD203B41FA5}">
                      <a16:colId xmlns:a16="http://schemas.microsoft.com/office/drawing/2014/main" val="171183659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13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BILLION TECHNOLOGY PRIVATE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468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PHONEPE WEALTH BROKING PRIVATE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7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SCRIPBOX.COM INDIA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36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INTEGRATED ENTERPRISES (INDIA)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674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ZFUNDS DISTRIBUTION PRIVATE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302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ECC247-0051-9A69-BEAF-FA5F96B68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92669"/>
              </p:ext>
            </p:extLst>
          </p:nvPr>
        </p:nvGraphicFramePr>
        <p:xfrm>
          <a:off x="701675" y="2867916"/>
          <a:ext cx="5256212" cy="1456347"/>
        </p:xfrm>
        <a:graphic>
          <a:graphicData uri="http://schemas.openxmlformats.org/drawingml/2006/table">
            <a:tbl>
              <a:tblPr/>
              <a:tblGrid>
                <a:gridCol w="3081655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1065847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4933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19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10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VALUEPLUS TECHNOLOGIES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SCRIPBOX.COM INDIA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FINWIZARD TECHNOLOGY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NEXTBILLION TECHNOLOGY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AREVUK ADVOSORY SERVICES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F7AF62-E9CD-F55B-153E-2E4928A10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9862"/>
              </p:ext>
            </p:extLst>
          </p:nvPr>
        </p:nvGraphicFramePr>
        <p:xfrm>
          <a:off x="6167117" y="2867916"/>
          <a:ext cx="5183505" cy="1444766"/>
        </p:xfrm>
        <a:graphic>
          <a:graphicData uri="http://schemas.openxmlformats.org/drawingml/2006/table">
            <a:tbl>
              <a:tblPr/>
              <a:tblGrid>
                <a:gridCol w="3456940">
                  <a:extLst>
                    <a:ext uri="{9D8B030D-6E8A-4147-A177-3AD203B41FA5}">
                      <a16:colId xmlns:a16="http://schemas.microsoft.com/office/drawing/2014/main" val="932180221"/>
                    </a:ext>
                  </a:extLst>
                </a:gridCol>
                <a:gridCol w="821996">
                  <a:extLst>
                    <a:ext uri="{9D8B030D-6E8A-4147-A177-3AD203B41FA5}">
                      <a16:colId xmlns:a16="http://schemas.microsoft.com/office/drawing/2014/main" val="2927290568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595242055"/>
                    </a:ext>
                  </a:extLst>
                </a:gridCol>
              </a:tblGrid>
              <a:tr h="2440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7247"/>
                  </a:ext>
                </a:extLst>
              </a:tr>
              <a:tr h="2146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75709"/>
                  </a:ext>
                </a:extLst>
              </a:tr>
              <a:tr h="2059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NEXTBILLION TECHNOLOGY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19206"/>
                  </a:ext>
                </a:extLst>
              </a:tr>
              <a:tr h="18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MUTHOOT FINCORP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98083"/>
                  </a:ext>
                </a:extLst>
              </a:tr>
              <a:tr h="18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SMC GLOBAL SECURITIES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715"/>
                  </a:ext>
                </a:extLst>
              </a:tr>
              <a:tr h="18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CAN FINANCIAL PRIVATE LIMITED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485494"/>
                  </a:ext>
                </a:extLst>
              </a:tr>
              <a:tr h="18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FINEDGE ADVISORY PVT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93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E518D0B-1F36-B428-410A-74D684ECAAAC}"/>
              </a:ext>
            </a:extLst>
          </p:cNvPr>
          <p:cNvSpPr/>
          <p:nvPr/>
        </p:nvSpPr>
        <p:spPr>
          <a:xfrm>
            <a:off x="2910445" y="4773303"/>
            <a:ext cx="6367933" cy="5108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Next Billion has minimum leakages in almost every time bucket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24652-8D99-E641-5AC3-28AFEAA18184}"/>
              </a:ext>
            </a:extLst>
          </p:cNvPr>
          <p:cNvSpPr/>
          <p:nvPr/>
        </p:nvSpPr>
        <p:spPr>
          <a:xfrm>
            <a:off x="2291833" y="5377312"/>
            <a:ext cx="7605155" cy="50831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Digital channel has lost minimum number of SIPs per investor comparatively</a:t>
            </a:r>
          </a:p>
        </p:txBody>
      </p:sp>
    </p:spTree>
    <p:extLst>
      <p:ext uri="{BB962C8B-B14F-4D97-AF65-F5344CB8AC3E}">
        <p14:creationId xmlns:p14="http://schemas.microsoft.com/office/powerpoint/2010/main" val="58595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Channel Analysis </a:t>
            </a:r>
            <a:r>
              <a:rPr lang="en-IN" sz="1800" dirty="0"/>
              <a:t>(Based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08B471-F5F6-965D-104E-EF781B76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14246"/>
              </p:ext>
            </p:extLst>
          </p:nvPr>
        </p:nvGraphicFramePr>
        <p:xfrm>
          <a:off x="1992716" y="1152804"/>
          <a:ext cx="8203391" cy="3906210"/>
        </p:xfrm>
        <a:graphic>
          <a:graphicData uri="http://schemas.openxmlformats.org/drawingml/2006/table">
            <a:tbl>
              <a:tblPr/>
              <a:tblGrid>
                <a:gridCol w="967660">
                  <a:extLst>
                    <a:ext uri="{9D8B030D-6E8A-4147-A177-3AD203B41FA5}">
                      <a16:colId xmlns:a16="http://schemas.microsoft.com/office/drawing/2014/main" val="355790069"/>
                    </a:ext>
                  </a:extLst>
                </a:gridCol>
                <a:gridCol w="1947611">
                  <a:extLst>
                    <a:ext uri="{9D8B030D-6E8A-4147-A177-3AD203B41FA5}">
                      <a16:colId xmlns:a16="http://schemas.microsoft.com/office/drawing/2014/main" val="3905389301"/>
                    </a:ext>
                  </a:extLst>
                </a:gridCol>
                <a:gridCol w="1180904">
                  <a:extLst>
                    <a:ext uri="{9D8B030D-6E8A-4147-A177-3AD203B41FA5}">
                      <a16:colId xmlns:a16="http://schemas.microsoft.com/office/drawing/2014/main" val="2362547115"/>
                    </a:ext>
                  </a:extLst>
                </a:gridCol>
                <a:gridCol w="1321908">
                  <a:extLst>
                    <a:ext uri="{9D8B030D-6E8A-4147-A177-3AD203B41FA5}">
                      <a16:colId xmlns:a16="http://schemas.microsoft.com/office/drawing/2014/main" val="2860482657"/>
                    </a:ext>
                  </a:extLst>
                </a:gridCol>
                <a:gridCol w="969399">
                  <a:extLst>
                    <a:ext uri="{9D8B030D-6E8A-4147-A177-3AD203B41FA5}">
                      <a16:colId xmlns:a16="http://schemas.microsoft.com/office/drawing/2014/main" val="2147893684"/>
                    </a:ext>
                  </a:extLst>
                </a:gridCol>
                <a:gridCol w="890084">
                  <a:extLst>
                    <a:ext uri="{9D8B030D-6E8A-4147-A177-3AD203B41FA5}">
                      <a16:colId xmlns:a16="http://schemas.microsoft.com/office/drawing/2014/main" val="110980455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3584007763"/>
                    </a:ext>
                  </a:extLst>
                </a:gridCol>
              </a:tblGrid>
              <a:tr h="425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48286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8,976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41447"/>
                  </a:ext>
                </a:extLst>
              </a:tr>
              <a:tr h="425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PSU-Bank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93,219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938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27,300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901966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1,01,640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89551"/>
                  </a:ext>
                </a:extLst>
              </a:tr>
              <a:tr h="425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52,550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38484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13,998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74851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3,663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514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3FC632F-F298-9CC4-B97C-5C46857B6298}"/>
              </a:ext>
            </a:extLst>
          </p:cNvPr>
          <p:cNvSpPr/>
          <p:nvPr/>
        </p:nvSpPr>
        <p:spPr>
          <a:xfrm>
            <a:off x="914400" y="5194395"/>
            <a:ext cx="10664190" cy="36058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Banks and PSU-banks are having maximum SIPCPI. Banks have very less investors but they are losing big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EFACC-F244-D44D-145D-D8DEF76D685F}"/>
              </a:ext>
            </a:extLst>
          </p:cNvPr>
          <p:cNvSpPr/>
          <p:nvPr/>
        </p:nvSpPr>
        <p:spPr>
          <a:xfrm>
            <a:off x="1682113" y="5673089"/>
            <a:ext cx="8824595" cy="36058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Digital channel is holding on very well with very less SIPs getting cancelled per investor</a:t>
            </a:r>
          </a:p>
        </p:txBody>
      </p:sp>
    </p:spTree>
    <p:extLst>
      <p:ext uri="{BB962C8B-B14F-4D97-AF65-F5344CB8AC3E}">
        <p14:creationId xmlns:p14="http://schemas.microsoft.com/office/powerpoint/2010/main" val="279142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Scheme Analysis </a:t>
            </a:r>
            <a:r>
              <a:rPr lang="en-IN" sz="1800" dirty="0"/>
              <a:t>(Based on descending order of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389E30-3A3B-56C0-E136-0EAA1DBF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73354"/>
              </p:ext>
            </p:extLst>
          </p:nvPr>
        </p:nvGraphicFramePr>
        <p:xfrm>
          <a:off x="6193618" y="1169217"/>
          <a:ext cx="5274482" cy="1407795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292945801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9329111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12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94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06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ESG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6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Special Opportunities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85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Pharma &amp; Healthcare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9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MNC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857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Arbitrage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338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4B3A8D-1259-7B06-2921-28613AC8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97768"/>
              </p:ext>
            </p:extLst>
          </p:nvPr>
        </p:nvGraphicFramePr>
        <p:xfrm>
          <a:off x="720726" y="1171853"/>
          <a:ext cx="5274482" cy="1407795"/>
        </p:xfrm>
        <a:graphic>
          <a:graphicData uri="http://schemas.openxmlformats.org/drawingml/2006/table">
            <a:tbl>
              <a:tblPr/>
              <a:tblGrid>
                <a:gridCol w="3512947">
                  <a:extLst>
                    <a:ext uri="{9D8B030D-6E8A-4147-A177-3AD203B41FA5}">
                      <a16:colId xmlns:a16="http://schemas.microsoft.com/office/drawing/2014/main" val="3268471483"/>
                    </a:ext>
                  </a:extLst>
                </a:gridCol>
                <a:gridCol w="1761535">
                  <a:extLst>
                    <a:ext uri="{9D8B030D-6E8A-4147-A177-3AD203B41FA5}">
                      <a16:colId xmlns:a16="http://schemas.microsoft.com/office/drawing/2014/main" val="121998927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6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4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Manufacturing Equity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8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Low Duration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04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Arbitrage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264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ESG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59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Liquid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087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A15813-5BD9-BD72-D62A-4EC36326F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28346"/>
              </p:ext>
            </p:extLst>
          </p:nvPr>
        </p:nvGraphicFramePr>
        <p:xfrm>
          <a:off x="720726" y="2729865"/>
          <a:ext cx="5274482" cy="1398270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Special Opportunities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ESG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PSU Equity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Corporate Bond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Balanced Advantage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0113BE-DBD2-AEE5-DC68-5841E54D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75059"/>
              </p:ext>
            </p:extLst>
          </p:nvPr>
        </p:nvGraphicFramePr>
        <p:xfrm>
          <a:off x="6193617" y="2729865"/>
          <a:ext cx="5274482" cy="1398270"/>
        </p:xfrm>
        <a:graphic>
          <a:graphicData uri="http://schemas.openxmlformats.org/drawingml/2006/table">
            <a:tbl>
              <a:tblPr/>
              <a:tblGrid>
                <a:gridCol w="351426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Corporate Bond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Low Duration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Credit Risk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Banking And Financial Services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Pharma &amp; Healthcare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E2DF79F-7DE4-EA9E-623C-BE3D28E471A0}"/>
              </a:ext>
            </a:extLst>
          </p:cNvPr>
          <p:cNvSpPr/>
          <p:nvPr/>
        </p:nvSpPr>
        <p:spPr>
          <a:xfrm>
            <a:off x="2910445" y="4988450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Equity funds like sectoral are losing maximum SIPs per Investor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A4196-2702-5DDF-BB25-E152B0778815}"/>
              </a:ext>
            </a:extLst>
          </p:cNvPr>
          <p:cNvSpPr/>
          <p:nvPr/>
        </p:nvSpPr>
        <p:spPr>
          <a:xfrm>
            <a:off x="2910445" y="5573968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Debt funds are losing after longer tenure like above 2 years</a:t>
            </a:r>
          </a:p>
        </p:txBody>
      </p:sp>
    </p:spTree>
    <p:extLst>
      <p:ext uri="{BB962C8B-B14F-4D97-AF65-F5344CB8AC3E}">
        <p14:creationId xmlns:p14="http://schemas.microsoft.com/office/powerpoint/2010/main" val="341636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Scheme Analysis </a:t>
            </a:r>
            <a:r>
              <a:rPr lang="en-IN" sz="1800" dirty="0"/>
              <a:t>(Based on ascending order of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C0548B-2051-D6F8-AE1C-9E90B26F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135"/>
              </p:ext>
            </p:extLst>
          </p:nvPr>
        </p:nvGraphicFramePr>
        <p:xfrm>
          <a:off x="6034477" y="1195523"/>
          <a:ext cx="5537200" cy="1407795"/>
        </p:xfrm>
        <a:graphic>
          <a:graphicData uri="http://schemas.openxmlformats.org/drawingml/2006/table">
            <a:tbl>
              <a:tblPr/>
              <a:tblGrid>
                <a:gridCol w="3939702">
                  <a:extLst>
                    <a:ext uri="{9D8B030D-6E8A-4147-A177-3AD203B41FA5}">
                      <a16:colId xmlns:a16="http://schemas.microsoft.com/office/drawing/2014/main" val="3077586576"/>
                    </a:ext>
                  </a:extLst>
                </a:gridCol>
                <a:gridCol w="1597498">
                  <a:extLst>
                    <a:ext uri="{9D8B030D-6E8A-4147-A177-3AD203B41FA5}">
                      <a16:colId xmlns:a16="http://schemas.microsoft.com/office/drawing/2014/main" val="15344311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12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44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62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Floating Rate Fund - Long 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1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Nifty 50 Equal Weight Index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 Bhavishya Yojna Wealth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19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Nifty 50 Index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9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Savings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389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D438E0-A3F9-F0EA-BF4D-0FCD1697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57784"/>
              </p:ext>
            </p:extLst>
          </p:nvPr>
        </p:nvGraphicFramePr>
        <p:xfrm>
          <a:off x="566910" y="1195523"/>
          <a:ext cx="5250815" cy="1407795"/>
        </p:xfrm>
        <a:graphic>
          <a:graphicData uri="http://schemas.openxmlformats.org/drawingml/2006/table">
            <a:tbl>
              <a:tblPr/>
              <a:tblGrid>
                <a:gridCol w="4633595">
                  <a:extLst>
                    <a:ext uri="{9D8B030D-6E8A-4147-A177-3AD203B41FA5}">
                      <a16:colId xmlns:a16="http://schemas.microsoft.com/office/drawing/2014/main" val="397143792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38571936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7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84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 Bhavishya Yojna Wealth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Financial Planning FOF Aggressive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4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Nifty SDL Plus PSU Bond Sep 2026 60:40 Index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0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NASDAQ 100 FOF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42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Dividend Yield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8764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D3DE88-0DA3-7621-B9A4-1F9EF72B3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51726"/>
              </p:ext>
            </p:extLst>
          </p:nvPr>
        </p:nvGraphicFramePr>
        <p:xfrm>
          <a:off x="566909" y="2816408"/>
          <a:ext cx="5250815" cy="1438275"/>
        </p:xfrm>
        <a:graphic>
          <a:graphicData uri="http://schemas.openxmlformats.org/drawingml/2006/table">
            <a:tbl>
              <a:tblPr/>
              <a:tblGrid>
                <a:gridCol w="4633595">
                  <a:extLst>
                    <a:ext uri="{9D8B030D-6E8A-4147-A177-3AD203B41FA5}">
                      <a16:colId xmlns:a16="http://schemas.microsoft.com/office/drawing/2014/main" val="422076712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646682822"/>
                    </a:ext>
                  </a:extLst>
                </a:gridCol>
              </a:tblGrid>
              <a:tr h="1974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9989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2786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Government Securities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8585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Retirement Fund 30s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76225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Pure Value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25235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Money Manager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6726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Savings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753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BDBE01-480B-AE7A-DD77-74E5D7CA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8616"/>
              </p:ext>
            </p:extLst>
          </p:nvPr>
        </p:nvGraphicFramePr>
        <p:xfrm>
          <a:off x="6034477" y="2816408"/>
          <a:ext cx="5537200" cy="1398270"/>
        </p:xfrm>
        <a:graphic>
          <a:graphicData uri="http://schemas.openxmlformats.org/drawingml/2006/table">
            <a:tbl>
              <a:tblPr/>
              <a:tblGrid>
                <a:gridCol w="3939702">
                  <a:extLst>
                    <a:ext uri="{9D8B030D-6E8A-4147-A177-3AD203B41FA5}">
                      <a16:colId xmlns:a16="http://schemas.microsoft.com/office/drawing/2014/main" val="4148584999"/>
                    </a:ext>
                  </a:extLst>
                </a:gridCol>
                <a:gridCol w="1597498">
                  <a:extLst>
                    <a:ext uri="{9D8B030D-6E8A-4147-A177-3AD203B41FA5}">
                      <a16:colId xmlns:a16="http://schemas.microsoft.com/office/drawing/2014/main" val="196383073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Retirement Fund 40s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5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Gold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69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Bal Bhavishya Yojna Wealth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Financial Planning FOF Aggressive 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2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ABSL Infrastructure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0047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1416B0A-2745-B963-75DE-59350A5C89A7}"/>
              </a:ext>
            </a:extLst>
          </p:cNvPr>
          <p:cNvSpPr/>
          <p:nvPr/>
        </p:nvSpPr>
        <p:spPr>
          <a:xfrm>
            <a:off x="2910445" y="4988450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Debt funds are losing least SIPs per investor as expected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A5EE1-0F53-10A2-293C-D032C8BA4EB2}"/>
              </a:ext>
            </a:extLst>
          </p:cNvPr>
          <p:cNvSpPr/>
          <p:nvPr/>
        </p:nvSpPr>
        <p:spPr>
          <a:xfrm>
            <a:off x="2910445" y="5573968"/>
            <a:ext cx="6367933" cy="3943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Index funds are also losing comparatively less SIPs per investor</a:t>
            </a:r>
          </a:p>
        </p:txBody>
      </p:sp>
    </p:spTree>
    <p:extLst>
      <p:ext uri="{BB962C8B-B14F-4D97-AF65-F5344CB8AC3E}">
        <p14:creationId xmlns:p14="http://schemas.microsoft.com/office/powerpoint/2010/main" val="224556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6B19F-1446-4F83-0B66-16682A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ABSL AMC Ltd.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1EF8-E5C9-65CD-8677-DC96110D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4875B8-9C96-45EF-BF54-2EA3677063F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FBFD99-A89C-29CE-3A61-258049B33865}"/>
              </a:ext>
            </a:extLst>
          </p:cNvPr>
          <p:cNvSpPr txBox="1">
            <a:spLocks/>
          </p:cNvSpPr>
          <p:nvPr/>
        </p:nvSpPr>
        <p:spPr>
          <a:xfrm>
            <a:off x="400395" y="392391"/>
            <a:ext cx="10950230" cy="7794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PF Handbook Pro" panose="02000506090000020004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Asset Class Analysis </a:t>
            </a:r>
            <a:r>
              <a:rPr lang="en-IN" sz="1800" dirty="0"/>
              <a:t>(Based SIP cancelled per investor)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CE81-FD94-5990-7EF7-ED70A8E12848}"/>
              </a:ext>
            </a:extLst>
          </p:cNvPr>
          <p:cNvSpPr/>
          <p:nvPr/>
        </p:nvSpPr>
        <p:spPr>
          <a:xfrm>
            <a:off x="400395" y="1040130"/>
            <a:ext cx="11388035" cy="5143500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948664-5501-5A5D-CACE-A9EF97F2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16945"/>
              </p:ext>
            </p:extLst>
          </p:nvPr>
        </p:nvGraphicFramePr>
        <p:xfrm>
          <a:off x="523397" y="1268089"/>
          <a:ext cx="11142030" cy="3016314"/>
        </p:xfrm>
        <a:graphic>
          <a:graphicData uri="http://schemas.openxmlformats.org/drawingml/2006/table">
            <a:tbl>
              <a:tblPr/>
              <a:tblGrid>
                <a:gridCol w="1294899">
                  <a:extLst>
                    <a:ext uri="{9D8B030D-6E8A-4147-A177-3AD203B41FA5}">
                      <a16:colId xmlns:a16="http://schemas.microsoft.com/office/drawing/2014/main" val="3236439989"/>
                    </a:ext>
                  </a:extLst>
                </a:gridCol>
                <a:gridCol w="2472772">
                  <a:extLst>
                    <a:ext uri="{9D8B030D-6E8A-4147-A177-3AD203B41FA5}">
                      <a16:colId xmlns:a16="http://schemas.microsoft.com/office/drawing/2014/main" val="2028174709"/>
                    </a:ext>
                  </a:extLst>
                </a:gridCol>
                <a:gridCol w="1625922">
                  <a:extLst>
                    <a:ext uri="{9D8B030D-6E8A-4147-A177-3AD203B41FA5}">
                      <a16:colId xmlns:a16="http://schemas.microsoft.com/office/drawing/2014/main" val="1548806724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1708693032"/>
                    </a:ext>
                  </a:extLst>
                </a:gridCol>
                <a:gridCol w="1370419">
                  <a:extLst>
                    <a:ext uri="{9D8B030D-6E8A-4147-A177-3AD203B41FA5}">
                      <a16:colId xmlns:a16="http://schemas.microsoft.com/office/drawing/2014/main" val="4076051544"/>
                    </a:ext>
                  </a:extLst>
                </a:gridCol>
                <a:gridCol w="1410890">
                  <a:extLst>
                    <a:ext uri="{9D8B030D-6E8A-4147-A177-3AD203B41FA5}">
                      <a16:colId xmlns:a16="http://schemas.microsoft.com/office/drawing/2014/main" val="3673678096"/>
                    </a:ext>
                  </a:extLst>
                </a:gridCol>
                <a:gridCol w="1410890">
                  <a:extLst>
                    <a:ext uri="{9D8B030D-6E8A-4147-A177-3AD203B41FA5}">
                      <a16:colId xmlns:a16="http://schemas.microsoft.com/office/drawing/2014/main" val="2810417653"/>
                    </a:ext>
                  </a:extLst>
                </a:gridCol>
              </a:tblGrid>
              <a:tr h="4732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 Before 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0-6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8692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903413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38,699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17735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2,48,221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69638"/>
                  </a:ext>
                </a:extLst>
              </a:tr>
              <a:tr h="635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24,192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380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C50FEC3-1D04-E02A-F0B3-E736FF29DD4F}"/>
              </a:ext>
            </a:extLst>
          </p:cNvPr>
          <p:cNvSpPr/>
          <p:nvPr/>
        </p:nvSpPr>
        <p:spPr>
          <a:xfrm>
            <a:off x="1636898" y="4592659"/>
            <a:ext cx="8477223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As expected the leakage is maximum through Equity as the number of investors is huge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D1C08-400C-86B7-F9D3-C222B41254E0}"/>
              </a:ext>
            </a:extLst>
          </p:cNvPr>
          <p:cNvSpPr/>
          <p:nvPr/>
        </p:nvSpPr>
        <p:spPr>
          <a:xfrm>
            <a:off x="2676313" y="5247645"/>
            <a:ext cx="6398392" cy="5372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Every asset class is losing SIPs in 0-6 months bracket majorly</a:t>
            </a:r>
          </a:p>
        </p:txBody>
      </p:sp>
    </p:spTree>
    <p:extLst>
      <p:ext uri="{BB962C8B-B14F-4D97-AF65-F5344CB8AC3E}">
        <p14:creationId xmlns:p14="http://schemas.microsoft.com/office/powerpoint/2010/main" val="225009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BC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BCL">
  <a:themeElements>
    <a:clrScheme name="ABC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_Protecting">
  <a:themeElements>
    <a:clrScheme name="AB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C_PPT Template_2" id="{DC0BED58-0181-4145-ABE6-8EEE6C03B39E}" vid="{7697A486-1F88-4D46-9326-04B2B6935F4D}"/>
    </a:ext>
  </a:extLst>
</a:theme>
</file>

<file path=ppt/theme/theme4.xml><?xml version="1.0" encoding="utf-8"?>
<a:theme xmlns:a="http://schemas.openxmlformats.org/drawingml/2006/main" name="5_Custom Design_Protecting">
  <a:themeElements>
    <a:clrScheme name="AB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C_PPT Template_2" id="{DC0BED58-0181-4145-ABE6-8EEE6C03B39E}" vid="{7697A486-1F88-4D46-9326-04B2B6935F4D}"/>
    </a:ext>
  </a:extLst>
</a:theme>
</file>

<file path=ppt/theme/theme5.xml><?xml version="1.0" encoding="utf-8"?>
<a:theme xmlns:a="http://schemas.openxmlformats.org/drawingml/2006/main" name="1_ABCL">
  <a:themeElements>
    <a:clrScheme name="ABC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Perferred">
      <a:majorFont>
        <a:latin typeface="PF Handbook Pro"/>
        <a:ea typeface=""/>
        <a:cs typeface=""/>
      </a:majorFont>
      <a:minorFont>
        <a:latin typeface="PF Handboo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ABCL">
  <a:themeElements>
    <a:clrScheme name="ABC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A0B1C"/>
      </a:accent1>
      <a:accent2>
        <a:srgbClr val="CA1F34"/>
      </a:accent2>
      <a:accent3>
        <a:srgbClr val="FAA61A"/>
      </a:accent3>
      <a:accent4>
        <a:srgbClr val="F6682C"/>
      </a:accent4>
      <a:accent5>
        <a:srgbClr val="CA4212"/>
      </a:accent5>
      <a:accent6>
        <a:srgbClr val="E72D45"/>
      </a:accent6>
      <a:hlink>
        <a:srgbClr val="A9A9A9"/>
      </a:hlink>
      <a:folHlink>
        <a:srgbClr val="2121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E059C8F76DF40B61ABE2DCA390509" ma:contentTypeVersion="2" ma:contentTypeDescription="Create a new document." ma:contentTypeScope="" ma:versionID="994a54b6b71bceb6d8e35bfc8e02118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db2a04c8ff992d91dabeea6f709237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B44A63D-2BE1-4E7E-9BDE-5D7028EDC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962128-8D96-42E0-9BA4-638AE3E9BA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8DCA8-82E2-4AFF-A684-F680CBE94C54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122449</TotalTime>
  <Words>2316</Words>
  <Application>Microsoft Office PowerPoint</Application>
  <PresentationFormat>Custom</PresentationFormat>
  <Paragraphs>1036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.AppleSystemUIFont</vt:lpstr>
      <vt:lpstr>Arial</vt:lpstr>
      <vt:lpstr>Calibri</vt:lpstr>
      <vt:lpstr>Calibri Light</vt:lpstr>
      <vt:lpstr>Georgia</vt:lpstr>
      <vt:lpstr>PF Encore Sans Pro</vt:lpstr>
      <vt:lpstr>PF Handbook Pro</vt:lpstr>
      <vt:lpstr>Wingdings</vt:lpstr>
      <vt:lpstr>Office Theme</vt:lpstr>
      <vt:lpstr>ABCL</vt:lpstr>
      <vt:lpstr>2_Custom Design_Protecting</vt:lpstr>
      <vt:lpstr>5_Custom Design_Protecting</vt:lpstr>
      <vt:lpstr>1_ABCL</vt:lpstr>
      <vt:lpstr>2_ABCL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Jupalli 
Nitesh</cp:lastModifiedBy>
  <cp:revision>1932</cp:revision>
  <cp:lastPrinted>2018-07-24T13:12:45Z</cp:lastPrinted>
  <dcterms:created xsi:type="dcterms:W3CDTF">2018-01-10T06:46:32Z</dcterms:created>
  <dcterms:modified xsi:type="dcterms:W3CDTF">2022-06-01T10:13:52Z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0x010100883E059C8F76DF40B61ABE2DCA390509</vt:lpwstr>
  </property>
</Properties>
</file>