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362" r:id="rId2"/>
    <p:sldId id="2365" r:id="rId3"/>
    <p:sldId id="2344" r:id="rId4"/>
    <p:sldId id="2345" r:id="rId5"/>
    <p:sldId id="2366" r:id="rId6"/>
    <p:sldId id="2370" r:id="rId7"/>
    <p:sldId id="2368" r:id="rId8"/>
    <p:sldId id="1875" r:id="rId9"/>
    <p:sldId id="2369" r:id="rId10"/>
    <p:sldId id="2371" r:id="rId11"/>
    <p:sldId id="2372" r:id="rId12"/>
    <p:sldId id="2373" r:id="rId13"/>
    <p:sldId id="2367" r:id="rId14"/>
  </p:sldIdLst>
  <p:sldSz cx="12192000" cy="6858000"/>
  <p:notesSz cx="6797675" cy="99266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FD8F41-BB05-492B-6CB4-80160167F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1ED90-B6C8-1116-14D4-5840F8F1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820B4-7A90-7895-D80D-423A9DE2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668F8-0FE4-7D71-831D-98CC545C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46E6A6-C756-0BCE-9F82-C3D0F4BE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5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ADF7A-2845-CA67-C9CD-BF8E3119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2DAA8-1C62-D785-D45B-BE117AB5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5E690-5CFA-AD09-05C8-3C371858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9A51B-5B32-438E-9359-921E4BAE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99301B-025C-1F3E-876E-B7AE81CF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30DAEA-073D-862D-961C-71605E819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2B3B98-EB95-1307-E1DA-1E8E3131E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C37B4-AA5E-210F-7902-829796C8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34D90-42D7-59E5-A260-6C63A7A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35B7-DCFA-6DF4-D30F-FE175F3B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3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89E87-E6FC-CB8E-4077-D3652479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8CB3D-FE09-88E3-4B1C-084414ED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1DA6B-BE71-CC5E-5E57-432E0975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5B86-EA94-C947-42C8-5B211F04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64908-97EA-8265-9502-5FEBB881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BA48C-5CDA-6BBA-A5AB-65D16367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7C41AD-D86F-99A8-2FB0-F41C408A4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9B51A1-D4BB-7148-359C-98FA91DE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DBAEF-B2E4-57A1-5C92-66E6945A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E779B-63AE-F6FA-94EF-70C7524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9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F469-EF49-B935-045A-DA99C010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0370D-DCAA-42AD-6484-7AC8FCF9D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B69F3-D836-AD88-CB51-6019969E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40062-DF7B-9967-AA09-E0E4107F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AE704-A590-A64D-EE68-629B0149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3B5173-C692-DB5B-3AA6-B1D351EC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72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11B35-EF93-4669-C574-D6CE59D5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05F0A5-A6C0-BC98-7139-5F9A97AC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14F2B-A58E-DEC9-E045-6A074CC9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D942EB-D912-81BD-AD67-FE434D8D5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BCD9C1-F1CB-B62B-6975-91BB21F97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247DBB-53CE-6C6C-5ADD-2F8B9D89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503E5C-56BA-6D95-FE86-5DB7AA6D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D1FE0-ECF0-8506-08BD-CB5CBFED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87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45072-B657-D270-BC0A-BFFD3A26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87548A-1C3F-E22C-3ECD-72D1954E5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53650F-F00F-03CD-67D0-92AF048C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AB378F-CB8C-8659-F178-F7924A19B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77D7B8-C961-1112-B512-1316F606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093BA0-B740-B79F-0DD2-2FE52DE15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FC6C0-DB14-349D-1AAF-74D2FE3B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1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C6EDE-991E-C1EE-D683-7E1C073A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ADCB1-3A71-49B6-2C20-07AA711A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7D7BA9-98E6-EB60-F871-A8B0B1D95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7D61-F10E-14B0-9C2A-AF742AA70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4BEDC6-C382-DF25-82FE-43B3B7B3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84A0A-58E4-B6BE-B41D-7D41B42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1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C54E3-4C4C-3A79-C141-EC1A52E9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40563A-FDD6-0C0A-1060-44B9FFF2F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716507-D1C3-4DFE-83ED-43187A99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EE546-9FE2-472B-0A8B-2F7327A7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22876-3C3A-2C4E-F0F2-53A9563A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8CF0AD-1E77-B92D-C01C-190335A6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6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FD03D-171C-EA40-4E92-FF5B6B4F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37D32A-9F9C-58ED-20E4-18B5FFCE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4F9A1-E08D-7A6D-FF92-B3FE1B3A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E40A1-FA78-4C21-A0DE-B026D3DA90CC}" type="datetimeFigureOut">
              <a:rPr lang="zh-CN" altLang="en-US" smtClean="0"/>
              <a:t>2024/6/7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60B1D-3635-1E1C-41FE-CAE57C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D6D4B-35EB-3129-EA71-D67159E51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9F8C4-8F79-40FD-B0C8-D746BD47A5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17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2.png"/><Relationship Id="rId5" Type="http://schemas.openxmlformats.org/officeDocument/2006/relationships/tags" Target="../tags/tag14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文本框 3">
            <a:extLst>
              <a:ext uri="{FF2B5EF4-FFF2-40B4-BE49-F238E27FC236}">
                <a16:creationId xmlns:a16="http://schemas.microsoft.com/office/drawing/2014/main" id="{E47C504E-173F-CC58-F74D-CBFDEA799A8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6679" y="836429"/>
            <a:ext cx="10398642" cy="512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：存储器扩展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根地址线，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根数据线，现有下列存储芯片：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ROM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ROM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ROM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。内存按字节编址，要求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16K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ROM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大小为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位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后。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RAM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3000H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开始）和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地址范围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zh-CN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说明选用上述存储芯片类型和数量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执行一条指令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MOV AX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[4B1FH]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将访问的内存单元位于哪块芯片？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1555" name="矩形: 圆角 4">
            <a:extLst>
              <a:ext uri="{FF2B5EF4-FFF2-40B4-BE49-F238E27FC236}">
                <a16:creationId xmlns:a16="http://schemas.microsoft.com/office/drawing/2014/main" id="{9F23E859-FA7D-3B55-A44B-5CA40F7CEDC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1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CFDD48-73C0-F257-2B5A-7E83E2EE2192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2" name="TitleBackground">
              <a:extLst>
                <a:ext uri="{FF2B5EF4-FFF2-40B4-BE49-F238E27FC236}">
                  <a16:creationId xmlns:a16="http://schemas.microsoft.com/office/drawing/2014/main" id="{E565D366-3B62-D147-3E5C-44A86F1C7D5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ColorBlock">
              <a:extLst>
                <a:ext uri="{FF2B5EF4-FFF2-40B4-BE49-F238E27FC236}">
                  <a16:creationId xmlns:a16="http://schemas.microsoft.com/office/drawing/2014/main" id="{85E5AB64-ADBA-598C-C2A5-C0E5E2B250F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ipText">
              <a:extLst>
                <a:ext uri="{FF2B5EF4-FFF2-40B4-BE49-F238E27FC236}">
                  <a16:creationId xmlns:a16="http://schemas.microsoft.com/office/drawing/2014/main" id="{5CB3B1FF-4F7C-0DFD-B759-13C233560DF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  <p:sp>
          <p:nvSpPr>
            <p:cNvPr id="11" name="TypeText">
              <a:extLst>
                <a:ext uri="{FF2B5EF4-FFF2-40B4-BE49-F238E27FC236}">
                  <a16:creationId xmlns:a16="http://schemas.microsoft.com/office/drawing/2014/main" id="{C2F4C8B5-EC83-C4FB-F349-AA40FBBCC7DA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pic>
        <p:nvPicPr>
          <p:cNvPr id="151557" name="图片 2">
            <a:extLst>
              <a:ext uri="{FF2B5EF4-FFF2-40B4-BE49-F238E27FC236}">
                <a16:creationId xmlns:a16="http://schemas.microsoft.com/office/drawing/2014/main" id="{0D27C06B-B736-73AA-3B90-FC62A2CC9E87}"/>
              </a:ext>
            </a:extLst>
          </p:cNvPr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2BF220-B713-6BEE-5A9C-ABBF5632BCFA}"/>
              </a:ext>
            </a:extLst>
          </p:cNvPr>
          <p:cNvSpPr txBox="1"/>
          <p:nvPr/>
        </p:nvSpPr>
        <p:spPr>
          <a:xfrm>
            <a:off x="765544" y="909659"/>
            <a:ext cx="106609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现有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四个中断源，其</a:t>
            </a:r>
            <a:r>
              <a:rPr lang="zh-CN" altLang="en-US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优先级由高向低按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顺序排列。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现要求中断处理次序改为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，写出各中断源的屏蔽字。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若中断服务程序的执行时间为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20µs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，请根据下图所示时间轴给出的中断源请求中断的时刻，画出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执行程序的轨迹。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E9560A-3A3E-0683-7E21-B5387032FA00}"/>
              </a:ext>
            </a:extLst>
          </p:cNvPr>
          <p:cNvSpPr txBox="1"/>
          <p:nvPr/>
        </p:nvSpPr>
        <p:spPr>
          <a:xfrm>
            <a:off x="765544" y="3243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：中断屏蔽及程序轨迹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DED2B3-DFF0-2BBE-F9F1-9A5FFDED8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293" y="28424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3DEAC49-CB92-67B1-29E9-8B88FAB32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383698"/>
              </p:ext>
            </p:extLst>
          </p:nvPr>
        </p:nvGraphicFramePr>
        <p:xfrm>
          <a:off x="2565989" y="2693580"/>
          <a:ext cx="6383125" cy="3565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45024" imgH="2088731" progId="Visio.Drawing.11">
                  <p:embed/>
                </p:oleObj>
              </mc:Choice>
              <mc:Fallback>
                <p:oleObj name="Visio" r:id="rId2" imgW="3745024" imgH="208873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989" y="2693580"/>
                        <a:ext cx="6383125" cy="3565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14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CCD43AD-195D-EC5B-0752-D5E25C86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01702"/>
              </p:ext>
            </p:extLst>
          </p:nvPr>
        </p:nvGraphicFramePr>
        <p:xfrm>
          <a:off x="354418" y="602512"/>
          <a:ext cx="4638455" cy="2920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2112">
                  <a:extLst>
                    <a:ext uri="{9D8B030D-6E8A-4147-A177-3AD203B41FA5}">
                      <a16:colId xmlns:a16="http://schemas.microsoft.com/office/drawing/2014/main" val="454245798"/>
                    </a:ext>
                  </a:extLst>
                </a:gridCol>
                <a:gridCol w="643270">
                  <a:extLst>
                    <a:ext uri="{9D8B030D-6E8A-4147-A177-3AD203B41FA5}">
                      <a16:colId xmlns:a16="http://schemas.microsoft.com/office/drawing/2014/main" val="2711008161"/>
                    </a:ext>
                  </a:extLst>
                </a:gridCol>
                <a:gridCol w="927691">
                  <a:extLst>
                    <a:ext uri="{9D8B030D-6E8A-4147-A177-3AD203B41FA5}">
                      <a16:colId xmlns:a16="http://schemas.microsoft.com/office/drawing/2014/main" val="2093052830"/>
                    </a:ext>
                  </a:extLst>
                </a:gridCol>
                <a:gridCol w="927691">
                  <a:extLst>
                    <a:ext uri="{9D8B030D-6E8A-4147-A177-3AD203B41FA5}">
                      <a16:colId xmlns:a16="http://schemas.microsoft.com/office/drawing/2014/main" val="114347639"/>
                    </a:ext>
                  </a:extLst>
                </a:gridCol>
                <a:gridCol w="927691">
                  <a:extLst>
                    <a:ext uri="{9D8B030D-6E8A-4147-A177-3AD203B41FA5}">
                      <a16:colId xmlns:a16="http://schemas.microsoft.com/office/drawing/2014/main" val="3533055200"/>
                    </a:ext>
                  </a:extLst>
                </a:gridCol>
              </a:tblGrid>
              <a:tr h="486806">
                <a:tc rowSpan="2">
                  <a:txBody>
                    <a:bodyPr/>
                    <a:lstStyle/>
                    <a:p>
                      <a:pPr algn="ctr"/>
                      <a:r>
                        <a:rPr lang="zh-CN" sz="2800" kern="100" dirty="0">
                          <a:effectLst/>
                        </a:rPr>
                        <a:t>中断源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sz="2800" kern="100">
                          <a:effectLst/>
                        </a:rPr>
                        <a:t>屏蔽字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63013"/>
                  </a:ext>
                </a:extLst>
              </a:tr>
              <a:tr h="48680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A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B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C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437159"/>
                  </a:ext>
                </a:extLst>
              </a:tr>
              <a:tr h="486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A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0908911"/>
                  </a:ext>
                </a:extLst>
              </a:tr>
              <a:tr h="486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B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4499446"/>
                  </a:ext>
                </a:extLst>
              </a:tr>
              <a:tr h="486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C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0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866762"/>
                  </a:ext>
                </a:extLst>
              </a:tr>
              <a:tr h="4868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kern="100" dirty="0">
                          <a:effectLst/>
                        </a:rPr>
                        <a:t>D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>
                          <a:effectLst/>
                        </a:rPr>
                        <a:t>0</a:t>
                      </a:r>
                      <a:endParaRPr lang="zh-CN" sz="2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00" dirty="0">
                          <a:effectLst/>
                        </a:rPr>
                        <a:t>1</a:t>
                      </a:r>
                      <a:endParaRPr lang="zh-CN" sz="2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1811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9D2D53B-EFC8-4166-9323-CFDE3B92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1340" y="27644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AFD9B0-1E55-4FF3-D5A9-CE7B0E20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427" y="2939164"/>
            <a:ext cx="6103811" cy="33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8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87A0A9B-D431-658F-84BF-BDA2A01F7B7F}"/>
              </a:ext>
            </a:extLst>
          </p:cNvPr>
          <p:cNvSpPr txBox="1"/>
          <p:nvPr/>
        </p:nvSpPr>
        <p:spPr>
          <a:xfrm>
            <a:off x="493776" y="1026128"/>
            <a:ext cx="1084478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、设机器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的主频为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8MHz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，机器周期含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个时钟周期，且该机的平均指令执行速度是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0.4MIPS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，试求该机的平均指令周期和机器周期，每个指令周期中含几个机器周期？如果机器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的主频为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12MHz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，且机器周期也含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个时钟周期，试问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机的平均指令执行速度为多少</a:t>
            </a:r>
            <a:r>
              <a:rPr lang="en-US" altLang="zh-CN" sz="28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MIPS?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07C63B-95AA-DDFA-6382-D04DFE3844DA}"/>
              </a:ext>
            </a:extLst>
          </p:cNvPr>
          <p:cNvSpPr txBox="1"/>
          <p:nvPr/>
        </p:nvSpPr>
        <p:spPr>
          <a:xfrm>
            <a:off x="557784" y="3588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运行速度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A08610-D82D-86BF-3A31-B60679B01208}"/>
              </a:ext>
            </a:extLst>
          </p:cNvPr>
          <p:cNvSpPr txBox="1"/>
          <p:nvPr/>
        </p:nvSpPr>
        <p:spPr>
          <a:xfrm>
            <a:off x="557784" y="3082087"/>
            <a:ext cx="112562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解：先通过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机的平均指令执行速度求出其平均指令周期，再通过主频求出时钟周期，然后进一步求出机器周期。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机参数的算法与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机类似。计算如下：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机平均指令周期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=1/0.4MIPS=2.5µs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机时钟周期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=1/8MHz=125ns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机机器周期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=125ns×4=500ns=0.5µs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机每个指令周期中含机器周期个数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=2.5µs÷0.5µs=5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机时钟周期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=1/12MHz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83ns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机机器周期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=83ns×4=332ns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机每个指令周期也含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个机器周期，则：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机平均指令周期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=332ns×5=1.66µs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机平均指令执行速度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=1/1.66µs=0.6MIPS    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结论：主频的提高有利于机器执行速度的提高。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3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A2F14AE-56CD-2FEA-A0AA-A15EA81AE7D0}"/>
              </a:ext>
            </a:extLst>
          </p:cNvPr>
          <p:cNvSpPr txBox="1"/>
          <p:nvPr/>
        </p:nvSpPr>
        <p:spPr>
          <a:xfrm>
            <a:off x="723013" y="199118"/>
            <a:ext cx="10653823" cy="658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4.26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按机器补码浮点运算步骤，计算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[x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±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y]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 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x=2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0.101 100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y=2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-0.011 100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解：先将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转换成机器数形式：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524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x=2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-011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0.101 100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y=2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-0.011 100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0071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0.101 100, [y]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1.100 100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524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jx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=1,101, 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jy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=1,110, 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Sx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=0.101 100, [Sy]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=1.100 100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1524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    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）对阶：</a:t>
            </a:r>
            <a:endParaRPr lang="zh-CN" alt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7620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j]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jx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+[-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jy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1,101+ 0,010=1,111 &lt; 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jx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jy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对齐，则：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jx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101+0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001=1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 = 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jy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[x]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0.010 110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）尾数运算：</a:t>
            </a:r>
            <a:endParaRPr lang="zh-CN" alt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  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+[Sy]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0.010 110 + 1.100 100=1.111010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858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Sx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+[-Sy]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=0.010 110 + 0.011100= 0.110 010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81000" algn="just"/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）结果规格化：</a:t>
            </a:r>
            <a:endParaRPr lang="zh-CN" altLang="zh-CN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  [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1.111 010 = 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1.010 000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（尾数左规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次，阶码减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  [x-y]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补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0.110 010, 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已是规格化数。 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）舍入：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kern="100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对阶 和 右规 过程中，可能出现 尾数末位丢失引起误差，需考虑舍入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600" dirty="0">
              <a:latin typeface="Times New Roman" panose="02020603050405020304" pitchFamily="18" charset="0"/>
            </a:endParaRPr>
          </a:p>
          <a:p>
            <a:pPr indent="457200" algn="just"/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）溢出：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</a:t>
            </a:r>
            <a:r>
              <a:rPr lang="zh-CN" altLang="en-US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（阶码符号采用双符号位时，出现不一致的情况则为溢出）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则：</a:t>
            </a:r>
            <a:r>
              <a:rPr lang="en-US" altLang="zh-CN" sz="20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x+y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-101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×（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-0.110 000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457200"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    x-y =2</a:t>
            </a:r>
            <a:r>
              <a:rPr lang="en-US" altLang="zh-CN" sz="2000" kern="100" baseline="30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宋体" panose="02010600030101010101" pitchFamily="2" charset="-122"/>
                <a:cs typeface="Times New Roman" panose="02020603050405020304" pitchFamily="18" charset="0"/>
              </a:rPr>
              <a:t>-010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0.110 010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6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文本框 2">
            <a:extLst>
              <a:ext uri="{FF2B5EF4-FFF2-40B4-BE49-F238E27FC236}">
                <a16:creationId xmlns:a16="http://schemas.microsoft.com/office/drawing/2014/main" id="{5742C70A-0C80-204D-F481-1A1B8A3B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79" y="1074738"/>
            <a:ext cx="10597115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）地址空间分配图：</a:t>
            </a:r>
            <a:endParaRPr lang="zh-CN" altLang="zh-CN" sz="2000" dirty="0"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系统程序区（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ROM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4KB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7000H-7FFFH</a:t>
            </a:r>
            <a:endParaRPr lang="zh-CN" altLang="zh-CN" sz="2000" dirty="0"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用户程序区（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16KB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3000H-6FFFH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	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选片：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ROM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：选择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4K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位芯片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片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              	 RAM</a:t>
            </a:r>
            <a:r>
              <a:rPr lang="zh-CN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选择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4K</a:t>
            </a:r>
            <a:r>
              <a:rPr lang="zh-CN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×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位芯片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片，字串联</a:t>
            </a:r>
            <a:r>
              <a:rPr lang="zh-CN" alt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第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片：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3000H-3FFFH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片：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4000H-4FFFH</a:t>
            </a:r>
          </a:p>
          <a:p>
            <a:pPr algn="just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片：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5000H-5FFFH</a:t>
            </a:r>
          </a:p>
          <a:p>
            <a:pPr algn="just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片：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6000H-6FFFH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  </a:t>
            </a:r>
            <a:r>
              <a:rPr lang="zh-CN" alt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[4B1FH]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位于第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片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上</a:t>
            </a:r>
            <a:endParaRPr lang="en-US" altLang="zh-CN" sz="2800" dirty="0">
              <a:solidFill>
                <a:srgbClr val="000000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0" name="Rectangle 4">
            <a:extLst>
              <a:ext uri="{FF2B5EF4-FFF2-40B4-BE49-F238E27FC236}">
                <a16:creationId xmlns:a16="http://schemas.microsoft.com/office/drawing/2014/main" id="{AF1A7F5E-227D-94AE-95DB-CD5C81295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783" y="-200055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A46033-7E9D-429A-FF9E-AB6689EC290A}"/>
              </a:ext>
            </a:extLst>
          </p:cNvPr>
          <p:cNvSpPr txBox="1"/>
          <p:nvPr/>
        </p:nvSpPr>
        <p:spPr>
          <a:xfrm>
            <a:off x="591879" y="5280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：主存</a:t>
            </a:r>
            <a:r>
              <a:rPr lang="en-US" altLang="zh-CN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-cache</a:t>
            </a:r>
            <a:r>
              <a:rPr lang="zh-CN" altLang="en-US" sz="28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地址映射</a:t>
            </a:r>
            <a:endParaRPr lang="en-US" altLang="zh-CN" sz="28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8A507F-E514-3940-AAA6-FC4BECC2BA4E}"/>
              </a:ext>
            </a:extLst>
          </p:cNvPr>
          <p:cNvSpPr txBox="1"/>
          <p:nvPr/>
        </p:nvSpPr>
        <p:spPr>
          <a:xfrm>
            <a:off x="591879" y="1188822"/>
            <a:ext cx="110082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设计某机主存，若主存容量为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64K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容量为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2K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字，每块由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32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字组成，采用二路组相连映射，访存地址为字地址。</a:t>
            </a:r>
          </a:p>
          <a:p>
            <a:pPr>
              <a:spcBef>
                <a:spcPct val="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）设计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地址格式，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Cache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中可装入多少块数据？</a:t>
            </a:r>
          </a:p>
          <a:p>
            <a:pPr>
              <a:spcBef>
                <a:spcPct val="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）设计主存地址格式；</a:t>
            </a:r>
          </a:p>
          <a:p>
            <a:pPr>
              <a:spcBef>
                <a:spcPct val="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）试问地址为</a:t>
            </a:r>
            <a:r>
              <a:rPr lang="en-US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A459H</a:t>
            </a:r>
            <a:r>
              <a:rPr lang="zh-CN" altLang="zh-CN" sz="28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的主存单元在缓存中的什么位置（指出组号和标记位）？</a:t>
            </a:r>
            <a:endParaRPr lang="zh-CN" altLang="en-US" sz="28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Rectangle 4">
            <a:extLst>
              <a:ext uri="{FF2B5EF4-FFF2-40B4-BE49-F238E27FC236}">
                <a16:creationId xmlns:a16="http://schemas.microsoft.com/office/drawing/2014/main" id="{19D9A8CF-E84B-1D87-26F4-93F7EB5E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783" y="-200055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215044" name="Rectangle 5">
            <a:extLst>
              <a:ext uri="{FF2B5EF4-FFF2-40B4-BE49-F238E27FC236}">
                <a16:creationId xmlns:a16="http://schemas.microsoft.com/office/drawing/2014/main" id="{E78F0064-ED97-7C51-0068-0A291D4F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783" y="-200055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113AD2-3C02-E85D-C1E3-23629C22F45D}"/>
              </a:ext>
            </a:extLst>
          </p:cNvPr>
          <p:cNvSpPr txBox="1"/>
          <p:nvPr/>
        </p:nvSpPr>
        <p:spPr>
          <a:xfrm>
            <a:off x="1155404" y="927656"/>
            <a:ext cx="100087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答：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块长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=2^5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字，按字寻址，字块内地址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位；采用二路组相联，即一组内有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块；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共分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2K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/32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=2^6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块，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2^6/2 = 2^5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组，组地址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位；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Cache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地址格式：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BC24E12-D3B2-4AA0-2F7D-29D26ACB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70453"/>
              </p:ext>
            </p:extLst>
          </p:nvPr>
        </p:nvGraphicFramePr>
        <p:xfrm>
          <a:off x="901994" y="2708782"/>
          <a:ext cx="10515600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672918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88105573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zh-CN" altLang="en-US" sz="2800" kern="1200" dirty="0">
                          <a:effectLst/>
                          <a:highlight>
                            <a:srgbClr val="F3F9FA"/>
                          </a:highlight>
                        </a:rPr>
                        <a:t>块</a:t>
                      </a:r>
                      <a:r>
                        <a:rPr lang="zh-CN" sz="2800" kern="1200" dirty="0">
                          <a:effectLst/>
                          <a:highlight>
                            <a:srgbClr val="F3F9FA"/>
                          </a:highlight>
                        </a:rPr>
                        <a:t>地址（</a:t>
                      </a:r>
                      <a:r>
                        <a:rPr lang="en-US" sz="2800" kern="1200" dirty="0">
                          <a:effectLst/>
                          <a:highlight>
                            <a:srgbClr val="F3F9FA"/>
                          </a:highlight>
                        </a:rPr>
                        <a:t>6</a:t>
                      </a:r>
                      <a:r>
                        <a:rPr lang="zh-CN" sz="2800" kern="1200" dirty="0">
                          <a:effectLst/>
                          <a:highlight>
                            <a:srgbClr val="F3F9FA"/>
                          </a:highlight>
                        </a:rPr>
                        <a:t>位）</a:t>
                      </a:r>
                      <a:endParaRPr lang="zh-CN" sz="2800" dirty="0">
                        <a:effectLst/>
                        <a:highlight>
                          <a:srgbClr val="F3F9FA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zh-CN" sz="2800" kern="1200" dirty="0">
                          <a:effectLst/>
                          <a:highlight>
                            <a:srgbClr val="F3F9FA"/>
                          </a:highlight>
                        </a:rPr>
                        <a:t>字块内地址（</a:t>
                      </a:r>
                      <a:r>
                        <a:rPr lang="en-US" sz="2800" kern="1200" dirty="0">
                          <a:effectLst/>
                          <a:highlight>
                            <a:srgbClr val="F3F9FA"/>
                          </a:highlight>
                        </a:rPr>
                        <a:t>5</a:t>
                      </a:r>
                      <a:r>
                        <a:rPr lang="zh-CN" sz="2800" kern="1200" dirty="0">
                          <a:effectLst/>
                          <a:highlight>
                            <a:srgbClr val="F3F9FA"/>
                          </a:highlight>
                        </a:rPr>
                        <a:t>位）</a:t>
                      </a:r>
                      <a:endParaRPr lang="zh-CN" sz="2800" dirty="0">
                        <a:effectLst/>
                        <a:highlight>
                          <a:srgbClr val="F3F9FA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9525" marB="0" anchor="ctr"/>
                </a:tc>
                <a:extLst>
                  <a:ext uri="{0D108BD9-81ED-4DB2-BD59-A6C34878D82A}">
                    <a16:rowId xmlns:a16="http://schemas.microsoft.com/office/drawing/2014/main" val="39786523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42F52A8-CDEC-6849-EE73-1565EB0CEEF2}"/>
              </a:ext>
            </a:extLst>
          </p:cNvPr>
          <p:cNvSpPr txBox="1"/>
          <p:nvPr/>
        </p:nvSpPr>
        <p:spPr>
          <a:xfrm>
            <a:off x="1155403" y="3477286"/>
            <a:ext cx="10178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根据主存容量为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64K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字，得主存字地址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位。主存地址格式：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B5C585A-85C8-9753-F3C1-1C83B3040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05838"/>
              </p:ext>
            </p:extLst>
          </p:nvPr>
        </p:nvGraphicFramePr>
        <p:xfrm>
          <a:off x="975417" y="4332765"/>
          <a:ext cx="10515600" cy="436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9287423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670324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58764487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zh-CN" sz="2800" kern="1200">
                          <a:effectLst/>
                          <a:highlight>
                            <a:srgbClr val="F3F9FA"/>
                          </a:highlight>
                        </a:rPr>
                        <a:t>主存字块标记（</a:t>
                      </a:r>
                      <a:r>
                        <a:rPr lang="en-US" sz="2800" kern="1200">
                          <a:effectLst/>
                          <a:highlight>
                            <a:srgbClr val="F3F9FA"/>
                          </a:highlight>
                        </a:rPr>
                        <a:t>6</a:t>
                      </a:r>
                      <a:r>
                        <a:rPr lang="zh-CN" sz="2800" kern="1200">
                          <a:effectLst/>
                          <a:highlight>
                            <a:srgbClr val="F3F9FA"/>
                          </a:highlight>
                        </a:rPr>
                        <a:t>位）</a:t>
                      </a:r>
                      <a:endParaRPr lang="zh-CN" sz="2800">
                        <a:effectLst/>
                        <a:highlight>
                          <a:srgbClr val="F3F9FA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zh-CN" sz="2800" kern="1200">
                          <a:effectLst/>
                          <a:highlight>
                            <a:srgbClr val="F3F9FA"/>
                          </a:highlight>
                        </a:rPr>
                        <a:t>组地址（</a:t>
                      </a:r>
                      <a:r>
                        <a:rPr lang="en-US" sz="2800" kern="1200">
                          <a:effectLst/>
                          <a:highlight>
                            <a:srgbClr val="F3F9FA"/>
                          </a:highlight>
                        </a:rPr>
                        <a:t>5</a:t>
                      </a:r>
                      <a:r>
                        <a:rPr lang="zh-CN" sz="2800" kern="1200">
                          <a:effectLst/>
                          <a:highlight>
                            <a:srgbClr val="F3F9FA"/>
                          </a:highlight>
                        </a:rPr>
                        <a:t>位）</a:t>
                      </a:r>
                      <a:endParaRPr lang="zh-CN" sz="2800">
                        <a:effectLst/>
                        <a:highlight>
                          <a:srgbClr val="F3F9FA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r>
                        <a:rPr lang="zh-CN" sz="2800" kern="1200" dirty="0">
                          <a:effectLst/>
                          <a:highlight>
                            <a:srgbClr val="F3F9FA"/>
                          </a:highlight>
                        </a:rPr>
                        <a:t>字块内地址（</a:t>
                      </a:r>
                      <a:r>
                        <a:rPr lang="en-US" sz="2800" kern="1200" dirty="0">
                          <a:effectLst/>
                          <a:highlight>
                            <a:srgbClr val="F3F9FA"/>
                          </a:highlight>
                        </a:rPr>
                        <a:t>5</a:t>
                      </a:r>
                      <a:r>
                        <a:rPr lang="zh-CN" sz="2800" kern="1200" dirty="0">
                          <a:effectLst/>
                          <a:highlight>
                            <a:srgbClr val="F3F9FA"/>
                          </a:highlight>
                        </a:rPr>
                        <a:t>位）</a:t>
                      </a:r>
                      <a:endParaRPr lang="zh-CN" sz="2800" dirty="0">
                        <a:effectLst/>
                        <a:highlight>
                          <a:srgbClr val="F3F9FA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4147434090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7C9B0089-A692-CFAE-4E1B-EE3FC7D58106}"/>
              </a:ext>
            </a:extLst>
          </p:cNvPr>
          <p:cNvSpPr txBox="1"/>
          <p:nvPr/>
        </p:nvSpPr>
        <p:spPr>
          <a:xfrm>
            <a:off x="975418" y="5258652"/>
            <a:ext cx="10302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/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(3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A459H=1010 0100 0101 1001 B</a:t>
            </a:r>
            <a:endParaRPr lang="zh-CN" altLang="zh-CN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28600" indent="266700" algn="l"/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主存标记位：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1010 01=29H</a:t>
            </a:r>
            <a:endParaRPr lang="zh-CN" altLang="zh-CN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组号：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00 010=02H</a:t>
            </a:r>
            <a:endParaRPr lang="zh-CN" altLang="en-US" sz="2800" dirty="0">
              <a:solidFill>
                <a:srgbClr val="000000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D71388-C300-A12B-5BF3-6B64F8BAAF67}"/>
              </a:ext>
            </a:extLst>
          </p:cNvPr>
          <p:cNvSpPr txBox="1"/>
          <p:nvPr/>
        </p:nvSpPr>
        <p:spPr>
          <a:xfrm>
            <a:off x="1013636" y="1426190"/>
            <a:ext cx="952677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、设机器数字长为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位（含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位符号位），用补码运算规则计算下列各题。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A=9/64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，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B=-13/32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，求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[A</a:t>
            </a:r>
            <a:r>
              <a:rPr lang="en-US" altLang="zh-CN" sz="2800" b="1" u="sng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B]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补并还原成真值。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A=-87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，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B=53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，求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[A</a:t>
            </a:r>
            <a:r>
              <a:rPr lang="en-US" altLang="zh-CN" sz="2800" b="1" u="sng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B]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补并还原成真值。</a:t>
            </a:r>
            <a:endParaRPr lang="en-US" altLang="zh-CN" sz="2800" b="1" dirty="0">
              <a:solidFill>
                <a:srgbClr val="2C3E50"/>
              </a:solidFill>
              <a:effectLst/>
              <a:latin typeface="Helvetica" panose="020B0604020202020204" pitchFamily="34" charset="0"/>
              <a:ea typeface="宋体" panose="02010600030101010101" pitchFamily="2" charset="-122"/>
              <a:cs typeface="Helvetica" panose="020B0604020202020204" pitchFamily="34" charset="0"/>
            </a:endParaRPr>
          </a:p>
          <a:p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dirty="0">
                <a:solidFill>
                  <a:srgbClr val="2C3E5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答：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1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[A+B]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=1.1011110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A+B =-17/64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[A-B]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=0.1000110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A-B =35/64</a:t>
            </a:r>
          </a:p>
          <a:p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2800" b="1" dirty="0">
                <a:solidFill>
                  <a:srgbClr val="2C3E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（</a:t>
            </a:r>
            <a:r>
              <a:rPr lang="en-US" altLang="zh-CN" sz="2800" b="1" dirty="0">
                <a:solidFill>
                  <a:srgbClr val="2C3E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2</a:t>
            </a:r>
            <a:r>
              <a:rPr lang="zh-CN" altLang="zh-CN" sz="2800" b="1" dirty="0">
                <a:solidFill>
                  <a:srgbClr val="2C3E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Helvetica" panose="020B0604020202020204" pitchFamily="34" charset="0"/>
              </a:rPr>
              <a:t>）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[A+B]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=1,1011110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A+B =-34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[A-B]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lang="en-US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=0,1110100</a:t>
            </a:r>
            <a:r>
              <a:rPr lang="zh-CN" altLang="zh-CN" sz="2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，溢出</a:t>
            </a:r>
            <a:endParaRPr lang="zh-CN" altLang="zh-CN" sz="2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6F52DC-5840-5AFE-D01B-9BF913A2377A}"/>
              </a:ext>
            </a:extLst>
          </p:cNvPr>
          <p:cNvSpPr txBox="1"/>
          <p:nvPr/>
        </p:nvSpPr>
        <p:spPr>
          <a:xfrm>
            <a:off x="1013636" y="6612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：定点数补码计算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775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A594EDA-47F6-5939-C870-5598EE8ACDDC}"/>
              </a:ext>
            </a:extLst>
          </p:cNvPr>
          <p:cNvSpPr txBox="1"/>
          <p:nvPr/>
        </p:nvSpPr>
        <p:spPr>
          <a:xfrm>
            <a:off x="847060" y="835507"/>
            <a:ext cx="104978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考虑一个支持算术右移和逻辑右移的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ALU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。给定一个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位的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机器数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11110000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（补码表示）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，计算该数进行一次算术右移和一次逻辑右移的结果，并解释两者的区别。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168668-36A5-A378-A8E4-B2F829B2CB11}"/>
              </a:ext>
            </a:extLst>
          </p:cNvPr>
          <p:cNvSpPr txBox="1"/>
          <p:nvPr/>
        </p:nvSpPr>
        <p:spPr>
          <a:xfrm>
            <a:off x="847060" y="2958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：移位运算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09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7FAFE70-CFF7-C582-A4BE-CF2EB0FF6BA0}"/>
              </a:ext>
            </a:extLst>
          </p:cNvPr>
          <p:cNvSpPr txBox="1"/>
          <p:nvPr/>
        </p:nvSpPr>
        <p:spPr>
          <a:xfrm>
            <a:off x="779721" y="515977"/>
            <a:ext cx="10703442" cy="114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4.12 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设浮点数格式为：阶码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位（含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位阶符），尾数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位（含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位数符）。写出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x=-27/1024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所对应的机器数。要求阶码和尾数均为补码。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AE7E00-9460-686C-2474-BBD3C17D2935}"/>
              </a:ext>
            </a:extLst>
          </p:cNvPr>
          <p:cNvSpPr txBox="1"/>
          <p:nvPr/>
        </p:nvSpPr>
        <p:spPr>
          <a:xfrm>
            <a:off x="836428" y="2149067"/>
            <a:ext cx="10930270" cy="1227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将十进制数转换为二进制：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x= -27/1024= -0.0000011011B = 2</a:t>
            </a:r>
            <a:r>
              <a:rPr lang="en-US" altLang="zh-CN" sz="2400" baseline="300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-5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*(-0.11011B</a:t>
            </a:r>
            <a:r>
              <a:rPr lang="zh-CN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-101</a:t>
            </a:r>
            <a:r>
              <a:rPr lang="en-US" altLang="zh-CN" sz="2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 *(-0.11011B</a:t>
            </a:r>
            <a:r>
              <a:rPr lang="zh-CN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aseline="300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FCEA49F-BDF7-88C5-2CC4-B57F2356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98369"/>
              </p:ext>
            </p:extLst>
          </p:nvPr>
        </p:nvGraphicFramePr>
        <p:xfrm>
          <a:off x="2030914" y="3817143"/>
          <a:ext cx="755256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90944">
                  <a:extLst>
                    <a:ext uri="{9D8B030D-6E8A-4147-A177-3AD203B41FA5}">
                      <a16:colId xmlns:a16="http://schemas.microsoft.com/office/drawing/2014/main" val="3670669860"/>
                    </a:ext>
                  </a:extLst>
                </a:gridCol>
                <a:gridCol w="1860396">
                  <a:extLst>
                    <a:ext uri="{9D8B030D-6E8A-4147-A177-3AD203B41FA5}">
                      <a16:colId xmlns:a16="http://schemas.microsoft.com/office/drawing/2014/main" val="2183792276"/>
                    </a:ext>
                  </a:extLst>
                </a:gridCol>
                <a:gridCol w="2199301">
                  <a:extLst>
                    <a:ext uri="{9D8B030D-6E8A-4147-A177-3AD203B41FA5}">
                      <a16:colId xmlns:a16="http://schemas.microsoft.com/office/drawing/2014/main" val="1290609870"/>
                    </a:ext>
                  </a:extLst>
                </a:gridCol>
                <a:gridCol w="1801923">
                  <a:extLst>
                    <a:ext uri="{9D8B030D-6E8A-4147-A177-3AD203B41FA5}">
                      <a16:colId xmlns:a16="http://schemas.microsoft.com/office/drawing/2014/main" val="1587814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阶符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r>
                        <a:rPr lang="zh-CN" sz="2400" kern="100">
                          <a:effectLst/>
                        </a:rPr>
                        <a:t>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阶码</a:t>
                      </a:r>
                      <a:r>
                        <a:rPr lang="en-US" sz="2400" kern="100" dirty="0">
                          <a:effectLst/>
                        </a:rPr>
                        <a:t>4</a:t>
                      </a:r>
                      <a:r>
                        <a:rPr lang="zh-CN" sz="2400" kern="100" dirty="0">
                          <a:effectLst/>
                        </a:rPr>
                        <a:t>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数符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r>
                        <a:rPr lang="zh-CN" sz="2400" kern="100">
                          <a:effectLst/>
                        </a:rPr>
                        <a:t>位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 dirty="0">
                          <a:effectLst/>
                        </a:rPr>
                        <a:t>尾数</a:t>
                      </a:r>
                      <a:r>
                        <a:rPr lang="en-US" sz="2400" kern="100" dirty="0">
                          <a:effectLst/>
                        </a:rPr>
                        <a:t>10</a:t>
                      </a:r>
                      <a:r>
                        <a:rPr lang="zh-CN" sz="2400" kern="100" dirty="0">
                          <a:effectLst/>
                        </a:rPr>
                        <a:t>位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6984290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E0EEC23-DCF0-22EC-A09A-20227C77DC21}"/>
              </a:ext>
            </a:extLst>
          </p:cNvPr>
          <p:cNvSpPr txBox="1"/>
          <p:nvPr/>
        </p:nvSpPr>
        <p:spPr>
          <a:xfrm>
            <a:off x="942753" y="47701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[x]</a:t>
            </a:r>
            <a:r>
              <a:rPr lang="zh-CN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浮</a:t>
            </a:r>
            <a:r>
              <a:rPr lang="en-US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=1</a:t>
            </a:r>
            <a:r>
              <a:rPr lang="zh-CN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1011</a:t>
            </a:r>
            <a:r>
              <a:rPr lang="zh-CN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1.001 010 000 0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90C4E-DB58-38B5-1546-759751444526}"/>
              </a:ext>
            </a:extLst>
          </p:cNvPr>
          <p:cNvSpPr txBox="1"/>
          <p:nvPr/>
        </p:nvSpPr>
        <p:spPr>
          <a:xfrm>
            <a:off x="779721" y="1466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：浮点数规格化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67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3">
            <a:extLst>
              <a:ext uri="{FF2B5EF4-FFF2-40B4-BE49-F238E27FC236}">
                <a16:creationId xmlns:a16="http://schemas.microsoft.com/office/drawing/2014/main" id="{EB33CEFF-05BD-F2BF-81A2-235F684550F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64781" y="635001"/>
            <a:ext cx="10838121" cy="551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6.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某机存储器容量为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64 K × 16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 该机访存指令格式如下：</a:t>
            </a:r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为寻址模式：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为直接寻址，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为基址寻址，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为相对寻址，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为立即寻址；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为间址特征（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 =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间址） ；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为变址特征（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 =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变址） 。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PC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为程序计数器，设（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=1234H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</a:t>
            </a:r>
            <a:r>
              <a:rPr lang="en-US" altLang="zh-CN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为基址寄存器，（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</a:t>
            </a:r>
            <a:r>
              <a:rPr lang="en-US" altLang="zh-CN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 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=0037H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Rx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为变址寄存器，（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Rx 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=1122H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试问：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该指令能定义多少种操作？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立即寻址操作数的范围。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在非间址情况下， 除立即寻址外， 写出每种寻址方式计算有效地址的表达式。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设基址寄存器为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 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 在非变址直接基址寻址时， 指令的寻址范围是多少？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确定指令</a:t>
            </a:r>
            <a:r>
              <a:rPr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1435H</a:t>
            </a:r>
            <a:r>
              <a:rPr lang="zh-CN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的有效地址，用十六进制表示。</a:t>
            </a:r>
            <a:endParaRPr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pic>
        <p:nvPicPr>
          <p:cNvPr id="62468" name="图片 18">
            <a:extLst>
              <a:ext uri="{FF2B5EF4-FFF2-40B4-BE49-F238E27FC236}">
                <a16:creationId xmlns:a16="http://schemas.microsoft.com/office/drawing/2014/main" id="{C684F419-A2CC-2B92-235B-46DCEDE85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461" y="1752114"/>
            <a:ext cx="4370388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B1B6B97-2DD9-43B9-BE0D-6CEF25D6A3AB}"/>
              </a:ext>
            </a:extLst>
          </p:cNvPr>
          <p:cNvSpPr txBox="1"/>
          <p:nvPr/>
        </p:nvSpPr>
        <p:spPr>
          <a:xfrm>
            <a:off x="779721" y="1466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：浮点数规格化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E3D7B7-E6D1-68AB-C79A-B798AC6BBAFE}"/>
              </a:ext>
            </a:extLst>
          </p:cNvPr>
          <p:cNvSpPr txBox="1"/>
          <p:nvPr/>
        </p:nvSpPr>
        <p:spPr>
          <a:xfrm>
            <a:off x="864781" y="7638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类型题</a:t>
            </a:r>
            <a:r>
              <a:rPr lang="en-US" altLang="zh-CN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：指令寻址</a:t>
            </a:r>
            <a:endParaRPr lang="en-US" altLang="zh-CN" sz="2400" b="1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7882F46-E6F7-0F06-C5D5-4A7E350971C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DA0C56-B57C-3F7F-C615-C4CA9CBC4206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0" name="TitleBackground">
              <a:extLst>
                <a:ext uri="{FF2B5EF4-FFF2-40B4-BE49-F238E27FC236}">
                  <a16:creationId xmlns:a16="http://schemas.microsoft.com/office/drawing/2014/main" id="{206F2FF8-150D-8F96-45DB-7572ED47D5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lorBlock">
              <a:extLst>
                <a:ext uri="{FF2B5EF4-FFF2-40B4-BE49-F238E27FC236}">
                  <a16:creationId xmlns:a16="http://schemas.microsoft.com/office/drawing/2014/main" id="{66B62873-240E-D0C7-37BD-3E887001812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ipText">
              <a:extLst>
                <a:ext uri="{FF2B5EF4-FFF2-40B4-BE49-F238E27FC236}">
                  <a16:creationId xmlns:a16="http://schemas.microsoft.com/office/drawing/2014/main" id="{BAC757BB-6E64-68B3-3DD5-5F3A47C627C8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21CCA010-B2FF-0054-4551-FADC3E02FC1D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</p:grpSp>
      <p:pic>
        <p:nvPicPr>
          <p:cNvPr id="62470" name="图片 2">
            <a:extLst>
              <a:ext uri="{FF2B5EF4-FFF2-40B4-BE49-F238E27FC236}">
                <a16:creationId xmlns:a16="http://schemas.microsoft.com/office/drawing/2014/main" id="{D7E137EB-259B-2032-4C12-9DE842FF7342}"/>
              </a:ext>
            </a:extLst>
          </p:cNvPr>
          <p:cNvPicPr>
            <a:picLocks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BC97AB5-A181-2C3E-F56D-BF55020E9590}"/>
              </a:ext>
            </a:extLst>
          </p:cNvPr>
          <p:cNvSpPr txBox="1"/>
          <p:nvPr/>
        </p:nvSpPr>
        <p:spPr>
          <a:xfrm>
            <a:off x="680483" y="454899"/>
            <a:ext cx="1064673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该指令能定义多少种操作？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16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种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立即寻址操作数的范围。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-128~+127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在非间址情况下， 除立即寻址外， 写出每种寻址方式计算有效地址的表达式。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直接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变址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基址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相对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 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 设基址寄存器为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位， 在非变址直接基址寻址时， 指令的寻址范围是多少？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2</a:t>
            </a:r>
            <a:r>
              <a:rPr lang="en-US" altLang="zh-CN" sz="2000" baseline="30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14</a:t>
            </a:r>
            <a:endParaRPr lang="zh-CN" altLang="en-US" sz="2000" baseline="30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1435H=0001 0100 0011 0101B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	M=01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，寻址方式为基址寻址，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A=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0011 0101=35H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</a:t>
            </a:r>
            <a:endParaRPr lang="en-US" altLang="zh-CN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EA=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R</a:t>
            </a:r>
            <a:r>
              <a:rPr lang="en-US" altLang="zh-CN" sz="2000" baseline="-25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+A=0037H+35H=006CH</a:t>
            </a:r>
            <a:endParaRPr lang="zh-CN" altLang="en-US" sz="2000" baseline="30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483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</TotalTime>
  <Words>1787</Words>
  <Application>Microsoft Office PowerPoint</Application>
  <PresentationFormat>宽屏</PresentationFormat>
  <Paragraphs>150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微软雅黑</vt:lpstr>
      <vt:lpstr>Arial</vt:lpstr>
      <vt:lpstr>Calibri</vt:lpstr>
      <vt:lpstr>Helvetica</vt:lpstr>
      <vt:lpstr>Times New Roman</vt:lpstr>
      <vt:lpstr>Office 主题​​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guo jing</dc:creator>
  <cp:lastModifiedBy>jing guo</cp:lastModifiedBy>
  <cp:revision>21</cp:revision>
  <cp:lastPrinted>2024-05-29T01:51:17Z</cp:lastPrinted>
  <dcterms:created xsi:type="dcterms:W3CDTF">2023-06-07T02:06:09Z</dcterms:created>
  <dcterms:modified xsi:type="dcterms:W3CDTF">2024-06-07T02:21:08Z</dcterms:modified>
</cp:coreProperties>
</file>