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0" r:id="rId1"/>
  </p:sldMasterIdLst>
  <p:notesMasterIdLst>
    <p:notesMasterId r:id="rId74"/>
  </p:notesMasterIdLst>
  <p:handoutMasterIdLst>
    <p:handoutMasterId r:id="rId75"/>
  </p:handoutMasterIdLst>
  <p:sldIdLst>
    <p:sldId id="411" r:id="rId2"/>
    <p:sldId id="583" r:id="rId3"/>
    <p:sldId id="576" r:id="rId4"/>
    <p:sldId id="343" r:id="rId5"/>
    <p:sldId id="341" r:id="rId6"/>
    <p:sldId id="346" r:id="rId7"/>
    <p:sldId id="567" r:id="rId8"/>
    <p:sldId id="568" r:id="rId9"/>
    <p:sldId id="569" r:id="rId10"/>
    <p:sldId id="396" r:id="rId11"/>
    <p:sldId id="397" r:id="rId12"/>
    <p:sldId id="398" r:id="rId13"/>
    <p:sldId id="347" r:id="rId14"/>
    <p:sldId id="442" r:id="rId15"/>
    <p:sldId id="443" r:id="rId16"/>
    <p:sldId id="500" r:id="rId17"/>
    <p:sldId id="501" r:id="rId18"/>
    <p:sldId id="502" r:id="rId19"/>
    <p:sldId id="541" r:id="rId20"/>
    <p:sldId id="538" r:id="rId21"/>
    <p:sldId id="400" r:id="rId22"/>
    <p:sldId id="444" r:id="rId23"/>
    <p:sldId id="401" r:id="rId24"/>
    <p:sldId id="402" r:id="rId25"/>
    <p:sldId id="542" r:id="rId26"/>
    <p:sldId id="349" r:id="rId27"/>
    <p:sldId id="418" r:id="rId28"/>
    <p:sldId id="544" r:id="rId29"/>
    <p:sldId id="360" r:id="rId30"/>
    <p:sldId id="361" r:id="rId31"/>
    <p:sldId id="362" r:id="rId32"/>
    <p:sldId id="585" r:id="rId33"/>
    <p:sldId id="445" r:id="rId34"/>
    <p:sldId id="447" r:id="rId35"/>
    <p:sldId id="579" r:id="rId36"/>
    <p:sldId id="580" r:id="rId37"/>
    <p:sldId id="578" r:id="rId38"/>
    <p:sldId id="435" r:id="rId39"/>
    <p:sldId id="436" r:id="rId40"/>
    <p:sldId id="365" r:id="rId41"/>
    <p:sldId id="394" r:id="rId42"/>
    <p:sldId id="581" r:id="rId43"/>
    <p:sldId id="513" r:id="rId44"/>
    <p:sldId id="369" r:id="rId45"/>
    <p:sldId id="372" r:id="rId46"/>
    <p:sldId id="373" r:id="rId47"/>
    <p:sldId id="374" r:id="rId48"/>
    <p:sldId id="375" r:id="rId49"/>
    <p:sldId id="376" r:id="rId50"/>
    <p:sldId id="377" r:id="rId51"/>
    <p:sldId id="378" r:id="rId52"/>
    <p:sldId id="379" r:id="rId53"/>
    <p:sldId id="482" r:id="rId54"/>
    <p:sldId id="483" r:id="rId55"/>
    <p:sldId id="380" r:id="rId56"/>
    <p:sldId id="481" r:id="rId57"/>
    <p:sldId id="454" r:id="rId58"/>
    <p:sldId id="455" r:id="rId59"/>
    <p:sldId id="807" r:id="rId60"/>
    <p:sldId id="586" r:id="rId61"/>
    <p:sldId id="466" r:id="rId62"/>
    <p:sldId id="484" r:id="rId63"/>
    <p:sldId id="467" r:id="rId64"/>
    <p:sldId id="468" r:id="rId65"/>
    <p:sldId id="386" r:id="rId66"/>
    <p:sldId id="470" r:id="rId67"/>
    <p:sldId id="471" r:id="rId68"/>
    <p:sldId id="472" r:id="rId69"/>
    <p:sldId id="469" r:id="rId70"/>
    <p:sldId id="388" r:id="rId71"/>
    <p:sldId id="519" r:id="rId72"/>
    <p:sldId id="806" r:id="rId73"/>
  </p:sldIdLst>
  <p:sldSz cx="9144000" cy="6858000" type="screen4x3"/>
  <p:notesSz cx="6858000" cy="9144000"/>
  <p:kinsoku lang="zh-CN" invalStChars="!),.:;?]}、。—ˇ¨〃々～‖…’”〕〉》」』〗】∶！＂＇），．：；？］｀｜｝·" invalEndChars="([{‘“〔〈《「『〖【（［｛．·"/>
  <p:defaultTextStyle>
    <a:defPPr>
      <a:defRPr lang="en-US"/>
    </a:defPPr>
    <a:lvl1pPr algn="l" rtl="0" fontAlgn="base">
      <a:spcBef>
        <a:spcPct val="20000"/>
      </a:spcBef>
      <a:spcAft>
        <a:spcPct val="0"/>
      </a:spcAft>
      <a:defRPr kumimoji="1" sz="1200" b="1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1pPr>
    <a:lvl2pPr marL="457200" algn="l" rtl="0" fontAlgn="base">
      <a:spcBef>
        <a:spcPct val="20000"/>
      </a:spcBef>
      <a:spcAft>
        <a:spcPct val="0"/>
      </a:spcAft>
      <a:defRPr kumimoji="1" sz="1200" b="1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2pPr>
    <a:lvl3pPr marL="914400" algn="l" rtl="0" fontAlgn="base">
      <a:spcBef>
        <a:spcPct val="20000"/>
      </a:spcBef>
      <a:spcAft>
        <a:spcPct val="0"/>
      </a:spcAft>
      <a:defRPr kumimoji="1" sz="1200" b="1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3pPr>
    <a:lvl4pPr marL="1371600" algn="l" rtl="0" fontAlgn="base">
      <a:spcBef>
        <a:spcPct val="20000"/>
      </a:spcBef>
      <a:spcAft>
        <a:spcPct val="0"/>
      </a:spcAft>
      <a:defRPr kumimoji="1" sz="1200" b="1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4pPr>
    <a:lvl5pPr marL="1828800" algn="l" rtl="0" fontAlgn="base">
      <a:spcBef>
        <a:spcPct val="20000"/>
      </a:spcBef>
      <a:spcAft>
        <a:spcPct val="0"/>
      </a:spcAft>
      <a:defRPr kumimoji="1" sz="1200" b="1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1200" b="1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1200" b="1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1200" b="1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1200" b="1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FF"/>
    <a:srgbClr val="3366FF"/>
    <a:srgbClr val="0066FF"/>
    <a:srgbClr val="F0AD04"/>
    <a:srgbClr val="FFFFB1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29" autoAdjust="0"/>
    <p:restoredTop sz="79359" autoAdjust="0"/>
  </p:normalViewPr>
  <p:slideViewPr>
    <p:cSldViewPr>
      <p:cViewPr varScale="1">
        <p:scale>
          <a:sx n="76" d="100"/>
          <a:sy n="76" d="100"/>
        </p:scale>
        <p:origin x="1424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482"/>
    </p:cViewPr>
  </p:sorterViewPr>
  <p:notesViewPr>
    <p:cSldViewPr>
      <p:cViewPr varScale="1">
        <p:scale>
          <a:sx n="53" d="100"/>
          <a:sy n="53" d="100"/>
        </p:scale>
        <p:origin x="-184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b="0"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zh-CN" altLang="en-US"/>
              <a:t>计算机组成原理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53D2DD71-0C03-4FD3-9524-83CA571E7082}" type="datetime1">
              <a:rPr lang="zh-CN" altLang="en-US"/>
              <a:pPr>
                <a:defRPr/>
              </a:pPr>
              <a:t>2024/5/27</a:t>
            </a:fld>
            <a:endParaRPr lang="en-US" altLang="zh-CN"/>
          </a:p>
        </p:txBody>
      </p:sp>
      <p:sp>
        <p:nvSpPr>
          <p:cNvPr id="1812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12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20134CCE-87F6-4CFA-913E-9D5A1269E32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02256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计算机组成原理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mtClean="0"/>
            </a:lvl1pPr>
          </a:lstStyle>
          <a:p>
            <a:pPr>
              <a:defRPr/>
            </a:pPr>
            <a:fld id="{E2EC9811-CFFB-403A-A11F-DBC916F062A5}" type="datetime1">
              <a:rPr lang="zh-CN" altLang="en-US"/>
              <a:pPr>
                <a:defRPr/>
              </a:pPr>
              <a:t>2024/5/27</a:t>
            </a:fld>
            <a:endParaRPr lang="en-US" altLang="zh-CN"/>
          </a:p>
        </p:txBody>
      </p:sp>
      <p:sp>
        <p:nvSpPr>
          <p:cNvPr id="151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512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mtClean="0"/>
            </a:lvl1pPr>
          </a:lstStyle>
          <a:p>
            <a:pPr>
              <a:defRPr/>
            </a:pPr>
            <a:fld id="{AFBD0CE5-75D5-405D-96B5-EEFDA2836A7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2589909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 algn="just">
              <a:buFont typeface="+mj-lt"/>
              <a:buAutoNum type="arabicParenBoth"/>
            </a:pP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程序查询方式：程序查询方式在执行输入输出前，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要查询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等待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IO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设备状态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与外设是串行工作方式。</a:t>
            </a:r>
          </a:p>
          <a:p>
            <a:pPr marL="342900" lvl="0" indent="-342900" algn="just">
              <a:buFont typeface="+mj-lt"/>
              <a:buAutoNum type="arabicParenBoth"/>
            </a:pP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程序中断方式：当外设作好传送准备后，主动向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请求中断，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响应中断后在中断处理程序中与外设交换数据。若外设未准备好，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可以执行其他程序，从而提高了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的利用率。</a:t>
            </a:r>
          </a:p>
          <a:p>
            <a:r>
              <a:rPr lang="en-US" altLang="zh-CN" sz="18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(3)   DMA</a:t>
            </a:r>
            <a:r>
              <a:rPr lang="zh-CN" altLang="zh-CN" sz="18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传送方式：</a:t>
            </a:r>
            <a:r>
              <a:rPr lang="en-US" altLang="zh-CN" sz="18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DMA</a:t>
            </a:r>
            <a:r>
              <a:rPr lang="zh-CN" altLang="zh-CN" sz="18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方式是一种由专门的硬件电路执行</a:t>
            </a:r>
            <a:r>
              <a:rPr lang="en-US" altLang="zh-CN" sz="18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I/O</a:t>
            </a:r>
            <a:r>
              <a:rPr lang="zh-CN" altLang="zh-CN" sz="18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的数据传送方式，它可以让外设接口直接与内存进行高速的数据传送，而不必经过</a:t>
            </a:r>
            <a:r>
              <a:rPr lang="en-US" altLang="zh-CN" sz="18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zh-CN" sz="18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计算机组成原理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E2EC9811-CFFB-403A-A11F-DBC916F062A5}" type="datetime1">
              <a:rPr lang="zh-CN" altLang="en-US" smtClean="0"/>
              <a:pPr>
                <a:defRPr/>
              </a:pPr>
              <a:t>2024/5/27</a:t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BD0CE5-75D5-405D-96B5-EEFDA2836A74}" type="slidenum">
              <a:rPr lang="zh-CN" altLang="en-US" smtClean="0"/>
              <a:pPr>
                <a:defRPr/>
              </a:pPr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4584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E6F9B8CD-342D-4579-98EC-A8FD6B7370E1}" type="datetimeFigureOut">
              <a:rPr lang="en-US" smtClean="0"/>
              <a:pPr/>
              <a:t>5/27/2024</a:t>
            </a:fld>
            <a:endParaRPr lang="en-US" dirty="0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接连接符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接连接符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椭圆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椭圆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椭圆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76F73-21C5-45D9-8220-EB627377FB1B}" type="datetime1">
              <a:rPr lang="zh-CN" altLang="en-US" smtClean="0"/>
              <a:pPr/>
              <a:t>2024/5/27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3CE10-F9D3-4072-A615-6A95AA0B7B6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01486-5497-4331-98D7-82ADB148CFC4}" type="datetime1">
              <a:rPr lang="zh-CN" altLang="en-US" smtClean="0"/>
              <a:pPr/>
              <a:t>2024/5/27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3CE10-F9D3-4072-A615-6A95AA0B7B6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6201486-5497-4331-98D7-82ADB148CFC4}" type="datetime1">
              <a:rPr lang="zh-CN" altLang="en-US" smtClean="0"/>
              <a:pPr/>
              <a:t>2024/5/27</a:t>
            </a:fld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503CE10-F9D3-4072-A615-6A95AA0B7B6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D30A59A3-D0D5-4685-9DF3-9FBE51A2A8D7}" type="datetime1">
              <a:rPr lang="zh-CN" altLang="en-US" smtClean="0"/>
              <a:pPr/>
              <a:t>2024/5/27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接连接符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接连接符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椭圆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椭圆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椭圆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接连接符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0503CE10-F9D3-4072-A615-6A95AA0B7B6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DCF37-95A8-4487-A04A-0E8708DEF2D1}" type="datetime1">
              <a:rPr lang="zh-CN" altLang="en-US" smtClean="0"/>
              <a:pPr/>
              <a:t>2024/5/27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3CE10-F9D3-4072-A615-6A95AA0B7B65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8A8D6-DE92-4700-AEC4-F76587B574CA}" type="datetime1">
              <a:rPr lang="zh-CN" altLang="en-US" smtClean="0"/>
              <a:pPr/>
              <a:t>2024/5/27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3CE10-F9D3-4072-A615-6A95AA0B7B65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E5772AF-D736-466B-83B6-796858980C36}" type="datetime1">
              <a:rPr lang="zh-CN" altLang="en-US" smtClean="0"/>
              <a:pPr/>
              <a:t>2024/5/27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503CE10-F9D3-4072-A615-6A95AA0B7B65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01486-5497-4331-98D7-82ADB148CFC4}" type="datetime1">
              <a:rPr lang="zh-CN" altLang="en-US" smtClean="0"/>
              <a:pPr/>
              <a:t>2024/5/27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3CE10-F9D3-4072-A615-6A95AA0B7B6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椭圆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3C2881E-3D2B-4151-ADBD-1A4FE6251212}" type="datetime1">
              <a:rPr lang="zh-CN" altLang="en-US" smtClean="0"/>
              <a:pPr/>
              <a:t>2024/5/27</a:t>
            </a:fld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503CE10-F9D3-4072-A615-6A95AA0B7B65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3" name="页脚占位符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椭圆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接连接符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期占位符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BB95D9B-88AD-4636-9BE4-EC5AF2F17845}" type="datetime1">
              <a:rPr lang="zh-CN" altLang="en-US" smtClean="0"/>
              <a:pPr/>
              <a:t>2024/5/27</a:t>
            </a:fld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503CE10-F9D3-4072-A615-6A95AA0B7B65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26201486-5497-4331-98D7-82ADB148CFC4}" type="datetime1">
              <a:rPr lang="zh-CN" altLang="en-US" smtClean="0"/>
              <a:pPr/>
              <a:t>2024/5/27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椭圆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503CE10-F9D3-4072-A615-6A95AA0B7B6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5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0" y="3124200"/>
            <a:ext cx="6606480" cy="1894362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sz="3600" b="1" dirty="0"/>
              <a:t>计算机组成原理重点难点复习</a:t>
            </a:r>
            <a:br>
              <a:rPr lang="en-US" altLang="zh-CN" sz="3600" b="1" dirty="0"/>
            </a:br>
            <a:endParaRPr lang="zh-CN" altLang="en-US" sz="3600" b="1" dirty="0"/>
          </a:p>
        </p:txBody>
      </p:sp>
      <p:sp>
        <p:nvSpPr>
          <p:cNvPr id="2" name="副标题 1">
            <a:extLst>
              <a:ext uri="{FF2B5EF4-FFF2-40B4-BE49-F238E27FC236}">
                <a16:creationId xmlns:a16="http://schemas.microsoft.com/office/drawing/2014/main" id="{0EABE6DA-0565-04C2-9346-976481650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02424" cy="1371600"/>
          </a:xfrm>
        </p:spPr>
        <p:txBody>
          <a:bodyPr>
            <a:normAutofit/>
          </a:bodyPr>
          <a:lstStyle/>
          <a:p>
            <a:pPr algn="r"/>
            <a:r>
              <a:rPr lang="en-US" altLang="zh-CN" sz="2400" dirty="0"/>
              <a:t>2024.5.27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161925" y="260350"/>
            <a:ext cx="81549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 </a:t>
            </a:r>
            <a:r>
              <a:rPr lang="zh-CN" altLang="en-US" sz="3200">
                <a:latin typeface="Times New Roman" pitchFamily="18" charset="0"/>
              </a:rPr>
              <a:t>（</a:t>
            </a:r>
            <a:r>
              <a:rPr lang="en-US" altLang="zh-CN" sz="3200">
                <a:latin typeface="Times New Roman" pitchFamily="18" charset="0"/>
              </a:rPr>
              <a:t>1</a:t>
            </a:r>
            <a:r>
              <a:rPr lang="zh-CN" altLang="en-US" sz="3200">
                <a:latin typeface="Times New Roman" pitchFamily="18" charset="0"/>
              </a:rPr>
              <a:t>） 集中式判优控制方式一 </a:t>
            </a:r>
            <a:r>
              <a:rPr lang="zh-CN" altLang="en-US" sz="3200">
                <a:solidFill>
                  <a:schemeClr val="folHlink"/>
                </a:solidFill>
                <a:latin typeface="Times New Roman" pitchFamily="18" charset="0"/>
              </a:rPr>
              <a:t>链式查询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D931364-BECD-29DB-150D-F7FA0CCB36B0}"/>
              </a:ext>
            </a:extLst>
          </p:cNvPr>
          <p:cNvSpPr txBox="1"/>
          <p:nvPr/>
        </p:nvSpPr>
        <p:spPr>
          <a:xfrm>
            <a:off x="467544" y="1052736"/>
            <a:ext cx="7488832" cy="54026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defRPr/>
            </a:pPr>
            <a:r>
              <a:rPr lang="en-US" altLang="zh-CN" sz="2400" dirty="0">
                <a:solidFill>
                  <a:srgbClr val="0000FF"/>
                </a:solidFill>
              </a:rPr>
              <a:t>①</a:t>
            </a:r>
            <a:r>
              <a:rPr lang="en-US" altLang="zh-CN" sz="2400" dirty="0"/>
              <a:t> </a:t>
            </a:r>
            <a:r>
              <a:rPr lang="zh-CN" altLang="en-US" sz="2400" dirty="0"/>
              <a:t>总线授权信号</a:t>
            </a:r>
            <a:r>
              <a:rPr lang="en-US" altLang="zh-CN" sz="2400" dirty="0"/>
              <a:t>BG</a:t>
            </a:r>
            <a:r>
              <a:rPr lang="zh-CN" altLang="en-US" sz="2400" dirty="0"/>
              <a:t>串行地从一个</a:t>
            </a:r>
            <a:r>
              <a:rPr lang="en-US" altLang="zh-CN" sz="2400" dirty="0"/>
              <a:t>I/O</a:t>
            </a:r>
            <a:r>
              <a:rPr lang="zh-CN" altLang="en-US" sz="2400" dirty="0"/>
              <a:t>设备传送到下一个</a:t>
            </a:r>
            <a:r>
              <a:rPr lang="en-US" altLang="zh-CN" sz="2400" dirty="0"/>
              <a:t>I/O</a:t>
            </a:r>
            <a:r>
              <a:rPr lang="zh-CN" altLang="en-US" sz="2400" dirty="0"/>
              <a:t>设备。</a:t>
            </a:r>
          </a:p>
          <a:p>
            <a:pPr marL="342900" indent="-342900">
              <a:lnSpc>
                <a:spcPct val="125000"/>
              </a:lnSpc>
              <a:defRPr/>
            </a:pPr>
            <a:r>
              <a:rPr lang="en-US" altLang="zh-CN" sz="2400" dirty="0">
                <a:solidFill>
                  <a:srgbClr val="0000FF"/>
                </a:solidFill>
              </a:rPr>
              <a:t>②</a:t>
            </a:r>
            <a:r>
              <a:rPr lang="en-US" altLang="zh-CN" sz="2400" dirty="0"/>
              <a:t> </a:t>
            </a:r>
            <a:r>
              <a:rPr lang="zh-CN" altLang="en-US" sz="2400" dirty="0"/>
              <a:t>优先级固定：离“总线控制部件”最近的优先级最高，最远的优先级最低。故优先级通过物理上的排队电路来实现的。</a:t>
            </a:r>
            <a:endParaRPr lang="en-US" altLang="zh-CN" sz="2400" dirty="0"/>
          </a:p>
          <a:p>
            <a:pPr marL="342900" indent="-342900">
              <a:lnSpc>
                <a:spcPct val="125000"/>
              </a:lnSpc>
              <a:defRPr/>
            </a:pPr>
            <a:r>
              <a:rPr lang="zh-CN" altLang="zh-CN" sz="2400" dirty="0">
                <a:solidFill>
                  <a:srgbClr val="0000FF"/>
                </a:solidFill>
              </a:rPr>
              <a:t>③</a:t>
            </a:r>
            <a:r>
              <a:rPr lang="en-US" altLang="zh-CN" sz="2400" dirty="0"/>
              <a:t> </a:t>
            </a:r>
            <a:r>
              <a:rPr lang="zh-CN" altLang="en-US" sz="2400" dirty="0"/>
              <a:t>设计简单：采用很少的几根线，就可按一定的优先级实现总线仲裁。易于扩充设备。</a:t>
            </a:r>
            <a:endParaRPr lang="en-US" altLang="zh-CN" sz="2400" dirty="0"/>
          </a:p>
          <a:p>
            <a:pPr marL="342900" indent="-342900">
              <a:lnSpc>
                <a:spcPct val="125000"/>
              </a:lnSpc>
              <a:defRPr/>
            </a:pPr>
            <a:r>
              <a:rPr lang="en-US" altLang="zh-CN" sz="2400" dirty="0">
                <a:solidFill>
                  <a:srgbClr val="0000FF"/>
                </a:solidFill>
              </a:rPr>
              <a:t>④</a:t>
            </a:r>
            <a:r>
              <a:rPr lang="en-US" altLang="zh-CN" sz="2400" dirty="0"/>
              <a:t> </a:t>
            </a:r>
            <a:r>
              <a:rPr lang="zh-CN" altLang="en-US" sz="2400" dirty="0"/>
              <a:t>若第</a:t>
            </a:r>
            <a:r>
              <a:rPr lang="en-US" altLang="zh-CN" sz="2400" dirty="0"/>
              <a:t>J</a:t>
            </a:r>
            <a:r>
              <a:rPr lang="zh-CN" altLang="en-US" sz="2400" dirty="0"/>
              <a:t>个设备中的接口电路出现故障，则第</a:t>
            </a:r>
            <a:r>
              <a:rPr lang="en-US" altLang="zh-CN" sz="2400" dirty="0"/>
              <a:t>J</a:t>
            </a:r>
            <a:r>
              <a:rPr lang="zh-CN" altLang="en-US" sz="2400" dirty="0"/>
              <a:t>个之后的都无法正常工作。即对电路故障很敏感。</a:t>
            </a:r>
            <a:endParaRPr lang="en-US" altLang="zh-CN" sz="2400" dirty="0"/>
          </a:p>
          <a:p>
            <a:pPr marL="342900" indent="-342900">
              <a:lnSpc>
                <a:spcPct val="125000"/>
              </a:lnSpc>
              <a:defRPr/>
            </a:pPr>
            <a:r>
              <a:rPr lang="en-US" altLang="zh-CN" sz="2400" dirty="0">
                <a:solidFill>
                  <a:srgbClr val="0000FF"/>
                </a:solidFill>
              </a:rPr>
              <a:t>⑤</a:t>
            </a:r>
            <a:r>
              <a:rPr lang="en-US" altLang="zh-CN" sz="2400" dirty="0"/>
              <a:t> </a:t>
            </a:r>
            <a:r>
              <a:rPr lang="zh-CN" altLang="en-US" sz="2400" dirty="0"/>
              <a:t>若优先级高的设备频繁发出请求，则优先级低的设备可能很长时间都无法得到总线控制权。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Text Box 37"/>
          <p:cNvSpPr txBox="1">
            <a:spLocks noChangeArrowheads="1"/>
          </p:cNvSpPr>
          <p:nvPr/>
        </p:nvSpPr>
        <p:spPr bwMode="auto">
          <a:xfrm>
            <a:off x="107950" y="333375"/>
            <a:ext cx="95773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（</a:t>
            </a:r>
            <a:r>
              <a:rPr lang="en-US" altLang="zh-CN" sz="3200">
                <a:latin typeface="Times New Roman" pitchFamily="18" charset="0"/>
              </a:rPr>
              <a:t>2</a:t>
            </a:r>
            <a:r>
              <a:rPr lang="zh-CN" altLang="en-US" sz="3200">
                <a:latin typeface="Times New Roman" pitchFamily="18" charset="0"/>
              </a:rPr>
              <a:t>）集中式判优控制方式二 </a:t>
            </a:r>
            <a:r>
              <a:rPr lang="zh-CN" altLang="en-US" sz="3200">
                <a:solidFill>
                  <a:schemeClr val="folHlink"/>
                </a:solidFill>
                <a:latin typeface="Times New Roman" pitchFamily="18" charset="0"/>
              </a:rPr>
              <a:t>计数器定时查询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9AC946D-D693-6673-8365-69B4BA750242}"/>
              </a:ext>
            </a:extLst>
          </p:cNvPr>
          <p:cNvSpPr txBox="1"/>
          <p:nvPr/>
        </p:nvSpPr>
        <p:spPr>
          <a:xfrm>
            <a:off x="395536" y="1052736"/>
            <a:ext cx="8280920" cy="54026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25000"/>
              </a:lnSpc>
              <a:defRPr/>
            </a:pPr>
            <a:r>
              <a:rPr lang="en-US" altLang="zh-CN" sz="2400" dirty="0">
                <a:solidFill>
                  <a:srgbClr val="0000FF"/>
                </a:solidFill>
              </a:rPr>
              <a:t>①</a:t>
            </a:r>
            <a:r>
              <a:rPr lang="en-US" altLang="zh-CN" sz="2400" dirty="0"/>
              <a:t> </a:t>
            </a:r>
            <a:r>
              <a:rPr lang="zh-CN" altLang="en-US" sz="2400" dirty="0"/>
              <a:t>仲裁器接收到请求信号以后，在</a:t>
            </a:r>
            <a:r>
              <a:rPr lang="en-US" altLang="zh-CN" sz="2400" dirty="0"/>
              <a:t>BS</a:t>
            </a:r>
            <a:r>
              <a:rPr lang="zh-CN" altLang="en-US" sz="2400" dirty="0"/>
              <a:t>线为“</a:t>
            </a:r>
            <a:r>
              <a:rPr lang="en-US" altLang="zh-CN" sz="2400" dirty="0"/>
              <a:t>0”</a:t>
            </a:r>
            <a:r>
              <a:rPr lang="zh-CN" altLang="en-US" sz="2400" dirty="0"/>
              <a:t>的情况下，让计数器开始计数，计数值通过一组地址线发向各个设备。</a:t>
            </a:r>
            <a:endParaRPr lang="en-US" altLang="zh-CN" sz="2400" dirty="0"/>
          </a:p>
          <a:p>
            <a:pPr marL="342900" indent="-342900">
              <a:lnSpc>
                <a:spcPct val="125000"/>
              </a:lnSpc>
              <a:defRPr/>
            </a:pPr>
            <a:r>
              <a:rPr lang="en-US" altLang="zh-CN" sz="2400" dirty="0"/>
              <a:t>② </a:t>
            </a:r>
            <a:r>
              <a:rPr lang="zh-CN" altLang="en-US" sz="2400" dirty="0"/>
              <a:t>每个设备接口都有一个“设备地址判别电路”，当地址线上的计数值与请求总线的设备地址相一致时，该设备将</a:t>
            </a:r>
            <a:r>
              <a:rPr lang="en-US" altLang="zh-CN" sz="2400" dirty="0"/>
              <a:t>BS</a:t>
            </a:r>
            <a:r>
              <a:rPr lang="zh-CN" altLang="en-US" sz="2400" dirty="0"/>
              <a:t>线置为</a:t>
            </a:r>
            <a:r>
              <a:rPr lang="en-US" altLang="zh-CN" sz="2400" dirty="0"/>
              <a:t>1</a:t>
            </a:r>
            <a:r>
              <a:rPr lang="zh-CN" altLang="en-US" sz="2400" dirty="0"/>
              <a:t>，获得了总线的使用权，此时中止计数查询。</a:t>
            </a:r>
            <a:endParaRPr lang="en-US" altLang="zh-CN" sz="2400" dirty="0"/>
          </a:p>
          <a:p>
            <a:pPr marL="342900" indent="-342900">
              <a:lnSpc>
                <a:spcPct val="125000"/>
              </a:lnSpc>
              <a:defRPr/>
            </a:pPr>
            <a:r>
              <a:rPr lang="en-US" altLang="zh-CN" sz="2400" dirty="0"/>
              <a:t>③ </a:t>
            </a:r>
            <a:r>
              <a:rPr lang="zh-CN" altLang="en-US" sz="2400" dirty="0"/>
              <a:t>若从</a:t>
            </a:r>
            <a:r>
              <a:rPr lang="en-US" altLang="zh-CN" sz="2400" dirty="0"/>
              <a:t>0</a:t>
            </a:r>
            <a:r>
              <a:rPr lang="zh-CN" altLang="en-US" sz="2400" dirty="0"/>
              <a:t>开始，各个设备的优先级次序同“链式查询法”相同，此时优先级的顺序是固定的。（谁的地址小，谁的优先级就最高）</a:t>
            </a:r>
            <a:endParaRPr lang="en-US" altLang="zh-CN" sz="2400" dirty="0"/>
          </a:p>
          <a:p>
            <a:pPr marL="342900" indent="-342900">
              <a:lnSpc>
                <a:spcPct val="125000"/>
              </a:lnSpc>
              <a:defRPr/>
            </a:pPr>
            <a:r>
              <a:rPr lang="zh-CN" altLang="zh-CN" sz="2400" dirty="0"/>
              <a:t>④</a:t>
            </a:r>
            <a:r>
              <a:rPr lang="en-US" altLang="zh-CN" sz="2400" dirty="0"/>
              <a:t> </a:t>
            </a:r>
            <a:r>
              <a:rPr lang="zh-CN" altLang="en-US" sz="2400" dirty="0"/>
              <a:t>若从中止点开始，则每个设备的优先级相等。</a:t>
            </a:r>
            <a:endParaRPr lang="en-US" altLang="zh-CN" sz="2400" dirty="0"/>
          </a:p>
          <a:p>
            <a:pPr marL="342900" indent="-342900">
              <a:lnSpc>
                <a:spcPct val="125000"/>
              </a:lnSpc>
              <a:defRPr/>
            </a:pPr>
            <a:r>
              <a:rPr lang="en-US" altLang="zh-CN" sz="2400" dirty="0"/>
              <a:t>⑤ </a:t>
            </a:r>
            <a:r>
              <a:rPr lang="zh-CN" altLang="en-US" sz="2400" dirty="0"/>
              <a:t>可通过程序来设置计数器初值，动态来改变其优先级。即可编程。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Text Box 8"/>
          <p:cNvSpPr txBox="1">
            <a:spLocks noChangeArrowheads="1"/>
          </p:cNvSpPr>
          <p:nvPr/>
        </p:nvSpPr>
        <p:spPr bwMode="auto">
          <a:xfrm>
            <a:off x="365125" y="260350"/>
            <a:ext cx="87788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（</a:t>
            </a:r>
            <a:r>
              <a:rPr lang="en-US" altLang="zh-CN" sz="3200">
                <a:latin typeface="Times New Roman" pitchFamily="18" charset="0"/>
              </a:rPr>
              <a:t>3</a:t>
            </a:r>
            <a:r>
              <a:rPr lang="zh-CN" altLang="en-US" sz="3200">
                <a:latin typeface="Times New Roman" pitchFamily="18" charset="0"/>
              </a:rPr>
              <a:t>）集中式判优控制方式三 </a:t>
            </a:r>
            <a:r>
              <a:rPr lang="zh-CN" altLang="en-US" sz="3200">
                <a:solidFill>
                  <a:schemeClr val="folHlink"/>
                </a:solidFill>
                <a:latin typeface="Times New Roman" pitchFamily="18" charset="0"/>
              </a:rPr>
              <a:t>独立请求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D5030AB-C792-1A35-8F7D-2C59BB1CE059}"/>
              </a:ext>
            </a:extLst>
          </p:cNvPr>
          <p:cNvSpPr txBox="1"/>
          <p:nvPr/>
        </p:nvSpPr>
        <p:spPr>
          <a:xfrm>
            <a:off x="467544" y="1340768"/>
            <a:ext cx="7920880" cy="32808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zh-CN" sz="2800" dirty="0"/>
              <a:t>①</a:t>
            </a:r>
            <a:r>
              <a:rPr lang="en-US" altLang="zh-CN" sz="2800" dirty="0"/>
              <a:t> </a:t>
            </a:r>
            <a:r>
              <a:rPr lang="zh-CN" altLang="en-US" sz="2800" dirty="0"/>
              <a:t>每个设备均有一对独立的总线请求线</a:t>
            </a:r>
            <a:r>
              <a:rPr lang="en-US" altLang="zh-CN" sz="2800" dirty="0" err="1"/>
              <a:t>BRi</a:t>
            </a:r>
            <a:r>
              <a:rPr lang="zh-CN" altLang="en-US" sz="2800" dirty="0"/>
              <a:t>，和总线同意线</a:t>
            </a:r>
            <a:r>
              <a:rPr lang="en-US" altLang="zh-CN" sz="2800" dirty="0" err="1"/>
              <a:t>BGi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marL="342900" indent="-342900">
              <a:lnSpc>
                <a:spcPct val="150000"/>
              </a:lnSpc>
              <a:defRPr/>
            </a:pPr>
            <a:r>
              <a:rPr lang="en-US" altLang="zh-CN" sz="2800" dirty="0"/>
              <a:t>② </a:t>
            </a:r>
            <a:r>
              <a:rPr lang="zh-CN" altLang="en-US" sz="2800" dirty="0"/>
              <a:t>仲裁器内设置排队电路。根据一定的优先级原则进行仲裁，以决定响应哪个设备。可编程。</a:t>
            </a:r>
          </a:p>
          <a:p>
            <a:pPr>
              <a:defRPr/>
            </a:pPr>
            <a:endParaRPr lang="zh-CN" altLang="en-US" sz="2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Text Box 2"/>
          <p:cNvSpPr txBox="1">
            <a:spLocks noChangeArrowheads="1"/>
          </p:cNvSpPr>
          <p:nvPr/>
        </p:nvSpPr>
        <p:spPr bwMode="auto">
          <a:xfrm>
            <a:off x="1331913" y="1901825"/>
            <a:ext cx="6552455" cy="1643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800" dirty="0">
                <a:latin typeface="Times New Roman" pitchFamily="18" charset="0"/>
              </a:rPr>
              <a:t>1. </a:t>
            </a:r>
            <a:r>
              <a:rPr lang="zh-CN" altLang="en-US" sz="2800" dirty="0"/>
              <a:t>存储系统的层次结构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800" dirty="0"/>
              <a:t>　</a:t>
            </a:r>
            <a:r>
              <a:rPr lang="en-US" altLang="zh-CN" sz="2800" dirty="0">
                <a:latin typeface="Times New Roman" pitchFamily="18" charset="0"/>
              </a:rPr>
              <a:t>Cache</a:t>
            </a:r>
            <a:r>
              <a:rPr lang="zh-CN" altLang="en-US" sz="2800" dirty="0"/>
              <a:t>－主存和主存－辅存层次的作用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800" dirty="0"/>
              <a:t>  </a:t>
            </a:r>
          </a:p>
        </p:txBody>
      </p:sp>
      <p:sp>
        <p:nvSpPr>
          <p:cNvPr id="123907" name="Text Box 3"/>
          <p:cNvSpPr txBox="1">
            <a:spLocks noChangeArrowheads="1"/>
          </p:cNvSpPr>
          <p:nvPr/>
        </p:nvSpPr>
        <p:spPr bwMode="auto">
          <a:xfrm>
            <a:off x="381000" y="1341438"/>
            <a:ext cx="60626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solidFill>
                  <a:schemeClr val="folHlink"/>
                </a:solidFill>
                <a:latin typeface="Times New Roman" pitchFamily="18" charset="0"/>
              </a:rPr>
              <a:t>重点</a:t>
            </a:r>
          </a:p>
        </p:txBody>
      </p:sp>
      <p:sp>
        <p:nvSpPr>
          <p:cNvPr id="123910" name="Rectangle 6"/>
          <p:cNvSpPr>
            <a:spLocks noChangeArrowheads="1"/>
          </p:cNvSpPr>
          <p:nvPr/>
        </p:nvSpPr>
        <p:spPr bwMode="auto">
          <a:xfrm>
            <a:off x="685800" y="115888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第４章  存储器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3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3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06" grpId="0" autoUpdateAnimBg="0"/>
      <p:bldP spid="12390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4"/>
          <p:cNvSpPr txBox="1">
            <a:spLocks noChangeArrowheads="1"/>
          </p:cNvSpPr>
          <p:nvPr/>
        </p:nvSpPr>
        <p:spPr bwMode="auto">
          <a:xfrm>
            <a:off x="152400" y="463550"/>
            <a:ext cx="84518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3600">
                <a:latin typeface="Times New Roman" pitchFamily="18" charset="0"/>
              </a:rPr>
              <a:t>   缓存     主存层次和主存      辅存层次</a:t>
            </a:r>
          </a:p>
        </p:txBody>
      </p:sp>
      <p:sp>
        <p:nvSpPr>
          <p:cNvPr id="34819" name="Line 25"/>
          <p:cNvSpPr>
            <a:spLocks noChangeShapeType="1"/>
          </p:cNvSpPr>
          <p:nvPr/>
        </p:nvSpPr>
        <p:spPr bwMode="auto">
          <a:xfrm>
            <a:off x="1600200" y="798513"/>
            <a:ext cx="3794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4820" name="Line 26"/>
          <p:cNvSpPr>
            <a:spLocks noChangeShapeType="1"/>
          </p:cNvSpPr>
          <p:nvPr/>
        </p:nvSpPr>
        <p:spPr bwMode="auto">
          <a:xfrm>
            <a:off x="5416550" y="798513"/>
            <a:ext cx="3794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" name="Group 53"/>
          <p:cNvGrpSpPr>
            <a:grpSpLocks/>
          </p:cNvGrpSpPr>
          <p:nvPr/>
        </p:nvGrpSpPr>
        <p:grpSpPr bwMode="auto">
          <a:xfrm>
            <a:off x="533400" y="1719263"/>
            <a:ext cx="8154988" cy="1774825"/>
            <a:chOff x="336" y="1083"/>
            <a:chExt cx="5137" cy="1118"/>
          </a:xfrm>
        </p:grpSpPr>
        <p:grpSp>
          <p:nvGrpSpPr>
            <p:cNvPr id="34842" name="Group 2"/>
            <p:cNvGrpSpPr>
              <a:grpSpLocks/>
            </p:cNvGrpSpPr>
            <p:nvPr/>
          </p:nvGrpSpPr>
          <p:grpSpPr bwMode="auto">
            <a:xfrm>
              <a:off x="1764" y="1378"/>
              <a:ext cx="903" cy="542"/>
              <a:chOff x="1908" y="1378"/>
              <a:chExt cx="903" cy="603"/>
            </a:xfrm>
          </p:grpSpPr>
          <p:sp>
            <p:nvSpPr>
              <p:cNvPr id="34866" name="Text Box 3"/>
              <p:cNvSpPr txBox="1">
                <a:spLocks noChangeArrowheads="1"/>
              </p:cNvSpPr>
              <p:nvPr/>
            </p:nvSpPr>
            <p:spPr bwMode="auto">
              <a:xfrm>
                <a:off x="2055" y="1478"/>
                <a:ext cx="756" cy="4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3200">
                    <a:latin typeface="Times New Roman" pitchFamily="18" charset="0"/>
                  </a:rPr>
                  <a:t>缓存</a:t>
                </a:r>
              </a:p>
            </p:txBody>
          </p:sp>
          <p:sp>
            <p:nvSpPr>
              <p:cNvPr id="34867" name="Rectangle 4"/>
              <p:cNvSpPr>
                <a:spLocks noChangeArrowheads="1"/>
              </p:cNvSpPr>
              <p:nvPr/>
            </p:nvSpPr>
            <p:spPr bwMode="auto">
              <a:xfrm>
                <a:off x="1908" y="1378"/>
                <a:ext cx="893" cy="603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4843" name="Group 5"/>
            <p:cNvGrpSpPr>
              <a:grpSpLocks/>
            </p:cNvGrpSpPr>
            <p:nvPr/>
          </p:nvGrpSpPr>
          <p:grpSpPr bwMode="auto">
            <a:xfrm>
              <a:off x="356" y="1378"/>
              <a:ext cx="3709" cy="542"/>
              <a:chOff x="500" y="1378"/>
              <a:chExt cx="3709" cy="603"/>
            </a:xfrm>
          </p:grpSpPr>
          <p:grpSp>
            <p:nvGrpSpPr>
              <p:cNvPr id="34860" name="Group 6"/>
              <p:cNvGrpSpPr>
                <a:grpSpLocks/>
              </p:cNvGrpSpPr>
              <p:nvPr/>
            </p:nvGrpSpPr>
            <p:grpSpPr bwMode="auto">
              <a:xfrm>
                <a:off x="500" y="1378"/>
                <a:ext cx="893" cy="602"/>
                <a:chOff x="500" y="1378"/>
                <a:chExt cx="893" cy="602"/>
              </a:xfrm>
            </p:grpSpPr>
            <p:sp>
              <p:nvSpPr>
                <p:cNvPr id="34864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622" y="1478"/>
                  <a:ext cx="770" cy="40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3200">
                      <a:latin typeface="Times New Roman" pitchFamily="18" charset="0"/>
                    </a:rPr>
                    <a:t>CPU</a:t>
                  </a:r>
                </a:p>
              </p:txBody>
            </p:sp>
            <p:sp>
              <p:nvSpPr>
                <p:cNvPr id="34865" name="Rectangle 8"/>
                <p:cNvSpPr>
                  <a:spLocks noChangeArrowheads="1"/>
                </p:cNvSpPr>
                <p:nvPr/>
              </p:nvSpPr>
              <p:spPr bwMode="auto">
                <a:xfrm>
                  <a:off x="500" y="1378"/>
                  <a:ext cx="893" cy="602"/>
                </a:xfrm>
                <a:prstGeom prst="rect">
                  <a:avLst/>
                </a:prstGeom>
                <a:noFill/>
                <a:ln w="38100">
                  <a:solidFill>
                    <a:schemeClr val="folHlink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4861" name="Group 9"/>
              <p:cNvGrpSpPr>
                <a:grpSpLocks/>
              </p:cNvGrpSpPr>
              <p:nvPr/>
            </p:nvGrpSpPr>
            <p:grpSpPr bwMode="auto">
              <a:xfrm>
                <a:off x="3316" y="1378"/>
                <a:ext cx="893" cy="603"/>
                <a:chOff x="3316" y="1378"/>
                <a:chExt cx="893" cy="603"/>
              </a:xfrm>
            </p:grpSpPr>
            <p:sp>
              <p:nvSpPr>
                <p:cNvPr id="34862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3453" y="1478"/>
                  <a:ext cx="660" cy="40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3200">
                      <a:latin typeface="Times New Roman" pitchFamily="18" charset="0"/>
                    </a:rPr>
                    <a:t>主存</a:t>
                  </a:r>
                </a:p>
              </p:txBody>
            </p:sp>
            <p:sp>
              <p:nvSpPr>
                <p:cNvPr id="34863" name="Rectangle 11"/>
                <p:cNvSpPr>
                  <a:spLocks noChangeArrowheads="1"/>
                </p:cNvSpPr>
                <p:nvPr/>
              </p:nvSpPr>
              <p:spPr bwMode="auto">
                <a:xfrm>
                  <a:off x="3316" y="1378"/>
                  <a:ext cx="893" cy="603"/>
                </a:xfrm>
                <a:prstGeom prst="rect">
                  <a:avLst/>
                </a:prstGeom>
                <a:noFill/>
                <a:ln w="38100">
                  <a:solidFill>
                    <a:schemeClr val="folHlink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4844" name="Group 12"/>
            <p:cNvGrpSpPr>
              <a:grpSpLocks/>
            </p:cNvGrpSpPr>
            <p:nvPr/>
          </p:nvGrpSpPr>
          <p:grpSpPr bwMode="auto">
            <a:xfrm>
              <a:off x="4580" y="1378"/>
              <a:ext cx="893" cy="542"/>
              <a:chOff x="4724" y="1378"/>
              <a:chExt cx="893" cy="603"/>
            </a:xfrm>
          </p:grpSpPr>
          <p:sp>
            <p:nvSpPr>
              <p:cNvPr id="34858" name="Text Box 13"/>
              <p:cNvSpPr txBox="1">
                <a:spLocks noChangeArrowheads="1"/>
              </p:cNvSpPr>
              <p:nvPr/>
            </p:nvSpPr>
            <p:spPr bwMode="auto">
              <a:xfrm>
                <a:off x="4827" y="1478"/>
                <a:ext cx="756" cy="4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3200">
                    <a:latin typeface="Times New Roman" pitchFamily="18" charset="0"/>
                  </a:rPr>
                  <a:t>辅存</a:t>
                </a:r>
              </a:p>
            </p:txBody>
          </p:sp>
          <p:sp>
            <p:nvSpPr>
              <p:cNvPr id="34859" name="Rectangle 14"/>
              <p:cNvSpPr>
                <a:spLocks noChangeArrowheads="1"/>
              </p:cNvSpPr>
              <p:nvPr/>
            </p:nvSpPr>
            <p:spPr bwMode="auto">
              <a:xfrm>
                <a:off x="4724" y="1378"/>
                <a:ext cx="893" cy="603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4845" name="Freeform 15"/>
            <p:cNvSpPr>
              <a:spLocks/>
            </p:cNvSpPr>
            <p:nvPr/>
          </p:nvSpPr>
          <p:spPr bwMode="auto">
            <a:xfrm>
              <a:off x="799" y="1920"/>
              <a:ext cx="2843" cy="281"/>
            </a:xfrm>
            <a:custGeom>
              <a:avLst/>
              <a:gdLst>
                <a:gd name="T0" fmla="*/ 0 w 2610"/>
                <a:gd name="T1" fmla="*/ 0 h 282"/>
                <a:gd name="T2" fmla="*/ 0 w 2610"/>
                <a:gd name="T3" fmla="*/ 282 h 282"/>
                <a:gd name="T4" fmla="*/ 2610 w 2610"/>
                <a:gd name="T5" fmla="*/ 282 h 282"/>
                <a:gd name="T6" fmla="*/ 2610 w 2610"/>
                <a:gd name="T7" fmla="*/ 0 h 28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10"/>
                <a:gd name="T13" fmla="*/ 0 h 282"/>
                <a:gd name="T14" fmla="*/ 2610 w 2610"/>
                <a:gd name="T15" fmla="*/ 282 h 28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10" h="282">
                  <a:moveTo>
                    <a:pt x="0" y="0"/>
                  </a:moveTo>
                  <a:lnTo>
                    <a:pt x="0" y="282"/>
                  </a:lnTo>
                  <a:lnTo>
                    <a:pt x="2610" y="282"/>
                  </a:lnTo>
                  <a:lnTo>
                    <a:pt x="2610" y="0"/>
                  </a:lnTo>
                </a:path>
              </a:pathLst>
            </a:custGeom>
            <a:noFill/>
            <a:ln w="38100">
              <a:solidFill>
                <a:schemeClr val="folHlink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46" name="Freeform 16"/>
            <p:cNvSpPr>
              <a:spLocks/>
            </p:cNvSpPr>
            <p:nvPr/>
          </p:nvSpPr>
          <p:spPr bwMode="auto">
            <a:xfrm rot="10800000">
              <a:off x="788" y="1083"/>
              <a:ext cx="2842" cy="282"/>
            </a:xfrm>
            <a:custGeom>
              <a:avLst/>
              <a:gdLst>
                <a:gd name="T0" fmla="*/ 0 w 2610"/>
                <a:gd name="T1" fmla="*/ 0 h 282"/>
                <a:gd name="T2" fmla="*/ 0 w 2610"/>
                <a:gd name="T3" fmla="*/ 282 h 282"/>
                <a:gd name="T4" fmla="*/ 2610 w 2610"/>
                <a:gd name="T5" fmla="*/ 282 h 282"/>
                <a:gd name="T6" fmla="*/ 2610 w 2610"/>
                <a:gd name="T7" fmla="*/ 0 h 28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10"/>
                <a:gd name="T13" fmla="*/ 0 h 282"/>
                <a:gd name="T14" fmla="*/ 2610 w 2610"/>
                <a:gd name="T15" fmla="*/ 282 h 28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10" h="282">
                  <a:moveTo>
                    <a:pt x="0" y="0"/>
                  </a:moveTo>
                  <a:lnTo>
                    <a:pt x="0" y="282"/>
                  </a:lnTo>
                  <a:lnTo>
                    <a:pt x="2610" y="282"/>
                  </a:lnTo>
                  <a:lnTo>
                    <a:pt x="2610" y="0"/>
                  </a:lnTo>
                </a:path>
              </a:pathLst>
            </a:custGeom>
            <a:noFill/>
            <a:ln w="38100">
              <a:solidFill>
                <a:schemeClr val="folHlink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47" name="Line 17"/>
            <p:cNvSpPr>
              <a:spLocks noChangeShapeType="1"/>
            </p:cNvSpPr>
            <p:nvPr/>
          </p:nvSpPr>
          <p:spPr bwMode="auto">
            <a:xfrm>
              <a:off x="1253" y="1569"/>
              <a:ext cx="515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48" name="Line 18"/>
            <p:cNvSpPr>
              <a:spLocks noChangeShapeType="1"/>
            </p:cNvSpPr>
            <p:nvPr/>
          </p:nvSpPr>
          <p:spPr bwMode="auto">
            <a:xfrm>
              <a:off x="2657" y="1581"/>
              <a:ext cx="515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49" name="Line 19"/>
            <p:cNvSpPr>
              <a:spLocks noChangeShapeType="1"/>
            </p:cNvSpPr>
            <p:nvPr/>
          </p:nvSpPr>
          <p:spPr bwMode="auto">
            <a:xfrm>
              <a:off x="4073" y="1581"/>
              <a:ext cx="515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50" name="Line 20"/>
            <p:cNvSpPr>
              <a:spLocks noChangeShapeType="1"/>
            </p:cNvSpPr>
            <p:nvPr/>
          </p:nvSpPr>
          <p:spPr bwMode="auto">
            <a:xfrm rot="10800000">
              <a:off x="4061" y="1761"/>
              <a:ext cx="515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51" name="Line 21"/>
            <p:cNvSpPr>
              <a:spLocks noChangeShapeType="1"/>
            </p:cNvSpPr>
            <p:nvPr/>
          </p:nvSpPr>
          <p:spPr bwMode="auto">
            <a:xfrm rot="10800000">
              <a:off x="2657" y="1761"/>
              <a:ext cx="515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52" name="Line 22"/>
            <p:cNvSpPr>
              <a:spLocks noChangeShapeType="1"/>
            </p:cNvSpPr>
            <p:nvPr/>
          </p:nvSpPr>
          <p:spPr bwMode="auto">
            <a:xfrm rot="10800000">
              <a:off x="1241" y="1761"/>
              <a:ext cx="515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34853" name="Group 39"/>
            <p:cNvGrpSpPr>
              <a:grpSpLocks/>
            </p:cNvGrpSpPr>
            <p:nvPr/>
          </p:nvGrpSpPr>
          <p:grpSpPr bwMode="auto">
            <a:xfrm>
              <a:off x="336" y="1139"/>
              <a:ext cx="4556" cy="250"/>
              <a:chOff x="445" y="1139"/>
              <a:chExt cx="4556" cy="250"/>
            </a:xfrm>
          </p:grpSpPr>
          <p:sp>
            <p:nvSpPr>
              <p:cNvPr id="34854" name="Text Box 40"/>
              <p:cNvSpPr txBox="1">
                <a:spLocks noChangeArrowheads="1"/>
              </p:cNvSpPr>
              <p:nvPr/>
            </p:nvSpPr>
            <p:spPr bwMode="auto">
              <a:xfrm>
                <a:off x="445" y="1139"/>
                <a:ext cx="46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10 </a:t>
                </a:r>
                <a:r>
                  <a:rPr lang="en-US" altLang="zh-CN" sz="2000">
                    <a:latin typeface="Times New Roman" pitchFamily="18" charset="0"/>
                  </a:rPr>
                  <a:t>ns</a:t>
                </a:r>
              </a:p>
            </p:txBody>
          </p:sp>
          <p:sp>
            <p:nvSpPr>
              <p:cNvPr id="34855" name="Text Box 41"/>
              <p:cNvSpPr txBox="1">
                <a:spLocks noChangeArrowheads="1"/>
              </p:cNvSpPr>
              <p:nvPr/>
            </p:nvSpPr>
            <p:spPr bwMode="auto">
              <a:xfrm>
                <a:off x="1834" y="1139"/>
                <a:ext cx="46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20 </a:t>
                </a:r>
                <a:r>
                  <a:rPr lang="en-US" altLang="zh-CN" sz="2000">
                    <a:latin typeface="Times New Roman" pitchFamily="18" charset="0"/>
                  </a:rPr>
                  <a:t>ns</a:t>
                </a:r>
              </a:p>
            </p:txBody>
          </p:sp>
          <p:sp>
            <p:nvSpPr>
              <p:cNvPr id="34856" name="Text Box 42"/>
              <p:cNvSpPr txBox="1">
                <a:spLocks noChangeArrowheads="1"/>
              </p:cNvSpPr>
              <p:nvPr/>
            </p:nvSpPr>
            <p:spPr bwMode="auto">
              <a:xfrm>
                <a:off x="3203" y="1139"/>
                <a:ext cx="54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200 </a:t>
                </a:r>
                <a:r>
                  <a:rPr lang="en-US" altLang="zh-CN" sz="2000">
                    <a:latin typeface="Times New Roman" pitchFamily="18" charset="0"/>
                  </a:rPr>
                  <a:t>ns</a:t>
                </a:r>
              </a:p>
            </p:txBody>
          </p:sp>
          <p:sp>
            <p:nvSpPr>
              <p:cNvPr id="34857" name="Text Box 43"/>
              <p:cNvSpPr txBox="1">
                <a:spLocks noChangeArrowheads="1"/>
              </p:cNvSpPr>
              <p:nvPr/>
            </p:nvSpPr>
            <p:spPr bwMode="auto">
              <a:xfrm>
                <a:off x="4690" y="1139"/>
                <a:ext cx="311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latin typeface="Times New Roman" pitchFamily="18" charset="0"/>
                  </a:rPr>
                  <a:t>ms</a:t>
                </a:r>
              </a:p>
            </p:txBody>
          </p:sp>
        </p:grpSp>
      </p:grpSp>
      <p:grpSp>
        <p:nvGrpSpPr>
          <p:cNvPr id="9" name="Group 54"/>
          <p:cNvGrpSpPr>
            <a:grpSpLocks/>
          </p:cNvGrpSpPr>
          <p:nvPr/>
        </p:nvGrpSpPr>
        <p:grpSpPr bwMode="auto">
          <a:xfrm>
            <a:off x="3735388" y="3657599"/>
            <a:ext cx="4202112" cy="990600"/>
            <a:chOff x="2353" y="2304"/>
            <a:chExt cx="2647" cy="624"/>
          </a:xfrm>
        </p:grpSpPr>
        <p:grpSp>
          <p:nvGrpSpPr>
            <p:cNvPr id="34823" name="Group 27"/>
            <p:cNvGrpSpPr>
              <a:grpSpLocks/>
            </p:cNvGrpSpPr>
            <p:nvPr/>
          </p:nvGrpSpPr>
          <p:grpSpPr bwMode="auto">
            <a:xfrm>
              <a:off x="2353" y="2601"/>
              <a:ext cx="1244" cy="327"/>
              <a:chOff x="2353" y="2553"/>
              <a:chExt cx="1244" cy="327"/>
            </a:xfrm>
          </p:grpSpPr>
          <p:sp>
            <p:nvSpPr>
              <p:cNvPr id="34839" name="Text Box 28"/>
              <p:cNvSpPr txBox="1">
                <a:spLocks noChangeArrowheads="1"/>
              </p:cNvSpPr>
              <p:nvPr/>
            </p:nvSpPr>
            <p:spPr bwMode="auto">
              <a:xfrm>
                <a:off x="2353" y="2553"/>
                <a:ext cx="564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800">
                    <a:latin typeface="Times New Roman" pitchFamily="18" charset="0"/>
                  </a:rPr>
                  <a:t>缓存</a:t>
                </a:r>
              </a:p>
            </p:txBody>
          </p:sp>
          <p:sp>
            <p:nvSpPr>
              <p:cNvPr id="34840" name="Text Box 29"/>
              <p:cNvSpPr txBox="1">
                <a:spLocks noChangeArrowheads="1"/>
              </p:cNvSpPr>
              <p:nvPr/>
            </p:nvSpPr>
            <p:spPr bwMode="auto">
              <a:xfrm>
                <a:off x="3033" y="2553"/>
                <a:ext cx="564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800">
                    <a:latin typeface="Times New Roman" pitchFamily="18" charset="0"/>
                  </a:rPr>
                  <a:t>主存</a:t>
                </a:r>
              </a:p>
            </p:txBody>
          </p:sp>
          <p:sp>
            <p:nvSpPr>
              <p:cNvPr id="34841" name="Line 30"/>
              <p:cNvSpPr>
                <a:spLocks noChangeShapeType="1"/>
              </p:cNvSpPr>
              <p:nvPr/>
            </p:nvSpPr>
            <p:spPr bwMode="auto">
              <a:xfrm>
                <a:off x="2905" y="2717"/>
                <a:ext cx="1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34824" name="Group 31"/>
            <p:cNvGrpSpPr>
              <a:grpSpLocks/>
            </p:cNvGrpSpPr>
            <p:nvPr/>
          </p:nvGrpSpPr>
          <p:grpSpPr bwMode="auto">
            <a:xfrm>
              <a:off x="3721" y="2601"/>
              <a:ext cx="1279" cy="327"/>
              <a:chOff x="3721" y="2553"/>
              <a:chExt cx="1279" cy="327"/>
            </a:xfrm>
          </p:grpSpPr>
          <p:sp>
            <p:nvSpPr>
              <p:cNvPr id="34836" name="Text Box 32"/>
              <p:cNvSpPr txBox="1">
                <a:spLocks noChangeArrowheads="1"/>
              </p:cNvSpPr>
              <p:nvPr/>
            </p:nvSpPr>
            <p:spPr bwMode="auto">
              <a:xfrm>
                <a:off x="4436" y="2553"/>
                <a:ext cx="564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800">
                    <a:latin typeface="Times New Roman" pitchFamily="18" charset="0"/>
                  </a:rPr>
                  <a:t>辅存</a:t>
                </a:r>
              </a:p>
            </p:txBody>
          </p:sp>
          <p:sp>
            <p:nvSpPr>
              <p:cNvPr id="34837" name="Text Box 33"/>
              <p:cNvSpPr txBox="1">
                <a:spLocks noChangeArrowheads="1"/>
              </p:cNvSpPr>
              <p:nvPr/>
            </p:nvSpPr>
            <p:spPr bwMode="auto">
              <a:xfrm>
                <a:off x="3721" y="2553"/>
                <a:ext cx="564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800">
                    <a:latin typeface="Times New Roman" pitchFamily="18" charset="0"/>
                  </a:rPr>
                  <a:t>主存</a:t>
                </a:r>
              </a:p>
            </p:txBody>
          </p:sp>
          <p:sp>
            <p:nvSpPr>
              <p:cNvPr id="34838" name="Line 34"/>
              <p:cNvSpPr>
                <a:spLocks noChangeShapeType="1"/>
              </p:cNvSpPr>
              <p:nvPr/>
            </p:nvSpPr>
            <p:spPr bwMode="auto">
              <a:xfrm>
                <a:off x="4275" y="2717"/>
                <a:ext cx="1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34832" name="Text Box 50"/>
            <p:cNvSpPr txBox="1">
              <a:spLocks noChangeArrowheads="1"/>
            </p:cNvSpPr>
            <p:nvPr/>
          </p:nvSpPr>
          <p:spPr bwMode="auto">
            <a:xfrm>
              <a:off x="2470" y="2304"/>
              <a:ext cx="101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（速度）</a:t>
              </a:r>
            </a:p>
          </p:txBody>
        </p:sp>
        <p:sp>
          <p:nvSpPr>
            <p:cNvPr id="34833" name="Text Box 51"/>
            <p:cNvSpPr txBox="1">
              <a:spLocks noChangeArrowheads="1"/>
            </p:cNvSpPr>
            <p:nvPr/>
          </p:nvSpPr>
          <p:spPr bwMode="auto">
            <a:xfrm>
              <a:off x="3821" y="2304"/>
              <a:ext cx="101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（容量）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1331913" y="1901825"/>
            <a:ext cx="10009187" cy="1574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800" dirty="0">
                <a:latin typeface="Times New Roman" pitchFamily="18" charset="0"/>
              </a:rPr>
              <a:t>1. </a:t>
            </a:r>
            <a:r>
              <a:rPr lang="zh-CN" altLang="en-US" sz="2800" dirty="0"/>
              <a:t>存储系统的层次结构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800" dirty="0"/>
              <a:t>　</a:t>
            </a:r>
            <a:r>
              <a:rPr lang="en-US" altLang="zh-CN" sz="2800" dirty="0">
                <a:latin typeface="Times New Roman" pitchFamily="18" charset="0"/>
              </a:rPr>
              <a:t>Cache</a:t>
            </a:r>
            <a:r>
              <a:rPr lang="zh-CN" altLang="en-US" sz="2800" dirty="0"/>
              <a:t>－主存和主存－辅存层次的作用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800" dirty="0"/>
              <a:t>  </a:t>
            </a: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381000" y="1341438"/>
            <a:ext cx="60626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solidFill>
                  <a:schemeClr val="folHlink"/>
                </a:solidFill>
                <a:latin typeface="Times New Roman" pitchFamily="18" charset="0"/>
              </a:rPr>
              <a:t>重点</a:t>
            </a:r>
          </a:p>
        </p:txBody>
      </p:sp>
      <p:sp>
        <p:nvSpPr>
          <p:cNvPr id="248836" name="Text Box 4"/>
          <p:cNvSpPr txBox="1">
            <a:spLocks noChangeArrowheads="1"/>
          </p:cNvSpPr>
          <p:nvPr/>
        </p:nvSpPr>
        <p:spPr bwMode="auto">
          <a:xfrm>
            <a:off x="1331913" y="4181475"/>
            <a:ext cx="6336431" cy="609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800" dirty="0">
                <a:latin typeface="Times New Roman" pitchFamily="18" charset="0"/>
              </a:rPr>
              <a:t>2. </a:t>
            </a:r>
            <a:r>
              <a:rPr lang="zh-CN" altLang="en-US" sz="2800" dirty="0"/>
              <a:t>主存、</a:t>
            </a:r>
            <a:r>
              <a:rPr lang="en-US" altLang="zh-CN" sz="2800" dirty="0">
                <a:latin typeface="Times New Roman" pitchFamily="18" charset="0"/>
              </a:rPr>
              <a:t>Cache</a:t>
            </a:r>
            <a:r>
              <a:rPr lang="zh-CN" altLang="en-US" sz="2800" dirty="0"/>
              <a:t>工作原理和技术指标 </a:t>
            </a:r>
          </a:p>
        </p:txBody>
      </p:sp>
      <p:sp>
        <p:nvSpPr>
          <p:cNvPr id="248837" name="Rectangle 5"/>
          <p:cNvSpPr>
            <a:spLocks noChangeArrowheads="1"/>
          </p:cNvSpPr>
          <p:nvPr/>
        </p:nvSpPr>
        <p:spPr bwMode="auto">
          <a:xfrm>
            <a:off x="685800" y="115888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第４章  存储器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8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836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4"/>
          <p:cNvSpPr txBox="1">
            <a:spLocks noChangeArrowheads="1"/>
          </p:cNvSpPr>
          <p:nvPr/>
        </p:nvSpPr>
        <p:spPr bwMode="auto">
          <a:xfrm>
            <a:off x="898525" y="765175"/>
            <a:ext cx="3130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 主存的基本组成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458913" y="1914525"/>
            <a:ext cx="6630987" cy="4467225"/>
            <a:chOff x="919" y="1402"/>
            <a:chExt cx="4177" cy="2814"/>
          </a:xfrm>
        </p:grpSpPr>
        <p:grpSp>
          <p:nvGrpSpPr>
            <p:cNvPr id="36868" name="Group 6"/>
            <p:cNvGrpSpPr>
              <a:grpSpLocks/>
            </p:cNvGrpSpPr>
            <p:nvPr/>
          </p:nvGrpSpPr>
          <p:grpSpPr bwMode="auto">
            <a:xfrm>
              <a:off x="919" y="1402"/>
              <a:ext cx="4177" cy="2814"/>
              <a:chOff x="919" y="1402"/>
              <a:chExt cx="4177" cy="2814"/>
            </a:xfrm>
          </p:grpSpPr>
          <p:grpSp>
            <p:nvGrpSpPr>
              <p:cNvPr id="36874" name="Group 7"/>
              <p:cNvGrpSpPr>
                <a:grpSpLocks/>
              </p:cNvGrpSpPr>
              <p:nvPr/>
            </p:nvGrpSpPr>
            <p:grpSpPr bwMode="auto">
              <a:xfrm>
                <a:off x="919" y="1402"/>
                <a:ext cx="4177" cy="2814"/>
                <a:chOff x="919" y="1402"/>
                <a:chExt cx="4177" cy="2814"/>
              </a:xfrm>
            </p:grpSpPr>
            <p:sp>
              <p:nvSpPr>
                <p:cNvPr id="36876" name="Rectangle 8"/>
                <p:cNvSpPr>
                  <a:spLocks noChangeArrowheads="1"/>
                </p:cNvSpPr>
                <p:nvPr/>
              </p:nvSpPr>
              <p:spPr bwMode="auto">
                <a:xfrm>
                  <a:off x="919" y="2609"/>
                  <a:ext cx="1089" cy="271"/>
                </a:xfrm>
                <a:prstGeom prst="rect">
                  <a:avLst/>
                </a:prstGeom>
                <a:noFill/>
                <a:ln w="38100">
                  <a:solidFill>
                    <a:schemeClr val="folHlink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6877" name="Freeform 9"/>
                <p:cNvSpPr>
                  <a:spLocks/>
                </p:cNvSpPr>
                <p:nvPr/>
              </p:nvSpPr>
              <p:spPr bwMode="auto">
                <a:xfrm>
                  <a:off x="1392" y="3912"/>
                  <a:ext cx="190" cy="220"/>
                </a:xfrm>
                <a:custGeom>
                  <a:avLst/>
                  <a:gdLst>
                    <a:gd name="T0" fmla="*/ 0 w 178"/>
                    <a:gd name="T1" fmla="*/ 80 h 328"/>
                    <a:gd name="T2" fmla="*/ 43 w 178"/>
                    <a:gd name="T3" fmla="*/ 80 h 328"/>
                    <a:gd name="T4" fmla="*/ 43 w 178"/>
                    <a:gd name="T5" fmla="*/ 328 h 328"/>
                    <a:gd name="T6" fmla="*/ 134 w 178"/>
                    <a:gd name="T7" fmla="*/ 328 h 328"/>
                    <a:gd name="T8" fmla="*/ 134 w 178"/>
                    <a:gd name="T9" fmla="*/ 80 h 328"/>
                    <a:gd name="T10" fmla="*/ 178 w 178"/>
                    <a:gd name="T11" fmla="*/ 80 h 328"/>
                    <a:gd name="T12" fmla="*/ 86 w 178"/>
                    <a:gd name="T13" fmla="*/ 0 h 328"/>
                    <a:gd name="T14" fmla="*/ 0 w 178"/>
                    <a:gd name="T15" fmla="*/ 80 h 32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8"/>
                    <a:gd name="T25" fmla="*/ 0 h 328"/>
                    <a:gd name="T26" fmla="*/ 178 w 178"/>
                    <a:gd name="T27" fmla="*/ 328 h 32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8" h="328">
                      <a:moveTo>
                        <a:pt x="0" y="80"/>
                      </a:moveTo>
                      <a:lnTo>
                        <a:pt x="43" y="80"/>
                      </a:lnTo>
                      <a:lnTo>
                        <a:pt x="43" y="328"/>
                      </a:lnTo>
                      <a:lnTo>
                        <a:pt x="134" y="328"/>
                      </a:lnTo>
                      <a:lnTo>
                        <a:pt x="134" y="80"/>
                      </a:lnTo>
                      <a:lnTo>
                        <a:pt x="178" y="80"/>
                      </a:lnTo>
                      <a:lnTo>
                        <a:pt x="86" y="0"/>
                      </a:lnTo>
                      <a:lnTo>
                        <a:pt x="0" y="80"/>
                      </a:lnTo>
                      <a:close/>
                    </a:path>
                  </a:pathLst>
                </a:custGeom>
                <a:noFill/>
                <a:ln w="381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6878" name="Freeform 10"/>
                <p:cNvSpPr>
                  <a:spLocks/>
                </p:cNvSpPr>
                <p:nvPr/>
              </p:nvSpPr>
              <p:spPr bwMode="auto">
                <a:xfrm>
                  <a:off x="4198" y="1792"/>
                  <a:ext cx="898" cy="164"/>
                </a:xfrm>
                <a:custGeom>
                  <a:avLst/>
                  <a:gdLst>
                    <a:gd name="T0" fmla="*/ 0 w 898"/>
                    <a:gd name="T1" fmla="*/ 80 h 164"/>
                    <a:gd name="T2" fmla="*/ 178 w 898"/>
                    <a:gd name="T3" fmla="*/ 164 h 164"/>
                    <a:gd name="T4" fmla="*/ 178 w 898"/>
                    <a:gd name="T5" fmla="*/ 120 h 164"/>
                    <a:gd name="T6" fmla="*/ 720 w 898"/>
                    <a:gd name="T7" fmla="*/ 120 h 164"/>
                    <a:gd name="T8" fmla="*/ 720 w 898"/>
                    <a:gd name="T9" fmla="*/ 164 h 164"/>
                    <a:gd name="T10" fmla="*/ 898 w 898"/>
                    <a:gd name="T11" fmla="*/ 80 h 164"/>
                    <a:gd name="T12" fmla="*/ 720 w 898"/>
                    <a:gd name="T13" fmla="*/ 0 h 164"/>
                    <a:gd name="T14" fmla="*/ 720 w 898"/>
                    <a:gd name="T15" fmla="*/ 40 h 164"/>
                    <a:gd name="T16" fmla="*/ 178 w 898"/>
                    <a:gd name="T17" fmla="*/ 40 h 164"/>
                    <a:gd name="T18" fmla="*/ 178 w 898"/>
                    <a:gd name="T19" fmla="*/ 0 h 164"/>
                    <a:gd name="T20" fmla="*/ 0 w 898"/>
                    <a:gd name="T21" fmla="*/ 80 h 164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898"/>
                    <a:gd name="T34" fmla="*/ 0 h 164"/>
                    <a:gd name="T35" fmla="*/ 898 w 898"/>
                    <a:gd name="T36" fmla="*/ 164 h 164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898" h="164">
                      <a:moveTo>
                        <a:pt x="0" y="80"/>
                      </a:moveTo>
                      <a:lnTo>
                        <a:pt x="178" y="164"/>
                      </a:lnTo>
                      <a:lnTo>
                        <a:pt x="178" y="120"/>
                      </a:lnTo>
                      <a:lnTo>
                        <a:pt x="720" y="120"/>
                      </a:lnTo>
                      <a:lnTo>
                        <a:pt x="720" y="164"/>
                      </a:lnTo>
                      <a:lnTo>
                        <a:pt x="898" y="80"/>
                      </a:lnTo>
                      <a:lnTo>
                        <a:pt x="720" y="0"/>
                      </a:lnTo>
                      <a:lnTo>
                        <a:pt x="720" y="40"/>
                      </a:lnTo>
                      <a:lnTo>
                        <a:pt x="178" y="40"/>
                      </a:lnTo>
                      <a:lnTo>
                        <a:pt x="178" y="0"/>
                      </a:lnTo>
                      <a:lnTo>
                        <a:pt x="0" y="80"/>
                      </a:lnTo>
                      <a:close/>
                    </a:path>
                  </a:pathLst>
                </a:custGeom>
                <a:noFill/>
                <a:ln w="381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6879" name="Rectangle 11"/>
                <p:cNvSpPr>
                  <a:spLocks noChangeArrowheads="1"/>
                </p:cNvSpPr>
                <p:nvPr/>
              </p:nvSpPr>
              <p:spPr bwMode="auto">
                <a:xfrm>
                  <a:off x="2208" y="2828"/>
                  <a:ext cx="1267" cy="300"/>
                </a:xfrm>
                <a:prstGeom prst="rect">
                  <a:avLst/>
                </a:prstGeom>
                <a:noFill/>
                <a:ln w="38100">
                  <a:solidFill>
                    <a:schemeClr val="folHlink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6880" name="Freeform 12"/>
                <p:cNvSpPr>
                  <a:spLocks/>
                </p:cNvSpPr>
                <p:nvPr/>
              </p:nvSpPr>
              <p:spPr bwMode="auto">
                <a:xfrm>
                  <a:off x="2731" y="2383"/>
                  <a:ext cx="240" cy="445"/>
                </a:xfrm>
                <a:custGeom>
                  <a:avLst/>
                  <a:gdLst>
                    <a:gd name="T0" fmla="*/ 0 w 240"/>
                    <a:gd name="T1" fmla="*/ 147 h 445"/>
                    <a:gd name="T2" fmla="*/ 58 w 240"/>
                    <a:gd name="T3" fmla="*/ 147 h 445"/>
                    <a:gd name="T4" fmla="*/ 58 w 240"/>
                    <a:gd name="T5" fmla="*/ 445 h 445"/>
                    <a:gd name="T6" fmla="*/ 178 w 240"/>
                    <a:gd name="T7" fmla="*/ 445 h 445"/>
                    <a:gd name="T8" fmla="*/ 178 w 240"/>
                    <a:gd name="T9" fmla="*/ 147 h 445"/>
                    <a:gd name="T10" fmla="*/ 240 w 240"/>
                    <a:gd name="T11" fmla="*/ 147 h 445"/>
                    <a:gd name="T12" fmla="*/ 120 w 240"/>
                    <a:gd name="T13" fmla="*/ 0 h 445"/>
                    <a:gd name="T14" fmla="*/ 0 w 240"/>
                    <a:gd name="T15" fmla="*/ 147 h 44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240"/>
                    <a:gd name="T25" fmla="*/ 0 h 445"/>
                    <a:gd name="T26" fmla="*/ 240 w 240"/>
                    <a:gd name="T27" fmla="*/ 445 h 445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40" h="445">
                      <a:moveTo>
                        <a:pt x="0" y="147"/>
                      </a:moveTo>
                      <a:lnTo>
                        <a:pt x="58" y="147"/>
                      </a:lnTo>
                      <a:lnTo>
                        <a:pt x="58" y="445"/>
                      </a:lnTo>
                      <a:lnTo>
                        <a:pt x="178" y="445"/>
                      </a:lnTo>
                      <a:lnTo>
                        <a:pt x="178" y="147"/>
                      </a:lnTo>
                      <a:lnTo>
                        <a:pt x="240" y="147"/>
                      </a:lnTo>
                      <a:lnTo>
                        <a:pt x="120" y="0"/>
                      </a:lnTo>
                      <a:lnTo>
                        <a:pt x="0" y="147"/>
                      </a:lnTo>
                      <a:close/>
                    </a:path>
                  </a:pathLst>
                </a:custGeom>
                <a:noFill/>
                <a:ln w="381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36881" name="Group 13"/>
                <p:cNvGrpSpPr>
                  <a:grpSpLocks/>
                </p:cNvGrpSpPr>
                <p:nvPr/>
              </p:nvGrpSpPr>
              <p:grpSpPr bwMode="auto">
                <a:xfrm>
                  <a:off x="931" y="1410"/>
                  <a:ext cx="1085" cy="943"/>
                  <a:chOff x="931" y="1410"/>
                  <a:chExt cx="1085" cy="943"/>
                </a:xfrm>
              </p:grpSpPr>
              <p:sp>
                <p:nvSpPr>
                  <p:cNvPr id="36912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931" y="1410"/>
                    <a:ext cx="1085" cy="943"/>
                  </a:xfrm>
                  <a:prstGeom prst="rect">
                    <a:avLst/>
                  </a:prstGeom>
                  <a:noFill/>
                  <a:ln w="38100">
                    <a:solidFill>
                      <a:schemeClr val="folHlink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913" name="Text Box 1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54" y="1709"/>
                    <a:ext cx="836" cy="34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>
                      <a:spcBef>
                        <a:spcPct val="0"/>
                      </a:spcBef>
                    </a:pPr>
                    <a:r>
                      <a:rPr lang="zh-CN" altLang="en-US" sz="3000">
                        <a:latin typeface="Times New Roman" pitchFamily="18" charset="0"/>
                      </a:rPr>
                      <a:t>存储体</a:t>
                    </a:r>
                  </a:p>
                </p:txBody>
              </p:sp>
            </p:grpSp>
            <p:sp>
              <p:nvSpPr>
                <p:cNvPr id="36882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1140" y="2610"/>
                  <a:ext cx="644" cy="26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200">
                      <a:latin typeface="Times New Roman" pitchFamily="18" charset="0"/>
                    </a:rPr>
                    <a:t>驱动器</a:t>
                  </a:r>
                </a:p>
              </p:txBody>
            </p:sp>
            <p:sp>
              <p:nvSpPr>
                <p:cNvPr id="36883" name="Rectangle 17"/>
                <p:cNvSpPr>
                  <a:spLocks noChangeArrowheads="1"/>
                </p:cNvSpPr>
                <p:nvPr/>
              </p:nvSpPr>
              <p:spPr bwMode="auto">
                <a:xfrm>
                  <a:off x="919" y="3113"/>
                  <a:ext cx="1089" cy="271"/>
                </a:xfrm>
                <a:prstGeom prst="rect">
                  <a:avLst/>
                </a:prstGeom>
                <a:noFill/>
                <a:ln w="38100">
                  <a:solidFill>
                    <a:schemeClr val="folHlink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spcBef>
                      <a:spcPct val="0"/>
                    </a:spcBef>
                  </a:pPr>
                  <a:endParaRPr lang="zh-CN" altLang="en-US" sz="2400">
                    <a:latin typeface="Times New Roman" pitchFamily="18" charset="0"/>
                  </a:endParaRPr>
                </a:p>
              </p:txBody>
            </p:sp>
            <p:sp>
              <p:nvSpPr>
                <p:cNvPr id="36884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1140" y="3114"/>
                  <a:ext cx="644" cy="26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200">
                      <a:latin typeface="Times New Roman" pitchFamily="18" charset="0"/>
                    </a:rPr>
                    <a:t>译码器</a:t>
                  </a:r>
                </a:p>
              </p:txBody>
            </p:sp>
            <p:sp>
              <p:nvSpPr>
                <p:cNvPr id="36885" name="Rectangle 19"/>
                <p:cNvSpPr>
                  <a:spLocks noChangeArrowheads="1"/>
                </p:cNvSpPr>
                <p:nvPr/>
              </p:nvSpPr>
              <p:spPr bwMode="auto">
                <a:xfrm>
                  <a:off x="919" y="3628"/>
                  <a:ext cx="1089" cy="271"/>
                </a:xfrm>
                <a:prstGeom prst="rect">
                  <a:avLst/>
                </a:prstGeom>
                <a:noFill/>
                <a:ln w="38100">
                  <a:solidFill>
                    <a:schemeClr val="folHlink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6886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1195" y="3630"/>
                  <a:ext cx="536" cy="26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200">
                      <a:latin typeface="Times New Roman" pitchFamily="18" charset="0"/>
                    </a:rPr>
                    <a:t>MAR</a:t>
                  </a:r>
                </a:p>
              </p:txBody>
            </p:sp>
            <p:sp>
              <p:nvSpPr>
                <p:cNvPr id="36887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2429" y="2843"/>
                  <a:ext cx="820" cy="26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200">
                      <a:latin typeface="Times New Roman" pitchFamily="18" charset="0"/>
                    </a:rPr>
                    <a:t>控制电路</a:t>
                  </a:r>
                </a:p>
              </p:txBody>
            </p:sp>
            <p:grpSp>
              <p:nvGrpSpPr>
                <p:cNvPr id="36888" name="Group 22"/>
                <p:cNvGrpSpPr>
                  <a:grpSpLocks/>
                </p:cNvGrpSpPr>
                <p:nvPr/>
              </p:nvGrpSpPr>
              <p:grpSpPr bwMode="auto">
                <a:xfrm>
                  <a:off x="2568" y="1402"/>
                  <a:ext cx="547" cy="942"/>
                  <a:chOff x="2568" y="1402"/>
                  <a:chExt cx="547" cy="942"/>
                </a:xfrm>
              </p:grpSpPr>
              <p:sp>
                <p:nvSpPr>
                  <p:cNvPr id="36910" name="Rectangle 23"/>
                  <p:cNvSpPr>
                    <a:spLocks noChangeArrowheads="1"/>
                  </p:cNvSpPr>
                  <p:nvPr/>
                </p:nvSpPr>
                <p:spPr bwMode="auto">
                  <a:xfrm>
                    <a:off x="2568" y="1402"/>
                    <a:ext cx="547" cy="942"/>
                  </a:xfrm>
                  <a:prstGeom prst="rect">
                    <a:avLst/>
                  </a:prstGeom>
                  <a:noFill/>
                  <a:ln w="38100">
                    <a:solidFill>
                      <a:schemeClr val="folHlink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911" name="Text Box 2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687" y="1421"/>
                    <a:ext cx="309" cy="90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0"/>
                      </a:spcBef>
                    </a:pPr>
                    <a:r>
                      <a:rPr lang="zh-CN" altLang="en-US" sz="2200">
                        <a:latin typeface="Times New Roman" pitchFamily="18" charset="0"/>
                      </a:rPr>
                      <a:t>读</a:t>
                    </a:r>
                  </a:p>
                  <a:p>
                    <a:pPr>
                      <a:spcBef>
                        <a:spcPct val="0"/>
                      </a:spcBef>
                    </a:pPr>
                    <a:r>
                      <a:rPr lang="zh-CN" altLang="en-US" sz="2200">
                        <a:latin typeface="Times New Roman" pitchFamily="18" charset="0"/>
                      </a:rPr>
                      <a:t>写</a:t>
                    </a:r>
                  </a:p>
                  <a:p>
                    <a:pPr>
                      <a:spcBef>
                        <a:spcPct val="0"/>
                      </a:spcBef>
                    </a:pPr>
                    <a:r>
                      <a:rPr lang="zh-CN" altLang="en-US" sz="2200">
                        <a:latin typeface="Times New Roman" pitchFamily="18" charset="0"/>
                      </a:rPr>
                      <a:t>电</a:t>
                    </a:r>
                  </a:p>
                  <a:p>
                    <a:pPr>
                      <a:spcBef>
                        <a:spcPct val="0"/>
                      </a:spcBef>
                    </a:pPr>
                    <a:r>
                      <a:rPr lang="zh-CN" altLang="en-US" sz="2200">
                        <a:latin typeface="Times New Roman" pitchFamily="18" charset="0"/>
                      </a:rPr>
                      <a:t>路</a:t>
                    </a:r>
                  </a:p>
                </p:txBody>
              </p:sp>
            </p:grpSp>
            <p:grpSp>
              <p:nvGrpSpPr>
                <p:cNvPr id="36889" name="Group 25"/>
                <p:cNvGrpSpPr>
                  <a:grpSpLocks/>
                </p:cNvGrpSpPr>
                <p:nvPr/>
              </p:nvGrpSpPr>
              <p:grpSpPr bwMode="auto">
                <a:xfrm>
                  <a:off x="3652" y="1410"/>
                  <a:ext cx="553" cy="943"/>
                  <a:chOff x="3652" y="1410"/>
                  <a:chExt cx="553" cy="943"/>
                </a:xfrm>
              </p:grpSpPr>
              <p:sp>
                <p:nvSpPr>
                  <p:cNvPr id="36908" name="Rectangle 26"/>
                  <p:cNvSpPr>
                    <a:spLocks noChangeArrowheads="1"/>
                  </p:cNvSpPr>
                  <p:nvPr/>
                </p:nvSpPr>
                <p:spPr bwMode="auto">
                  <a:xfrm>
                    <a:off x="3652" y="1410"/>
                    <a:ext cx="547" cy="943"/>
                  </a:xfrm>
                  <a:prstGeom prst="rect">
                    <a:avLst/>
                  </a:prstGeom>
                  <a:noFill/>
                  <a:ln w="38100">
                    <a:solidFill>
                      <a:schemeClr val="folHlink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909" name="Text Box 2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69" y="1747"/>
                    <a:ext cx="536" cy="26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>
                      <a:spcBef>
                        <a:spcPct val="0"/>
                      </a:spcBef>
                    </a:pPr>
                    <a:r>
                      <a:rPr lang="en-US" altLang="zh-CN" sz="2200">
                        <a:latin typeface="Times New Roman" pitchFamily="18" charset="0"/>
                      </a:rPr>
                      <a:t>MDR</a:t>
                    </a:r>
                  </a:p>
                </p:txBody>
              </p:sp>
            </p:grpSp>
            <p:sp>
              <p:nvSpPr>
                <p:cNvPr id="36890" name="Line 28"/>
                <p:cNvSpPr>
                  <a:spLocks noChangeShapeType="1"/>
                </p:cNvSpPr>
                <p:nvPr/>
              </p:nvSpPr>
              <p:spPr bwMode="auto">
                <a:xfrm>
                  <a:off x="3114" y="1623"/>
                  <a:ext cx="540" cy="0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round/>
                  <a:headEnd type="stealth" w="med" len="med"/>
                  <a:tailEnd type="stealth" w="med" len="med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6891" name="Line 29"/>
                <p:cNvSpPr>
                  <a:spLocks noChangeShapeType="1"/>
                </p:cNvSpPr>
                <p:nvPr/>
              </p:nvSpPr>
              <p:spPr bwMode="auto">
                <a:xfrm>
                  <a:off x="3114" y="2163"/>
                  <a:ext cx="540" cy="0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round/>
                  <a:headEnd type="stealth" w="med" len="med"/>
                  <a:tailEnd type="stealth" w="med" len="med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6892" name="Line 30"/>
                <p:cNvSpPr>
                  <a:spLocks noChangeShapeType="1"/>
                </p:cNvSpPr>
                <p:nvPr/>
              </p:nvSpPr>
              <p:spPr bwMode="auto">
                <a:xfrm>
                  <a:off x="2034" y="1635"/>
                  <a:ext cx="540" cy="0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round/>
                  <a:headEnd type="stealth" w="med" len="med"/>
                  <a:tailEnd type="stealth" w="med" len="med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6893" name="Line 31"/>
                <p:cNvSpPr>
                  <a:spLocks noChangeShapeType="1"/>
                </p:cNvSpPr>
                <p:nvPr/>
              </p:nvSpPr>
              <p:spPr bwMode="auto">
                <a:xfrm>
                  <a:off x="2034" y="2175"/>
                  <a:ext cx="540" cy="0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round/>
                  <a:headEnd type="stealth" w="med" len="med"/>
                  <a:tailEnd type="stealth" w="med" len="med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6894" name="Line 32"/>
                <p:cNvSpPr>
                  <a:spLocks noChangeShapeType="1"/>
                </p:cNvSpPr>
                <p:nvPr/>
              </p:nvSpPr>
              <p:spPr bwMode="auto">
                <a:xfrm flipV="1">
                  <a:off x="1110" y="2355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round/>
                  <a:headEnd/>
                  <a:tailEnd type="stealth" w="med" len="med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6895" name="Line 33"/>
                <p:cNvSpPr>
                  <a:spLocks noChangeShapeType="1"/>
                </p:cNvSpPr>
                <p:nvPr/>
              </p:nvSpPr>
              <p:spPr bwMode="auto">
                <a:xfrm flipV="1">
                  <a:off x="1782" y="2367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round/>
                  <a:headEnd/>
                  <a:tailEnd type="stealth" w="med" len="med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6896" name="Line 34"/>
                <p:cNvSpPr>
                  <a:spLocks noChangeShapeType="1"/>
                </p:cNvSpPr>
                <p:nvPr/>
              </p:nvSpPr>
              <p:spPr bwMode="auto">
                <a:xfrm flipV="1">
                  <a:off x="1110" y="2859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round/>
                  <a:headEnd/>
                  <a:tailEnd type="stealth" w="med" len="med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6897" name="Line 35"/>
                <p:cNvSpPr>
                  <a:spLocks noChangeShapeType="1"/>
                </p:cNvSpPr>
                <p:nvPr/>
              </p:nvSpPr>
              <p:spPr bwMode="auto">
                <a:xfrm flipV="1">
                  <a:off x="1782" y="2871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round/>
                  <a:headEnd/>
                  <a:tailEnd type="stealth" w="med" len="med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6898" name="Line 36"/>
                <p:cNvSpPr>
                  <a:spLocks noChangeShapeType="1"/>
                </p:cNvSpPr>
                <p:nvPr/>
              </p:nvSpPr>
              <p:spPr bwMode="auto">
                <a:xfrm flipV="1">
                  <a:off x="1110" y="3375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round/>
                  <a:headEnd/>
                  <a:tailEnd type="stealth" w="med" len="med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6899" name="Line 37"/>
                <p:cNvSpPr>
                  <a:spLocks noChangeShapeType="1"/>
                </p:cNvSpPr>
                <p:nvPr/>
              </p:nvSpPr>
              <p:spPr bwMode="auto">
                <a:xfrm flipV="1">
                  <a:off x="1782" y="3387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round/>
                  <a:headEnd/>
                  <a:tailEnd type="stealth" w="med" len="med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6900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1605" y="3928"/>
                  <a:ext cx="884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400">
                      <a:latin typeface="Times New Roman" pitchFamily="18" charset="0"/>
                    </a:rPr>
                    <a:t>地址总线</a:t>
                  </a:r>
                </a:p>
              </p:txBody>
            </p:sp>
            <p:sp>
              <p:nvSpPr>
                <p:cNvPr id="36901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4224" y="1536"/>
                  <a:ext cx="820" cy="26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200">
                      <a:latin typeface="Times New Roman" pitchFamily="18" charset="0"/>
                    </a:rPr>
                    <a:t>数据总线</a:t>
                  </a:r>
                </a:p>
              </p:txBody>
            </p:sp>
            <p:grpSp>
              <p:nvGrpSpPr>
                <p:cNvPr id="36902" name="Group 40"/>
                <p:cNvGrpSpPr>
                  <a:grpSpLocks/>
                </p:cNvGrpSpPr>
                <p:nvPr/>
              </p:nvGrpSpPr>
              <p:grpSpPr bwMode="auto">
                <a:xfrm>
                  <a:off x="2331" y="3116"/>
                  <a:ext cx="309" cy="670"/>
                  <a:chOff x="2315" y="3116"/>
                  <a:chExt cx="309" cy="670"/>
                </a:xfrm>
              </p:grpSpPr>
              <p:sp>
                <p:nvSpPr>
                  <p:cNvPr id="36906" name="Line 4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470" y="3116"/>
                    <a:ext cx="0" cy="397"/>
                  </a:xfrm>
                  <a:prstGeom prst="line">
                    <a:avLst/>
                  </a:prstGeom>
                  <a:noFill/>
                  <a:ln w="38100">
                    <a:solidFill>
                      <a:schemeClr val="folHlink"/>
                    </a:solidFill>
                    <a:round/>
                    <a:headEnd/>
                    <a:tailEnd type="stealth" w="med" len="med"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907" name="Text Box 4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15" y="3498"/>
                    <a:ext cx="309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>
                      <a:spcBef>
                        <a:spcPct val="0"/>
                      </a:spcBef>
                    </a:pPr>
                    <a:r>
                      <a:rPr lang="zh-CN" altLang="en-US" sz="2400">
                        <a:latin typeface="Times New Roman" pitchFamily="18" charset="0"/>
                      </a:rPr>
                      <a:t>读</a:t>
                    </a:r>
                  </a:p>
                </p:txBody>
              </p:sp>
            </p:grpSp>
            <p:grpSp>
              <p:nvGrpSpPr>
                <p:cNvPr id="36903" name="Group 43"/>
                <p:cNvGrpSpPr>
                  <a:grpSpLocks/>
                </p:cNvGrpSpPr>
                <p:nvPr/>
              </p:nvGrpSpPr>
              <p:grpSpPr bwMode="auto">
                <a:xfrm>
                  <a:off x="3024" y="3116"/>
                  <a:ext cx="309" cy="670"/>
                  <a:chOff x="2999" y="3116"/>
                  <a:chExt cx="309" cy="670"/>
                </a:xfrm>
              </p:grpSpPr>
              <p:sp>
                <p:nvSpPr>
                  <p:cNvPr id="36904" name="Line 4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154" y="3116"/>
                    <a:ext cx="0" cy="397"/>
                  </a:xfrm>
                  <a:prstGeom prst="line">
                    <a:avLst/>
                  </a:prstGeom>
                  <a:noFill/>
                  <a:ln w="38100">
                    <a:solidFill>
                      <a:schemeClr val="folHlink"/>
                    </a:solidFill>
                    <a:round/>
                    <a:headEnd/>
                    <a:tailEnd type="stealth" w="med" len="med"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905" name="Text Box 4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99" y="3498"/>
                    <a:ext cx="309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>
                      <a:spcBef>
                        <a:spcPct val="0"/>
                      </a:spcBef>
                    </a:pPr>
                    <a:r>
                      <a:rPr lang="zh-CN" altLang="en-US" sz="2400">
                        <a:latin typeface="Times New Roman" pitchFamily="18" charset="0"/>
                      </a:rPr>
                      <a:t>写</a:t>
                    </a:r>
                  </a:p>
                </p:txBody>
              </p:sp>
            </p:grpSp>
          </p:grpSp>
          <p:sp>
            <p:nvSpPr>
              <p:cNvPr id="36875" name="Line 46"/>
              <p:cNvSpPr>
                <a:spLocks noChangeShapeType="1"/>
              </p:cNvSpPr>
              <p:nvPr/>
            </p:nvSpPr>
            <p:spPr bwMode="auto">
              <a:xfrm>
                <a:off x="1455" y="4128"/>
                <a:ext cx="66" cy="0"/>
              </a:xfrm>
              <a:prstGeom prst="line">
                <a:avLst/>
              </a:prstGeom>
              <a:noFill/>
              <a:ln w="57150">
                <a:solidFill>
                  <a:srgbClr val="000099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36869" name="Text Box 47"/>
            <p:cNvSpPr txBox="1">
              <a:spLocks noChangeArrowheads="1"/>
            </p:cNvSpPr>
            <p:nvPr/>
          </p:nvSpPr>
          <p:spPr bwMode="auto">
            <a:xfrm>
              <a:off x="1292" y="2840"/>
              <a:ext cx="36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chemeClr val="folHlink"/>
                  </a:solidFill>
                  <a:latin typeface="Times New Roman" pitchFamily="18" charset="0"/>
                </a:rPr>
                <a:t>…</a:t>
              </a:r>
              <a:endParaRPr lang="en-US" altLang="zh-CN" sz="2000">
                <a:solidFill>
                  <a:schemeClr val="folHlink"/>
                </a:solidFill>
              </a:endParaRPr>
            </a:p>
          </p:txBody>
        </p:sp>
        <p:sp>
          <p:nvSpPr>
            <p:cNvPr id="36870" name="Text Box 48"/>
            <p:cNvSpPr txBox="1">
              <a:spLocks noChangeArrowheads="1"/>
            </p:cNvSpPr>
            <p:nvPr/>
          </p:nvSpPr>
          <p:spPr bwMode="auto">
            <a:xfrm>
              <a:off x="1292" y="3353"/>
              <a:ext cx="36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chemeClr val="folHlink"/>
                  </a:solidFill>
                  <a:latin typeface="Times New Roman" pitchFamily="18" charset="0"/>
                </a:rPr>
                <a:t>…</a:t>
              </a:r>
              <a:endParaRPr lang="en-US" altLang="zh-CN" sz="2000">
                <a:solidFill>
                  <a:schemeClr val="folHlink"/>
                </a:solidFill>
              </a:endParaRPr>
            </a:p>
          </p:txBody>
        </p:sp>
        <p:sp>
          <p:nvSpPr>
            <p:cNvPr id="36871" name="Text Box 49"/>
            <p:cNvSpPr txBox="1">
              <a:spLocks noChangeArrowheads="1"/>
            </p:cNvSpPr>
            <p:nvPr/>
          </p:nvSpPr>
          <p:spPr bwMode="auto">
            <a:xfrm>
              <a:off x="1292" y="2333"/>
              <a:ext cx="36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chemeClr val="folHlink"/>
                  </a:solidFill>
                  <a:latin typeface="Times New Roman" pitchFamily="18" charset="0"/>
                </a:rPr>
                <a:t>…</a:t>
              </a:r>
              <a:endParaRPr lang="en-US" altLang="zh-CN" sz="2000">
                <a:solidFill>
                  <a:schemeClr val="folHlink"/>
                </a:solidFill>
              </a:endParaRPr>
            </a:p>
          </p:txBody>
        </p:sp>
        <p:sp>
          <p:nvSpPr>
            <p:cNvPr id="36872" name="Text Box 50"/>
            <p:cNvSpPr txBox="1">
              <a:spLocks noChangeArrowheads="1"/>
            </p:cNvSpPr>
            <p:nvPr/>
          </p:nvSpPr>
          <p:spPr bwMode="auto">
            <a:xfrm rot="-5400000">
              <a:off x="2056" y="1726"/>
              <a:ext cx="36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chemeClr val="folHlink"/>
                  </a:solidFill>
                  <a:latin typeface="Times New Roman" pitchFamily="18" charset="0"/>
                </a:rPr>
                <a:t>…</a:t>
              </a:r>
              <a:endParaRPr lang="en-US" altLang="zh-CN" sz="2000">
                <a:solidFill>
                  <a:schemeClr val="folHlink"/>
                </a:solidFill>
              </a:endParaRPr>
            </a:p>
          </p:txBody>
        </p:sp>
        <p:sp>
          <p:nvSpPr>
            <p:cNvPr id="36873" name="Text Box 51"/>
            <p:cNvSpPr txBox="1">
              <a:spLocks noChangeArrowheads="1"/>
            </p:cNvSpPr>
            <p:nvPr/>
          </p:nvSpPr>
          <p:spPr bwMode="auto">
            <a:xfrm rot="-5400000">
              <a:off x="3144" y="1726"/>
              <a:ext cx="36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chemeClr val="folHlink"/>
                  </a:solidFill>
                  <a:latin typeface="Times New Roman" pitchFamily="18" charset="0"/>
                </a:rPr>
                <a:t>…</a:t>
              </a:r>
              <a:endParaRPr lang="en-US" altLang="zh-CN" sz="2000">
                <a:solidFill>
                  <a:schemeClr val="folHlink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479425" y="463550"/>
            <a:ext cx="4324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  主存和 </a:t>
            </a:r>
            <a:r>
              <a:rPr lang="en-US" altLang="zh-CN" sz="3600">
                <a:latin typeface="Times New Roman" pitchFamily="18" charset="0"/>
              </a:rPr>
              <a:t>CPU </a:t>
            </a:r>
            <a:r>
              <a:rPr lang="zh-CN" altLang="en-US" sz="3600">
                <a:latin typeface="Times New Roman" pitchFamily="18" charset="0"/>
              </a:rPr>
              <a:t>的联系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066800" y="1854200"/>
            <a:ext cx="6934200" cy="3556000"/>
            <a:chOff x="672" y="1168"/>
            <a:chExt cx="4368" cy="2240"/>
          </a:xfrm>
        </p:grpSpPr>
        <p:sp>
          <p:nvSpPr>
            <p:cNvPr id="37893" name="Rectangle 4"/>
            <p:cNvSpPr>
              <a:spLocks noChangeArrowheads="1"/>
            </p:cNvSpPr>
            <p:nvPr/>
          </p:nvSpPr>
          <p:spPr bwMode="auto">
            <a:xfrm>
              <a:off x="672" y="1168"/>
              <a:ext cx="1464" cy="2240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7894" name="Group 5"/>
            <p:cNvGrpSpPr>
              <a:grpSpLocks/>
            </p:cNvGrpSpPr>
            <p:nvPr/>
          </p:nvGrpSpPr>
          <p:grpSpPr bwMode="auto">
            <a:xfrm>
              <a:off x="889" y="1433"/>
              <a:ext cx="1031" cy="370"/>
              <a:chOff x="930" y="1433"/>
              <a:chExt cx="1031" cy="370"/>
            </a:xfrm>
          </p:grpSpPr>
          <p:sp>
            <p:nvSpPr>
              <p:cNvPr id="37914" name="Rectangle 6"/>
              <p:cNvSpPr>
                <a:spLocks noChangeArrowheads="1"/>
              </p:cNvSpPr>
              <p:nvPr/>
            </p:nvSpPr>
            <p:spPr bwMode="auto">
              <a:xfrm>
                <a:off x="930" y="1433"/>
                <a:ext cx="1031" cy="370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15" name="Rectangle 7"/>
              <p:cNvSpPr>
                <a:spLocks noChangeArrowheads="1"/>
              </p:cNvSpPr>
              <p:nvPr/>
            </p:nvSpPr>
            <p:spPr bwMode="auto">
              <a:xfrm>
                <a:off x="1191" y="1471"/>
                <a:ext cx="510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800" b="0">
                    <a:latin typeface="Times New Roman" pitchFamily="18" charset="0"/>
                  </a:rPr>
                  <a:t>MDR</a:t>
                </a:r>
                <a:endParaRPr lang="en-US" altLang="zh-CN" sz="2800">
                  <a:latin typeface="Times New Roman" pitchFamily="18" charset="0"/>
                </a:endParaRPr>
              </a:p>
            </p:txBody>
          </p:sp>
        </p:grpSp>
        <p:grpSp>
          <p:nvGrpSpPr>
            <p:cNvPr id="37895" name="Group 8"/>
            <p:cNvGrpSpPr>
              <a:grpSpLocks/>
            </p:cNvGrpSpPr>
            <p:nvPr/>
          </p:nvGrpSpPr>
          <p:grpSpPr bwMode="auto">
            <a:xfrm>
              <a:off x="889" y="2736"/>
              <a:ext cx="1031" cy="370"/>
              <a:chOff x="930" y="2938"/>
              <a:chExt cx="1031" cy="370"/>
            </a:xfrm>
          </p:grpSpPr>
          <p:sp>
            <p:nvSpPr>
              <p:cNvPr id="37912" name="Rectangle 9"/>
              <p:cNvSpPr>
                <a:spLocks noChangeArrowheads="1"/>
              </p:cNvSpPr>
              <p:nvPr/>
            </p:nvSpPr>
            <p:spPr bwMode="auto">
              <a:xfrm>
                <a:off x="930" y="2938"/>
                <a:ext cx="1031" cy="370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13" name="Rectangle 10"/>
              <p:cNvSpPr>
                <a:spLocks noChangeArrowheads="1"/>
              </p:cNvSpPr>
              <p:nvPr/>
            </p:nvSpPr>
            <p:spPr bwMode="auto">
              <a:xfrm>
                <a:off x="1191" y="2975"/>
                <a:ext cx="510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800" b="0">
                    <a:latin typeface="Times New Roman" pitchFamily="18" charset="0"/>
                  </a:rPr>
                  <a:t>MAR</a:t>
                </a:r>
                <a:endParaRPr lang="en-US" altLang="zh-CN" sz="2800">
                  <a:latin typeface="Times New Roman" pitchFamily="18" charset="0"/>
                </a:endParaRPr>
              </a:p>
            </p:txBody>
          </p:sp>
        </p:grpSp>
        <p:sp>
          <p:nvSpPr>
            <p:cNvPr id="37896" name="Rectangle 11"/>
            <p:cNvSpPr>
              <a:spLocks noChangeArrowheads="1"/>
            </p:cNvSpPr>
            <p:nvPr/>
          </p:nvSpPr>
          <p:spPr bwMode="auto">
            <a:xfrm>
              <a:off x="1155" y="2135"/>
              <a:ext cx="498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3200" b="0">
                  <a:latin typeface="Times New Roman" pitchFamily="18" charset="0"/>
                </a:rPr>
                <a:t>CPU</a:t>
              </a:r>
            </a:p>
          </p:txBody>
        </p:sp>
        <p:grpSp>
          <p:nvGrpSpPr>
            <p:cNvPr id="37897" name="Group 12"/>
            <p:cNvGrpSpPr>
              <a:grpSpLocks/>
            </p:cNvGrpSpPr>
            <p:nvPr/>
          </p:nvGrpSpPr>
          <p:grpSpPr bwMode="auto">
            <a:xfrm>
              <a:off x="3891" y="1168"/>
              <a:ext cx="1149" cy="2240"/>
              <a:chOff x="3891" y="1168"/>
              <a:chExt cx="1149" cy="2240"/>
            </a:xfrm>
          </p:grpSpPr>
          <p:sp>
            <p:nvSpPr>
              <p:cNvPr id="37910" name="Rectangle 13"/>
              <p:cNvSpPr>
                <a:spLocks noChangeArrowheads="1"/>
              </p:cNvSpPr>
              <p:nvPr/>
            </p:nvSpPr>
            <p:spPr bwMode="auto">
              <a:xfrm>
                <a:off x="3891" y="1168"/>
                <a:ext cx="1149" cy="2240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11" name="Text Box 14"/>
              <p:cNvSpPr txBox="1">
                <a:spLocks noChangeArrowheads="1"/>
              </p:cNvSpPr>
              <p:nvPr/>
            </p:nvSpPr>
            <p:spPr bwMode="auto">
              <a:xfrm>
                <a:off x="4087" y="2095"/>
                <a:ext cx="756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3200">
                    <a:latin typeface="Times New Roman" pitchFamily="18" charset="0"/>
                  </a:rPr>
                  <a:t>主  存</a:t>
                </a:r>
              </a:p>
            </p:txBody>
          </p:sp>
        </p:grpSp>
        <p:grpSp>
          <p:nvGrpSpPr>
            <p:cNvPr id="37898" name="Group 15"/>
            <p:cNvGrpSpPr>
              <a:grpSpLocks/>
            </p:cNvGrpSpPr>
            <p:nvPr/>
          </p:nvGrpSpPr>
          <p:grpSpPr bwMode="auto">
            <a:xfrm>
              <a:off x="2143" y="1806"/>
              <a:ext cx="1737" cy="262"/>
              <a:chOff x="2143" y="1806"/>
              <a:chExt cx="1737" cy="262"/>
            </a:xfrm>
          </p:grpSpPr>
          <p:sp>
            <p:nvSpPr>
              <p:cNvPr id="37908" name="Rectangle 16"/>
              <p:cNvSpPr>
                <a:spLocks noChangeArrowheads="1"/>
              </p:cNvSpPr>
              <p:nvPr/>
            </p:nvSpPr>
            <p:spPr bwMode="auto">
              <a:xfrm>
                <a:off x="2915" y="1806"/>
                <a:ext cx="193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/>
                  <a:t>读</a:t>
                </a:r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37909" name="Freeform 17"/>
              <p:cNvSpPr>
                <a:spLocks/>
              </p:cNvSpPr>
              <p:nvPr/>
            </p:nvSpPr>
            <p:spPr bwMode="auto">
              <a:xfrm>
                <a:off x="2143" y="2067"/>
                <a:ext cx="1737" cy="1"/>
              </a:xfrm>
              <a:custGeom>
                <a:avLst/>
                <a:gdLst>
                  <a:gd name="T0" fmla="*/ 0 w 1737"/>
                  <a:gd name="T1" fmla="*/ 0 h 1"/>
                  <a:gd name="T2" fmla="*/ 1737 w 1737"/>
                  <a:gd name="T3" fmla="*/ 0 h 1"/>
                  <a:gd name="T4" fmla="*/ 0 60000 65536"/>
                  <a:gd name="T5" fmla="*/ 0 60000 65536"/>
                  <a:gd name="T6" fmla="*/ 0 w 1737"/>
                  <a:gd name="T7" fmla="*/ 0 h 1"/>
                  <a:gd name="T8" fmla="*/ 1737 w 1737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737" h="1">
                    <a:moveTo>
                      <a:pt x="0" y="0"/>
                    </a:moveTo>
                    <a:lnTo>
                      <a:pt x="1737" y="0"/>
                    </a:lnTo>
                  </a:path>
                </a:pathLst>
              </a:custGeom>
              <a:noFill/>
              <a:ln w="38100">
                <a:solidFill>
                  <a:schemeClr val="folHlink"/>
                </a:solidFill>
                <a:round/>
                <a:headEnd/>
                <a:tailEnd type="stealth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37899" name="Group 18"/>
            <p:cNvGrpSpPr>
              <a:grpSpLocks/>
            </p:cNvGrpSpPr>
            <p:nvPr/>
          </p:nvGrpSpPr>
          <p:grpSpPr bwMode="auto">
            <a:xfrm>
              <a:off x="1920" y="1310"/>
              <a:ext cx="1968" cy="370"/>
              <a:chOff x="1920" y="1310"/>
              <a:chExt cx="1968" cy="370"/>
            </a:xfrm>
          </p:grpSpPr>
          <p:sp>
            <p:nvSpPr>
              <p:cNvPr id="37906" name="Rectangle 19"/>
              <p:cNvSpPr>
                <a:spLocks noChangeArrowheads="1"/>
              </p:cNvSpPr>
              <p:nvPr/>
            </p:nvSpPr>
            <p:spPr bwMode="auto">
              <a:xfrm>
                <a:off x="2626" y="1310"/>
                <a:ext cx="768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/>
                  <a:t>数据总线</a:t>
                </a:r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37907" name="AutoShape 20"/>
              <p:cNvSpPr>
                <a:spLocks noChangeArrowheads="1"/>
              </p:cNvSpPr>
              <p:nvPr/>
            </p:nvSpPr>
            <p:spPr bwMode="auto">
              <a:xfrm>
                <a:off x="1920" y="1536"/>
                <a:ext cx="1968" cy="144"/>
              </a:xfrm>
              <a:prstGeom prst="leftRightArrow">
                <a:avLst>
                  <a:gd name="adj1" fmla="val 50000"/>
                  <a:gd name="adj2" fmla="val 131605"/>
                </a:avLst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7900" name="Group 21"/>
            <p:cNvGrpSpPr>
              <a:grpSpLocks/>
            </p:cNvGrpSpPr>
            <p:nvPr/>
          </p:nvGrpSpPr>
          <p:grpSpPr bwMode="auto">
            <a:xfrm>
              <a:off x="1920" y="2640"/>
              <a:ext cx="1968" cy="348"/>
              <a:chOff x="1920" y="2640"/>
              <a:chExt cx="1968" cy="348"/>
            </a:xfrm>
          </p:grpSpPr>
          <p:sp>
            <p:nvSpPr>
              <p:cNvPr id="37904" name="Rectangle 22"/>
              <p:cNvSpPr>
                <a:spLocks noChangeArrowheads="1"/>
              </p:cNvSpPr>
              <p:nvPr/>
            </p:nvSpPr>
            <p:spPr bwMode="auto">
              <a:xfrm>
                <a:off x="2626" y="2640"/>
                <a:ext cx="768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/>
                  <a:t>地址总线</a:t>
                </a:r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37905" name="AutoShape 23"/>
              <p:cNvSpPr>
                <a:spLocks noChangeArrowheads="1"/>
              </p:cNvSpPr>
              <p:nvPr/>
            </p:nvSpPr>
            <p:spPr bwMode="auto">
              <a:xfrm>
                <a:off x="1920" y="2844"/>
                <a:ext cx="1968" cy="144"/>
              </a:xfrm>
              <a:prstGeom prst="rightArrow">
                <a:avLst>
                  <a:gd name="adj1" fmla="val 50000"/>
                  <a:gd name="adj2" fmla="val 129137"/>
                </a:avLst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7901" name="Group 24"/>
            <p:cNvGrpSpPr>
              <a:grpSpLocks/>
            </p:cNvGrpSpPr>
            <p:nvPr/>
          </p:nvGrpSpPr>
          <p:grpSpPr bwMode="auto">
            <a:xfrm>
              <a:off x="2144" y="2196"/>
              <a:ext cx="1737" cy="260"/>
              <a:chOff x="2144" y="2196"/>
              <a:chExt cx="1737" cy="260"/>
            </a:xfrm>
          </p:grpSpPr>
          <p:sp>
            <p:nvSpPr>
              <p:cNvPr id="37902" name="Rectangle 25"/>
              <p:cNvSpPr>
                <a:spLocks noChangeArrowheads="1"/>
              </p:cNvSpPr>
              <p:nvPr/>
            </p:nvSpPr>
            <p:spPr bwMode="auto">
              <a:xfrm>
                <a:off x="2915" y="2196"/>
                <a:ext cx="193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/>
                  <a:t>写</a:t>
                </a:r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37903" name="Freeform 26"/>
              <p:cNvSpPr>
                <a:spLocks/>
              </p:cNvSpPr>
              <p:nvPr/>
            </p:nvSpPr>
            <p:spPr bwMode="auto">
              <a:xfrm>
                <a:off x="2144" y="2455"/>
                <a:ext cx="1737" cy="1"/>
              </a:xfrm>
              <a:custGeom>
                <a:avLst/>
                <a:gdLst>
                  <a:gd name="T0" fmla="*/ 0 w 1737"/>
                  <a:gd name="T1" fmla="*/ 0 h 1"/>
                  <a:gd name="T2" fmla="*/ 1737 w 1737"/>
                  <a:gd name="T3" fmla="*/ 0 h 1"/>
                  <a:gd name="T4" fmla="*/ 0 60000 65536"/>
                  <a:gd name="T5" fmla="*/ 0 60000 65536"/>
                  <a:gd name="T6" fmla="*/ 0 w 1737"/>
                  <a:gd name="T7" fmla="*/ 0 h 1"/>
                  <a:gd name="T8" fmla="*/ 1737 w 1737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737" h="1">
                    <a:moveTo>
                      <a:pt x="0" y="0"/>
                    </a:moveTo>
                    <a:lnTo>
                      <a:pt x="1737" y="0"/>
                    </a:lnTo>
                  </a:path>
                </a:pathLst>
              </a:custGeom>
              <a:noFill/>
              <a:ln w="38100">
                <a:solidFill>
                  <a:schemeClr val="folHlink"/>
                </a:solidFill>
                <a:round/>
                <a:headEnd/>
                <a:tailEnd type="stealth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sp>
        <p:nvSpPr>
          <p:cNvPr id="321563" name="Rectangle 27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40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endParaRPr lang="zh-CN" altLang="en-US" sz="2400" b="0">
              <a:latin typeface="Times New Roman" pitchFamily="18" charset="0"/>
            </a:endParaRPr>
          </a:p>
        </p:txBody>
      </p:sp>
      <p:sp>
        <p:nvSpPr>
          <p:cNvPr id="1028" name="Text Box 64"/>
          <p:cNvSpPr txBox="1">
            <a:spLocks noChangeArrowheads="1"/>
          </p:cNvSpPr>
          <p:nvPr/>
        </p:nvSpPr>
        <p:spPr bwMode="auto">
          <a:xfrm>
            <a:off x="533400" y="273050"/>
            <a:ext cx="49688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 </a:t>
            </a:r>
            <a:r>
              <a:rPr lang="en-US" altLang="zh-CN" sz="3600">
                <a:latin typeface="Times New Roman" pitchFamily="18" charset="0"/>
              </a:rPr>
              <a:t>Cache </a:t>
            </a:r>
            <a:r>
              <a:rPr lang="zh-CN" altLang="en-US" sz="3600">
                <a:latin typeface="Times New Roman" pitchFamily="18" charset="0"/>
              </a:rPr>
              <a:t>的基本结构</a:t>
            </a:r>
          </a:p>
        </p:txBody>
      </p:sp>
      <p:graphicFrame>
        <p:nvGraphicFramePr>
          <p:cNvPr id="11" name="Object 1"/>
          <p:cNvGraphicFramePr>
            <a:graphicFrameLocks noChangeAspect="1"/>
          </p:cNvGraphicFramePr>
          <p:nvPr/>
        </p:nvGraphicFramePr>
        <p:xfrm>
          <a:off x="539750" y="1422400"/>
          <a:ext cx="8135938" cy="4935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726920" imgH="2851302" progId="Visio.Drawing.11">
                  <p:embed/>
                </p:oleObj>
              </mc:Choice>
              <mc:Fallback>
                <p:oleObj name="Visio" r:id="rId2" imgW="4726920" imgH="2851302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422400"/>
                        <a:ext cx="8135938" cy="4935538"/>
                      </a:xfrm>
                      <a:prstGeom prst="rect">
                        <a:avLst/>
                      </a:prstGeom>
                      <a:solidFill>
                        <a:srgbClr val="0000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B7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2116138" y="2987675"/>
            <a:ext cx="973137" cy="755650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folHlink"/>
            </a:solidFill>
            <a:round/>
            <a:headEnd/>
            <a:tailEnd/>
          </a:ln>
        </p:spPr>
        <p:txBody>
          <a:bodyPr wrap="none"/>
          <a:lstStyle/>
          <a:p>
            <a:pPr algn="ctr">
              <a:spcBef>
                <a:spcPct val="0"/>
              </a:spcBef>
            </a:pPr>
            <a:endParaRPr lang="en-US" altLang="zh-CN" sz="400">
              <a:latin typeface="Times New Roman" pitchFamily="18" charset="0"/>
            </a:endParaRPr>
          </a:p>
          <a:p>
            <a:pPr algn="ctr">
              <a:spcBef>
                <a:spcPct val="0"/>
              </a:spcBef>
            </a:pPr>
            <a:r>
              <a:rPr lang="en-US" altLang="zh-CN" sz="1400">
                <a:latin typeface="Times New Roman" pitchFamily="18" charset="0"/>
              </a:rPr>
              <a:t>Cache</a:t>
            </a:r>
          </a:p>
          <a:p>
            <a:pPr algn="ctr">
              <a:spcBef>
                <a:spcPct val="0"/>
              </a:spcBef>
            </a:pPr>
            <a:r>
              <a:rPr lang="zh-CN" altLang="en-US" sz="1400">
                <a:latin typeface="Times New Roman" pitchFamily="18" charset="0"/>
              </a:rPr>
              <a:t>替换机构</a:t>
            </a: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4049713" y="4787900"/>
            <a:ext cx="1260475" cy="571500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folHlink"/>
            </a:solidFill>
            <a:round/>
            <a:headEnd/>
            <a:tailEnd/>
          </a:ln>
        </p:spPr>
        <p:txBody>
          <a:bodyPr wrap="none"/>
          <a:lstStyle/>
          <a:p>
            <a:pPr algn="ctr">
              <a:spcBef>
                <a:spcPct val="0"/>
              </a:spcBef>
            </a:pPr>
            <a:r>
              <a:rPr lang="en-US" altLang="zh-CN" sz="1600">
                <a:latin typeface="Times New Roman" pitchFamily="18" charset="0"/>
              </a:rPr>
              <a:t>Cache</a:t>
            </a:r>
          </a:p>
          <a:p>
            <a:pPr algn="ctr">
              <a:spcBef>
                <a:spcPct val="0"/>
              </a:spcBef>
            </a:pPr>
            <a:r>
              <a:rPr lang="zh-CN" altLang="en-US" sz="1600">
                <a:latin typeface="Times New Roman" pitchFamily="18" charset="0"/>
              </a:rPr>
              <a:t>存储体</a:t>
            </a: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5826125" y="2973388"/>
            <a:ext cx="1143000" cy="785812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folHlink"/>
            </a:solidFill>
            <a:round/>
            <a:headEnd/>
            <a:tailEnd/>
          </a:ln>
        </p:spPr>
        <p:txBody>
          <a:bodyPr wrap="none"/>
          <a:lstStyle/>
          <a:p>
            <a:pPr algn="ctr">
              <a:spcBef>
                <a:spcPct val="0"/>
              </a:spcBef>
            </a:pPr>
            <a:r>
              <a:rPr lang="zh-CN" altLang="en-US" sz="1400" dirty="0">
                <a:latin typeface="Times New Roman" pitchFamily="18" charset="0"/>
              </a:rPr>
              <a:t>主存</a:t>
            </a:r>
            <a:r>
              <a:rPr lang="en-US" altLang="zh-CN" sz="1400" dirty="0">
                <a:latin typeface="Times New Roman" pitchFamily="18" charset="0"/>
              </a:rPr>
              <a:t>Cache</a:t>
            </a:r>
          </a:p>
          <a:p>
            <a:pPr algn="ctr">
              <a:spcBef>
                <a:spcPct val="0"/>
              </a:spcBef>
            </a:pPr>
            <a:r>
              <a:rPr lang="zh-CN" altLang="en-US" sz="1400" dirty="0">
                <a:latin typeface="Times New Roman" pitchFamily="18" charset="0"/>
              </a:rPr>
              <a:t>地址映射</a:t>
            </a:r>
            <a:endParaRPr lang="en-US" altLang="zh-CN" sz="1400" dirty="0">
              <a:latin typeface="Times New Roman" pitchFamily="18" charset="0"/>
            </a:endParaRPr>
          </a:p>
          <a:p>
            <a:pPr algn="ctr">
              <a:spcBef>
                <a:spcPct val="0"/>
              </a:spcBef>
            </a:pPr>
            <a:r>
              <a:rPr lang="zh-CN" altLang="en-US" sz="1400" dirty="0">
                <a:latin typeface="Times New Roman" pitchFamily="18" charset="0"/>
              </a:rPr>
              <a:t>变换机构</a:t>
            </a:r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2928938" y="2071688"/>
            <a:ext cx="2147887" cy="5715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/>
          <a:lstStyle/>
          <a:p>
            <a:pPr>
              <a:spcBef>
                <a:spcPct val="0"/>
              </a:spcBef>
            </a:pPr>
            <a:r>
              <a:rPr lang="zh-CN" altLang="en-US" sz="2400" dirty="0">
                <a:solidFill>
                  <a:srgbClr val="FFFF00"/>
                </a:solidFill>
                <a:latin typeface="Times New Roman" pitchFamily="18" charset="0"/>
              </a:rPr>
              <a:t>由</a:t>
            </a:r>
            <a:r>
              <a:rPr lang="en-US" altLang="zh-CN" sz="2400" dirty="0">
                <a:solidFill>
                  <a:srgbClr val="FFFF00"/>
                </a:solidFill>
                <a:latin typeface="Times New Roman" pitchFamily="18" charset="0"/>
              </a:rPr>
              <a:t>CPU</a:t>
            </a:r>
            <a:r>
              <a:rPr lang="zh-CN" altLang="en-US" sz="2400" dirty="0">
                <a:solidFill>
                  <a:srgbClr val="FFFF00"/>
                </a:solidFill>
                <a:latin typeface="Times New Roman" pitchFamily="18" charset="0"/>
              </a:rPr>
              <a:t>完成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4" name="Text Box 4"/>
          <p:cNvSpPr txBox="1">
            <a:spLocks noChangeArrowheads="1"/>
          </p:cNvSpPr>
          <p:nvPr/>
        </p:nvSpPr>
        <p:spPr bwMode="auto">
          <a:xfrm>
            <a:off x="1258888" y="1628775"/>
            <a:ext cx="69119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chemeClr val="folHlink"/>
                </a:solidFill>
                <a:latin typeface="Times New Roman" pitchFamily="18" charset="0"/>
              </a:rPr>
              <a:t>主存</a:t>
            </a:r>
            <a:r>
              <a:rPr lang="zh-CN" altLang="en-US" sz="2800" dirty="0">
                <a:latin typeface="Times New Roman" pitchFamily="18" charset="0"/>
              </a:rPr>
              <a:t>        </a:t>
            </a:r>
            <a:r>
              <a:rPr lang="zh-CN" altLang="en-US" sz="2800" dirty="0">
                <a:solidFill>
                  <a:srgbClr val="FF0000"/>
                </a:solidFill>
                <a:latin typeface="Times New Roman" pitchFamily="18" charset="0"/>
              </a:rPr>
              <a:t>容量</a:t>
            </a:r>
            <a:r>
              <a:rPr lang="zh-CN" altLang="en-US" sz="2800" dirty="0">
                <a:latin typeface="Times New Roman" pitchFamily="18" charset="0"/>
              </a:rPr>
              <a:t>         速度       带宽</a:t>
            </a:r>
          </a:p>
        </p:txBody>
      </p:sp>
      <p:sp>
        <p:nvSpPr>
          <p:cNvPr id="363525" name="Text Box 5"/>
          <p:cNvSpPr txBox="1">
            <a:spLocks noChangeArrowheads="1"/>
          </p:cNvSpPr>
          <p:nvPr/>
        </p:nvSpPr>
        <p:spPr bwMode="auto">
          <a:xfrm>
            <a:off x="1258888" y="2774950"/>
            <a:ext cx="7596187" cy="116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chemeClr val="folHlink"/>
                </a:solidFill>
                <a:latin typeface="Times New Roman" pitchFamily="18" charset="0"/>
              </a:rPr>
              <a:t>Cache</a:t>
            </a:r>
            <a:r>
              <a:rPr lang="en-US" altLang="zh-CN" sz="2800" dirty="0">
                <a:latin typeface="Times New Roman" pitchFamily="18" charset="0"/>
              </a:rPr>
              <a:t>     </a:t>
            </a:r>
            <a:r>
              <a:rPr lang="zh-CN" altLang="en-US" sz="2800" dirty="0">
                <a:solidFill>
                  <a:srgbClr val="FF0000"/>
                </a:solidFill>
                <a:latin typeface="Times New Roman" pitchFamily="18" charset="0"/>
              </a:rPr>
              <a:t>容量</a:t>
            </a:r>
            <a:r>
              <a:rPr lang="zh-CN" altLang="en-US" sz="2800" dirty="0">
                <a:latin typeface="Times New Roman" pitchFamily="18" charset="0"/>
              </a:rPr>
              <a:t>          速度       访问效率</a:t>
            </a:r>
          </a:p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itchFamily="18" charset="0"/>
              </a:rPr>
              <a:t>               </a:t>
            </a:r>
            <a:r>
              <a:rPr lang="zh-CN" altLang="en-US" sz="900" dirty="0">
                <a:latin typeface="Times New Roman" pitchFamily="18" charset="0"/>
              </a:rPr>
              <a:t>  </a:t>
            </a:r>
            <a:r>
              <a:rPr lang="zh-CN" altLang="en-US" sz="2800" dirty="0">
                <a:solidFill>
                  <a:srgbClr val="FF0000"/>
                </a:solidFill>
                <a:latin typeface="Times New Roman" pitchFamily="18" charset="0"/>
              </a:rPr>
              <a:t>命中率</a:t>
            </a:r>
            <a:r>
              <a:rPr lang="zh-CN" altLang="en-US" sz="2800" dirty="0">
                <a:latin typeface="Times New Roman" pitchFamily="18" charset="0"/>
              </a:rPr>
              <a:t>     </a:t>
            </a:r>
            <a:r>
              <a:rPr lang="zh-CN" altLang="en-US" sz="900" dirty="0">
                <a:latin typeface="Times New Roman" pitchFamily="18" charset="0"/>
              </a:rPr>
              <a:t>   </a:t>
            </a:r>
            <a:r>
              <a:rPr lang="zh-CN" altLang="en-US" sz="2800" dirty="0">
                <a:latin typeface="Times New Roman" pitchFamily="18" charset="0"/>
              </a:rPr>
              <a:t>平均访问时间</a:t>
            </a:r>
          </a:p>
        </p:txBody>
      </p:sp>
      <p:sp>
        <p:nvSpPr>
          <p:cNvPr id="40965" name="Text Box 10"/>
          <p:cNvSpPr txBox="1">
            <a:spLocks noChangeArrowheads="1"/>
          </p:cNvSpPr>
          <p:nvPr/>
        </p:nvSpPr>
        <p:spPr bwMode="auto">
          <a:xfrm>
            <a:off x="827088" y="549275"/>
            <a:ext cx="5867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latin typeface="Times New Roman" pitchFamily="18" charset="0"/>
              </a:rPr>
              <a:t>技术指标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258887" y="4562475"/>
            <a:ext cx="759618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chemeClr val="folHlink"/>
                </a:solidFill>
                <a:latin typeface="Times New Roman" pitchFamily="18" charset="0"/>
              </a:rPr>
              <a:t>参考书上例题：</a:t>
            </a:r>
            <a:r>
              <a:rPr lang="zh-CN" altLang="en-US" sz="2800" dirty="0">
                <a:solidFill>
                  <a:srgbClr val="FF0000"/>
                </a:solidFill>
                <a:latin typeface="Times New Roman" pitchFamily="18" charset="0"/>
              </a:rPr>
              <a:t>例</a:t>
            </a:r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</a:rPr>
              <a:t>4.7</a:t>
            </a:r>
            <a:r>
              <a:rPr lang="zh-CN" altLang="en-US" sz="2800" dirty="0">
                <a:solidFill>
                  <a:srgbClr val="FF0000"/>
                </a:solidFill>
                <a:latin typeface="Times New Roman" pitchFamily="18" charset="0"/>
              </a:rPr>
              <a:t>，</a:t>
            </a:r>
            <a:r>
              <a:rPr lang="zh-CN" altLang="en-US" sz="2800" dirty="0">
                <a:solidFill>
                  <a:schemeClr val="folHlink"/>
                </a:solidFill>
                <a:latin typeface="Times New Roman" pitchFamily="18" charset="0"/>
              </a:rPr>
              <a:t>例</a:t>
            </a:r>
            <a:r>
              <a:rPr lang="en-US" altLang="zh-CN" sz="2800" dirty="0">
                <a:solidFill>
                  <a:schemeClr val="folHlink"/>
                </a:solidFill>
                <a:latin typeface="Times New Roman" pitchFamily="18" charset="0"/>
              </a:rPr>
              <a:t>4.10</a:t>
            </a:r>
            <a:endParaRPr lang="zh-CN" altLang="en-US" sz="2800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3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3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3524" grpId="0"/>
      <p:bldP spid="363525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/>
              <a:t>考试</a:t>
            </a:r>
          </a:p>
        </p:txBody>
      </p:sp>
      <p:sp>
        <p:nvSpPr>
          <p:cNvPr id="27651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zh-CN" altLang="en-US" b="1" dirty="0"/>
              <a:t>题型及分值</a:t>
            </a:r>
            <a:endParaRPr lang="en-US" altLang="zh-CN" b="1" dirty="0"/>
          </a:p>
          <a:p>
            <a:pPr lvl="1" eaLnBrk="1" hangingPunct="1"/>
            <a:r>
              <a:rPr lang="zh-CN" altLang="en-US" b="1" dirty="0"/>
              <a:t>单项选择题（</a:t>
            </a:r>
            <a:r>
              <a:rPr lang="en-US" altLang="zh-CN" b="1" dirty="0"/>
              <a:t>10</a:t>
            </a:r>
            <a:r>
              <a:rPr lang="zh-CN" altLang="en-US" b="1" dirty="0"/>
              <a:t>题，</a:t>
            </a:r>
            <a:r>
              <a:rPr lang="en-US" altLang="zh-CN" b="1" dirty="0"/>
              <a:t>10%</a:t>
            </a:r>
            <a:r>
              <a:rPr lang="zh-CN" altLang="en-US" b="1" dirty="0"/>
              <a:t>）</a:t>
            </a:r>
            <a:endParaRPr lang="en-US" altLang="zh-CN" b="1" dirty="0"/>
          </a:p>
          <a:p>
            <a:pPr lvl="1"/>
            <a:r>
              <a:rPr lang="zh-CN" altLang="en-US" b="1" dirty="0"/>
              <a:t>简答题（</a:t>
            </a:r>
            <a:r>
              <a:rPr lang="en-US" altLang="zh-CN" b="1" dirty="0"/>
              <a:t>4</a:t>
            </a:r>
            <a:r>
              <a:rPr lang="zh-CN" altLang="en-US" b="1" dirty="0"/>
              <a:t>题，</a:t>
            </a:r>
            <a:r>
              <a:rPr lang="en-US" altLang="zh-CN" b="1" dirty="0"/>
              <a:t>20%</a:t>
            </a:r>
            <a:r>
              <a:rPr lang="zh-CN" altLang="en-US" b="1" dirty="0"/>
              <a:t>）：</a:t>
            </a:r>
            <a:r>
              <a:rPr lang="en-US" altLang="zh-CN" b="1" dirty="0"/>
              <a:t>1</a:t>
            </a:r>
            <a:r>
              <a:rPr lang="zh-CN" altLang="en-US" b="1" dirty="0"/>
              <a:t>、</a:t>
            </a:r>
            <a:r>
              <a:rPr lang="en-US" altLang="zh-CN" b="1" dirty="0"/>
              <a:t>3</a:t>
            </a:r>
            <a:r>
              <a:rPr lang="zh-CN" altLang="en-US" b="1" dirty="0"/>
              <a:t>、</a:t>
            </a:r>
            <a:r>
              <a:rPr lang="en-US" altLang="zh-CN" dirty="0"/>
              <a:t>5</a:t>
            </a:r>
            <a:r>
              <a:rPr lang="zh-CN" altLang="en-US" b="1" dirty="0"/>
              <a:t> 、</a:t>
            </a:r>
            <a:r>
              <a:rPr lang="en-US" altLang="zh-CN" dirty="0"/>
              <a:t>7</a:t>
            </a:r>
            <a:endParaRPr lang="en-US" altLang="zh-CN" b="1" dirty="0"/>
          </a:p>
          <a:p>
            <a:pPr lvl="1"/>
            <a:r>
              <a:rPr lang="zh-CN" altLang="en-US" b="1" dirty="0"/>
              <a:t>计算题（</a:t>
            </a:r>
            <a:r>
              <a:rPr lang="en-US" altLang="zh-CN" b="1" dirty="0"/>
              <a:t>5</a:t>
            </a:r>
            <a:r>
              <a:rPr lang="zh-CN" altLang="en-US" b="1" dirty="0"/>
              <a:t>题，</a:t>
            </a:r>
            <a:r>
              <a:rPr lang="en-US" altLang="zh-CN" b="1" dirty="0"/>
              <a:t>40%</a:t>
            </a:r>
            <a:r>
              <a:rPr lang="zh-CN" altLang="en-US" b="1" dirty="0"/>
              <a:t>）：</a:t>
            </a:r>
            <a:r>
              <a:rPr lang="en-US" altLang="zh-CN" b="1" dirty="0"/>
              <a:t>4</a:t>
            </a:r>
            <a:r>
              <a:rPr lang="zh-CN" altLang="en-US" b="1" dirty="0"/>
              <a:t>、</a:t>
            </a:r>
            <a:r>
              <a:rPr lang="en-US" altLang="zh-CN" b="1" dirty="0"/>
              <a:t>6</a:t>
            </a:r>
            <a:r>
              <a:rPr lang="zh-CN" altLang="en-US" b="1" dirty="0"/>
              <a:t>、</a:t>
            </a:r>
            <a:r>
              <a:rPr lang="en-US" altLang="zh-CN" b="1" dirty="0"/>
              <a:t>8</a:t>
            </a:r>
            <a:r>
              <a:rPr lang="zh-CN" altLang="en-US" b="1" dirty="0"/>
              <a:t>、</a:t>
            </a:r>
            <a:r>
              <a:rPr lang="en-US" altLang="zh-CN" b="1" dirty="0"/>
              <a:t>9</a:t>
            </a:r>
          </a:p>
          <a:p>
            <a:pPr lvl="1" eaLnBrk="1" hangingPunct="1"/>
            <a:r>
              <a:rPr lang="zh-CN" altLang="en-US" b="1" dirty="0"/>
              <a:t>综合题（</a:t>
            </a:r>
            <a:r>
              <a:rPr lang="en-US" altLang="zh-CN" b="1" dirty="0"/>
              <a:t>2</a:t>
            </a:r>
            <a:r>
              <a:rPr lang="zh-CN" altLang="en-US" b="1" dirty="0"/>
              <a:t>题，</a:t>
            </a:r>
            <a:r>
              <a:rPr lang="en-US" altLang="zh-CN" b="1" dirty="0"/>
              <a:t>30%</a:t>
            </a:r>
            <a:r>
              <a:rPr lang="zh-CN" altLang="en-US" b="1" dirty="0"/>
              <a:t>）：</a:t>
            </a:r>
            <a:r>
              <a:rPr lang="en-US" altLang="zh-CN" b="1" dirty="0"/>
              <a:t>4</a:t>
            </a:r>
            <a:r>
              <a:rPr lang="zh-CN" altLang="en-US" b="1" dirty="0"/>
              <a:t>、</a:t>
            </a:r>
            <a:r>
              <a:rPr lang="en-US" altLang="zh-CN" b="1" dirty="0"/>
              <a:t>7</a:t>
            </a:r>
          </a:p>
          <a:p>
            <a:pPr lvl="1" eaLnBrk="1" hangingPunct="1"/>
            <a:endParaRPr lang="en-US" altLang="zh-CN" b="1" dirty="0"/>
          </a:p>
          <a:p>
            <a:pPr eaLnBrk="1" hangingPunct="1"/>
            <a:r>
              <a:rPr lang="zh-CN" altLang="en-US" b="1" dirty="0"/>
              <a:t>考试时间</a:t>
            </a:r>
            <a:endParaRPr lang="en-US" altLang="zh-CN" b="1" dirty="0"/>
          </a:p>
          <a:p>
            <a:pPr lvl="1" eaLnBrk="1" hangingPunct="1"/>
            <a:r>
              <a:rPr lang="en-US" altLang="zh-CN" b="1" dirty="0"/>
              <a:t>17</a:t>
            </a:r>
            <a:r>
              <a:rPr lang="zh-CN" altLang="en-US" b="1" dirty="0"/>
              <a:t>周周一（</a:t>
            </a:r>
            <a:r>
              <a:rPr lang="en-US" altLang="zh-CN" b="1" dirty="0"/>
              <a:t>6</a:t>
            </a:r>
            <a:r>
              <a:rPr lang="zh-CN" altLang="en-US" b="1" dirty="0"/>
              <a:t>月</a:t>
            </a:r>
            <a:r>
              <a:rPr lang="en-US" altLang="zh-CN" b="1" dirty="0"/>
              <a:t>17</a:t>
            </a:r>
            <a:r>
              <a:rPr lang="zh-CN" altLang="en-US" b="1" dirty="0"/>
              <a:t>日）</a:t>
            </a:r>
            <a:r>
              <a:rPr lang="en-US" altLang="zh-CN" b="1" dirty="0"/>
              <a:t>10</a:t>
            </a:r>
            <a:r>
              <a:rPr lang="zh-CN" altLang="en-US" b="1" dirty="0"/>
              <a:t>：</a:t>
            </a:r>
            <a:r>
              <a:rPr lang="en-US" altLang="zh-CN" b="1" dirty="0"/>
              <a:t>25-12</a:t>
            </a:r>
            <a:r>
              <a:rPr lang="zh-CN" altLang="en-US" b="1" dirty="0"/>
              <a:t>：</a:t>
            </a:r>
            <a:r>
              <a:rPr lang="en-US" altLang="zh-CN" b="1" dirty="0"/>
              <a:t>15</a:t>
            </a:r>
          </a:p>
          <a:p>
            <a:pPr lvl="1" eaLnBrk="1" hangingPunct="1"/>
            <a:r>
              <a:rPr lang="zh-CN" altLang="en-US" b="1" dirty="0"/>
              <a:t>闭卷，时间</a:t>
            </a:r>
            <a:r>
              <a:rPr lang="en-US" altLang="zh-CN" b="1" dirty="0"/>
              <a:t>110</a:t>
            </a:r>
            <a:r>
              <a:rPr lang="zh-CN" altLang="en-US" b="1" dirty="0"/>
              <a:t>分钟</a:t>
            </a:r>
            <a:endParaRPr lang="en-US" altLang="zh-CN" b="1" dirty="0"/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zh-CN" altLang="en-US" sz="2400" b="1" dirty="0"/>
              <a:t>调课</a:t>
            </a:r>
            <a:endParaRPr lang="en-US" altLang="zh-CN" sz="2400" b="1" dirty="0"/>
          </a:p>
          <a:p>
            <a:pPr lvl="1"/>
            <a:r>
              <a:rPr lang="en-US" altLang="zh-CN" b="1" dirty="0"/>
              <a:t>14</a:t>
            </a:r>
            <a:r>
              <a:rPr lang="zh-CN" altLang="en-US" b="1" dirty="0"/>
              <a:t>周周五（</a:t>
            </a:r>
            <a:r>
              <a:rPr lang="en-US" altLang="zh-CN" b="1" dirty="0"/>
              <a:t> 5</a:t>
            </a:r>
            <a:r>
              <a:rPr lang="zh-CN" altLang="en-US" b="1" dirty="0"/>
              <a:t>月</a:t>
            </a:r>
            <a:r>
              <a:rPr lang="en-US" altLang="zh-CN" b="1" dirty="0"/>
              <a:t>31</a:t>
            </a:r>
            <a:r>
              <a:rPr lang="zh-CN" altLang="en-US" b="1" dirty="0"/>
              <a:t>日）上午</a:t>
            </a:r>
            <a:r>
              <a:rPr lang="en-US" altLang="zh-CN" b="1" dirty="0"/>
              <a:t>3-4</a:t>
            </a:r>
            <a:r>
              <a:rPr lang="zh-CN" altLang="en-US" b="1" dirty="0"/>
              <a:t>节上课</a:t>
            </a:r>
            <a:endParaRPr lang="en-US" altLang="zh-CN" b="1" dirty="0"/>
          </a:p>
          <a:p>
            <a:pPr marL="365760" lvl="1" indent="0" eaLnBrk="1" hangingPunct="1">
              <a:buNone/>
            </a:pPr>
            <a:endParaRPr lang="en-US" altLang="zh-CN" b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1331913" y="1901825"/>
            <a:ext cx="7126287" cy="1643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800" dirty="0">
                <a:latin typeface="Times New Roman" pitchFamily="18" charset="0"/>
              </a:rPr>
              <a:t>1. </a:t>
            </a:r>
            <a:r>
              <a:rPr lang="zh-CN" altLang="en-US" sz="2800" dirty="0"/>
              <a:t>存储系统的层次结构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800" dirty="0"/>
              <a:t>　</a:t>
            </a:r>
            <a:r>
              <a:rPr lang="en-US" altLang="zh-CN" sz="2800" dirty="0">
                <a:latin typeface="Times New Roman" pitchFamily="18" charset="0"/>
              </a:rPr>
              <a:t>Cache</a:t>
            </a:r>
            <a:r>
              <a:rPr lang="zh-CN" altLang="en-US" sz="2800" dirty="0"/>
              <a:t>－主存和主存－辅存层次的作用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800" dirty="0"/>
              <a:t>  </a:t>
            </a: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381000" y="1341438"/>
            <a:ext cx="60626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solidFill>
                  <a:schemeClr val="folHlink"/>
                </a:solidFill>
                <a:latin typeface="Times New Roman" pitchFamily="18" charset="0"/>
              </a:rPr>
              <a:t>重点</a:t>
            </a:r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1331913" y="4181475"/>
            <a:ext cx="6240483" cy="609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800" dirty="0">
                <a:latin typeface="Times New Roman" pitchFamily="18" charset="0"/>
              </a:rPr>
              <a:t>2. </a:t>
            </a:r>
            <a:r>
              <a:rPr lang="zh-CN" altLang="en-US" sz="2800" dirty="0"/>
              <a:t>主存、</a:t>
            </a:r>
            <a:r>
              <a:rPr lang="en-US" altLang="zh-CN" sz="2800" dirty="0">
                <a:latin typeface="Times New Roman" pitchFamily="18" charset="0"/>
              </a:rPr>
              <a:t>Cache</a:t>
            </a:r>
            <a:r>
              <a:rPr lang="zh-CN" altLang="en-US" sz="2800" dirty="0"/>
              <a:t>的工作原理及技术指标 </a:t>
            </a:r>
          </a:p>
        </p:txBody>
      </p:sp>
      <p:sp>
        <p:nvSpPr>
          <p:cNvPr id="360453" name="Rectangle 5"/>
          <p:cNvSpPr>
            <a:spLocks noChangeArrowheads="1"/>
          </p:cNvSpPr>
          <p:nvPr/>
        </p:nvSpPr>
        <p:spPr bwMode="auto">
          <a:xfrm>
            <a:off x="685800" y="115888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第４章  存储器</a:t>
            </a:r>
          </a:p>
        </p:txBody>
      </p:sp>
      <p:sp>
        <p:nvSpPr>
          <p:cNvPr id="360454" name="Text Box 6"/>
          <p:cNvSpPr txBox="1">
            <a:spLocks noChangeArrowheads="1"/>
          </p:cNvSpPr>
          <p:nvPr/>
        </p:nvSpPr>
        <p:spPr bwMode="auto">
          <a:xfrm>
            <a:off x="1331913" y="5435600"/>
            <a:ext cx="86407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 dirty="0">
                <a:latin typeface="Times New Roman" pitchFamily="18" charset="0"/>
              </a:rPr>
              <a:t>3. </a:t>
            </a:r>
            <a:r>
              <a:rPr lang="zh-CN" altLang="en-US" sz="2800" dirty="0"/>
              <a:t>半导体存储芯片的外特性以及与 </a:t>
            </a:r>
            <a:r>
              <a:rPr lang="en-US" altLang="zh-CN" sz="2800" dirty="0">
                <a:latin typeface="Times New Roman" pitchFamily="18" charset="0"/>
              </a:rPr>
              <a:t>CPU </a:t>
            </a:r>
            <a:r>
              <a:rPr lang="zh-CN" altLang="en-US" sz="2800" dirty="0"/>
              <a:t>的连接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0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0454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755650" y="577850"/>
            <a:ext cx="48704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 </a:t>
            </a:r>
            <a:r>
              <a:rPr lang="zh-CN" altLang="en-US" sz="3600">
                <a:latin typeface="Times New Roman" pitchFamily="18" charset="0"/>
              </a:rPr>
              <a:t> 存储器与 </a:t>
            </a:r>
            <a:r>
              <a:rPr lang="en-US" altLang="zh-CN" sz="3600">
                <a:latin typeface="Times New Roman" pitchFamily="18" charset="0"/>
              </a:rPr>
              <a:t>CPU </a:t>
            </a:r>
            <a:r>
              <a:rPr lang="zh-CN" altLang="en-US" sz="3600">
                <a:latin typeface="Times New Roman" pitchFamily="18" charset="0"/>
              </a:rPr>
              <a:t>的连接</a:t>
            </a:r>
            <a:r>
              <a:rPr lang="en-US" altLang="zh-CN" sz="3200">
                <a:latin typeface="Times New Roman" pitchFamily="18" charset="0"/>
              </a:rPr>
              <a:t> 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828800" y="1401763"/>
            <a:ext cx="5867400" cy="4664075"/>
            <a:chOff x="1152" y="883"/>
            <a:chExt cx="3696" cy="2938"/>
          </a:xfrm>
        </p:grpSpPr>
        <p:sp>
          <p:nvSpPr>
            <p:cNvPr id="43012" name="Text Box 3"/>
            <p:cNvSpPr txBox="1">
              <a:spLocks noChangeArrowheads="1"/>
            </p:cNvSpPr>
            <p:nvPr/>
          </p:nvSpPr>
          <p:spPr bwMode="auto">
            <a:xfrm>
              <a:off x="1152" y="883"/>
              <a:ext cx="369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>
                  <a:latin typeface="Times New Roman" pitchFamily="18" charset="0"/>
                </a:rPr>
                <a:t>(1) 地址线的连接</a:t>
              </a:r>
            </a:p>
          </p:txBody>
        </p:sp>
        <p:sp>
          <p:nvSpPr>
            <p:cNvPr id="43013" name="Text Box 4"/>
            <p:cNvSpPr txBox="1">
              <a:spLocks noChangeArrowheads="1"/>
            </p:cNvSpPr>
            <p:nvPr/>
          </p:nvSpPr>
          <p:spPr bwMode="auto">
            <a:xfrm>
              <a:off x="1152" y="1397"/>
              <a:ext cx="369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>
                  <a:latin typeface="Times New Roman" pitchFamily="18" charset="0"/>
                </a:rPr>
                <a:t>(2) 数据线的连接</a:t>
              </a:r>
            </a:p>
          </p:txBody>
        </p:sp>
        <p:sp>
          <p:nvSpPr>
            <p:cNvPr id="43014" name="Text Box 5"/>
            <p:cNvSpPr txBox="1">
              <a:spLocks noChangeArrowheads="1"/>
            </p:cNvSpPr>
            <p:nvPr/>
          </p:nvSpPr>
          <p:spPr bwMode="auto">
            <a:xfrm>
              <a:off x="1152" y="1912"/>
              <a:ext cx="369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>
                  <a:latin typeface="Times New Roman" pitchFamily="18" charset="0"/>
                </a:rPr>
                <a:t>(3) 读/写线的连接</a:t>
              </a:r>
            </a:p>
          </p:txBody>
        </p:sp>
        <p:sp>
          <p:nvSpPr>
            <p:cNvPr id="43015" name="Text Box 6"/>
            <p:cNvSpPr txBox="1">
              <a:spLocks noChangeArrowheads="1"/>
            </p:cNvSpPr>
            <p:nvPr/>
          </p:nvSpPr>
          <p:spPr bwMode="auto">
            <a:xfrm>
              <a:off x="1152" y="2426"/>
              <a:ext cx="369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>
                  <a:latin typeface="Times New Roman" pitchFamily="18" charset="0"/>
                </a:rPr>
                <a:t>(4) 片选线的连接</a:t>
              </a:r>
            </a:p>
          </p:txBody>
        </p:sp>
        <p:sp>
          <p:nvSpPr>
            <p:cNvPr id="43016" name="Text Box 7"/>
            <p:cNvSpPr txBox="1">
              <a:spLocks noChangeArrowheads="1"/>
            </p:cNvSpPr>
            <p:nvPr/>
          </p:nvSpPr>
          <p:spPr bwMode="auto">
            <a:xfrm>
              <a:off x="1152" y="2941"/>
              <a:ext cx="369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>
                  <a:latin typeface="Times New Roman" pitchFamily="18" charset="0"/>
                </a:rPr>
                <a:t>(5) 合理选用芯片</a:t>
              </a:r>
            </a:p>
          </p:txBody>
        </p:sp>
        <p:sp>
          <p:nvSpPr>
            <p:cNvPr id="43017" name="Text Box 8"/>
            <p:cNvSpPr txBox="1">
              <a:spLocks noChangeArrowheads="1"/>
            </p:cNvSpPr>
            <p:nvPr/>
          </p:nvSpPr>
          <p:spPr bwMode="auto">
            <a:xfrm>
              <a:off x="1152" y="3456"/>
              <a:ext cx="369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>
                  <a:latin typeface="Times New Roman" pitchFamily="18" charset="0"/>
                </a:rPr>
                <a:t>(6) 其他    时序、负载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3"/>
          <p:cNvSpPr txBox="1">
            <a:spLocks noChangeArrowheads="1"/>
          </p:cNvSpPr>
          <p:nvPr/>
        </p:nvSpPr>
        <p:spPr bwMode="auto">
          <a:xfrm>
            <a:off x="755650" y="620713"/>
            <a:ext cx="15843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chemeClr val="folHlink"/>
                </a:solidFill>
              </a:rPr>
              <a:t>例</a:t>
            </a:r>
            <a:r>
              <a:rPr lang="zh-CN" altLang="en-US" sz="2400">
                <a:solidFill>
                  <a:schemeClr val="folHlink"/>
                </a:solidFill>
              </a:rPr>
              <a:t> 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611188" y="620713"/>
            <a:ext cx="8137525" cy="5715000"/>
            <a:chOff x="385" y="391"/>
            <a:chExt cx="5126" cy="3600"/>
          </a:xfrm>
        </p:grpSpPr>
        <p:sp>
          <p:nvSpPr>
            <p:cNvPr id="44036" name="Text Box 2"/>
            <p:cNvSpPr txBox="1">
              <a:spLocks noChangeArrowheads="1"/>
            </p:cNvSpPr>
            <p:nvPr/>
          </p:nvSpPr>
          <p:spPr bwMode="auto">
            <a:xfrm>
              <a:off x="385" y="391"/>
              <a:ext cx="5126" cy="3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</a:pPr>
              <a:r>
                <a:rPr lang="zh-CN" altLang="en-US" sz="2400" dirty="0">
                  <a:latin typeface="Times New Roman" pitchFamily="18" charset="0"/>
                </a:rPr>
                <a:t>　　 </a:t>
              </a:r>
              <a:r>
                <a:rPr lang="zh-CN" altLang="zh-CN" sz="2400" dirty="0">
                  <a:latin typeface="Times New Roman" pitchFamily="18" charset="0"/>
                </a:rPr>
                <a:t>设</a:t>
              </a:r>
              <a:r>
                <a:rPr lang="zh-CN" altLang="en-US" sz="2400" dirty="0">
                  <a:latin typeface="Times New Roman" pitchFamily="18" charset="0"/>
                </a:rPr>
                <a:t>   </a:t>
              </a:r>
              <a:r>
                <a:rPr lang="zh-CN" altLang="zh-CN" sz="2400" dirty="0">
                  <a:latin typeface="Times New Roman" pitchFamily="18" charset="0"/>
                </a:rPr>
                <a:t>CPU</a:t>
              </a:r>
              <a:r>
                <a:rPr lang="zh-CN" altLang="en-US" sz="2400" dirty="0">
                  <a:latin typeface="Times New Roman" pitchFamily="18" charset="0"/>
                </a:rPr>
                <a:t> </a:t>
              </a:r>
              <a:r>
                <a:rPr lang="zh-CN" altLang="zh-CN" sz="2400" dirty="0">
                  <a:latin typeface="Times New Roman" pitchFamily="18" charset="0"/>
                </a:rPr>
                <a:t>有</a:t>
              </a:r>
              <a:r>
                <a:rPr lang="zh-CN" altLang="en-US" sz="2400" dirty="0">
                  <a:latin typeface="Times New Roman" pitchFamily="18" charset="0"/>
                </a:rPr>
                <a:t> </a:t>
              </a:r>
              <a:r>
                <a:rPr lang="zh-CN" altLang="zh-CN" sz="2400" dirty="0">
                  <a:latin typeface="Times New Roman" pitchFamily="18" charset="0"/>
                </a:rPr>
                <a:t>16</a:t>
              </a:r>
              <a:r>
                <a:rPr lang="zh-CN" altLang="en-US" sz="2400" dirty="0">
                  <a:latin typeface="Times New Roman" pitchFamily="18" charset="0"/>
                </a:rPr>
                <a:t> </a:t>
              </a:r>
              <a:r>
                <a:rPr lang="zh-CN" altLang="zh-CN" sz="2400" dirty="0">
                  <a:latin typeface="Times New Roman" pitchFamily="18" charset="0"/>
                </a:rPr>
                <a:t>根地址线</a:t>
              </a:r>
              <a:r>
                <a:rPr lang="zh-CN" altLang="en-US" sz="2400" dirty="0">
                  <a:latin typeface="Times New Roman" pitchFamily="18" charset="0"/>
                </a:rPr>
                <a:t>，</a:t>
              </a:r>
              <a:r>
                <a:rPr lang="zh-CN" altLang="zh-CN" sz="2400" dirty="0">
                  <a:latin typeface="Times New Roman" pitchFamily="18" charset="0"/>
                </a:rPr>
                <a:t>8</a:t>
              </a:r>
              <a:r>
                <a:rPr lang="zh-CN" altLang="en-US" sz="2400" dirty="0">
                  <a:latin typeface="Times New Roman" pitchFamily="18" charset="0"/>
                </a:rPr>
                <a:t> </a:t>
              </a:r>
              <a:r>
                <a:rPr lang="zh-CN" altLang="zh-CN" sz="2400" dirty="0">
                  <a:latin typeface="Times New Roman" pitchFamily="18" charset="0"/>
                </a:rPr>
                <a:t>根数据线，</a:t>
              </a:r>
              <a:endParaRPr lang="zh-CN" altLang="en-US" sz="2400" dirty="0">
                <a:latin typeface="Times New Roman" pitchFamily="18" charset="0"/>
              </a:endParaRPr>
            </a:p>
            <a:p>
              <a:pPr>
                <a:lnSpc>
                  <a:spcPct val="120000"/>
                </a:lnSpc>
                <a:spcBef>
                  <a:spcPct val="0"/>
                </a:spcBef>
              </a:pPr>
              <a:r>
                <a:rPr lang="zh-CN" altLang="en-US" sz="2400" dirty="0">
                  <a:latin typeface="Times New Roman" pitchFamily="18" charset="0"/>
                </a:rPr>
                <a:t>                </a:t>
              </a:r>
              <a:r>
                <a:rPr lang="en-US" altLang="zh-CN" sz="2400" dirty="0">
                  <a:latin typeface="Times New Roman" pitchFamily="18" charset="0"/>
                </a:rPr>
                <a:t>MREQ </a:t>
              </a:r>
              <a:r>
                <a:rPr lang="zh-CN" altLang="zh-CN" sz="2400" dirty="0">
                  <a:latin typeface="Times New Roman" pitchFamily="18" charset="0"/>
                </a:rPr>
                <a:t>访存控制信号（低电平有效），</a:t>
              </a:r>
              <a:endParaRPr lang="zh-CN" altLang="en-US" sz="2400" dirty="0">
                <a:latin typeface="Times New Roman" pitchFamily="18" charset="0"/>
              </a:endParaRPr>
            </a:p>
            <a:p>
              <a:pPr>
                <a:lnSpc>
                  <a:spcPct val="120000"/>
                </a:lnSpc>
                <a:spcBef>
                  <a:spcPct val="0"/>
                </a:spcBef>
              </a:pPr>
              <a:r>
                <a:rPr lang="zh-CN" altLang="en-US" sz="2400" dirty="0">
                  <a:latin typeface="Times New Roman" pitchFamily="18" charset="0"/>
                </a:rPr>
                <a:t>                </a:t>
              </a:r>
              <a:r>
                <a:rPr lang="en-US" altLang="zh-CN" sz="2400" dirty="0">
                  <a:latin typeface="Times New Roman" pitchFamily="18" charset="0"/>
                </a:rPr>
                <a:t>WR </a:t>
              </a:r>
              <a:r>
                <a:rPr lang="zh-CN" altLang="zh-CN" sz="2400" dirty="0">
                  <a:latin typeface="Times New Roman" pitchFamily="18" charset="0"/>
                </a:rPr>
                <a:t>读/写控制信号（高电平为读，低电平为写） </a:t>
              </a:r>
              <a:r>
                <a:rPr lang="zh-CN" altLang="en-US" sz="2400" dirty="0">
                  <a:latin typeface="Times New Roman" pitchFamily="18" charset="0"/>
                </a:rPr>
                <a:t>  </a:t>
              </a:r>
            </a:p>
            <a:p>
              <a:pPr>
                <a:lnSpc>
                  <a:spcPct val="120000"/>
                </a:lnSpc>
                <a:spcBef>
                  <a:spcPct val="0"/>
                </a:spcBef>
              </a:pPr>
              <a:r>
                <a:rPr lang="zh-CN" altLang="en-US" sz="2400" dirty="0">
                  <a:latin typeface="Times New Roman" pitchFamily="18" charset="0"/>
                </a:rPr>
                <a:t>                </a:t>
              </a:r>
              <a:r>
                <a:rPr lang="zh-CN" altLang="zh-CN" sz="2400" dirty="0">
                  <a:latin typeface="Times New Roman" pitchFamily="18" charset="0"/>
                </a:rPr>
                <a:t>RAM </a:t>
              </a:r>
              <a:r>
                <a:rPr lang="zh-CN" altLang="en-US" sz="2400" dirty="0">
                  <a:latin typeface="Times New Roman" pitchFamily="18" charset="0"/>
                </a:rPr>
                <a:t>：</a:t>
              </a:r>
              <a:r>
                <a:rPr lang="zh-CN" altLang="zh-CN" sz="2400" dirty="0">
                  <a:latin typeface="Times New Roman" pitchFamily="18" charset="0"/>
                </a:rPr>
                <a:t>1K×4位；4K×8位；8K×8</a:t>
              </a:r>
              <a:r>
                <a:rPr lang="zh-CN" altLang="en-US" sz="2400" dirty="0">
                  <a:latin typeface="Times New Roman" pitchFamily="18" charset="0"/>
                </a:rPr>
                <a:t> </a:t>
              </a:r>
              <a:r>
                <a:rPr lang="zh-CN" altLang="zh-CN" sz="2400" dirty="0">
                  <a:latin typeface="Times New Roman" pitchFamily="18" charset="0"/>
                </a:rPr>
                <a:t>位</a:t>
              </a:r>
              <a:endParaRPr lang="zh-CN" altLang="en-US" sz="2400" dirty="0">
                <a:latin typeface="Times New Roman" pitchFamily="18" charset="0"/>
              </a:endParaRPr>
            </a:p>
            <a:p>
              <a:pPr>
                <a:lnSpc>
                  <a:spcPct val="120000"/>
                </a:lnSpc>
                <a:spcBef>
                  <a:spcPct val="0"/>
                </a:spcBef>
              </a:pPr>
              <a:r>
                <a:rPr lang="zh-CN" altLang="en-US" sz="2400" dirty="0">
                  <a:latin typeface="Times New Roman" pitchFamily="18" charset="0"/>
                </a:rPr>
                <a:t>                R</a:t>
              </a:r>
              <a:r>
                <a:rPr lang="en-US" altLang="zh-CN" sz="2400" dirty="0">
                  <a:latin typeface="Times New Roman" pitchFamily="18" charset="0"/>
                </a:rPr>
                <a:t>OM </a:t>
              </a:r>
              <a:r>
                <a:rPr lang="zh-CN" altLang="en-US" sz="2400" dirty="0">
                  <a:latin typeface="Times New Roman" pitchFamily="18" charset="0"/>
                </a:rPr>
                <a:t>：</a:t>
              </a:r>
              <a:r>
                <a:rPr lang="zh-CN" altLang="zh-CN" sz="2400" dirty="0">
                  <a:latin typeface="Times New Roman" pitchFamily="18" charset="0"/>
                </a:rPr>
                <a:t>2K×8位；4K×8位；8K×8</a:t>
              </a:r>
              <a:r>
                <a:rPr lang="zh-CN" altLang="en-US" sz="2400" dirty="0">
                  <a:latin typeface="Times New Roman" pitchFamily="18" charset="0"/>
                </a:rPr>
                <a:t> </a:t>
              </a:r>
              <a:r>
                <a:rPr lang="zh-CN" altLang="zh-CN" sz="2400" dirty="0">
                  <a:latin typeface="Times New Roman" pitchFamily="18" charset="0"/>
                </a:rPr>
                <a:t>位</a:t>
              </a:r>
              <a:endParaRPr lang="zh-CN" altLang="en-US" sz="2400" dirty="0">
                <a:latin typeface="Times New Roman" pitchFamily="18" charset="0"/>
              </a:endParaRPr>
            </a:p>
            <a:p>
              <a:pPr>
                <a:lnSpc>
                  <a:spcPct val="120000"/>
                </a:lnSpc>
                <a:spcBef>
                  <a:spcPct val="0"/>
                </a:spcBef>
              </a:pPr>
              <a:r>
                <a:rPr lang="zh-CN" altLang="en-US" sz="2400" dirty="0">
                  <a:latin typeface="Times New Roman" pitchFamily="18" charset="0"/>
                </a:rPr>
                <a:t>                </a:t>
              </a:r>
              <a:r>
                <a:rPr lang="zh-CN" altLang="zh-CN" sz="2400" dirty="0">
                  <a:latin typeface="Times New Roman" pitchFamily="18" charset="0"/>
                </a:rPr>
                <a:t>74LS138</a:t>
              </a:r>
              <a:r>
                <a:rPr lang="zh-CN" altLang="en-US" sz="2400" dirty="0">
                  <a:latin typeface="Times New Roman" pitchFamily="18" charset="0"/>
                </a:rPr>
                <a:t> </a:t>
              </a:r>
              <a:r>
                <a:rPr lang="zh-CN" altLang="zh-CN" sz="2400" dirty="0">
                  <a:latin typeface="Times New Roman" pitchFamily="18" charset="0"/>
                </a:rPr>
                <a:t>译码器和各种门电路</a:t>
              </a:r>
              <a:endParaRPr lang="zh-CN" altLang="en-US" sz="2400" dirty="0">
                <a:latin typeface="Times New Roman" pitchFamily="18" charset="0"/>
              </a:endParaRPr>
            </a:p>
            <a:p>
              <a:pPr>
                <a:lnSpc>
                  <a:spcPct val="120000"/>
                </a:lnSpc>
                <a:spcBef>
                  <a:spcPct val="0"/>
                </a:spcBef>
              </a:pPr>
              <a:r>
                <a:rPr lang="zh-CN" altLang="en-US" sz="2400" dirty="0">
                  <a:latin typeface="Times New Roman" pitchFamily="18" charset="0"/>
                </a:rPr>
                <a:t>       </a:t>
              </a:r>
              <a:r>
                <a:rPr lang="zh-CN" altLang="zh-CN" sz="2400" dirty="0">
                  <a:latin typeface="Times New Roman" pitchFamily="18" charset="0"/>
                </a:rPr>
                <a:t>画出</a:t>
              </a:r>
              <a:r>
                <a:rPr lang="zh-CN" altLang="en-US" sz="2400" dirty="0">
                  <a:latin typeface="Times New Roman" pitchFamily="18" charset="0"/>
                </a:rPr>
                <a:t> </a:t>
              </a:r>
              <a:r>
                <a:rPr lang="zh-CN" altLang="zh-CN" sz="2400" dirty="0">
                  <a:latin typeface="Times New Roman" pitchFamily="18" charset="0"/>
                </a:rPr>
                <a:t>CPU</a:t>
              </a:r>
              <a:r>
                <a:rPr lang="zh-CN" altLang="en-US" sz="2400" dirty="0">
                  <a:latin typeface="Times New Roman" pitchFamily="18" charset="0"/>
                </a:rPr>
                <a:t> </a:t>
              </a:r>
              <a:r>
                <a:rPr lang="zh-CN" altLang="zh-CN" sz="2400" dirty="0">
                  <a:latin typeface="Times New Roman" pitchFamily="18" charset="0"/>
                </a:rPr>
                <a:t>与存储器的连接图，要求</a:t>
              </a:r>
              <a:endParaRPr lang="zh-CN" altLang="en-US" sz="2400" dirty="0">
                <a:latin typeface="Times New Roman" pitchFamily="18" charset="0"/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2400" dirty="0">
                  <a:latin typeface="Times New Roman" pitchFamily="18" charset="0"/>
                </a:rPr>
                <a:t>                ① 主存地址空间分配：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2400" dirty="0">
                  <a:latin typeface="Times New Roman" pitchFamily="18" charset="0"/>
                </a:rPr>
                <a:t>                      6000H</a:t>
              </a:r>
              <a:r>
                <a:rPr lang="zh-CN" altLang="en-US" sz="2400" dirty="0">
                  <a:latin typeface="Times New Roman" pitchFamily="18" charset="0"/>
                </a:rPr>
                <a:t>～</a:t>
              </a:r>
              <a:r>
                <a:rPr lang="en-US" altLang="zh-CN" sz="2400" dirty="0">
                  <a:latin typeface="Times New Roman" pitchFamily="18" charset="0"/>
                </a:rPr>
                <a:t>67FFH </a:t>
              </a:r>
              <a:r>
                <a:rPr lang="zh-CN" altLang="en-US" sz="2400" dirty="0">
                  <a:latin typeface="Times New Roman" pitchFamily="18" charset="0"/>
                </a:rPr>
                <a:t>为系统程序区；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2400" dirty="0">
                  <a:latin typeface="Times New Roman" pitchFamily="18" charset="0"/>
                </a:rPr>
                <a:t>                      6800H</a:t>
              </a:r>
              <a:r>
                <a:rPr lang="zh-CN" altLang="en-US" sz="2400" dirty="0">
                  <a:latin typeface="Times New Roman" pitchFamily="18" charset="0"/>
                </a:rPr>
                <a:t>～</a:t>
              </a:r>
              <a:r>
                <a:rPr lang="en-US" altLang="zh-CN" sz="2400" dirty="0">
                  <a:latin typeface="Times New Roman" pitchFamily="18" charset="0"/>
                </a:rPr>
                <a:t>6BFFH </a:t>
              </a:r>
              <a:r>
                <a:rPr lang="zh-CN" altLang="en-US" sz="2400" dirty="0">
                  <a:latin typeface="Times New Roman" pitchFamily="18" charset="0"/>
                </a:rPr>
                <a:t>为用户程序区。</a:t>
              </a:r>
            </a:p>
            <a:p>
              <a:pPr>
                <a:lnSpc>
                  <a:spcPct val="120000"/>
                </a:lnSpc>
              </a:pPr>
              <a:r>
                <a:rPr lang="zh-CN" altLang="en-US" sz="2400" dirty="0">
                  <a:latin typeface="Times New Roman" pitchFamily="18" charset="0"/>
                </a:rPr>
                <a:t>                ② 合理选用上述存储芯片，说明各选几片？</a:t>
              </a:r>
            </a:p>
            <a:p>
              <a:pPr>
                <a:lnSpc>
                  <a:spcPct val="120000"/>
                </a:lnSpc>
              </a:pPr>
              <a:r>
                <a:rPr lang="zh-CN" altLang="en-US" sz="2400" dirty="0">
                  <a:latin typeface="Times New Roman" pitchFamily="18" charset="0"/>
                </a:rPr>
                <a:t>                ③ 详细画出存储芯片的片选逻辑图。</a:t>
              </a:r>
            </a:p>
          </p:txBody>
        </p:sp>
        <p:sp>
          <p:nvSpPr>
            <p:cNvPr id="44037" name="Line 4"/>
            <p:cNvSpPr>
              <a:spLocks noChangeShapeType="1"/>
            </p:cNvSpPr>
            <p:nvPr/>
          </p:nvSpPr>
          <p:spPr bwMode="auto">
            <a:xfrm>
              <a:off x="1220" y="754"/>
              <a:ext cx="5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4038" name="Line 5"/>
            <p:cNvSpPr>
              <a:spLocks noChangeShapeType="1"/>
            </p:cNvSpPr>
            <p:nvPr/>
          </p:nvSpPr>
          <p:spPr bwMode="auto">
            <a:xfrm>
              <a:off x="1202" y="1026"/>
              <a:ext cx="36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152400" y="196850"/>
            <a:ext cx="4343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latin typeface="Times New Roman" pitchFamily="18" charset="0"/>
              </a:rPr>
              <a:t>   </a:t>
            </a:r>
            <a:r>
              <a:rPr lang="zh-CN" altLang="en-US" sz="3200"/>
              <a:t>解:</a:t>
            </a:r>
            <a:r>
              <a:rPr lang="zh-CN" altLang="en-US" sz="3200">
                <a:latin typeface="Times New Roman" pitchFamily="18" charset="0"/>
              </a:rPr>
              <a:t> </a:t>
            </a:r>
            <a:endParaRPr lang="en-US" altLang="zh-CN" sz="3200">
              <a:latin typeface="Times New Roman" pitchFamily="18" charset="0"/>
            </a:endParaRPr>
          </a:p>
        </p:txBody>
      </p:sp>
      <p:sp>
        <p:nvSpPr>
          <p:cNvPr id="201731" name="Text Box 3"/>
          <p:cNvSpPr txBox="1">
            <a:spLocks noChangeArrowheads="1"/>
          </p:cNvSpPr>
          <p:nvPr/>
        </p:nvSpPr>
        <p:spPr bwMode="auto">
          <a:xfrm>
            <a:off x="533400" y="990600"/>
            <a:ext cx="7924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</a:rPr>
              <a:t>(1) 写出对应的二进制地址码</a:t>
            </a:r>
          </a:p>
        </p:txBody>
      </p:sp>
      <p:sp>
        <p:nvSpPr>
          <p:cNvPr id="201732" name="Text Box 4"/>
          <p:cNvSpPr txBox="1">
            <a:spLocks noChangeArrowheads="1"/>
          </p:cNvSpPr>
          <p:nvPr/>
        </p:nvSpPr>
        <p:spPr bwMode="auto">
          <a:xfrm>
            <a:off x="533400" y="5791200"/>
            <a:ext cx="7924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</a:rPr>
              <a:t>(2) 确定芯片的数量及类型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57200" y="2057400"/>
            <a:ext cx="6858000" cy="579438"/>
            <a:chOff x="384" y="1296"/>
            <a:chExt cx="4320" cy="365"/>
          </a:xfrm>
        </p:grpSpPr>
        <p:sp>
          <p:nvSpPr>
            <p:cNvPr id="45099" name="Text Box 6"/>
            <p:cNvSpPr txBox="1">
              <a:spLocks noChangeArrowheads="1"/>
            </p:cNvSpPr>
            <p:nvPr/>
          </p:nvSpPr>
          <p:spPr bwMode="auto">
            <a:xfrm>
              <a:off x="384" y="1296"/>
              <a:ext cx="115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>
                  <a:latin typeface="Times New Roman" pitchFamily="18" charset="0"/>
                </a:rPr>
                <a:t>0  1  1  0</a:t>
              </a:r>
            </a:p>
          </p:txBody>
        </p:sp>
        <p:sp>
          <p:nvSpPr>
            <p:cNvPr id="45100" name="Text Box 7"/>
            <p:cNvSpPr txBox="1">
              <a:spLocks noChangeArrowheads="1"/>
            </p:cNvSpPr>
            <p:nvPr/>
          </p:nvSpPr>
          <p:spPr bwMode="auto">
            <a:xfrm>
              <a:off x="1440" y="1296"/>
              <a:ext cx="115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>
                  <a:latin typeface="Times New Roman" pitchFamily="18" charset="0"/>
                </a:rPr>
                <a:t>0  0  0  0</a:t>
              </a:r>
            </a:p>
          </p:txBody>
        </p:sp>
        <p:sp>
          <p:nvSpPr>
            <p:cNvPr id="45101" name="Text Box 8"/>
            <p:cNvSpPr txBox="1">
              <a:spLocks noChangeArrowheads="1"/>
            </p:cNvSpPr>
            <p:nvPr/>
          </p:nvSpPr>
          <p:spPr bwMode="auto">
            <a:xfrm>
              <a:off x="2496" y="1296"/>
              <a:ext cx="115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>
                  <a:latin typeface="Times New Roman" pitchFamily="18" charset="0"/>
                </a:rPr>
                <a:t>0  0  0  0</a:t>
              </a:r>
            </a:p>
          </p:txBody>
        </p:sp>
        <p:sp>
          <p:nvSpPr>
            <p:cNvPr id="45102" name="Text Box 9"/>
            <p:cNvSpPr txBox="1">
              <a:spLocks noChangeArrowheads="1"/>
            </p:cNvSpPr>
            <p:nvPr/>
          </p:nvSpPr>
          <p:spPr bwMode="auto">
            <a:xfrm>
              <a:off x="3552" y="1296"/>
              <a:ext cx="115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>
                  <a:latin typeface="Times New Roman" pitchFamily="18" charset="0"/>
                </a:rPr>
                <a:t>0  0  0  0</a:t>
              </a:r>
            </a:p>
          </p:txBody>
        </p:sp>
      </p:grpSp>
      <p:sp>
        <p:nvSpPr>
          <p:cNvPr id="201738" name="Text Box 10"/>
          <p:cNvSpPr txBox="1">
            <a:spLocks noChangeArrowheads="1"/>
          </p:cNvSpPr>
          <p:nvPr/>
        </p:nvSpPr>
        <p:spPr bwMode="auto">
          <a:xfrm>
            <a:off x="381000" y="1676400"/>
            <a:ext cx="7848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latin typeface="Times New Roman" pitchFamily="18" charset="0"/>
              </a:rPr>
              <a:t>A</a:t>
            </a:r>
            <a:r>
              <a:rPr lang="en-US" altLang="zh-CN" sz="2400" baseline="-25000">
                <a:latin typeface="Times New Roman" pitchFamily="18" charset="0"/>
              </a:rPr>
              <a:t>15</a:t>
            </a:r>
            <a:r>
              <a:rPr lang="en-US" altLang="zh-CN" sz="2400">
                <a:latin typeface="Times New Roman" pitchFamily="18" charset="0"/>
              </a:rPr>
              <a:t>A</a:t>
            </a:r>
            <a:r>
              <a:rPr lang="en-US" altLang="zh-CN" sz="2400" baseline="-25000">
                <a:latin typeface="Times New Roman" pitchFamily="18" charset="0"/>
              </a:rPr>
              <a:t>14</a:t>
            </a:r>
            <a:r>
              <a:rPr lang="en-US" altLang="zh-CN" sz="2400">
                <a:latin typeface="Times New Roman" pitchFamily="18" charset="0"/>
              </a:rPr>
              <a:t>A</a:t>
            </a:r>
            <a:r>
              <a:rPr lang="en-US" altLang="zh-CN" sz="2400" baseline="-25000">
                <a:latin typeface="Times New Roman" pitchFamily="18" charset="0"/>
              </a:rPr>
              <a:t>13       </a:t>
            </a:r>
            <a:r>
              <a:rPr lang="en-US" altLang="zh-CN" sz="2400">
                <a:latin typeface="Times New Roman" pitchFamily="18" charset="0"/>
              </a:rPr>
              <a:t>A</a:t>
            </a:r>
            <a:r>
              <a:rPr lang="en-US" altLang="zh-CN" sz="2400" baseline="-25000">
                <a:latin typeface="Times New Roman" pitchFamily="18" charset="0"/>
              </a:rPr>
              <a:t>11 </a:t>
            </a:r>
            <a:r>
              <a:rPr lang="en-US" altLang="zh-CN" sz="2400">
                <a:latin typeface="Times New Roman" pitchFamily="18" charset="0"/>
              </a:rPr>
              <a:t>A</a:t>
            </a:r>
            <a:r>
              <a:rPr lang="en-US" altLang="zh-CN" sz="2400" baseline="-25000">
                <a:latin typeface="Times New Roman" pitchFamily="18" charset="0"/>
              </a:rPr>
              <a:t>10</a:t>
            </a:r>
            <a:r>
              <a:rPr lang="en-US" altLang="zh-CN" sz="2400">
                <a:latin typeface="Times New Roman" pitchFamily="18" charset="0"/>
              </a:rPr>
              <a:t>    …    A</a:t>
            </a:r>
            <a:r>
              <a:rPr lang="en-US" altLang="zh-CN" sz="2400" baseline="-25000">
                <a:latin typeface="Times New Roman" pitchFamily="18" charset="0"/>
              </a:rPr>
              <a:t>7     </a:t>
            </a:r>
            <a:r>
              <a:rPr lang="en-US" altLang="zh-CN" sz="2400">
                <a:latin typeface="Times New Roman" pitchFamily="18" charset="0"/>
              </a:rPr>
              <a:t>…    </a:t>
            </a:r>
            <a:r>
              <a:rPr lang="en-US" altLang="zh-CN" sz="2400" baseline="-25000">
                <a:latin typeface="Times New Roman" pitchFamily="18" charset="0"/>
              </a:rPr>
              <a:t> </a:t>
            </a:r>
            <a:r>
              <a:rPr lang="en-US" altLang="zh-CN" sz="2400">
                <a:latin typeface="Times New Roman" pitchFamily="18" charset="0"/>
              </a:rPr>
              <a:t>A</a:t>
            </a:r>
            <a:r>
              <a:rPr lang="en-US" altLang="zh-CN" sz="2400" baseline="-25000">
                <a:latin typeface="Times New Roman" pitchFamily="18" charset="0"/>
              </a:rPr>
              <a:t>4   </a:t>
            </a:r>
            <a:r>
              <a:rPr lang="en-US" altLang="zh-CN" sz="2400">
                <a:latin typeface="Times New Roman" pitchFamily="18" charset="0"/>
              </a:rPr>
              <a:t>A</a:t>
            </a:r>
            <a:r>
              <a:rPr lang="en-US" altLang="zh-CN" sz="2400" baseline="-25000">
                <a:latin typeface="Times New Roman" pitchFamily="18" charset="0"/>
              </a:rPr>
              <a:t>3      </a:t>
            </a:r>
            <a:r>
              <a:rPr lang="en-US" altLang="zh-CN" sz="2400">
                <a:latin typeface="Times New Roman" pitchFamily="18" charset="0"/>
              </a:rPr>
              <a:t>…</a:t>
            </a:r>
            <a:r>
              <a:rPr lang="en-US" altLang="zh-CN" sz="2400" baseline="-25000">
                <a:latin typeface="Times New Roman" pitchFamily="18" charset="0"/>
              </a:rPr>
              <a:t>    </a:t>
            </a:r>
            <a:r>
              <a:rPr lang="en-US" altLang="zh-CN" sz="2400">
                <a:latin typeface="Times New Roman" pitchFamily="18" charset="0"/>
              </a:rPr>
              <a:t>A</a:t>
            </a:r>
            <a:r>
              <a:rPr lang="en-US" altLang="zh-CN" sz="2400" baseline="-25000">
                <a:latin typeface="Times New Roman" pitchFamily="18" charset="0"/>
              </a:rPr>
              <a:t>0</a:t>
            </a:r>
          </a:p>
        </p:txBody>
      </p: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457200" y="2590800"/>
            <a:ext cx="6858000" cy="1112838"/>
            <a:chOff x="288" y="1632"/>
            <a:chExt cx="4320" cy="701"/>
          </a:xfrm>
        </p:grpSpPr>
        <p:sp>
          <p:nvSpPr>
            <p:cNvPr id="45093" name="Text Box 12"/>
            <p:cNvSpPr txBox="1">
              <a:spLocks noChangeArrowheads="1"/>
            </p:cNvSpPr>
            <p:nvPr/>
          </p:nvSpPr>
          <p:spPr bwMode="auto">
            <a:xfrm>
              <a:off x="297" y="1632"/>
              <a:ext cx="423" cy="4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3200">
                  <a:latin typeface="Times New Roman" pitchFamily="18" charset="0"/>
                </a:rPr>
                <a:t>…</a:t>
              </a:r>
            </a:p>
          </p:txBody>
        </p:sp>
        <p:grpSp>
          <p:nvGrpSpPr>
            <p:cNvPr id="45094" name="Group 13"/>
            <p:cNvGrpSpPr>
              <a:grpSpLocks/>
            </p:cNvGrpSpPr>
            <p:nvPr/>
          </p:nvGrpSpPr>
          <p:grpSpPr bwMode="auto">
            <a:xfrm>
              <a:off x="288" y="1968"/>
              <a:ext cx="4320" cy="365"/>
              <a:chOff x="384" y="1968"/>
              <a:chExt cx="4320" cy="365"/>
            </a:xfrm>
          </p:grpSpPr>
          <p:sp>
            <p:nvSpPr>
              <p:cNvPr id="45095" name="Text Box 14"/>
              <p:cNvSpPr txBox="1">
                <a:spLocks noChangeArrowheads="1"/>
              </p:cNvSpPr>
              <p:nvPr/>
            </p:nvSpPr>
            <p:spPr bwMode="auto">
              <a:xfrm>
                <a:off x="384" y="1968"/>
                <a:ext cx="1152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3200">
                    <a:latin typeface="Times New Roman" pitchFamily="18" charset="0"/>
                  </a:rPr>
                  <a:t>0  1  1  0</a:t>
                </a:r>
              </a:p>
            </p:txBody>
          </p:sp>
          <p:sp>
            <p:nvSpPr>
              <p:cNvPr id="45096" name="Text Box 15"/>
              <p:cNvSpPr txBox="1">
                <a:spLocks noChangeArrowheads="1"/>
              </p:cNvSpPr>
              <p:nvPr/>
            </p:nvSpPr>
            <p:spPr bwMode="auto">
              <a:xfrm>
                <a:off x="1440" y="1968"/>
                <a:ext cx="1440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3200" dirty="0">
                    <a:latin typeface="Times New Roman" pitchFamily="18" charset="0"/>
                  </a:rPr>
                  <a:t>0  1  1  1</a:t>
                </a:r>
              </a:p>
            </p:txBody>
          </p:sp>
          <p:sp>
            <p:nvSpPr>
              <p:cNvPr id="45097" name="Text Box 16"/>
              <p:cNvSpPr txBox="1">
                <a:spLocks noChangeArrowheads="1"/>
              </p:cNvSpPr>
              <p:nvPr/>
            </p:nvSpPr>
            <p:spPr bwMode="auto">
              <a:xfrm>
                <a:off x="2496" y="1968"/>
                <a:ext cx="1152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3200">
                    <a:latin typeface="Times New Roman" pitchFamily="18" charset="0"/>
                  </a:rPr>
                  <a:t>1  1  1  1</a:t>
                </a:r>
              </a:p>
            </p:txBody>
          </p:sp>
          <p:sp>
            <p:nvSpPr>
              <p:cNvPr id="45098" name="Text Box 17"/>
              <p:cNvSpPr txBox="1">
                <a:spLocks noChangeArrowheads="1"/>
              </p:cNvSpPr>
              <p:nvPr/>
            </p:nvSpPr>
            <p:spPr bwMode="auto">
              <a:xfrm>
                <a:off x="3552" y="1968"/>
                <a:ext cx="1152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3200">
                    <a:latin typeface="Times New Roman" pitchFamily="18" charset="0"/>
                  </a:rPr>
                  <a:t>1  1  1  1</a:t>
                </a:r>
              </a:p>
            </p:txBody>
          </p:sp>
        </p:grpSp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457200" y="3763963"/>
            <a:ext cx="6858000" cy="579437"/>
            <a:chOff x="384" y="1296"/>
            <a:chExt cx="4320" cy="365"/>
          </a:xfrm>
        </p:grpSpPr>
        <p:sp>
          <p:nvSpPr>
            <p:cNvPr id="45089" name="Text Box 19"/>
            <p:cNvSpPr txBox="1">
              <a:spLocks noChangeArrowheads="1"/>
            </p:cNvSpPr>
            <p:nvPr/>
          </p:nvSpPr>
          <p:spPr bwMode="auto">
            <a:xfrm>
              <a:off x="384" y="1296"/>
              <a:ext cx="115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>
                  <a:latin typeface="Times New Roman" pitchFamily="18" charset="0"/>
                </a:rPr>
                <a:t>0  1  1  0</a:t>
              </a:r>
            </a:p>
          </p:txBody>
        </p:sp>
        <p:sp>
          <p:nvSpPr>
            <p:cNvPr id="45090" name="Text Box 20"/>
            <p:cNvSpPr txBox="1">
              <a:spLocks noChangeArrowheads="1"/>
            </p:cNvSpPr>
            <p:nvPr/>
          </p:nvSpPr>
          <p:spPr bwMode="auto">
            <a:xfrm>
              <a:off x="1440" y="1296"/>
              <a:ext cx="115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>
                  <a:latin typeface="Times New Roman" pitchFamily="18" charset="0"/>
                </a:rPr>
                <a:t>1  0  0  0</a:t>
              </a:r>
            </a:p>
          </p:txBody>
        </p:sp>
        <p:sp>
          <p:nvSpPr>
            <p:cNvPr id="45091" name="Text Box 21"/>
            <p:cNvSpPr txBox="1">
              <a:spLocks noChangeArrowheads="1"/>
            </p:cNvSpPr>
            <p:nvPr/>
          </p:nvSpPr>
          <p:spPr bwMode="auto">
            <a:xfrm>
              <a:off x="2496" y="1296"/>
              <a:ext cx="115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>
                  <a:latin typeface="Times New Roman" pitchFamily="18" charset="0"/>
                </a:rPr>
                <a:t>0  0  0  0</a:t>
              </a:r>
            </a:p>
          </p:txBody>
        </p:sp>
        <p:sp>
          <p:nvSpPr>
            <p:cNvPr id="45092" name="Text Box 22"/>
            <p:cNvSpPr txBox="1">
              <a:spLocks noChangeArrowheads="1"/>
            </p:cNvSpPr>
            <p:nvPr/>
          </p:nvSpPr>
          <p:spPr bwMode="auto">
            <a:xfrm>
              <a:off x="3552" y="1296"/>
              <a:ext cx="115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>
                  <a:latin typeface="Times New Roman" pitchFamily="18" charset="0"/>
                </a:rPr>
                <a:t>0  0  0  0</a:t>
              </a:r>
            </a:p>
          </p:txBody>
        </p:sp>
      </p:grpSp>
      <p:grpSp>
        <p:nvGrpSpPr>
          <p:cNvPr id="6" name="Group 23"/>
          <p:cNvGrpSpPr>
            <a:grpSpLocks/>
          </p:cNvGrpSpPr>
          <p:nvPr/>
        </p:nvGrpSpPr>
        <p:grpSpPr bwMode="auto">
          <a:xfrm>
            <a:off x="457200" y="4267200"/>
            <a:ext cx="6858000" cy="1189038"/>
            <a:chOff x="288" y="2688"/>
            <a:chExt cx="4320" cy="749"/>
          </a:xfrm>
        </p:grpSpPr>
        <p:sp>
          <p:nvSpPr>
            <p:cNvPr id="45083" name="Text Box 24"/>
            <p:cNvSpPr txBox="1">
              <a:spLocks noChangeArrowheads="1"/>
            </p:cNvSpPr>
            <p:nvPr/>
          </p:nvSpPr>
          <p:spPr bwMode="auto">
            <a:xfrm>
              <a:off x="288" y="2688"/>
              <a:ext cx="423" cy="4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3200">
                  <a:latin typeface="Times New Roman" pitchFamily="18" charset="0"/>
                </a:rPr>
                <a:t>…</a:t>
              </a:r>
            </a:p>
          </p:txBody>
        </p:sp>
        <p:grpSp>
          <p:nvGrpSpPr>
            <p:cNvPr id="45084" name="Group 25"/>
            <p:cNvGrpSpPr>
              <a:grpSpLocks/>
            </p:cNvGrpSpPr>
            <p:nvPr/>
          </p:nvGrpSpPr>
          <p:grpSpPr bwMode="auto">
            <a:xfrm>
              <a:off x="288" y="3072"/>
              <a:ext cx="4320" cy="365"/>
              <a:chOff x="384" y="1968"/>
              <a:chExt cx="4320" cy="365"/>
            </a:xfrm>
          </p:grpSpPr>
          <p:sp>
            <p:nvSpPr>
              <p:cNvPr id="45085" name="Text Box 26"/>
              <p:cNvSpPr txBox="1">
                <a:spLocks noChangeArrowheads="1"/>
              </p:cNvSpPr>
              <p:nvPr/>
            </p:nvSpPr>
            <p:spPr bwMode="auto">
              <a:xfrm>
                <a:off x="384" y="1968"/>
                <a:ext cx="1152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3200">
                    <a:latin typeface="Times New Roman" pitchFamily="18" charset="0"/>
                  </a:rPr>
                  <a:t>0  1  1  0</a:t>
                </a:r>
              </a:p>
            </p:txBody>
          </p:sp>
          <p:sp>
            <p:nvSpPr>
              <p:cNvPr id="45086" name="Text Box 27"/>
              <p:cNvSpPr txBox="1">
                <a:spLocks noChangeArrowheads="1"/>
              </p:cNvSpPr>
              <p:nvPr/>
            </p:nvSpPr>
            <p:spPr bwMode="auto">
              <a:xfrm>
                <a:off x="1440" y="1968"/>
                <a:ext cx="1440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3200" dirty="0">
                    <a:latin typeface="Times New Roman" pitchFamily="18" charset="0"/>
                  </a:rPr>
                  <a:t>1  0  1  1</a:t>
                </a:r>
              </a:p>
            </p:txBody>
          </p:sp>
          <p:sp>
            <p:nvSpPr>
              <p:cNvPr id="45087" name="Text Box 28"/>
              <p:cNvSpPr txBox="1">
                <a:spLocks noChangeArrowheads="1"/>
              </p:cNvSpPr>
              <p:nvPr/>
            </p:nvSpPr>
            <p:spPr bwMode="auto">
              <a:xfrm>
                <a:off x="2496" y="1968"/>
                <a:ext cx="1152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3200">
                    <a:latin typeface="Times New Roman" pitchFamily="18" charset="0"/>
                  </a:rPr>
                  <a:t>1  1  1  1</a:t>
                </a:r>
              </a:p>
            </p:txBody>
          </p:sp>
          <p:sp>
            <p:nvSpPr>
              <p:cNvPr id="45088" name="Text Box 29"/>
              <p:cNvSpPr txBox="1">
                <a:spLocks noChangeArrowheads="1"/>
              </p:cNvSpPr>
              <p:nvPr/>
            </p:nvSpPr>
            <p:spPr bwMode="auto">
              <a:xfrm>
                <a:off x="3552" y="1968"/>
                <a:ext cx="1152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3200">
                    <a:latin typeface="Times New Roman" pitchFamily="18" charset="0"/>
                  </a:rPr>
                  <a:t>1  1  1  1</a:t>
                </a:r>
              </a:p>
            </p:txBody>
          </p:sp>
        </p:grpSp>
      </p:grpSp>
      <p:grpSp>
        <p:nvGrpSpPr>
          <p:cNvPr id="8" name="Group 30"/>
          <p:cNvGrpSpPr>
            <a:grpSpLocks/>
          </p:cNvGrpSpPr>
          <p:nvPr/>
        </p:nvGrpSpPr>
        <p:grpSpPr bwMode="auto">
          <a:xfrm>
            <a:off x="7162800" y="2286000"/>
            <a:ext cx="2514600" cy="1219200"/>
            <a:chOff x="4512" y="1440"/>
            <a:chExt cx="1584" cy="768"/>
          </a:xfrm>
        </p:grpSpPr>
        <p:sp>
          <p:nvSpPr>
            <p:cNvPr id="45081" name="AutoShape 31"/>
            <p:cNvSpPr>
              <a:spLocks/>
            </p:cNvSpPr>
            <p:nvPr/>
          </p:nvSpPr>
          <p:spPr bwMode="auto">
            <a:xfrm>
              <a:off x="4512" y="1440"/>
              <a:ext cx="192" cy="768"/>
            </a:xfrm>
            <a:prstGeom prst="rightBrace">
              <a:avLst>
                <a:gd name="adj1" fmla="val 33333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5082" name="Text Box 32"/>
            <p:cNvSpPr txBox="1">
              <a:spLocks noChangeArrowheads="1"/>
            </p:cNvSpPr>
            <p:nvPr/>
          </p:nvSpPr>
          <p:spPr bwMode="auto">
            <a:xfrm>
              <a:off x="4752" y="1795"/>
              <a:ext cx="13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latin typeface="Times New Roman" pitchFamily="18" charset="0"/>
                </a:rPr>
                <a:t>2</a:t>
              </a:r>
              <a:r>
                <a:rPr lang="en-US" altLang="zh-CN" sz="2800">
                  <a:latin typeface="Times New Roman" pitchFamily="18" charset="0"/>
                </a:rPr>
                <a:t>K</a:t>
              </a:r>
              <a:r>
                <a:rPr lang="en-US" altLang="zh-CN" sz="3200">
                  <a:latin typeface="Times New Roman" pitchFamily="18" charset="0"/>
                  <a:cs typeface="Times New Roman" pitchFamily="18" charset="0"/>
                </a:rPr>
                <a:t>×</a:t>
              </a:r>
              <a:r>
                <a:rPr lang="en-US" altLang="zh-CN" sz="2800">
                  <a:latin typeface="Times New Roman" pitchFamily="18" charset="0"/>
                  <a:cs typeface="Times New Roman" pitchFamily="18" charset="0"/>
                </a:rPr>
                <a:t>8</a:t>
              </a:r>
              <a:r>
                <a:rPr lang="zh-CN" altLang="en-US" sz="2800">
                  <a:latin typeface="Times New Roman" pitchFamily="18" charset="0"/>
                </a:rPr>
                <a:t>位</a:t>
              </a:r>
            </a:p>
          </p:txBody>
        </p:sp>
      </p:grpSp>
      <p:grpSp>
        <p:nvGrpSpPr>
          <p:cNvPr id="9" name="Group 33"/>
          <p:cNvGrpSpPr>
            <a:grpSpLocks/>
          </p:cNvGrpSpPr>
          <p:nvPr/>
        </p:nvGrpSpPr>
        <p:grpSpPr bwMode="auto">
          <a:xfrm>
            <a:off x="7162800" y="4038600"/>
            <a:ext cx="2514600" cy="1219200"/>
            <a:chOff x="4512" y="2544"/>
            <a:chExt cx="1584" cy="768"/>
          </a:xfrm>
        </p:grpSpPr>
        <p:sp>
          <p:nvSpPr>
            <p:cNvPr id="45079" name="Text Box 34"/>
            <p:cNvSpPr txBox="1">
              <a:spLocks noChangeArrowheads="1"/>
            </p:cNvSpPr>
            <p:nvPr/>
          </p:nvSpPr>
          <p:spPr bwMode="auto">
            <a:xfrm>
              <a:off x="4752" y="2544"/>
              <a:ext cx="13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>
                  <a:latin typeface="Times New Roman" pitchFamily="18" charset="0"/>
                </a:rPr>
                <a:t>1K</a:t>
              </a:r>
              <a:r>
                <a:rPr lang="en-US" altLang="zh-CN" sz="3200">
                  <a:latin typeface="Times New Roman" pitchFamily="18" charset="0"/>
                  <a:cs typeface="Times New Roman" pitchFamily="18" charset="0"/>
                </a:rPr>
                <a:t>×</a:t>
              </a:r>
              <a:r>
                <a:rPr lang="en-US" altLang="zh-CN" sz="2800">
                  <a:latin typeface="Times New Roman" pitchFamily="18" charset="0"/>
                  <a:cs typeface="Times New Roman" pitchFamily="18" charset="0"/>
                </a:rPr>
                <a:t>8</a:t>
              </a:r>
              <a:r>
                <a:rPr lang="zh-CN" altLang="en-US" sz="2800">
                  <a:latin typeface="Times New Roman" pitchFamily="18" charset="0"/>
                </a:rPr>
                <a:t>位</a:t>
              </a:r>
            </a:p>
          </p:txBody>
        </p:sp>
        <p:sp>
          <p:nvSpPr>
            <p:cNvPr id="45080" name="AutoShape 35"/>
            <p:cNvSpPr>
              <a:spLocks/>
            </p:cNvSpPr>
            <p:nvPr/>
          </p:nvSpPr>
          <p:spPr bwMode="auto">
            <a:xfrm>
              <a:off x="4512" y="2544"/>
              <a:ext cx="192" cy="768"/>
            </a:xfrm>
            <a:prstGeom prst="rightBrace">
              <a:avLst>
                <a:gd name="adj1" fmla="val 33333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5068" name="Text Box 36"/>
          <p:cNvSpPr txBox="1">
            <a:spLocks noChangeArrowheads="1"/>
          </p:cNvSpPr>
          <p:nvPr/>
        </p:nvSpPr>
        <p:spPr bwMode="auto">
          <a:xfrm>
            <a:off x="7604125" y="6011863"/>
            <a:ext cx="15398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zh-CN" altLang="en-US" sz="3200">
              <a:latin typeface="Times New Roman" pitchFamily="18" charset="0"/>
            </a:endParaRPr>
          </a:p>
        </p:txBody>
      </p:sp>
      <p:grpSp>
        <p:nvGrpSpPr>
          <p:cNvPr id="10" name="Group 37"/>
          <p:cNvGrpSpPr>
            <a:grpSpLocks/>
          </p:cNvGrpSpPr>
          <p:nvPr/>
        </p:nvGrpSpPr>
        <p:grpSpPr bwMode="auto">
          <a:xfrm>
            <a:off x="6545263" y="4630738"/>
            <a:ext cx="2497137" cy="1557337"/>
            <a:chOff x="4123" y="2917"/>
            <a:chExt cx="1573" cy="981"/>
          </a:xfrm>
        </p:grpSpPr>
        <p:sp>
          <p:nvSpPr>
            <p:cNvPr id="45075" name="AutoShape 38"/>
            <p:cNvSpPr>
              <a:spLocks noChangeArrowheads="1"/>
            </p:cNvSpPr>
            <p:nvPr/>
          </p:nvSpPr>
          <p:spPr bwMode="auto">
            <a:xfrm>
              <a:off x="4720" y="2917"/>
              <a:ext cx="976" cy="349"/>
            </a:xfrm>
            <a:prstGeom prst="wedgeRoundRectCallout">
              <a:avLst>
                <a:gd name="adj1" fmla="val -43750"/>
                <a:gd name="adj2" fmla="val 70000"/>
                <a:gd name="adj3" fmla="val 16667"/>
              </a:avLst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>
                  <a:latin typeface="Times New Roman" pitchFamily="18" charset="0"/>
                  <a:cs typeface="Times New Roman" pitchFamily="18" charset="0"/>
                </a:rPr>
                <a:t>RAM</a:t>
              </a:r>
            </a:p>
          </p:txBody>
        </p:sp>
        <p:grpSp>
          <p:nvGrpSpPr>
            <p:cNvPr id="45076" name="Group 39"/>
            <p:cNvGrpSpPr>
              <a:grpSpLocks/>
            </p:cNvGrpSpPr>
            <p:nvPr/>
          </p:nvGrpSpPr>
          <p:grpSpPr bwMode="auto">
            <a:xfrm>
              <a:off x="4123" y="3509"/>
              <a:ext cx="1546" cy="389"/>
              <a:chOff x="4123" y="3509"/>
              <a:chExt cx="1546" cy="389"/>
            </a:xfrm>
          </p:grpSpPr>
          <p:sp>
            <p:nvSpPr>
              <p:cNvPr id="45077" name="AutoShape 40"/>
              <p:cNvSpPr>
                <a:spLocks noChangeArrowheads="1"/>
              </p:cNvSpPr>
              <p:nvPr/>
            </p:nvSpPr>
            <p:spPr bwMode="auto">
              <a:xfrm>
                <a:off x="4176" y="3552"/>
                <a:ext cx="1392" cy="336"/>
              </a:xfrm>
              <a:prstGeom prst="wedgeRoundRectCallout">
                <a:avLst>
                  <a:gd name="adj1" fmla="val -505"/>
                  <a:gd name="adj2" fmla="val -157144"/>
                  <a:gd name="adj3" fmla="val 16667"/>
                </a:avLst>
              </a:prstGeom>
              <a:noFill/>
              <a:ln w="2857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50000"/>
                  </a:spcBef>
                </a:pPr>
                <a:endParaRPr lang="zh-CN" altLang="en-US" sz="2800">
                  <a:latin typeface="Times New Roman" pitchFamily="18" charset="0"/>
                </a:endParaRPr>
              </a:p>
            </p:txBody>
          </p:sp>
          <p:sp>
            <p:nvSpPr>
              <p:cNvPr id="45078" name="AutoShape 41"/>
              <p:cNvSpPr>
                <a:spLocks noChangeArrowheads="1"/>
              </p:cNvSpPr>
              <p:nvPr/>
            </p:nvSpPr>
            <p:spPr bwMode="auto">
              <a:xfrm>
                <a:off x="4123" y="3509"/>
                <a:ext cx="1546" cy="389"/>
              </a:xfrm>
              <a:prstGeom prst="wedgeRoundRectCallout">
                <a:avLst>
                  <a:gd name="adj1" fmla="val -43750"/>
                  <a:gd name="adj2" fmla="val 70000"/>
                  <a:gd name="adj3" fmla="val 16667"/>
                </a:avLst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800">
                    <a:latin typeface="Times New Roman" pitchFamily="18" charset="0"/>
                  </a:rPr>
                  <a:t>2片</a:t>
                </a:r>
                <a:r>
                  <a:rPr lang="en-US" altLang="zh-CN" sz="2800">
                    <a:latin typeface="Times New Roman" pitchFamily="18" charset="0"/>
                  </a:rPr>
                  <a:t>1K</a:t>
                </a:r>
                <a:r>
                  <a:rPr lang="en-US" altLang="zh-CN" sz="3200">
                    <a:latin typeface="Times New Roman" pitchFamily="18" charset="0"/>
                    <a:cs typeface="Times New Roman" pitchFamily="18" charset="0"/>
                  </a:rPr>
                  <a:t>×</a:t>
                </a:r>
                <a:r>
                  <a:rPr lang="en-US" altLang="zh-CN" sz="2800">
                    <a:latin typeface="Times New Roman" pitchFamily="18" charset="0"/>
                    <a:cs typeface="Times New Roman" pitchFamily="18" charset="0"/>
                  </a:rPr>
                  <a:t>4</a:t>
                </a:r>
                <a:r>
                  <a:rPr lang="zh-CN" altLang="en-US" sz="2800">
                    <a:latin typeface="Times New Roman" pitchFamily="18" charset="0"/>
                  </a:rPr>
                  <a:t>位</a:t>
                </a:r>
              </a:p>
            </p:txBody>
          </p:sp>
        </p:grpSp>
      </p:grpSp>
      <p:grpSp>
        <p:nvGrpSpPr>
          <p:cNvPr id="12" name="Group 42"/>
          <p:cNvGrpSpPr>
            <a:grpSpLocks/>
          </p:cNvGrpSpPr>
          <p:nvPr/>
        </p:nvGrpSpPr>
        <p:grpSpPr bwMode="auto">
          <a:xfrm>
            <a:off x="7010400" y="1295400"/>
            <a:ext cx="2133600" cy="1585913"/>
            <a:chOff x="4416" y="816"/>
            <a:chExt cx="1296" cy="999"/>
          </a:xfrm>
        </p:grpSpPr>
        <p:sp>
          <p:nvSpPr>
            <p:cNvPr id="45071" name="Text Box 43"/>
            <p:cNvSpPr txBox="1">
              <a:spLocks noChangeArrowheads="1"/>
            </p:cNvSpPr>
            <p:nvPr/>
          </p:nvSpPr>
          <p:spPr bwMode="auto">
            <a:xfrm>
              <a:off x="4752" y="1488"/>
              <a:ext cx="91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>
                  <a:latin typeface="Times New Roman" pitchFamily="18" charset="0"/>
                  <a:cs typeface="Times New Roman" pitchFamily="18" charset="0"/>
                </a:rPr>
                <a:t>ROM</a:t>
              </a:r>
              <a:endParaRPr lang="zh-CN" alt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45072" name="Group 44"/>
            <p:cNvGrpSpPr>
              <a:grpSpLocks/>
            </p:cNvGrpSpPr>
            <p:nvPr/>
          </p:nvGrpSpPr>
          <p:grpSpPr bwMode="auto">
            <a:xfrm>
              <a:off x="4416" y="816"/>
              <a:ext cx="1296" cy="384"/>
              <a:chOff x="4416" y="816"/>
              <a:chExt cx="1296" cy="384"/>
            </a:xfrm>
          </p:grpSpPr>
          <p:sp>
            <p:nvSpPr>
              <p:cNvPr id="45073" name="AutoShape 45"/>
              <p:cNvSpPr>
                <a:spLocks noChangeArrowheads="1"/>
              </p:cNvSpPr>
              <p:nvPr/>
            </p:nvSpPr>
            <p:spPr bwMode="auto">
              <a:xfrm>
                <a:off x="4416" y="816"/>
                <a:ext cx="1296" cy="384"/>
              </a:xfrm>
              <a:prstGeom prst="wedgeRoundRectCallout">
                <a:avLst>
                  <a:gd name="adj1" fmla="val -3319"/>
                  <a:gd name="adj2" fmla="val 141926"/>
                  <a:gd name="adj3" fmla="val 16667"/>
                </a:avLst>
              </a:prstGeom>
              <a:noFill/>
              <a:ln w="2857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50000"/>
                  </a:spcBef>
                </a:pPr>
                <a:endParaRPr lang="zh-CN" altLang="en-US" sz="3200">
                  <a:latin typeface="Times New Roman" pitchFamily="18" charset="0"/>
                </a:endParaRPr>
              </a:p>
            </p:txBody>
          </p:sp>
          <p:sp>
            <p:nvSpPr>
              <p:cNvPr id="45074" name="Text Box 46"/>
              <p:cNvSpPr txBox="1">
                <a:spLocks noChangeArrowheads="1"/>
              </p:cNvSpPr>
              <p:nvPr/>
            </p:nvSpPr>
            <p:spPr bwMode="auto">
              <a:xfrm>
                <a:off x="4416" y="816"/>
                <a:ext cx="1296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800">
                    <a:latin typeface="Times New Roman" pitchFamily="18" charset="0"/>
                  </a:rPr>
                  <a:t>1片2</a:t>
                </a:r>
                <a:r>
                  <a:rPr lang="en-US" altLang="zh-CN" sz="2800">
                    <a:latin typeface="Times New Roman" pitchFamily="18" charset="0"/>
                  </a:rPr>
                  <a:t>K</a:t>
                </a:r>
                <a:r>
                  <a:rPr lang="en-US" altLang="zh-CN" sz="3200">
                    <a:latin typeface="Times New Roman" pitchFamily="18" charset="0"/>
                    <a:cs typeface="Times New Roman" pitchFamily="18" charset="0"/>
                  </a:rPr>
                  <a:t>×</a:t>
                </a:r>
                <a:r>
                  <a:rPr lang="en-US" altLang="zh-CN" sz="2800">
                    <a:latin typeface="Times New Roman" pitchFamily="18" charset="0"/>
                    <a:cs typeface="Times New Roman" pitchFamily="18" charset="0"/>
                  </a:rPr>
                  <a:t>8</a:t>
                </a:r>
                <a:r>
                  <a:rPr lang="zh-CN" altLang="en-US" sz="2800">
                    <a:latin typeface="Times New Roman" pitchFamily="18" charset="0"/>
                  </a:rPr>
                  <a:t>位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1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1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01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1" grpId="0" autoUpdateAnimBg="0"/>
      <p:bldP spid="201732" grpId="0" autoUpdateAnimBg="0"/>
      <p:bldP spid="201738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7924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latin typeface="Times New Roman" pitchFamily="18" charset="0"/>
              </a:rPr>
              <a:t>(3) 分配地址线</a:t>
            </a:r>
          </a:p>
        </p:txBody>
      </p:sp>
      <p:sp>
        <p:nvSpPr>
          <p:cNvPr id="202755" name="Text Box 3"/>
          <p:cNvSpPr txBox="1">
            <a:spLocks noChangeArrowheads="1"/>
          </p:cNvSpPr>
          <p:nvPr/>
        </p:nvSpPr>
        <p:spPr bwMode="auto">
          <a:xfrm>
            <a:off x="762000" y="4953000"/>
            <a:ext cx="61722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600">
                <a:latin typeface="Times New Roman" pitchFamily="18" charset="0"/>
              </a:rPr>
              <a:t>A</a:t>
            </a:r>
            <a:r>
              <a:rPr lang="en-US" altLang="zh-CN" sz="2600" baseline="-25000">
                <a:latin typeface="Times New Roman" pitchFamily="18" charset="0"/>
              </a:rPr>
              <a:t>10</a:t>
            </a:r>
            <a:r>
              <a:rPr lang="en-US" altLang="zh-CN" sz="2600">
                <a:latin typeface="Times New Roman" pitchFamily="18" charset="0"/>
              </a:rPr>
              <a:t>~ A</a:t>
            </a:r>
            <a:r>
              <a:rPr lang="en-US" altLang="zh-CN" sz="2600" baseline="-25000">
                <a:latin typeface="Times New Roman" pitchFamily="18" charset="0"/>
              </a:rPr>
              <a:t>0    </a:t>
            </a:r>
            <a:r>
              <a:rPr lang="zh-CN" altLang="en-US" sz="2600">
                <a:latin typeface="Times New Roman" pitchFamily="18" charset="0"/>
              </a:rPr>
              <a:t>接 2</a:t>
            </a:r>
            <a:r>
              <a:rPr lang="en-US" altLang="zh-CN" sz="2600">
                <a:latin typeface="Times New Roman" pitchFamily="18" charset="0"/>
              </a:rPr>
              <a:t>K </a:t>
            </a:r>
            <a:r>
              <a:rPr lang="en-US" altLang="zh-CN" sz="2600">
                <a:latin typeface="Times New Roman" pitchFamily="18" charset="0"/>
                <a:cs typeface="Times New Roman" pitchFamily="18" charset="0"/>
              </a:rPr>
              <a:t>× 8 </a:t>
            </a:r>
            <a:r>
              <a:rPr lang="zh-CN" altLang="en-US" sz="2600">
                <a:latin typeface="Times New Roman" pitchFamily="18" charset="0"/>
              </a:rPr>
              <a:t>位 </a:t>
            </a:r>
            <a:r>
              <a:rPr lang="en-US" altLang="zh-CN" sz="2600">
                <a:latin typeface="Times New Roman" pitchFamily="18" charset="0"/>
              </a:rPr>
              <a:t>ROM </a:t>
            </a:r>
            <a:r>
              <a:rPr lang="zh-CN" altLang="en-US" sz="2600">
                <a:latin typeface="Times New Roman" pitchFamily="18" charset="0"/>
              </a:rPr>
              <a:t>的地址线</a:t>
            </a:r>
          </a:p>
        </p:txBody>
      </p:sp>
      <p:sp>
        <p:nvSpPr>
          <p:cNvPr id="202756" name="Text Box 4"/>
          <p:cNvSpPr txBox="1">
            <a:spLocks noChangeArrowheads="1"/>
          </p:cNvSpPr>
          <p:nvPr/>
        </p:nvSpPr>
        <p:spPr bwMode="auto">
          <a:xfrm>
            <a:off x="762000" y="5486400"/>
            <a:ext cx="62484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600">
                <a:latin typeface="Times New Roman" pitchFamily="18" charset="0"/>
              </a:rPr>
              <a:t>A</a:t>
            </a:r>
            <a:r>
              <a:rPr lang="en-US" altLang="zh-CN" sz="2600" baseline="-25000">
                <a:latin typeface="Times New Roman" pitchFamily="18" charset="0"/>
              </a:rPr>
              <a:t>9  </a:t>
            </a:r>
            <a:r>
              <a:rPr lang="en-US" altLang="zh-CN" sz="2600">
                <a:latin typeface="Times New Roman" pitchFamily="18" charset="0"/>
              </a:rPr>
              <a:t>~ A</a:t>
            </a:r>
            <a:r>
              <a:rPr lang="en-US" altLang="zh-CN" sz="2600" baseline="-25000">
                <a:latin typeface="Times New Roman" pitchFamily="18" charset="0"/>
              </a:rPr>
              <a:t>0    </a:t>
            </a:r>
            <a:r>
              <a:rPr lang="zh-CN" altLang="en-US" sz="2600">
                <a:latin typeface="Times New Roman" pitchFamily="18" charset="0"/>
              </a:rPr>
              <a:t>接 1</a:t>
            </a:r>
            <a:r>
              <a:rPr lang="en-US" altLang="zh-CN" sz="2600">
                <a:latin typeface="Times New Roman" pitchFamily="18" charset="0"/>
              </a:rPr>
              <a:t>K </a:t>
            </a:r>
            <a:r>
              <a:rPr lang="en-US" altLang="zh-CN" sz="2600">
                <a:latin typeface="Times New Roman" pitchFamily="18" charset="0"/>
                <a:cs typeface="Times New Roman" pitchFamily="18" charset="0"/>
              </a:rPr>
              <a:t>× 4 </a:t>
            </a:r>
            <a:r>
              <a:rPr lang="zh-CN" altLang="en-US" sz="2600">
                <a:latin typeface="Times New Roman" pitchFamily="18" charset="0"/>
              </a:rPr>
              <a:t>位 </a:t>
            </a:r>
            <a:r>
              <a:rPr lang="en-US" altLang="zh-CN" sz="2600">
                <a:latin typeface="Times New Roman" pitchFamily="18" charset="0"/>
              </a:rPr>
              <a:t>RAM </a:t>
            </a:r>
            <a:r>
              <a:rPr lang="zh-CN" altLang="en-US" sz="2600">
                <a:latin typeface="Times New Roman" pitchFamily="18" charset="0"/>
              </a:rPr>
              <a:t>的地址线</a:t>
            </a:r>
            <a:endParaRPr lang="en-US" altLang="zh-CN" sz="2600">
              <a:latin typeface="Times New Roman" pitchFamily="18" charset="0"/>
            </a:endParaRPr>
          </a:p>
        </p:txBody>
      </p:sp>
      <p:sp>
        <p:nvSpPr>
          <p:cNvPr id="202757" name="Rectangle 5"/>
          <p:cNvSpPr>
            <a:spLocks noChangeArrowheads="1"/>
          </p:cNvSpPr>
          <p:nvPr/>
        </p:nvSpPr>
        <p:spPr bwMode="auto">
          <a:xfrm>
            <a:off x="533400" y="6049963"/>
            <a:ext cx="40894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latin typeface="Times New Roman" pitchFamily="18" charset="0"/>
              </a:rPr>
              <a:t>(4) 确定片选信号</a:t>
            </a:r>
            <a:endParaRPr lang="en-US" altLang="zh-CN" sz="3200">
              <a:latin typeface="Times New Roman" pitchFamily="18" charset="0"/>
            </a:endParaRPr>
          </a:p>
        </p:txBody>
      </p:sp>
      <p:sp>
        <p:nvSpPr>
          <p:cNvPr id="202758" name="Line 6"/>
          <p:cNvSpPr>
            <a:spLocks noChangeShapeType="1"/>
          </p:cNvSpPr>
          <p:nvPr/>
        </p:nvSpPr>
        <p:spPr bwMode="auto">
          <a:xfrm>
            <a:off x="2438400" y="1447800"/>
            <a:ext cx="0" cy="3200400"/>
          </a:xfrm>
          <a:prstGeom prst="line">
            <a:avLst/>
          </a:prstGeom>
          <a:noFill/>
          <a:ln w="38100">
            <a:solidFill>
              <a:schemeClr val="folHlink"/>
            </a:solidFill>
            <a:prstDash val="lgDashDot"/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02759" name="Line 7"/>
          <p:cNvSpPr>
            <a:spLocks noChangeShapeType="1"/>
          </p:cNvSpPr>
          <p:nvPr/>
        </p:nvSpPr>
        <p:spPr bwMode="auto">
          <a:xfrm>
            <a:off x="2895600" y="1447800"/>
            <a:ext cx="0" cy="3200400"/>
          </a:xfrm>
          <a:prstGeom prst="line">
            <a:avLst/>
          </a:prstGeom>
          <a:noFill/>
          <a:ln w="38100">
            <a:solidFill>
              <a:schemeClr val="folHlink"/>
            </a:solidFill>
            <a:prstDash val="lgDashDot"/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02760" name="Line 8"/>
          <p:cNvSpPr>
            <a:spLocks noChangeShapeType="1"/>
          </p:cNvSpPr>
          <p:nvPr/>
        </p:nvSpPr>
        <p:spPr bwMode="auto">
          <a:xfrm>
            <a:off x="1143000" y="1447800"/>
            <a:ext cx="0" cy="3200400"/>
          </a:xfrm>
          <a:prstGeom prst="line">
            <a:avLst/>
          </a:prstGeom>
          <a:noFill/>
          <a:ln w="38100">
            <a:solidFill>
              <a:schemeClr val="folHlink"/>
            </a:solidFill>
            <a:prstDash val="lgDashDot"/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1143000" y="4572000"/>
            <a:ext cx="1371600" cy="519113"/>
            <a:chOff x="720" y="2880"/>
            <a:chExt cx="864" cy="327"/>
          </a:xfrm>
        </p:grpSpPr>
        <p:sp>
          <p:nvSpPr>
            <p:cNvPr id="46122" name="Text Box 10"/>
            <p:cNvSpPr txBox="1">
              <a:spLocks noChangeArrowheads="1"/>
            </p:cNvSpPr>
            <p:nvPr/>
          </p:nvSpPr>
          <p:spPr bwMode="auto">
            <a:xfrm>
              <a:off x="720" y="2880"/>
              <a:ext cx="33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46123" name="Text Box 11"/>
            <p:cNvSpPr txBox="1">
              <a:spLocks noChangeArrowheads="1"/>
            </p:cNvSpPr>
            <p:nvPr/>
          </p:nvSpPr>
          <p:spPr bwMode="auto">
            <a:xfrm>
              <a:off x="960" y="2880"/>
              <a:ext cx="33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46124" name="Text Box 12"/>
            <p:cNvSpPr txBox="1">
              <a:spLocks noChangeArrowheads="1"/>
            </p:cNvSpPr>
            <p:nvPr/>
          </p:nvSpPr>
          <p:spPr bwMode="auto">
            <a:xfrm>
              <a:off x="1248" y="2880"/>
              <a:ext cx="33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A</a:t>
              </a:r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304800" y="990600"/>
            <a:ext cx="9296400" cy="3779838"/>
            <a:chOff x="192" y="624"/>
            <a:chExt cx="5856" cy="2381"/>
          </a:xfrm>
        </p:grpSpPr>
        <p:grpSp>
          <p:nvGrpSpPr>
            <p:cNvPr id="46091" name="Group 14"/>
            <p:cNvGrpSpPr>
              <a:grpSpLocks/>
            </p:cNvGrpSpPr>
            <p:nvPr/>
          </p:nvGrpSpPr>
          <p:grpSpPr bwMode="auto">
            <a:xfrm>
              <a:off x="240" y="864"/>
              <a:ext cx="4320" cy="365"/>
              <a:chOff x="384" y="1296"/>
              <a:chExt cx="4320" cy="365"/>
            </a:xfrm>
          </p:grpSpPr>
          <p:sp>
            <p:nvSpPr>
              <p:cNvPr id="46118" name="Text Box 15"/>
              <p:cNvSpPr txBox="1">
                <a:spLocks noChangeArrowheads="1"/>
              </p:cNvSpPr>
              <p:nvPr/>
            </p:nvSpPr>
            <p:spPr bwMode="auto">
              <a:xfrm>
                <a:off x="384" y="1296"/>
                <a:ext cx="1152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3200">
                    <a:latin typeface="Times New Roman" pitchFamily="18" charset="0"/>
                  </a:rPr>
                  <a:t>0  1  1  0</a:t>
                </a:r>
              </a:p>
            </p:txBody>
          </p:sp>
          <p:sp>
            <p:nvSpPr>
              <p:cNvPr id="46119" name="Text Box 16"/>
              <p:cNvSpPr txBox="1">
                <a:spLocks noChangeArrowheads="1"/>
              </p:cNvSpPr>
              <p:nvPr/>
            </p:nvSpPr>
            <p:spPr bwMode="auto">
              <a:xfrm>
                <a:off x="1440" y="1296"/>
                <a:ext cx="1152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3200">
                    <a:latin typeface="Times New Roman" pitchFamily="18" charset="0"/>
                  </a:rPr>
                  <a:t>0  0  0  0</a:t>
                </a:r>
              </a:p>
            </p:txBody>
          </p:sp>
          <p:sp>
            <p:nvSpPr>
              <p:cNvPr id="46120" name="Text Box 17"/>
              <p:cNvSpPr txBox="1">
                <a:spLocks noChangeArrowheads="1"/>
              </p:cNvSpPr>
              <p:nvPr/>
            </p:nvSpPr>
            <p:spPr bwMode="auto">
              <a:xfrm>
                <a:off x="2496" y="1296"/>
                <a:ext cx="1152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3200">
                    <a:latin typeface="Times New Roman" pitchFamily="18" charset="0"/>
                  </a:rPr>
                  <a:t>0  0  0  0</a:t>
                </a:r>
              </a:p>
            </p:txBody>
          </p:sp>
          <p:sp>
            <p:nvSpPr>
              <p:cNvPr id="46121" name="Text Box 18"/>
              <p:cNvSpPr txBox="1">
                <a:spLocks noChangeArrowheads="1"/>
              </p:cNvSpPr>
              <p:nvPr/>
            </p:nvSpPr>
            <p:spPr bwMode="auto">
              <a:xfrm>
                <a:off x="3552" y="1296"/>
                <a:ext cx="1152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3200">
                    <a:latin typeface="Times New Roman" pitchFamily="18" charset="0"/>
                  </a:rPr>
                  <a:t>0  0  0  0</a:t>
                </a:r>
              </a:p>
            </p:txBody>
          </p:sp>
        </p:grpSp>
        <p:sp>
          <p:nvSpPr>
            <p:cNvPr id="46092" name="Text Box 19"/>
            <p:cNvSpPr txBox="1">
              <a:spLocks noChangeArrowheads="1"/>
            </p:cNvSpPr>
            <p:nvPr/>
          </p:nvSpPr>
          <p:spPr bwMode="auto">
            <a:xfrm>
              <a:off x="192" y="624"/>
              <a:ext cx="49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latin typeface="Times New Roman" pitchFamily="18" charset="0"/>
                </a:rPr>
                <a:t>A</a:t>
              </a:r>
              <a:r>
                <a:rPr lang="en-US" altLang="zh-CN" sz="2400" baseline="-25000">
                  <a:latin typeface="Times New Roman" pitchFamily="18" charset="0"/>
                </a:rPr>
                <a:t>15        </a:t>
              </a:r>
              <a:r>
                <a:rPr lang="en-US" altLang="zh-CN" sz="2400">
                  <a:latin typeface="Times New Roman" pitchFamily="18" charset="0"/>
                </a:rPr>
                <a:t>A</a:t>
              </a:r>
              <a:r>
                <a:rPr lang="en-US" altLang="zh-CN" sz="2400" baseline="-25000">
                  <a:latin typeface="Times New Roman" pitchFamily="18" charset="0"/>
                </a:rPr>
                <a:t>13       </a:t>
              </a:r>
              <a:r>
                <a:rPr lang="en-US" altLang="zh-CN" sz="2400">
                  <a:latin typeface="Times New Roman" pitchFamily="18" charset="0"/>
                </a:rPr>
                <a:t>A</a:t>
              </a:r>
              <a:r>
                <a:rPr lang="en-US" altLang="zh-CN" sz="2400" baseline="-25000">
                  <a:latin typeface="Times New Roman" pitchFamily="18" charset="0"/>
                </a:rPr>
                <a:t>11 </a:t>
              </a:r>
              <a:r>
                <a:rPr lang="en-US" altLang="zh-CN" sz="2400">
                  <a:latin typeface="Times New Roman" pitchFamily="18" charset="0"/>
                </a:rPr>
                <a:t>A</a:t>
              </a:r>
              <a:r>
                <a:rPr lang="en-US" altLang="zh-CN" sz="2400" baseline="-25000">
                  <a:latin typeface="Times New Roman" pitchFamily="18" charset="0"/>
                </a:rPr>
                <a:t>10</a:t>
              </a:r>
              <a:r>
                <a:rPr lang="en-US" altLang="zh-CN" sz="2400">
                  <a:latin typeface="Times New Roman" pitchFamily="18" charset="0"/>
                </a:rPr>
                <a:t>    …    A</a:t>
              </a:r>
              <a:r>
                <a:rPr lang="en-US" altLang="zh-CN" sz="2400" baseline="-25000">
                  <a:latin typeface="Times New Roman" pitchFamily="18" charset="0"/>
                </a:rPr>
                <a:t>7     </a:t>
              </a:r>
              <a:r>
                <a:rPr lang="en-US" altLang="zh-CN" sz="2400">
                  <a:latin typeface="Times New Roman" pitchFamily="18" charset="0"/>
                </a:rPr>
                <a:t>…    </a:t>
              </a:r>
              <a:r>
                <a:rPr lang="en-US" altLang="zh-CN" sz="2400" baseline="-25000">
                  <a:latin typeface="Times New Roman" pitchFamily="18" charset="0"/>
                </a:rPr>
                <a:t> </a:t>
              </a:r>
              <a:r>
                <a:rPr lang="en-US" altLang="zh-CN" sz="2400">
                  <a:latin typeface="Times New Roman" pitchFamily="18" charset="0"/>
                </a:rPr>
                <a:t>A</a:t>
              </a:r>
              <a:r>
                <a:rPr lang="en-US" altLang="zh-CN" sz="2400" baseline="-25000">
                  <a:latin typeface="Times New Roman" pitchFamily="18" charset="0"/>
                </a:rPr>
                <a:t>4   </a:t>
              </a:r>
              <a:r>
                <a:rPr lang="en-US" altLang="zh-CN" sz="2400">
                  <a:latin typeface="Times New Roman" pitchFamily="18" charset="0"/>
                </a:rPr>
                <a:t>A</a:t>
              </a:r>
              <a:r>
                <a:rPr lang="en-US" altLang="zh-CN" sz="2400" baseline="-25000">
                  <a:latin typeface="Times New Roman" pitchFamily="18" charset="0"/>
                </a:rPr>
                <a:t>3      </a:t>
              </a:r>
              <a:r>
                <a:rPr lang="en-US" altLang="zh-CN" sz="2400">
                  <a:latin typeface="Times New Roman" pitchFamily="18" charset="0"/>
                </a:rPr>
                <a:t>…</a:t>
              </a:r>
              <a:r>
                <a:rPr lang="en-US" altLang="zh-CN" sz="2400" baseline="-25000">
                  <a:latin typeface="Times New Roman" pitchFamily="18" charset="0"/>
                </a:rPr>
                <a:t>    </a:t>
              </a:r>
              <a:r>
                <a:rPr lang="en-US" altLang="zh-CN" sz="2400">
                  <a:latin typeface="Times New Roman" pitchFamily="18" charset="0"/>
                </a:rPr>
                <a:t>A</a:t>
              </a:r>
              <a:r>
                <a:rPr lang="en-US" altLang="zh-CN" sz="2400" baseline="-25000">
                  <a:latin typeface="Times New Roman" pitchFamily="18" charset="0"/>
                </a:rPr>
                <a:t>0</a:t>
              </a:r>
            </a:p>
          </p:txBody>
        </p:sp>
        <p:grpSp>
          <p:nvGrpSpPr>
            <p:cNvPr id="46093" name="Group 20"/>
            <p:cNvGrpSpPr>
              <a:grpSpLocks/>
            </p:cNvGrpSpPr>
            <p:nvPr/>
          </p:nvGrpSpPr>
          <p:grpSpPr bwMode="auto">
            <a:xfrm>
              <a:off x="240" y="1200"/>
              <a:ext cx="4320" cy="701"/>
              <a:chOff x="288" y="1632"/>
              <a:chExt cx="4320" cy="701"/>
            </a:xfrm>
          </p:grpSpPr>
          <p:sp>
            <p:nvSpPr>
              <p:cNvPr id="46112" name="Text Box 21"/>
              <p:cNvSpPr txBox="1">
                <a:spLocks noChangeArrowheads="1"/>
              </p:cNvSpPr>
              <p:nvPr/>
            </p:nvSpPr>
            <p:spPr bwMode="auto">
              <a:xfrm>
                <a:off x="297" y="1632"/>
                <a:ext cx="423" cy="4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eaVert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3200">
                    <a:latin typeface="Times New Roman" pitchFamily="18" charset="0"/>
                  </a:rPr>
                  <a:t>…</a:t>
                </a:r>
              </a:p>
            </p:txBody>
          </p:sp>
          <p:grpSp>
            <p:nvGrpSpPr>
              <p:cNvPr id="46113" name="Group 22"/>
              <p:cNvGrpSpPr>
                <a:grpSpLocks/>
              </p:cNvGrpSpPr>
              <p:nvPr/>
            </p:nvGrpSpPr>
            <p:grpSpPr bwMode="auto">
              <a:xfrm>
                <a:off x="288" y="1968"/>
                <a:ext cx="4320" cy="365"/>
                <a:chOff x="384" y="1968"/>
                <a:chExt cx="4320" cy="365"/>
              </a:xfrm>
            </p:grpSpPr>
            <p:sp>
              <p:nvSpPr>
                <p:cNvPr id="46114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384" y="1968"/>
                  <a:ext cx="1152" cy="3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3200">
                      <a:latin typeface="Times New Roman" pitchFamily="18" charset="0"/>
                    </a:rPr>
                    <a:t>0  1  1  0</a:t>
                  </a:r>
                </a:p>
              </p:txBody>
            </p:sp>
            <p:sp>
              <p:nvSpPr>
                <p:cNvPr id="46115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1440" y="1968"/>
                  <a:ext cx="1440" cy="3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3200">
                      <a:latin typeface="Times New Roman" pitchFamily="18" charset="0"/>
                    </a:rPr>
                    <a:t>0  1  1  1</a:t>
                  </a:r>
                </a:p>
              </p:txBody>
            </p:sp>
            <p:sp>
              <p:nvSpPr>
                <p:cNvPr id="46116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2496" y="1968"/>
                  <a:ext cx="1152" cy="3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3200">
                      <a:latin typeface="Times New Roman" pitchFamily="18" charset="0"/>
                    </a:rPr>
                    <a:t>1  1  1  1</a:t>
                  </a:r>
                </a:p>
              </p:txBody>
            </p:sp>
            <p:sp>
              <p:nvSpPr>
                <p:cNvPr id="46117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3552" y="1968"/>
                  <a:ext cx="1152" cy="3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3200">
                      <a:latin typeface="Times New Roman" pitchFamily="18" charset="0"/>
                    </a:rPr>
                    <a:t>1  1  1  1</a:t>
                  </a:r>
                </a:p>
              </p:txBody>
            </p:sp>
          </p:grpSp>
        </p:grpSp>
        <p:grpSp>
          <p:nvGrpSpPr>
            <p:cNvPr id="46094" name="Group 27"/>
            <p:cNvGrpSpPr>
              <a:grpSpLocks/>
            </p:cNvGrpSpPr>
            <p:nvPr/>
          </p:nvGrpSpPr>
          <p:grpSpPr bwMode="auto">
            <a:xfrm>
              <a:off x="240" y="1939"/>
              <a:ext cx="4320" cy="365"/>
              <a:chOff x="384" y="1296"/>
              <a:chExt cx="4320" cy="365"/>
            </a:xfrm>
          </p:grpSpPr>
          <p:sp>
            <p:nvSpPr>
              <p:cNvPr id="46108" name="Text Box 28"/>
              <p:cNvSpPr txBox="1">
                <a:spLocks noChangeArrowheads="1"/>
              </p:cNvSpPr>
              <p:nvPr/>
            </p:nvSpPr>
            <p:spPr bwMode="auto">
              <a:xfrm>
                <a:off x="384" y="1296"/>
                <a:ext cx="1152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3200">
                    <a:latin typeface="Times New Roman" pitchFamily="18" charset="0"/>
                  </a:rPr>
                  <a:t>0  1  1  0</a:t>
                </a:r>
              </a:p>
            </p:txBody>
          </p:sp>
          <p:sp>
            <p:nvSpPr>
              <p:cNvPr id="46109" name="Text Box 29"/>
              <p:cNvSpPr txBox="1">
                <a:spLocks noChangeArrowheads="1"/>
              </p:cNvSpPr>
              <p:nvPr/>
            </p:nvSpPr>
            <p:spPr bwMode="auto">
              <a:xfrm>
                <a:off x="1440" y="1296"/>
                <a:ext cx="1152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3200">
                    <a:latin typeface="Times New Roman" pitchFamily="18" charset="0"/>
                  </a:rPr>
                  <a:t>1  0  0  0</a:t>
                </a:r>
              </a:p>
            </p:txBody>
          </p:sp>
          <p:sp>
            <p:nvSpPr>
              <p:cNvPr id="46110" name="Text Box 30"/>
              <p:cNvSpPr txBox="1">
                <a:spLocks noChangeArrowheads="1"/>
              </p:cNvSpPr>
              <p:nvPr/>
            </p:nvSpPr>
            <p:spPr bwMode="auto">
              <a:xfrm>
                <a:off x="2496" y="1296"/>
                <a:ext cx="1152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3200">
                    <a:latin typeface="Times New Roman" pitchFamily="18" charset="0"/>
                  </a:rPr>
                  <a:t>0  0  0  0</a:t>
                </a:r>
              </a:p>
            </p:txBody>
          </p:sp>
          <p:sp>
            <p:nvSpPr>
              <p:cNvPr id="46111" name="Text Box 31"/>
              <p:cNvSpPr txBox="1">
                <a:spLocks noChangeArrowheads="1"/>
              </p:cNvSpPr>
              <p:nvPr/>
            </p:nvSpPr>
            <p:spPr bwMode="auto">
              <a:xfrm>
                <a:off x="3552" y="1296"/>
                <a:ext cx="1152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3200">
                    <a:latin typeface="Times New Roman" pitchFamily="18" charset="0"/>
                  </a:rPr>
                  <a:t>0  0  0  0</a:t>
                </a:r>
              </a:p>
            </p:txBody>
          </p:sp>
        </p:grpSp>
        <p:grpSp>
          <p:nvGrpSpPr>
            <p:cNvPr id="46095" name="Group 32"/>
            <p:cNvGrpSpPr>
              <a:grpSpLocks/>
            </p:cNvGrpSpPr>
            <p:nvPr/>
          </p:nvGrpSpPr>
          <p:grpSpPr bwMode="auto">
            <a:xfrm>
              <a:off x="240" y="2256"/>
              <a:ext cx="4320" cy="749"/>
              <a:chOff x="288" y="2688"/>
              <a:chExt cx="4320" cy="749"/>
            </a:xfrm>
          </p:grpSpPr>
          <p:sp>
            <p:nvSpPr>
              <p:cNvPr id="46102" name="Text Box 33"/>
              <p:cNvSpPr txBox="1">
                <a:spLocks noChangeArrowheads="1"/>
              </p:cNvSpPr>
              <p:nvPr/>
            </p:nvSpPr>
            <p:spPr bwMode="auto">
              <a:xfrm>
                <a:off x="288" y="2688"/>
                <a:ext cx="423" cy="4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eaVert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3200">
                    <a:latin typeface="Times New Roman" pitchFamily="18" charset="0"/>
                  </a:rPr>
                  <a:t>…</a:t>
                </a:r>
              </a:p>
            </p:txBody>
          </p:sp>
          <p:grpSp>
            <p:nvGrpSpPr>
              <p:cNvPr id="46103" name="Group 34"/>
              <p:cNvGrpSpPr>
                <a:grpSpLocks/>
              </p:cNvGrpSpPr>
              <p:nvPr/>
            </p:nvGrpSpPr>
            <p:grpSpPr bwMode="auto">
              <a:xfrm>
                <a:off x="288" y="3072"/>
                <a:ext cx="4320" cy="365"/>
                <a:chOff x="384" y="1968"/>
                <a:chExt cx="4320" cy="365"/>
              </a:xfrm>
            </p:grpSpPr>
            <p:sp>
              <p:nvSpPr>
                <p:cNvPr id="46104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384" y="1968"/>
                  <a:ext cx="1152" cy="3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3200">
                      <a:latin typeface="Times New Roman" pitchFamily="18" charset="0"/>
                    </a:rPr>
                    <a:t>0  1  1  0</a:t>
                  </a:r>
                </a:p>
              </p:txBody>
            </p:sp>
            <p:sp>
              <p:nvSpPr>
                <p:cNvPr id="46105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1440" y="1968"/>
                  <a:ext cx="1440" cy="3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3200">
                      <a:latin typeface="Times New Roman" pitchFamily="18" charset="0"/>
                    </a:rPr>
                    <a:t>1  0  1  1</a:t>
                  </a:r>
                </a:p>
              </p:txBody>
            </p:sp>
            <p:sp>
              <p:nvSpPr>
                <p:cNvPr id="46106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2496" y="1968"/>
                  <a:ext cx="1152" cy="3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3200">
                      <a:latin typeface="Times New Roman" pitchFamily="18" charset="0"/>
                    </a:rPr>
                    <a:t>1  1  1  1</a:t>
                  </a:r>
                </a:p>
              </p:txBody>
            </p:sp>
            <p:sp>
              <p:nvSpPr>
                <p:cNvPr id="46107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3552" y="1968"/>
                  <a:ext cx="1152" cy="3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3200">
                      <a:latin typeface="Times New Roman" pitchFamily="18" charset="0"/>
                    </a:rPr>
                    <a:t>1  1  1  1</a:t>
                  </a:r>
                </a:p>
              </p:txBody>
            </p:sp>
          </p:grpSp>
        </p:grpSp>
        <p:sp>
          <p:nvSpPr>
            <p:cNvPr id="46096" name="AutoShape 39"/>
            <p:cNvSpPr>
              <a:spLocks/>
            </p:cNvSpPr>
            <p:nvPr/>
          </p:nvSpPr>
          <p:spPr bwMode="auto">
            <a:xfrm>
              <a:off x="4464" y="1008"/>
              <a:ext cx="192" cy="768"/>
            </a:xfrm>
            <a:prstGeom prst="rightBrace">
              <a:avLst>
                <a:gd name="adj1" fmla="val 33333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6097" name="Text Box 40"/>
            <p:cNvSpPr txBox="1">
              <a:spLocks noChangeArrowheads="1"/>
            </p:cNvSpPr>
            <p:nvPr/>
          </p:nvSpPr>
          <p:spPr bwMode="auto">
            <a:xfrm>
              <a:off x="4704" y="1363"/>
              <a:ext cx="13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>
                  <a:latin typeface="Times New Roman" pitchFamily="18" charset="0"/>
                </a:rPr>
                <a:t>2K</a:t>
              </a:r>
              <a:r>
                <a:rPr lang="en-US" altLang="zh-CN" sz="3200">
                  <a:latin typeface="Times New Roman" pitchFamily="18" charset="0"/>
                  <a:cs typeface="Times New Roman" pitchFamily="18" charset="0"/>
                </a:rPr>
                <a:t>×</a:t>
              </a:r>
              <a:r>
                <a:rPr lang="en-US" altLang="zh-CN" sz="2800">
                  <a:latin typeface="Times New Roman" pitchFamily="18" charset="0"/>
                  <a:cs typeface="Times New Roman" pitchFamily="18" charset="0"/>
                </a:rPr>
                <a:t>8 </a:t>
              </a:r>
              <a:r>
                <a:rPr lang="zh-CN" altLang="en-US" sz="2800">
                  <a:latin typeface="Times New Roman" pitchFamily="18" charset="0"/>
                </a:rPr>
                <a:t>位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46098" name="Text Box 41"/>
            <p:cNvSpPr txBox="1">
              <a:spLocks noChangeArrowheads="1"/>
            </p:cNvSpPr>
            <p:nvPr/>
          </p:nvSpPr>
          <p:spPr bwMode="auto">
            <a:xfrm>
              <a:off x="4704" y="1056"/>
              <a:ext cx="115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zh-CN" altLang="en-US" sz="2800">
                  <a:latin typeface="Times New Roman" pitchFamily="18" charset="0"/>
                </a:rPr>
                <a:t>片</a:t>
              </a:r>
              <a:r>
                <a:rPr lang="en-US" altLang="zh-CN" sz="2800">
                  <a:latin typeface="Times New Roman" pitchFamily="18" charset="0"/>
                  <a:cs typeface="Times New Roman" pitchFamily="18" charset="0"/>
                </a:rPr>
                <a:t>ROM</a:t>
              </a:r>
              <a:endParaRPr lang="zh-CN" alt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6099" name="AutoShape 42"/>
            <p:cNvSpPr>
              <a:spLocks/>
            </p:cNvSpPr>
            <p:nvPr/>
          </p:nvSpPr>
          <p:spPr bwMode="auto">
            <a:xfrm>
              <a:off x="4464" y="2112"/>
              <a:ext cx="192" cy="768"/>
            </a:xfrm>
            <a:prstGeom prst="rightBrace">
              <a:avLst>
                <a:gd name="adj1" fmla="val 33333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6100" name="Text Box 43"/>
            <p:cNvSpPr txBox="1">
              <a:spLocks noChangeArrowheads="1"/>
            </p:cNvSpPr>
            <p:nvPr/>
          </p:nvSpPr>
          <p:spPr bwMode="auto">
            <a:xfrm>
              <a:off x="4704" y="2448"/>
              <a:ext cx="13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>
                  <a:latin typeface="Times New Roman" pitchFamily="18" charset="0"/>
                </a:rPr>
                <a:t>1K</a:t>
              </a:r>
              <a:r>
                <a:rPr lang="en-US" altLang="zh-CN" sz="3200">
                  <a:latin typeface="Times New Roman" pitchFamily="18" charset="0"/>
                  <a:cs typeface="Times New Roman" pitchFamily="18" charset="0"/>
                </a:rPr>
                <a:t>×</a:t>
              </a:r>
              <a:r>
                <a:rPr lang="en-US" altLang="zh-CN" sz="2800">
                  <a:latin typeface="Times New Roman" pitchFamily="18" charset="0"/>
                  <a:cs typeface="Times New Roman" pitchFamily="18" charset="0"/>
                </a:rPr>
                <a:t>4 </a:t>
              </a:r>
              <a:r>
                <a:rPr lang="zh-CN" altLang="en-US" sz="2800">
                  <a:latin typeface="Times New Roman" pitchFamily="18" charset="0"/>
                </a:rPr>
                <a:t>位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46101" name="Text Box 44"/>
            <p:cNvSpPr txBox="1">
              <a:spLocks noChangeArrowheads="1"/>
            </p:cNvSpPr>
            <p:nvPr/>
          </p:nvSpPr>
          <p:spPr bwMode="auto">
            <a:xfrm>
              <a:off x="4704" y="2121"/>
              <a:ext cx="115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zh-CN" altLang="en-US" sz="2800">
                  <a:latin typeface="Times New Roman" pitchFamily="18" charset="0"/>
                </a:rPr>
                <a:t>片</a:t>
              </a:r>
              <a:r>
                <a:rPr lang="en-US" altLang="zh-CN" sz="2800">
                  <a:latin typeface="Times New Roman" pitchFamily="18" charset="0"/>
                  <a:cs typeface="Times New Roman" pitchFamily="18" charset="0"/>
                </a:rPr>
                <a:t>RAM</a:t>
              </a:r>
              <a:endParaRPr lang="zh-CN" alt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202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2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2" dur="500"/>
                                        <p:tgtEl>
                                          <p:spTgt spid="202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2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02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7" dur="500"/>
                                        <p:tgtEl>
                                          <p:spTgt spid="202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55" grpId="0" autoUpdateAnimBg="0"/>
      <p:bldP spid="202756" grpId="0" autoUpdateAnimBg="0"/>
      <p:bldP spid="202757" grpId="0" autoUpdateAnimBg="0"/>
      <p:bldP spid="202758" grpId="0" animBg="1"/>
      <p:bldP spid="202759" grpId="0" animBg="1"/>
      <p:bldP spid="20276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2586038" y="1543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49155" name="Group 3"/>
          <p:cNvGrpSpPr>
            <a:grpSpLocks/>
          </p:cNvGrpSpPr>
          <p:nvPr/>
        </p:nvGrpSpPr>
        <p:grpSpPr bwMode="auto">
          <a:xfrm>
            <a:off x="2974975" y="914400"/>
            <a:ext cx="1936750" cy="2346325"/>
            <a:chOff x="1874" y="639"/>
            <a:chExt cx="1220" cy="1478"/>
          </a:xfrm>
        </p:grpSpPr>
        <p:sp>
          <p:nvSpPr>
            <p:cNvPr id="49271" name="Rectangle 4"/>
            <p:cNvSpPr>
              <a:spLocks noChangeArrowheads="1"/>
            </p:cNvSpPr>
            <p:nvPr/>
          </p:nvSpPr>
          <p:spPr bwMode="auto">
            <a:xfrm>
              <a:off x="2226" y="1427"/>
              <a:ext cx="532" cy="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72" name="Rectangle 5"/>
            <p:cNvSpPr>
              <a:spLocks noChangeArrowheads="1"/>
            </p:cNvSpPr>
            <p:nvPr/>
          </p:nvSpPr>
          <p:spPr bwMode="auto">
            <a:xfrm>
              <a:off x="1874" y="1039"/>
              <a:ext cx="532" cy="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73" name="Rectangle 6"/>
            <p:cNvSpPr>
              <a:spLocks noChangeArrowheads="1"/>
            </p:cNvSpPr>
            <p:nvPr/>
          </p:nvSpPr>
          <p:spPr bwMode="auto">
            <a:xfrm>
              <a:off x="2562" y="1039"/>
              <a:ext cx="532" cy="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74" name="Rectangle 7"/>
            <p:cNvSpPr>
              <a:spLocks noChangeArrowheads="1"/>
            </p:cNvSpPr>
            <p:nvPr/>
          </p:nvSpPr>
          <p:spPr bwMode="auto">
            <a:xfrm>
              <a:off x="2226" y="1913"/>
              <a:ext cx="532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75" name="Rectangle 8"/>
            <p:cNvSpPr>
              <a:spLocks noChangeArrowheads="1"/>
            </p:cNvSpPr>
            <p:nvPr/>
          </p:nvSpPr>
          <p:spPr bwMode="auto">
            <a:xfrm>
              <a:off x="2181" y="639"/>
              <a:ext cx="623" cy="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64553" name="Text Box 9"/>
          <p:cNvSpPr txBox="1">
            <a:spLocks noChangeArrowheads="1"/>
          </p:cNvSpPr>
          <p:nvPr/>
        </p:nvSpPr>
        <p:spPr bwMode="auto">
          <a:xfrm>
            <a:off x="428597" y="1484313"/>
            <a:ext cx="8001055" cy="609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40000"/>
              </a:lnSpc>
              <a:spcBef>
                <a:spcPct val="0"/>
              </a:spcBef>
            </a:pPr>
            <a:r>
              <a:rPr lang="en-US" altLang="zh-CN" sz="2400">
                <a:latin typeface="Times New Roman" pitchFamily="18" charset="0"/>
              </a:rPr>
              <a:t>1</a:t>
            </a:r>
            <a:r>
              <a:rPr lang="en-US" altLang="zh-CN" sz="2400"/>
              <a:t>.</a:t>
            </a:r>
            <a:r>
              <a:rPr lang="zh-CN" altLang="en-US" sz="2400"/>
              <a:t>在可按字节和字寻址的存储器中，数据的存放方式不同</a:t>
            </a:r>
          </a:p>
        </p:txBody>
      </p:sp>
      <p:sp>
        <p:nvSpPr>
          <p:cNvPr id="49157" name="Text Box 10"/>
          <p:cNvSpPr txBox="1">
            <a:spLocks noChangeArrowheads="1"/>
          </p:cNvSpPr>
          <p:nvPr/>
        </p:nvSpPr>
        <p:spPr bwMode="auto">
          <a:xfrm>
            <a:off x="323850" y="836613"/>
            <a:ext cx="60626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solidFill>
                  <a:schemeClr val="folHlink"/>
                </a:solidFill>
                <a:latin typeface="Times New Roman" pitchFamily="18" charset="0"/>
              </a:rPr>
              <a:t>难点</a:t>
            </a:r>
          </a:p>
        </p:txBody>
      </p:sp>
      <p:sp>
        <p:nvSpPr>
          <p:cNvPr id="364555" name="Rectangle 11"/>
          <p:cNvSpPr>
            <a:spLocks noChangeArrowheads="1"/>
          </p:cNvSpPr>
          <p:nvPr/>
        </p:nvSpPr>
        <p:spPr bwMode="auto">
          <a:xfrm>
            <a:off x="685800" y="-26988"/>
            <a:ext cx="7772400" cy="1143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第４章  存储器</a:t>
            </a:r>
          </a:p>
        </p:txBody>
      </p:sp>
      <p:sp>
        <p:nvSpPr>
          <p:cNvPr id="364556" name="Text Box 12"/>
          <p:cNvSpPr txBox="1">
            <a:spLocks noChangeArrowheads="1"/>
          </p:cNvSpPr>
          <p:nvPr/>
        </p:nvSpPr>
        <p:spPr bwMode="auto">
          <a:xfrm>
            <a:off x="304800" y="2303463"/>
            <a:ext cx="3841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       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高位字节 </a:t>
            </a:r>
            <a:r>
              <a:rPr lang="zh-CN" altLang="en-US" sz="2400">
                <a:latin typeface="Times New Roman" pitchFamily="18" charset="0"/>
              </a:rPr>
              <a:t>地址为字地址</a:t>
            </a:r>
          </a:p>
        </p:txBody>
      </p:sp>
      <p:sp>
        <p:nvSpPr>
          <p:cNvPr id="364557" name="Text Box 13"/>
          <p:cNvSpPr txBox="1">
            <a:spLocks noChangeArrowheads="1"/>
          </p:cNvSpPr>
          <p:nvPr/>
        </p:nvSpPr>
        <p:spPr bwMode="auto">
          <a:xfrm>
            <a:off x="4926013" y="2303463"/>
            <a:ext cx="3536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   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低位字节 </a:t>
            </a:r>
            <a:r>
              <a:rPr lang="zh-CN" altLang="en-US" sz="2400">
                <a:latin typeface="Times New Roman" pitchFamily="18" charset="0"/>
              </a:rPr>
              <a:t>地址为字地址</a:t>
            </a:r>
          </a:p>
        </p:txBody>
      </p: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490538" y="2781300"/>
            <a:ext cx="3852862" cy="1789113"/>
            <a:chOff x="309" y="1296"/>
            <a:chExt cx="2427" cy="1277"/>
          </a:xfrm>
        </p:grpSpPr>
        <p:sp>
          <p:nvSpPr>
            <p:cNvPr id="49243" name="Text Box 15"/>
            <p:cNvSpPr txBox="1">
              <a:spLocks noChangeArrowheads="1"/>
            </p:cNvSpPr>
            <p:nvPr/>
          </p:nvSpPr>
          <p:spPr bwMode="auto">
            <a:xfrm>
              <a:off x="309" y="1392"/>
              <a:ext cx="791" cy="3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200">
                  <a:latin typeface="Times New Roman" pitchFamily="18" charset="0"/>
                </a:rPr>
                <a:t>字地址</a:t>
              </a:r>
            </a:p>
          </p:txBody>
        </p:sp>
        <p:sp>
          <p:nvSpPr>
            <p:cNvPr id="49244" name="Text Box 16"/>
            <p:cNvSpPr txBox="1">
              <a:spLocks noChangeArrowheads="1"/>
            </p:cNvSpPr>
            <p:nvPr/>
          </p:nvSpPr>
          <p:spPr bwMode="auto">
            <a:xfrm>
              <a:off x="1440" y="1296"/>
              <a:ext cx="820" cy="3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200">
                  <a:latin typeface="Times New Roman" pitchFamily="18" charset="0"/>
                </a:rPr>
                <a:t>字节地址</a:t>
              </a:r>
            </a:p>
          </p:txBody>
        </p:sp>
        <p:sp>
          <p:nvSpPr>
            <p:cNvPr id="49245" name="AutoShape 17"/>
            <p:cNvSpPr>
              <a:spLocks/>
            </p:cNvSpPr>
            <p:nvPr/>
          </p:nvSpPr>
          <p:spPr bwMode="auto">
            <a:xfrm rot="5400000">
              <a:off x="1746" y="719"/>
              <a:ext cx="144" cy="1836"/>
            </a:xfrm>
            <a:prstGeom prst="leftBrace">
              <a:avLst>
                <a:gd name="adj1" fmla="val 106250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9246" name="Group 18"/>
            <p:cNvGrpSpPr>
              <a:grpSpLocks/>
            </p:cNvGrpSpPr>
            <p:nvPr/>
          </p:nvGrpSpPr>
          <p:grpSpPr bwMode="auto">
            <a:xfrm>
              <a:off x="912" y="1705"/>
              <a:ext cx="1824" cy="868"/>
              <a:chOff x="912" y="1961"/>
              <a:chExt cx="1824" cy="868"/>
            </a:xfrm>
          </p:grpSpPr>
          <p:sp>
            <p:nvSpPr>
              <p:cNvPr id="49250" name="Rectangle 19"/>
              <p:cNvSpPr>
                <a:spLocks noChangeArrowheads="1"/>
              </p:cNvSpPr>
              <p:nvPr/>
            </p:nvSpPr>
            <p:spPr bwMode="auto">
              <a:xfrm>
                <a:off x="2280" y="2542"/>
                <a:ext cx="45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 anchorCtr="1"/>
              <a:lstStyle/>
              <a:p>
                <a:pPr>
                  <a:buClr>
                    <a:schemeClr val="accent2"/>
                  </a:buClr>
                  <a:buSzPct val="80000"/>
                  <a:buFont typeface="Wingdings" pitchFamily="2" charset="2"/>
                  <a:buNone/>
                </a:pPr>
                <a:r>
                  <a:rPr lang="zh-CN" altLang="en-US" sz="2400">
                    <a:latin typeface="Times New Roman" pitchFamily="18" charset="0"/>
                  </a:rPr>
                  <a:t>11</a:t>
                </a:r>
              </a:p>
            </p:txBody>
          </p:sp>
          <p:sp>
            <p:nvSpPr>
              <p:cNvPr id="49251" name="Rectangle 20"/>
              <p:cNvSpPr>
                <a:spLocks noChangeArrowheads="1"/>
              </p:cNvSpPr>
              <p:nvPr/>
            </p:nvSpPr>
            <p:spPr bwMode="auto">
              <a:xfrm>
                <a:off x="1824" y="2542"/>
                <a:ext cx="45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 anchorCtr="1"/>
              <a:lstStyle/>
              <a:p>
                <a:pPr>
                  <a:buClr>
                    <a:schemeClr val="accent2"/>
                  </a:buClr>
                  <a:buSzPct val="80000"/>
                  <a:buFont typeface="Wingdings" pitchFamily="2" charset="2"/>
                  <a:buNone/>
                </a:pPr>
                <a:r>
                  <a:rPr lang="zh-CN" altLang="en-US" sz="2400">
                    <a:latin typeface="Times New Roman" pitchFamily="18" charset="0"/>
                  </a:rPr>
                  <a:t>10</a:t>
                </a:r>
              </a:p>
            </p:txBody>
          </p:sp>
          <p:sp>
            <p:nvSpPr>
              <p:cNvPr id="49252" name="Rectangle 21"/>
              <p:cNvSpPr>
                <a:spLocks noChangeArrowheads="1"/>
              </p:cNvSpPr>
              <p:nvPr/>
            </p:nvSpPr>
            <p:spPr bwMode="auto">
              <a:xfrm>
                <a:off x="1368" y="2542"/>
                <a:ext cx="45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 anchorCtr="1"/>
              <a:lstStyle/>
              <a:p>
                <a:pPr>
                  <a:buClr>
                    <a:schemeClr val="accent2"/>
                  </a:buClr>
                  <a:buSzPct val="80000"/>
                  <a:buFont typeface="Wingdings" pitchFamily="2" charset="2"/>
                  <a:buNone/>
                </a:pPr>
                <a:r>
                  <a:rPr lang="zh-CN" altLang="en-US" sz="2400">
                    <a:latin typeface="Times New Roman" pitchFamily="18" charset="0"/>
                  </a:rPr>
                  <a:t>9</a:t>
                </a:r>
              </a:p>
            </p:txBody>
          </p:sp>
          <p:sp>
            <p:nvSpPr>
              <p:cNvPr id="49253" name="Rectangle 22"/>
              <p:cNvSpPr>
                <a:spLocks noChangeArrowheads="1"/>
              </p:cNvSpPr>
              <p:nvPr/>
            </p:nvSpPr>
            <p:spPr bwMode="auto">
              <a:xfrm>
                <a:off x="912" y="2542"/>
                <a:ext cx="45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 anchorCtr="1"/>
              <a:lstStyle/>
              <a:p>
                <a:pPr>
                  <a:buClr>
                    <a:schemeClr val="accent2"/>
                  </a:buClr>
                  <a:buSzPct val="80000"/>
                  <a:buFont typeface="Wingdings" pitchFamily="2" charset="2"/>
                  <a:buNone/>
                </a:pPr>
                <a:r>
                  <a:rPr lang="zh-CN" altLang="en-US" sz="2400">
                    <a:latin typeface="Times New Roman" pitchFamily="18" charset="0"/>
                  </a:rPr>
                  <a:t>8</a:t>
                </a:r>
              </a:p>
            </p:txBody>
          </p:sp>
          <p:sp>
            <p:nvSpPr>
              <p:cNvPr id="49254" name="Rectangle 23"/>
              <p:cNvSpPr>
                <a:spLocks noChangeArrowheads="1"/>
              </p:cNvSpPr>
              <p:nvPr/>
            </p:nvSpPr>
            <p:spPr bwMode="auto">
              <a:xfrm>
                <a:off x="2280" y="2255"/>
                <a:ext cx="45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 anchorCtr="1"/>
              <a:lstStyle/>
              <a:p>
                <a:pPr>
                  <a:buClr>
                    <a:schemeClr val="accent2"/>
                  </a:buClr>
                  <a:buSzPct val="80000"/>
                  <a:buFont typeface="Wingdings" pitchFamily="2" charset="2"/>
                  <a:buNone/>
                </a:pPr>
                <a:r>
                  <a:rPr lang="zh-CN" altLang="en-US" sz="2400">
                    <a:latin typeface="Times New Roman" pitchFamily="18" charset="0"/>
                  </a:rPr>
                  <a:t>7</a:t>
                </a:r>
              </a:p>
            </p:txBody>
          </p:sp>
          <p:sp>
            <p:nvSpPr>
              <p:cNvPr id="49255" name="Rectangle 24"/>
              <p:cNvSpPr>
                <a:spLocks noChangeArrowheads="1"/>
              </p:cNvSpPr>
              <p:nvPr/>
            </p:nvSpPr>
            <p:spPr bwMode="auto">
              <a:xfrm>
                <a:off x="1824" y="2255"/>
                <a:ext cx="45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 anchorCtr="1"/>
              <a:lstStyle/>
              <a:p>
                <a:pPr>
                  <a:buClr>
                    <a:schemeClr val="accent2"/>
                  </a:buClr>
                  <a:buSzPct val="80000"/>
                  <a:buFont typeface="Wingdings" pitchFamily="2" charset="2"/>
                  <a:buNone/>
                </a:pPr>
                <a:r>
                  <a:rPr lang="zh-CN" altLang="en-US" sz="2400">
                    <a:latin typeface="Times New Roman" pitchFamily="18" charset="0"/>
                  </a:rPr>
                  <a:t>6</a:t>
                </a:r>
              </a:p>
            </p:txBody>
          </p:sp>
          <p:sp>
            <p:nvSpPr>
              <p:cNvPr id="49256" name="Rectangle 25"/>
              <p:cNvSpPr>
                <a:spLocks noChangeArrowheads="1"/>
              </p:cNvSpPr>
              <p:nvPr/>
            </p:nvSpPr>
            <p:spPr bwMode="auto">
              <a:xfrm>
                <a:off x="1368" y="2255"/>
                <a:ext cx="45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 anchorCtr="1"/>
              <a:lstStyle/>
              <a:p>
                <a:pPr>
                  <a:buClr>
                    <a:schemeClr val="accent2"/>
                  </a:buClr>
                  <a:buSzPct val="80000"/>
                  <a:buFont typeface="Wingdings" pitchFamily="2" charset="2"/>
                  <a:buNone/>
                </a:pPr>
                <a:r>
                  <a:rPr lang="zh-CN" altLang="en-US" sz="2400">
                    <a:latin typeface="Times New Roman" pitchFamily="18" charset="0"/>
                  </a:rPr>
                  <a:t>5</a:t>
                </a:r>
              </a:p>
            </p:txBody>
          </p:sp>
          <p:sp>
            <p:nvSpPr>
              <p:cNvPr id="49257" name="Rectangle 26"/>
              <p:cNvSpPr>
                <a:spLocks noChangeArrowheads="1"/>
              </p:cNvSpPr>
              <p:nvPr/>
            </p:nvSpPr>
            <p:spPr bwMode="auto">
              <a:xfrm>
                <a:off x="912" y="2255"/>
                <a:ext cx="45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 anchorCtr="1"/>
              <a:lstStyle/>
              <a:p>
                <a:pPr>
                  <a:buClr>
                    <a:schemeClr val="accent2"/>
                  </a:buClr>
                  <a:buSzPct val="80000"/>
                  <a:buFont typeface="Wingdings" pitchFamily="2" charset="2"/>
                  <a:buNone/>
                </a:pPr>
                <a:r>
                  <a:rPr lang="zh-CN" altLang="en-US" sz="2400">
                    <a:latin typeface="Times New Roman" pitchFamily="18" charset="0"/>
                  </a:rPr>
                  <a:t>4</a:t>
                </a:r>
              </a:p>
            </p:txBody>
          </p:sp>
          <p:sp>
            <p:nvSpPr>
              <p:cNvPr id="49258" name="Rectangle 27"/>
              <p:cNvSpPr>
                <a:spLocks noChangeArrowheads="1"/>
              </p:cNvSpPr>
              <p:nvPr/>
            </p:nvSpPr>
            <p:spPr bwMode="auto">
              <a:xfrm>
                <a:off x="2280" y="1968"/>
                <a:ext cx="45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 anchorCtr="1"/>
              <a:lstStyle/>
              <a:p>
                <a:pPr>
                  <a:buClr>
                    <a:schemeClr val="accent2"/>
                  </a:buClr>
                  <a:buSzPct val="80000"/>
                  <a:buFont typeface="Wingdings" pitchFamily="2" charset="2"/>
                  <a:buNone/>
                </a:pPr>
                <a:r>
                  <a:rPr lang="zh-CN" altLang="en-US" sz="2400">
                    <a:latin typeface="Times New Roman" pitchFamily="18" charset="0"/>
                  </a:rPr>
                  <a:t>3</a:t>
                </a:r>
              </a:p>
            </p:txBody>
          </p:sp>
          <p:sp>
            <p:nvSpPr>
              <p:cNvPr id="49259" name="Rectangle 28"/>
              <p:cNvSpPr>
                <a:spLocks noChangeArrowheads="1"/>
              </p:cNvSpPr>
              <p:nvPr/>
            </p:nvSpPr>
            <p:spPr bwMode="auto">
              <a:xfrm>
                <a:off x="1824" y="1968"/>
                <a:ext cx="45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 anchorCtr="1"/>
              <a:lstStyle/>
              <a:p>
                <a:pPr>
                  <a:buClr>
                    <a:schemeClr val="accent2"/>
                  </a:buClr>
                  <a:buSzPct val="80000"/>
                  <a:buFont typeface="Wingdings" pitchFamily="2" charset="2"/>
                  <a:buNone/>
                </a:pPr>
                <a:r>
                  <a:rPr lang="zh-CN" altLang="en-US" sz="2400"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49260" name="Rectangle 29"/>
              <p:cNvSpPr>
                <a:spLocks noChangeArrowheads="1"/>
              </p:cNvSpPr>
              <p:nvPr/>
            </p:nvSpPr>
            <p:spPr bwMode="auto">
              <a:xfrm>
                <a:off x="1368" y="1968"/>
                <a:ext cx="45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 anchorCtr="1"/>
              <a:lstStyle/>
              <a:p>
                <a:pPr>
                  <a:buClr>
                    <a:schemeClr val="accent2"/>
                  </a:buClr>
                  <a:buSzPct val="80000"/>
                  <a:buFont typeface="Wingdings" pitchFamily="2" charset="2"/>
                  <a:buNone/>
                </a:pPr>
                <a:r>
                  <a:rPr lang="zh-CN" altLang="en-US" sz="2400"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49261" name="Rectangle 30"/>
              <p:cNvSpPr>
                <a:spLocks noChangeArrowheads="1"/>
              </p:cNvSpPr>
              <p:nvPr/>
            </p:nvSpPr>
            <p:spPr bwMode="auto">
              <a:xfrm>
                <a:off x="912" y="1968"/>
                <a:ext cx="45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 anchorCtr="1"/>
              <a:lstStyle/>
              <a:p>
                <a:pPr>
                  <a:buClr>
                    <a:schemeClr val="accent2"/>
                  </a:buClr>
                  <a:buSzPct val="80000"/>
                  <a:buFont typeface="Wingdings" pitchFamily="2" charset="2"/>
                  <a:buNone/>
                </a:pPr>
                <a:r>
                  <a:rPr lang="zh-CN" altLang="en-US" sz="2400"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49262" name="Line 31"/>
              <p:cNvSpPr>
                <a:spLocks noChangeShapeType="1"/>
              </p:cNvSpPr>
              <p:nvPr/>
            </p:nvSpPr>
            <p:spPr bwMode="auto">
              <a:xfrm>
                <a:off x="912" y="2255"/>
                <a:ext cx="182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 anchorCtr="1"/>
              <a:lstStyle/>
              <a:p>
                <a:endParaRPr lang="zh-CN" altLang="en-US"/>
              </a:p>
            </p:txBody>
          </p:sp>
          <p:sp>
            <p:nvSpPr>
              <p:cNvPr id="49263" name="Line 32"/>
              <p:cNvSpPr>
                <a:spLocks noChangeShapeType="1"/>
              </p:cNvSpPr>
              <p:nvPr/>
            </p:nvSpPr>
            <p:spPr bwMode="auto">
              <a:xfrm>
                <a:off x="912" y="2542"/>
                <a:ext cx="182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 anchorCtr="1"/>
              <a:lstStyle/>
              <a:p>
                <a:endParaRPr lang="zh-CN" altLang="en-US"/>
              </a:p>
            </p:txBody>
          </p:sp>
          <p:sp>
            <p:nvSpPr>
              <p:cNvPr id="49264" name="Line 33"/>
              <p:cNvSpPr>
                <a:spLocks noChangeShapeType="1"/>
              </p:cNvSpPr>
              <p:nvPr/>
            </p:nvSpPr>
            <p:spPr bwMode="auto">
              <a:xfrm>
                <a:off x="912" y="2829"/>
                <a:ext cx="1824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 anchorCtr="1"/>
              <a:lstStyle/>
              <a:p>
                <a:endParaRPr lang="zh-CN" altLang="en-US"/>
              </a:p>
            </p:txBody>
          </p:sp>
          <p:sp>
            <p:nvSpPr>
              <p:cNvPr id="49265" name="Line 34"/>
              <p:cNvSpPr>
                <a:spLocks noChangeShapeType="1"/>
              </p:cNvSpPr>
              <p:nvPr/>
            </p:nvSpPr>
            <p:spPr bwMode="auto">
              <a:xfrm>
                <a:off x="912" y="1968"/>
                <a:ext cx="0" cy="861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 anchorCtr="1"/>
              <a:lstStyle/>
              <a:p>
                <a:endParaRPr lang="zh-CN" altLang="en-US"/>
              </a:p>
            </p:txBody>
          </p:sp>
          <p:sp>
            <p:nvSpPr>
              <p:cNvPr id="49266" name="Line 35"/>
              <p:cNvSpPr>
                <a:spLocks noChangeShapeType="1"/>
              </p:cNvSpPr>
              <p:nvPr/>
            </p:nvSpPr>
            <p:spPr bwMode="auto">
              <a:xfrm>
                <a:off x="1368" y="1968"/>
                <a:ext cx="0" cy="86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 anchorCtr="1"/>
              <a:lstStyle/>
              <a:p>
                <a:endParaRPr lang="zh-CN" altLang="en-US"/>
              </a:p>
            </p:txBody>
          </p:sp>
          <p:sp>
            <p:nvSpPr>
              <p:cNvPr id="49267" name="Line 36"/>
              <p:cNvSpPr>
                <a:spLocks noChangeShapeType="1"/>
              </p:cNvSpPr>
              <p:nvPr/>
            </p:nvSpPr>
            <p:spPr bwMode="auto">
              <a:xfrm>
                <a:off x="1824" y="1968"/>
                <a:ext cx="0" cy="86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 anchorCtr="1"/>
              <a:lstStyle/>
              <a:p>
                <a:endParaRPr lang="zh-CN" altLang="en-US"/>
              </a:p>
            </p:txBody>
          </p:sp>
          <p:sp>
            <p:nvSpPr>
              <p:cNvPr id="49268" name="Line 37"/>
              <p:cNvSpPr>
                <a:spLocks noChangeShapeType="1"/>
              </p:cNvSpPr>
              <p:nvPr/>
            </p:nvSpPr>
            <p:spPr bwMode="auto">
              <a:xfrm>
                <a:off x="2280" y="1968"/>
                <a:ext cx="0" cy="86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 anchorCtr="1"/>
              <a:lstStyle/>
              <a:p>
                <a:endParaRPr lang="zh-CN" altLang="en-US"/>
              </a:p>
            </p:txBody>
          </p:sp>
          <p:sp>
            <p:nvSpPr>
              <p:cNvPr id="49269" name="Line 38"/>
              <p:cNvSpPr>
                <a:spLocks noChangeShapeType="1"/>
              </p:cNvSpPr>
              <p:nvPr/>
            </p:nvSpPr>
            <p:spPr bwMode="auto">
              <a:xfrm>
                <a:off x="2736" y="1968"/>
                <a:ext cx="0" cy="861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 anchorCtr="1"/>
              <a:lstStyle/>
              <a:p>
                <a:endParaRPr lang="zh-CN" altLang="en-US"/>
              </a:p>
            </p:txBody>
          </p:sp>
          <p:sp>
            <p:nvSpPr>
              <p:cNvPr id="49270" name="Freeform 39"/>
              <p:cNvSpPr>
                <a:spLocks/>
              </p:cNvSpPr>
              <p:nvPr/>
            </p:nvSpPr>
            <p:spPr bwMode="auto">
              <a:xfrm>
                <a:off x="912" y="1961"/>
                <a:ext cx="1821" cy="5"/>
              </a:xfrm>
              <a:custGeom>
                <a:avLst/>
                <a:gdLst>
                  <a:gd name="T0" fmla="*/ 0 w 1821"/>
                  <a:gd name="T1" fmla="*/ 5 h 5"/>
                  <a:gd name="T2" fmla="*/ 1821 w 1821"/>
                  <a:gd name="T3" fmla="*/ 0 h 5"/>
                  <a:gd name="T4" fmla="*/ 0 60000 65536"/>
                  <a:gd name="T5" fmla="*/ 0 60000 65536"/>
                  <a:gd name="T6" fmla="*/ 0 w 1821"/>
                  <a:gd name="T7" fmla="*/ 0 h 5"/>
                  <a:gd name="T8" fmla="*/ 1821 w 1821"/>
                  <a:gd name="T9" fmla="*/ 5 h 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821" h="5">
                    <a:moveTo>
                      <a:pt x="0" y="5"/>
                    </a:moveTo>
                    <a:lnTo>
                      <a:pt x="1821" y="0"/>
                    </a:lnTo>
                  </a:path>
                </a:pathLst>
              </a:cu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 anchorCtr="1"/>
              <a:lstStyle/>
              <a:p>
                <a:endParaRPr lang="zh-CN" altLang="en-US"/>
              </a:p>
            </p:txBody>
          </p:sp>
        </p:grpSp>
        <p:sp>
          <p:nvSpPr>
            <p:cNvPr id="49247" name="Rectangle 40"/>
            <p:cNvSpPr>
              <a:spLocks noChangeArrowheads="1"/>
            </p:cNvSpPr>
            <p:nvPr/>
          </p:nvSpPr>
          <p:spPr bwMode="auto">
            <a:xfrm>
              <a:off x="384" y="2286"/>
              <a:ext cx="456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1"/>
            <a:lstStyle/>
            <a:p>
              <a:pPr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zh-CN" altLang="en-US" sz="2400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49248" name="Rectangle 41"/>
            <p:cNvSpPr>
              <a:spLocks noChangeArrowheads="1"/>
            </p:cNvSpPr>
            <p:nvPr/>
          </p:nvSpPr>
          <p:spPr bwMode="auto">
            <a:xfrm>
              <a:off x="384" y="1999"/>
              <a:ext cx="456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1"/>
            <a:lstStyle/>
            <a:p>
              <a:pPr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zh-CN" altLang="en-US" sz="24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49249" name="Rectangle 42"/>
            <p:cNvSpPr>
              <a:spLocks noChangeArrowheads="1"/>
            </p:cNvSpPr>
            <p:nvPr/>
          </p:nvSpPr>
          <p:spPr bwMode="auto">
            <a:xfrm>
              <a:off x="384" y="1712"/>
              <a:ext cx="456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1"/>
            <a:lstStyle/>
            <a:p>
              <a:pPr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zh-CN" altLang="en-US" sz="2400">
                  <a:latin typeface="Times New Roman" pitchFamily="18" charset="0"/>
                </a:rPr>
                <a:t>0</a:t>
              </a:r>
            </a:p>
          </p:txBody>
        </p:sp>
      </p:grpSp>
      <p:grpSp>
        <p:nvGrpSpPr>
          <p:cNvPr id="5" name="Group 151"/>
          <p:cNvGrpSpPr>
            <a:grpSpLocks/>
          </p:cNvGrpSpPr>
          <p:nvPr/>
        </p:nvGrpSpPr>
        <p:grpSpPr bwMode="auto">
          <a:xfrm>
            <a:off x="4643438" y="2781300"/>
            <a:ext cx="3852862" cy="1789113"/>
            <a:chOff x="309" y="1296"/>
            <a:chExt cx="2427" cy="1277"/>
          </a:xfrm>
        </p:grpSpPr>
        <p:sp>
          <p:nvSpPr>
            <p:cNvPr id="49215" name="Text Box 152"/>
            <p:cNvSpPr txBox="1">
              <a:spLocks noChangeArrowheads="1"/>
            </p:cNvSpPr>
            <p:nvPr/>
          </p:nvSpPr>
          <p:spPr bwMode="auto">
            <a:xfrm>
              <a:off x="309" y="1392"/>
              <a:ext cx="791" cy="3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200">
                  <a:latin typeface="Times New Roman" pitchFamily="18" charset="0"/>
                </a:rPr>
                <a:t>字地址</a:t>
              </a:r>
            </a:p>
          </p:txBody>
        </p:sp>
        <p:sp>
          <p:nvSpPr>
            <p:cNvPr id="49216" name="Text Box 153"/>
            <p:cNvSpPr txBox="1">
              <a:spLocks noChangeArrowheads="1"/>
            </p:cNvSpPr>
            <p:nvPr/>
          </p:nvSpPr>
          <p:spPr bwMode="auto">
            <a:xfrm>
              <a:off x="1440" y="1296"/>
              <a:ext cx="820" cy="3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200">
                  <a:latin typeface="Times New Roman" pitchFamily="18" charset="0"/>
                </a:rPr>
                <a:t>字节地址</a:t>
              </a:r>
            </a:p>
          </p:txBody>
        </p:sp>
        <p:sp>
          <p:nvSpPr>
            <p:cNvPr id="49217" name="AutoShape 154"/>
            <p:cNvSpPr>
              <a:spLocks/>
            </p:cNvSpPr>
            <p:nvPr/>
          </p:nvSpPr>
          <p:spPr bwMode="auto">
            <a:xfrm rot="5400000">
              <a:off x="1746" y="719"/>
              <a:ext cx="144" cy="1836"/>
            </a:xfrm>
            <a:prstGeom prst="leftBrace">
              <a:avLst>
                <a:gd name="adj1" fmla="val 106250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9218" name="Group 155"/>
            <p:cNvGrpSpPr>
              <a:grpSpLocks/>
            </p:cNvGrpSpPr>
            <p:nvPr/>
          </p:nvGrpSpPr>
          <p:grpSpPr bwMode="auto">
            <a:xfrm>
              <a:off x="912" y="1705"/>
              <a:ext cx="1824" cy="868"/>
              <a:chOff x="912" y="1961"/>
              <a:chExt cx="1824" cy="868"/>
            </a:xfrm>
          </p:grpSpPr>
          <p:sp>
            <p:nvSpPr>
              <p:cNvPr id="49222" name="Rectangle 156"/>
              <p:cNvSpPr>
                <a:spLocks noChangeArrowheads="1"/>
              </p:cNvSpPr>
              <p:nvPr/>
            </p:nvSpPr>
            <p:spPr bwMode="auto">
              <a:xfrm>
                <a:off x="2280" y="2542"/>
                <a:ext cx="45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 anchorCtr="1"/>
              <a:lstStyle/>
              <a:p>
                <a:pPr>
                  <a:buClr>
                    <a:schemeClr val="accent2"/>
                  </a:buClr>
                  <a:buSzPct val="80000"/>
                  <a:buFont typeface="Wingdings" pitchFamily="2" charset="2"/>
                  <a:buNone/>
                </a:pPr>
                <a:r>
                  <a:rPr lang="en-US" altLang="zh-CN" sz="2400">
                    <a:latin typeface="Times New Roman" pitchFamily="18" charset="0"/>
                  </a:rPr>
                  <a:t>8</a:t>
                </a:r>
              </a:p>
            </p:txBody>
          </p:sp>
          <p:sp>
            <p:nvSpPr>
              <p:cNvPr id="49223" name="Rectangle 157"/>
              <p:cNvSpPr>
                <a:spLocks noChangeArrowheads="1"/>
              </p:cNvSpPr>
              <p:nvPr/>
            </p:nvSpPr>
            <p:spPr bwMode="auto">
              <a:xfrm>
                <a:off x="1824" y="2542"/>
                <a:ext cx="45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 anchorCtr="1"/>
              <a:lstStyle/>
              <a:p>
                <a:pPr>
                  <a:buClr>
                    <a:schemeClr val="accent2"/>
                  </a:buClr>
                  <a:buSzPct val="80000"/>
                  <a:buFont typeface="Wingdings" pitchFamily="2" charset="2"/>
                  <a:buNone/>
                </a:pPr>
                <a:r>
                  <a:rPr lang="en-US" altLang="zh-CN" sz="2400">
                    <a:latin typeface="Times New Roman" pitchFamily="18" charset="0"/>
                  </a:rPr>
                  <a:t>9</a:t>
                </a:r>
              </a:p>
            </p:txBody>
          </p:sp>
          <p:sp>
            <p:nvSpPr>
              <p:cNvPr id="49224" name="Rectangle 158"/>
              <p:cNvSpPr>
                <a:spLocks noChangeArrowheads="1"/>
              </p:cNvSpPr>
              <p:nvPr/>
            </p:nvSpPr>
            <p:spPr bwMode="auto">
              <a:xfrm>
                <a:off x="1368" y="2542"/>
                <a:ext cx="45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 anchorCtr="1"/>
              <a:lstStyle/>
              <a:p>
                <a:pPr>
                  <a:buClr>
                    <a:schemeClr val="accent2"/>
                  </a:buClr>
                  <a:buSzPct val="80000"/>
                  <a:buFont typeface="Wingdings" pitchFamily="2" charset="2"/>
                  <a:buNone/>
                </a:pPr>
                <a:r>
                  <a:rPr lang="en-US" altLang="zh-CN" sz="2400">
                    <a:latin typeface="Times New Roman" pitchFamily="18" charset="0"/>
                  </a:rPr>
                  <a:t>10</a:t>
                </a:r>
              </a:p>
            </p:txBody>
          </p:sp>
          <p:sp>
            <p:nvSpPr>
              <p:cNvPr id="49225" name="Rectangle 159"/>
              <p:cNvSpPr>
                <a:spLocks noChangeArrowheads="1"/>
              </p:cNvSpPr>
              <p:nvPr/>
            </p:nvSpPr>
            <p:spPr bwMode="auto">
              <a:xfrm>
                <a:off x="912" y="2542"/>
                <a:ext cx="45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 anchorCtr="1"/>
              <a:lstStyle/>
              <a:p>
                <a:pPr>
                  <a:buClr>
                    <a:schemeClr val="accent2"/>
                  </a:buClr>
                  <a:buSzPct val="80000"/>
                  <a:buFont typeface="Wingdings" pitchFamily="2" charset="2"/>
                  <a:buNone/>
                </a:pPr>
                <a:r>
                  <a:rPr lang="en-US" altLang="zh-CN" sz="2400">
                    <a:latin typeface="Times New Roman" pitchFamily="18" charset="0"/>
                  </a:rPr>
                  <a:t>11</a:t>
                </a:r>
              </a:p>
            </p:txBody>
          </p:sp>
          <p:sp>
            <p:nvSpPr>
              <p:cNvPr id="49226" name="Rectangle 160"/>
              <p:cNvSpPr>
                <a:spLocks noChangeArrowheads="1"/>
              </p:cNvSpPr>
              <p:nvPr/>
            </p:nvSpPr>
            <p:spPr bwMode="auto">
              <a:xfrm>
                <a:off x="2280" y="2255"/>
                <a:ext cx="45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 anchorCtr="1"/>
              <a:lstStyle/>
              <a:p>
                <a:pPr>
                  <a:buClr>
                    <a:schemeClr val="accent2"/>
                  </a:buClr>
                  <a:buSzPct val="80000"/>
                  <a:buFont typeface="Wingdings" pitchFamily="2" charset="2"/>
                  <a:buNone/>
                </a:pPr>
                <a:r>
                  <a:rPr lang="en-US" altLang="zh-CN" sz="2400">
                    <a:latin typeface="Times New Roman" pitchFamily="18" charset="0"/>
                  </a:rPr>
                  <a:t>4</a:t>
                </a:r>
              </a:p>
            </p:txBody>
          </p:sp>
          <p:sp>
            <p:nvSpPr>
              <p:cNvPr id="49227" name="Rectangle 161"/>
              <p:cNvSpPr>
                <a:spLocks noChangeArrowheads="1"/>
              </p:cNvSpPr>
              <p:nvPr/>
            </p:nvSpPr>
            <p:spPr bwMode="auto">
              <a:xfrm>
                <a:off x="1824" y="2255"/>
                <a:ext cx="45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 anchorCtr="1"/>
              <a:lstStyle/>
              <a:p>
                <a:pPr>
                  <a:buClr>
                    <a:schemeClr val="accent2"/>
                  </a:buClr>
                  <a:buSzPct val="80000"/>
                  <a:buFont typeface="Wingdings" pitchFamily="2" charset="2"/>
                  <a:buNone/>
                </a:pPr>
                <a:r>
                  <a:rPr lang="en-US" altLang="zh-CN" sz="2400">
                    <a:latin typeface="Times New Roman" pitchFamily="18" charset="0"/>
                  </a:rPr>
                  <a:t>5</a:t>
                </a:r>
              </a:p>
            </p:txBody>
          </p:sp>
          <p:sp>
            <p:nvSpPr>
              <p:cNvPr id="49228" name="Rectangle 162"/>
              <p:cNvSpPr>
                <a:spLocks noChangeArrowheads="1"/>
              </p:cNvSpPr>
              <p:nvPr/>
            </p:nvSpPr>
            <p:spPr bwMode="auto">
              <a:xfrm>
                <a:off x="1368" y="2255"/>
                <a:ext cx="45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 anchorCtr="1"/>
              <a:lstStyle/>
              <a:p>
                <a:pPr>
                  <a:buClr>
                    <a:schemeClr val="accent2"/>
                  </a:buClr>
                  <a:buSzPct val="80000"/>
                  <a:buFont typeface="Wingdings" pitchFamily="2" charset="2"/>
                  <a:buNone/>
                </a:pPr>
                <a:r>
                  <a:rPr lang="en-US" altLang="zh-CN" sz="2400">
                    <a:latin typeface="Times New Roman" pitchFamily="18" charset="0"/>
                  </a:rPr>
                  <a:t>6</a:t>
                </a:r>
              </a:p>
            </p:txBody>
          </p:sp>
          <p:sp>
            <p:nvSpPr>
              <p:cNvPr id="49229" name="Rectangle 163"/>
              <p:cNvSpPr>
                <a:spLocks noChangeArrowheads="1"/>
              </p:cNvSpPr>
              <p:nvPr/>
            </p:nvSpPr>
            <p:spPr bwMode="auto">
              <a:xfrm>
                <a:off x="912" y="2255"/>
                <a:ext cx="45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 anchorCtr="1"/>
              <a:lstStyle/>
              <a:p>
                <a:pPr>
                  <a:buClr>
                    <a:schemeClr val="accent2"/>
                  </a:buClr>
                  <a:buSzPct val="80000"/>
                  <a:buFont typeface="Wingdings" pitchFamily="2" charset="2"/>
                  <a:buNone/>
                </a:pPr>
                <a:r>
                  <a:rPr lang="en-US" altLang="zh-CN" sz="2400">
                    <a:latin typeface="Times New Roman" pitchFamily="18" charset="0"/>
                  </a:rPr>
                  <a:t>7</a:t>
                </a:r>
              </a:p>
            </p:txBody>
          </p:sp>
          <p:sp>
            <p:nvSpPr>
              <p:cNvPr id="49230" name="Rectangle 164"/>
              <p:cNvSpPr>
                <a:spLocks noChangeArrowheads="1"/>
              </p:cNvSpPr>
              <p:nvPr/>
            </p:nvSpPr>
            <p:spPr bwMode="auto">
              <a:xfrm>
                <a:off x="2280" y="1968"/>
                <a:ext cx="45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 anchorCtr="1"/>
              <a:lstStyle/>
              <a:p>
                <a:pPr>
                  <a:buClr>
                    <a:schemeClr val="accent2"/>
                  </a:buClr>
                  <a:buSzPct val="80000"/>
                  <a:buFont typeface="Wingdings" pitchFamily="2" charset="2"/>
                  <a:buNone/>
                </a:pPr>
                <a:r>
                  <a:rPr lang="en-US" altLang="zh-CN" sz="2400"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49231" name="Rectangle 165"/>
              <p:cNvSpPr>
                <a:spLocks noChangeArrowheads="1"/>
              </p:cNvSpPr>
              <p:nvPr/>
            </p:nvSpPr>
            <p:spPr bwMode="auto">
              <a:xfrm>
                <a:off x="1824" y="1968"/>
                <a:ext cx="45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 anchorCtr="1"/>
              <a:lstStyle/>
              <a:p>
                <a:pPr>
                  <a:buClr>
                    <a:schemeClr val="accent2"/>
                  </a:buClr>
                  <a:buSzPct val="80000"/>
                  <a:buFont typeface="Wingdings" pitchFamily="2" charset="2"/>
                  <a:buNone/>
                </a:pPr>
                <a:r>
                  <a:rPr lang="en-US" altLang="zh-CN" sz="2400"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49232" name="Rectangle 166"/>
              <p:cNvSpPr>
                <a:spLocks noChangeArrowheads="1"/>
              </p:cNvSpPr>
              <p:nvPr/>
            </p:nvSpPr>
            <p:spPr bwMode="auto">
              <a:xfrm>
                <a:off x="1368" y="1968"/>
                <a:ext cx="45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 anchorCtr="1"/>
              <a:lstStyle/>
              <a:p>
                <a:pPr>
                  <a:buClr>
                    <a:schemeClr val="accent2"/>
                  </a:buClr>
                  <a:buSzPct val="80000"/>
                  <a:buFont typeface="Wingdings" pitchFamily="2" charset="2"/>
                  <a:buNone/>
                </a:pPr>
                <a:r>
                  <a:rPr lang="en-US" altLang="zh-CN" sz="2400"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49233" name="Rectangle 167"/>
              <p:cNvSpPr>
                <a:spLocks noChangeArrowheads="1"/>
              </p:cNvSpPr>
              <p:nvPr/>
            </p:nvSpPr>
            <p:spPr bwMode="auto">
              <a:xfrm>
                <a:off x="912" y="1968"/>
                <a:ext cx="45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 anchorCtr="1"/>
              <a:lstStyle/>
              <a:p>
                <a:pPr>
                  <a:buClr>
                    <a:schemeClr val="accent2"/>
                  </a:buClr>
                  <a:buSzPct val="80000"/>
                  <a:buFont typeface="Wingdings" pitchFamily="2" charset="2"/>
                  <a:buNone/>
                </a:pPr>
                <a:r>
                  <a:rPr lang="en-US" altLang="zh-CN" sz="2400">
                    <a:latin typeface="Times New Roman" pitchFamily="18" charset="0"/>
                  </a:rPr>
                  <a:t>3</a:t>
                </a:r>
              </a:p>
            </p:txBody>
          </p:sp>
          <p:sp>
            <p:nvSpPr>
              <p:cNvPr id="49234" name="Line 168"/>
              <p:cNvSpPr>
                <a:spLocks noChangeShapeType="1"/>
              </p:cNvSpPr>
              <p:nvPr/>
            </p:nvSpPr>
            <p:spPr bwMode="auto">
              <a:xfrm>
                <a:off x="912" y="2255"/>
                <a:ext cx="182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 anchorCtr="1"/>
              <a:lstStyle/>
              <a:p>
                <a:endParaRPr lang="zh-CN" altLang="en-US"/>
              </a:p>
            </p:txBody>
          </p:sp>
          <p:sp>
            <p:nvSpPr>
              <p:cNvPr id="49235" name="Line 169"/>
              <p:cNvSpPr>
                <a:spLocks noChangeShapeType="1"/>
              </p:cNvSpPr>
              <p:nvPr/>
            </p:nvSpPr>
            <p:spPr bwMode="auto">
              <a:xfrm>
                <a:off x="912" y="2542"/>
                <a:ext cx="182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 anchorCtr="1"/>
              <a:lstStyle/>
              <a:p>
                <a:endParaRPr lang="zh-CN" altLang="en-US"/>
              </a:p>
            </p:txBody>
          </p:sp>
          <p:sp>
            <p:nvSpPr>
              <p:cNvPr id="49236" name="Line 170"/>
              <p:cNvSpPr>
                <a:spLocks noChangeShapeType="1"/>
              </p:cNvSpPr>
              <p:nvPr/>
            </p:nvSpPr>
            <p:spPr bwMode="auto">
              <a:xfrm>
                <a:off x="912" y="2829"/>
                <a:ext cx="1824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 anchorCtr="1"/>
              <a:lstStyle/>
              <a:p>
                <a:endParaRPr lang="zh-CN" altLang="en-US"/>
              </a:p>
            </p:txBody>
          </p:sp>
          <p:sp>
            <p:nvSpPr>
              <p:cNvPr id="49237" name="Line 171"/>
              <p:cNvSpPr>
                <a:spLocks noChangeShapeType="1"/>
              </p:cNvSpPr>
              <p:nvPr/>
            </p:nvSpPr>
            <p:spPr bwMode="auto">
              <a:xfrm>
                <a:off x="912" y="1968"/>
                <a:ext cx="0" cy="861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 anchorCtr="1"/>
              <a:lstStyle/>
              <a:p>
                <a:endParaRPr lang="zh-CN" altLang="en-US"/>
              </a:p>
            </p:txBody>
          </p:sp>
          <p:sp>
            <p:nvSpPr>
              <p:cNvPr id="49238" name="Line 172"/>
              <p:cNvSpPr>
                <a:spLocks noChangeShapeType="1"/>
              </p:cNvSpPr>
              <p:nvPr/>
            </p:nvSpPr>
            <p:spPr bwMode="auto">
              <a:xfrm>
                <a:off x="1368" y="1968"/>
                <a:ext cx="0" cy="86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 anchorCtr="1"/>
              <a:lstStyle/>
              <a:p>
                <a:endParaRPr lang="zh-CN" altLang="en-US"/>
              </a:p>
            </p:txBody>
          </p:sp>
          <p:sp>
            <p:nvSpPr>
              <p:cNvPr id="49239" name="Line 173"/>
              <p:cNvSpPr>
                <a:spLocks noChangeShapeType="1"/>
              </p:cNvSpPr>
              <p:nvPr/>
            </p:nvSpPr>
            <p:spPr bwMode="auto">
              <a:xfrm>
                <a:off x="1824" y="1968"/>
                <a:ext cx="0" cy="86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 anchorCtr="1"/>
              <a:lstStyle/>
              <a:p>
                <a:endParaRPr lang="zh-CN" altLang="en-US"/>
              </a:p>
            </p:txBody>
          </p:sp>
          <p:sp>
            <p:nvSpPr>
              <p:cNvPr id="49240" name="Line 174"/>
              <p:cNvSpPr>
                <a:spLocks noChangeShapeType="1"/>
              </p:cNvSpPr>
              <p:nvPr/>
            </p:nvSpPr>
            <p:spPr bwMode="auto">
              <a:xfrm>
                <a:off x="2280" y="1968"/>
                <a:ext cx="0" cy="86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 anchorCtr="1"/>
              <a:lstStyle/>
              <a:p>
                <a:endParaRPr lang="zh-CN" altLang="en-US"/>
              </a:p>
            </p:txBody>
          </p:sp>
          <p:sp>
            <p:nvSpPr>
              <p:cNvPr id="49241" name="Line 175"/>
              <p:cNvSpPr>
                <a:spLocks noChangeShapeType="1"/>
              </p:cNvSpPr>
              <p:nvPr/>
            </p:nvSpPr>
            <p:spPr bwMode="auto">
              <a:xfrm>
                <a:off x="2736" y="1968"/>
                <a:ext cx="0" cy="861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 anchorCtr="1"/>
              <a:lstStyle/>
              <a:p>
                <a:endParaRPr lang="zh-CN" altLang="en-US"/>
              </a:p>
            </p:txBody>
          </p:sp>
          <p:sp>
            <p:nvSpPr>
              <p:cNvPr id="49242" name="Freeform 176"/>
              <p:cNvSpPr>
                <a:spLocks/>
              </p:cNvSpPr>
              <p:nvPr/>
            </p:nvSpPr>
            <p:spPr bwMode="auto">
              <a:xfrm>
                <a:off x="912" y="1961"/>
                <a:ext cx="1821" cy="5"/>
              </a:xfrm>
              <a:custGeom>
                <a:avLst/>
                <a:gdLst>
                  <a:gd name="T0" fmla="*/ 0 w 1821"/>
                  <a:gd name="T1" fmla="*/ 5 h 5"/>
                  <a:gd name="T2" fmla="*/ 1821 w 1821"/>
                  <a:gd name="T3" fmla="*/ 0 h 5"/>
                  <a:gd name="T4" fmla="*/ 0 60000 65536"/>
                  <a:gd name="T5" fmla="*/ 0 60000 65536"/>
                  <a:gd name="T6" fmla="*/ 0 w 1821"/>
                  <a:gd name="T7" fmla="*/ 0 h 5"/>
                  <a:gd name="T8" fmla="*/ 1821 w 1821"/>
                  <a:gd name="T9" fmla="*/ 5 h 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821" h="5">
                    <a:moveTo>
                      <a:pt x="0" y="5"/>
                    </a:moveTo>
                    <a:lnTo>
                      <a:pt x="1821" y="0"/>
                    </a:lnTo>
                  </a:path>
                </a:pathLst>
              </a:cu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 anchorCtr="1"/>
              <a:lstStyle/>
              <a:p>
                <a:endParaRPr lang="zh-CN" altLang="en-US"/>
              </a:p>
            </p:txBody>
          </p:sp>
        </p:grpSp>
        <p:sp>
          <p:nvSpPr>
            <p:cNvPr id="49219" name="Rectangle 177"/>
            <p:cNvSpPr>
              <a:spLocks noChangeArrowheads="1"/>
            </p:cNvSpPr>
            <p:nvPr/>
          </p:nvSpPr>
          <p:spPr bwMode="auto">
            <a:xfrm>
              <a:off x="384" y="2286"/>
              <a:ext cx="456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1"/>
            <a:lstStyle/>
            <a:p>
              <a:pPr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zh-CN" altLang="en-US" sz="2400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49220" name="Rectangle 178"/>
            <p:cNvSpPr>
              <a:spLocks noChangeArrowheads="1"/>
            </p:cNvSpPr>
            <p:nvPr/>
          </p:nvSpPr>
          <p:spPr bwMode="auto">
            <a:xfrm>
              <a:off x="384" y="1999"/>
              <a:ext cx="456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1"/>
            <a:lstStyle/>
            <a:p>
              <a:pPr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zh-CN" altLang="en-US" sz="24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49221" name="Rectangle 179"/>
            <p:cNvSpPr>
              <a:spLocks noChangeArrowheads="1"/>
            </p:cNvSpPr>
            <p:nvPr/>
          </p:nvSpPr>
          <p:spPr bwMode="auto">
            <a:xfrm>
              <a:off x="384" y="1712"/>
              <a:ext cx="456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1"/>
            <a:lstStyle/>
            <a:p>
              <a:pPr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zh-CN" altLang="en-US" sz="2400">
                  <a:latin typeface="Times New Roman" pitchFamily="18" charset="0"/>
                </a:rPr>
                <a:t>0</a:t>
              </a:r>
            </a:p>
          </p:txBody>
        </p:sp>
      </p:grpSp>
      <p:sp>
        <p:nvSpPr>
          <p:cNvPr id="364725" name="Text Box 181"/>
          <p:cNvSpPr txBox="1">
            <a:spLocks noChangeArrowheads="1"/>
          </p:cNvSpPr>
          <p:nvPr/>
        </p:nvSpPr>
        <p:spPr bwMode="auto">
          <a:xfrm>
            <a:off x="468313" y="4797425"/>
            <a:ext cx="6767512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200">
                <a:latin typeface="Times New Roman" pitchFamily="18" charset="0"/>
              </a:rPr>
              <a:t> </a:t>
            </a:r>
            <a:r>
              <a:rPr lang="zh-CN" altLang="en-US" sz="2200">
                <a:solidFill>
                  <a:schemeClr val="folHlink"/>
                </a:solidFill>
                <a:latin typeface="Times New Roman" pitchFamily="18" charset="0"/>
              </a:rPr>
              <a:t>例</a:t>
            </a:r>
            <a:r>
              <a:rPr lang="zh-CN" altLang="en-US" sz="2200">
                <a:latin typeface="Times New Roman" pitchFamily="18" charset="0"/>
              </a:rPr>
              <a:t>       </a:t>
            </a:r>
            <a:r>
              <a:rPr lang="en-US" altLang="zh-CN" sz="2200">
                <a:latin typeface="Times New Roman" pitchFamily="18" charset="0"/>
              </a:rPr>
              <a:t>1 2 3 4 5 6 7 8 H  </a:t>
            </a:r>
            <a:r>
              <a:rPr lang="zh-CN" altLang="en-US" sz="2200">
                <a:latin typeface="Times New Roman" pitchFamily="18" charset="0"/>
              </a:rPr>
              <a:t>的存放方式</a:t>
            </a:r>
          </a:p>
        </p:txBody>
      </p:sp>
      <p:grpSp>
        <p:nvGrpSpPr>
          <p:cNvPr id="7" name="Group 238"/>
          <p:cNvGrpSpPr>
            <a:grpSpLocks/>
          </p:cNvGrpSpPr>
          <p:nvPr/>
        </p:nvGrpSpPr>
        <p:grpSpPr bwMode="auto">
          <a:xfrm>
            <a:off x="611188" y="5445125"/>
            <a:ext cx="3733800" cy="1216025"/>
            <a:chOff x="506" y="3481"/>
            <a:chExt cx="2352" cy="766"/>
          </a:xfrm>
        </p:grpSpPr>
        <p:sp>
          <p:nvSpPr>
            <p:cNvPr id="49191" name="Rectangle 185"/>
            <p:cNvSpPr>
              <a:spLocks noChangeArrowheads="1"/>
            </p:cNvSpPr>
            <p:nvPr/>
          </p:nvSpPr>
          <p:spPr bwMode="auto">
            <a:xfrm>
              <a:off x="2402" y="3994"/>
              <a:ext cx="456" cy="2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1"/>
            <a:lstStyle/>
            <a:p>
              <a:pPr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49192" name="Rectangle 186"/>
            <p:cNvSpPr>
              <a:spLocks noChangeArrowheads="1"/>
            </p:cNvSpPr>
            <p:nvPr/>
          </p:nvSpPr>
          <p:spPr bwMode="auto">
            <a:xfrm>
              <a:off x="1946" y="3994"/>
              <a:ext cx="456" cy="2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1"/>
            <a:lstStyle/>
            <a:p>
              <a:pPr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49193" name="Rectangle 187"/>
            <p:cNvSpPr>
              <a:spLocks noChangeArrowheads="1"/>
            </p:cNvSpPr>
            <p:nvPr/>
          </p:nvSpPr>
          <p:spPr bwMode="auto">
            <a:xfrm>
              <a:off x="1490" y="3994"/>
              <a:ext cx="456" cy="2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1"/>
            <a:lstStyle/>
            <a:p>
              <a:pPr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49194" name="Rectangle 188"/>
            <p:cNvSpPr>
              <a:spLocks noChangeArrowheads="1"/>
            </p:cNvSpPr>
            <p:nvPr/>
          </p:nvSpPr>
          <p:spPr bwMode="auto">
            <a:xfrm>
              <a:off x="1034" y="3994"/>
              <a:ext cx="456" cy="2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1"/>
            <a:lstStyle/>
            <a:p>
              <a:pPr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49195" name="Rectangle 189"/>
            <p:cNvSpPr>
              <a:spLocks noChangeArrowheads="1"/>
            </p:cNvSpPr>
            <p:nvPr/>
          </p:nvSpPr>
          <p:spPr bwMode="auto">
            <a:xfrm>
              <a:off x="2402" y="3740"/>
              <a:ext cx="456" cy="2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1"/>
            <a:lstStyle/>
            <a:p>
              <a:pPr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49196" name="Rectangle 190"/>
            <p:cNvSpPr>
              <a:spLocks noChangeArrowheads="1"/>
            </p:cNvSpPr>
            <p:nvPr/>
          </p:nvSpPr>
          <p:spPr bwMode="auto">
            <a:xfrm>
              <a:off x="1946" y="3740"/>
              <a:ext cx="456" cy="2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1"/>
            <a:lstStyle/>
            <a:p>
              <a:pPr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49197" name="Rectangle 191"/>
            <p:cNvSpPr>
              <a:spLocks noChangeArrowheads="1"/>
            </p:cNvSpPr>
            <p:nvPr/>
          </p:nvSpPr>
          <p:spPr bwMode="auto">
            <a:xfrm>
              <a:off x="1490" y="3740"/>
              <a:ext cx="456" cy="2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1"/>
            <a:lstStyle/>
            <a:p>
              <a:pPr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49198" name="Rectangle 192"/>
            <p:cNvSpPr>
              <a:spLocks noChangeArrowheads="1"/>
            </p:cNvSpPr>
            <p:nvPr/>
          </p:nvSpPr>
          <p:spPr bwMode="auto">
            <a:xfrm>
              <a:off x="1034" y="3740"/>
              <a:ext cx="456" cy="2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1"/>
            <a:lstStyle/>
            <a:p>
              <a:pPr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49199" name="Rectangle 193"/>
            <p:cNvSpPr>
              <a:spLocks noChangeArrowheads="1"/>
            </p:cNvSpPr>
            <p:nvPr/>
          </p:nvSpPr>
          <p:spPr bwMode="auto">
            <a:xfrm>
              <a:off x="2402" y="3487"/>
              <a:ext cx="456" cy="2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1"/>
            <a:lstStyle/>
            <a:p>
              <a:pPr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000">
                  <a:latin typeface="Times New Roman" pitchFamily="18" charset="0"/>
                </a:rPr>
                <a:t>78H</a:t>
              </a:r>
            </a:p>
          </p:txBody>
        </p:sp>
        <p:sp>
          <p:nvSpPr>
            <p:cNvPr id="49200" name="Rectangle 194"/>
            <p:cNvSpPr>
              <a:spLocks noChangeArrowheads="1"/>
            </p:cNvSpPr>
            <p:nvPr/>
          </p:nvSpPr>
          <p:spPr bwMode="auto">
            <a:xfrm>
              <a:off x="1946" y="3487"/>
              <a:ext cx="456" cy="2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1"/>
            <a:lstStyle/>
            <a:p>
              <a:pPr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000">
                  <a:latin typeface="Times New Roman" pitchFamily="18" charset="0"/>
                </a:rPr>
                <a:t>56H</a:t>
              </a:r>
            </a:p>
          </p:txBody>
        </p:sp>
        <p:sp>
          <p:nvSpPr>
            <p:cNvPr id="49201" name="Rectangle 195"/>
            <p:cNvSpPr>
              <a:spLocks noChangeArrowheads="1"/>
            </p:cNvSpPr>
            <p:nvPr/>
          </p:nvSpPr>
          <p:spPr bwMode="auto">
            <a:xfrm>
              <a:off x="1490" y="3487"/>
              <a:ext cx="456" cy="2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1"/>
            <a:lstStyle/>
            <a:p>
              <a:pPr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000">
                  <a:latin typeface="Times New Roman" pitchFamily="18" charset="0"/>
                </a:rPr>
                <a:t>34H</a:t>
              </a:r>
            </a:p>
          </p:txBody>
        </p:sp>
        <p:sp>
          <p:nvSpPr>
            <p:cNvPr id="49202" name="Rectangle 196"/>
            <p:cNvSpPr>
              <a:spLocks noChangeArrowheads="1"/>
            </p:cNvSpPr>
            <p:nvPr/>
          </p:nvSpPr>
          <p:spPr bwMode="auto">
            <a:xfrm>
              <a:off x="1034" y="3487"/>
              <a:ext cx="456" cy="2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1"/>
            <a:lstStyle/>
            <a:p>
              <a:pPr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000">
                  <a:latin typeface="Times New Roman" pitchFamily="18" charset="0"/>
                </a:rPr>
                <a:t>12H</a:t>
              </a:r>
            </a:p>
          </p:txBody>
        </p:sp>
        <p:sp>
          <p:nvSpPr>
            <p:cNvPr id="49203" name="Line 197"/>
            <p:cNvSpPr>
              <a:spLocks noChangeShapeType="1"/>
            </p:cNvSpPr>
            <p:nvPr/>
          </p:nvSpPr>
          <p:spPr bwMode="auto">
            <a:xfrm>
              <a:off x="1034" y="3740"/>
              <a:ext cx="182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49204" name="Line 198"/>
            <p:cNvSpPr>
              <a:spLocks noChangeShapeType="1"/>
            </p:cNvSpPr>
            <p:nvPr/>
          </p:nvSpPr>
          <p:spPr bwMode="auto">
            <a:xfrm>
              <a:off x="1034" y="3994"/>
              <a:ext cx="182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49205" name="Line 199"/>
            <p:cNvSpPr>
              <a:spLocks noChangeShapeType="1"/>
            </p:cNvSpPr>
            <p:nvPr/>
          </p:nvSpPr>
          <p:spPr bwMode="auto">
            <a:xfrm>
              <a:off x="1034" y="4247"/>
              <a:ext cx="182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49206" name="Line 200"/>
            <p:cNvSpPr>
              <a:spLocks noChangeShapeType="1"/>
            </p:cNvSpPr>
            <p:nvPr/>
          </p:nvSpPr>
          <p:spPr bwMode="auto">
            <a:xfrm>
              <a:off x="1034" y="3487"/>
              <a:ext cx="0" cy="76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49207" name="Line 201"/>
            <p:cNvSpPr>
              <a:spLocks noChangeShapeType="1"/>
            </p:cNvSpPr>
            <p:nvPr/>
          </p:nvSpPr>
          <p:spPr bwMode="auto">
            <a:xfrm>
              <a:off x="1490" y="3487"/>
              <a:ext cx="0" cy="7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49208" name="Line 202"/>
            <p:cNvSpPr>
              <a:spLocks noChangeShapeType="1"/>
            </p:cNvSpPr>
            <p:nvPr/>
          </p:nvSpPr>
          <p:spPr bwMode="auto">
            <a:xfrm>
              <a:off x="1946" y="3487"/>
              <a:ext cx="0" cy="7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49209" name="Line 203"/>
            <p:cNvSpPr>
              <a:spLocks noChangeShapeType="1"/>
            </p:cNvSpPr>
            <p:nvPr/>
          </p:nvSpPr>
          <p:spPr bwMode="auto">
            <a:xfrm>
              <a:off x="2402" y="3487"/>
              <a:ext cx="0" cy="7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49210" name="Line 204"/>
            <p:cNvSpPr>
              <a:spLocks noChangeShapeType="1"/>
            </p:cNvSpPr>
            <p:nvPr/>
          </p:nvSpPr>
          <p:spPr bwMode="auto">
            <a:xfrm>
              <a:off x="2858" y="3487"/>
              <a:ext cx="0" cy="76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49211" name="Freeform 205"/>
            <p:cNvSpPr>
              <a:spLocks/>
            </p:cNvSpPr>
            <p:nvPr/>
          </p:nvSpPr>
          <p:spPr bwMode="auto">
            <a:xfrm>
              <a:off x="1034" y="3481"/>
              <a:ext cx="1821" cy="4"/>
            </a:xfrm>
            <a:custGeom>
              <a:avLst/>
              <a:gdLst>
                <a:gd name="T0" fmla="*/ 0 w 1821"/>
                <a:gd name="T1" fmla="*/ 5 h 5"/>
                <a:gd name="T2" fmla="*/ 1821 w 1821"/>
                <a:gd name="T3" fmla="*/ 0 h 5"/>
                <a:gd name="T4" fmla="*/ 0 60000 65536"/>
                <a:gd name="T5" fmla="*/ 0 60000 65536"/>
                <a:gd name="T6" fmla="*/ 0 w 1821"/>
                <a:gd name="T7" fmla="*/ 0 h 5"/>
                <a:gd name="T8" fmla="*/ 1821 w 1821"/>
                <a:gd name="T9" fmla="*/ 5 h 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1" h="5">
                  <a:moveTo>
                    <a:pt x="0" y="5"/>
                  </a:moveTo>
                  <a:lnTo>
                    <a:pt x="1821" y="0"/>
                  </a:lnTo>
                </a:path>
              </a:pathLst>
            </a:cu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49212" name="Rectangle 206"/>
            <p:cNvSpPr>
              <a:spLocks noChangeArrowheads="1"/>
            </p:cNvSpPr>
            <p:nvPr/>
          </p:nvSpPr>
          <p:spPr bwMode="auto">
            <a:xfrm>
              <a:off x="506" y="3994"/>
              <a:ext cx="456" cy="2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1"/>
            <a:lstStyle/>
            <a:p>
              <a:pPr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zh-CN" altLang="en-US" sz="2400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49213" name="Rectangle 207"/>
            <p:cNvSpPr>
              <a:spLocks noChangeArrowheads="1"/>
            </p:cNvSpPr>
            <p:nvPr/>
          </p:nvSpPr>
          <p:spPr bwMode="auto">
            <a:xfrm>
              <a:off x="506" y="3740"/>
              <a:ext cx="456" cy="2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1"/>
            <a:lstStyle/>
            <a:p>
              <a:pPr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zh-CN" altLang="en-US" sz="24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49214" name="Rectangle 208"/>
            <p:cNvSpPr>
              <a:spLocks noChangeArrowheads="1"/>
            </p:cNvSpPr>
            <p:nvPr/>
          </p:nvSpPr>
          <p:spPr bwMode="auto">
            <a:xfrm>
              <a:off x="506" y="3487"/>
              <a:ext cx="456" cy="2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1"/>
            <a:lstStyle/>
            <a:p>
              <a:pPr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400">
                  <a:latin typeface="Times New Roman" pitchFamily="18" charset="0"/>
                </a:rPr>
                <a:t>0</a:t>
              </a:r>
            </a:p>
          </p:txBody>
        </p:sp>
      </p:grpSp>
      <p:grpSp>
        <p:nvGrpSpPr>
          <p:cNvPr id="8" name="Group 239"/>
          <p:cNvGrpSpPr>
            <a:grpSpLocks/>
          </p:cNvGrpSpPr>
          <p:nvPr/>
        </p:nvGrpSpPr>
        <p:grpSpPr bwMode="auto">
          <a:xfrm>
            <a:off x="4799013" y="5445125"/>
            <a:ext cx="3733800" cy="1216025"/>
            <a:chOff x="3182" y="3481"/>
            <a:chExt cx="2352" cy="766"/>
          </a:xfrm>
        </p:grpSpPr>
        <p:grpSp>
          <p:nvGrpSpPr>
            <p:cNvPr id="49166" name="Group 213"/>
            <p:cNvGrpSpPr>
              <a:grpSpLocks/>
            </p:cNvGrpSpPr>
            <p:nvPr/>
          </p:nvGrpSpPr>
          <p:grpSpPr bwMode="auto">
            <a:xfrm>
              <a:off x="3710" y="3481"/>
              <a:ext cx="1824" cy="766"/>
              <a:chOff x="912" y="1961"/>
              <a:chExt cx="1824" cy="868"/>
            </a:xfrm>
          </p:grpSpPr>
          <p:sp>
            <p:nvSpPr>
              <p:cNvPr id="49170" name="Rectangle 214"/>
              <p:cNvSpPr>
                <a:spLocks noChangeArrowheads="1"/>
              </p:cNvSpPr>
              <p:nvPr/>
            </p:nvSpPr>
            <p:spPr bwMode="auto">
              <a:xfrm>
                <a:off x="2280" y="2542"/>
                <a:ext cx="45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 anchorCtr="1"/>
              <a:lstStyle/>
              <a:p>
                <a:pPr>
                  <a:buClr>
                    <a:schemeClr val="accent2"/>
                  </a:buClr>
                  <a:buSzPct val="80000"/>
                  <a:buFont typeface="Wingdings" pitchFamily="2" charset="2"/>
                  <a:buNone/>
                </a:pPr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49171" name="Rectangle 215"/>
              <p:cNvSpPr>
                <a:spLocks noChangeArrowheads="1"/>
              </p:cNvSpPr>
              <p:nvPr/>
            </p:nvSpPr>
            <p:spPr bwMode="auto">
              <a:xfrm>
                <a:off x="1824" y="2542"/>
                <a:ext cx="45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 anchorCtr="1"/>
              <a:lstStyle/>
              <a:p>
                <a:pPr>
                  <a:buClr>
                    <a:schemeClr val="accent2"/>
                  </a:buClr>
                  <a:buSzPct val="80000"/>
                  <a:buFont typeface="Wingdings" pitchFamily="2" charset="2"/>
                  <a:buNone/>
                </a:pPr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49172" name="Rectangle 216"/>
              <p:cNvSpPr>
                <a:spLocks noChangeArrowheads="1"/>
              </p:cNvSpPr>
              <p:nvPr/>
            </p:nvSpPr>
            <p:spPr bwMode="auto">
              <a:xfrm>
                <a:off x="1368" y="2542"/>
                <a:ext cx="45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 anchorCtr="1"/>
              <a:lstStyle/>
              <a:p>
                <a:pPr>
                  <a:buClr>
                    <a:schemeClr val="accent2"/>
                  </a:buClr>
                  <a:buSzPct val="80000"/>
                  <a:buFont typeface="Wingdings" pitchFamily="2" charset="2"/>
                  <a:buNone/>
                </a:pPr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49173" name="Rectangle 217"/>
              <p:cNvSpPr>
                <a:spLocks noChangeArrowheads="1"/>
              </p:cNvSpPr>
              <p:nvPr/>
            </p:nvSpPr>
            <p:spPr bwMode="auto">
              <a:xfrm>
                <a:off x="912" y="2542"/>
                <a:ext cx="45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 anchorCtr="1"/>
              <a:lstStyle/>
              <a:p>
                <a:pPr>
                  <a:buClr>
                    <a:schemeClr val="accent2"/>
                  </a:buClr>
                  <a:buSzPct val="80000"/>
                  <a:buFont typeface="Wingdings" pitchFamily="2" charset="2"/>
                  <a:buNone/>
                </a:pPr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49174" name="Rectangle 218"/>
              <p:cNvSpPr>
                <a:spLocks noChangeArrowheads="1"/>
              </p:cNvSpPr>
              <p:nvPr/>
            </p:nvSpPr>
            <p:spPr bwMode="auto">
              <a:xfrm>
                <a:off x="2280" y="2255"/>
                <a:ext cx="45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 anchorCtr="1"/>
              <a:lstStyle/>
              <a:p>
                <a:pPr>
                  <a:buClr>
                    <a:schemeClr val="accent2"/>
                  </a:buClr>
                  <a:buSzPct val="80000"/>
                  <a:buFont typeface="Wingdings" pitchFamily="2" charset="2"/>
                  <a:buNone/>
                </a:pPr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49175" name="Rectangle 219"/>
              <p:cNvSpPr>
                <a:spLocks noChangeArrowheads="1"/>
              </p:cNvSpPr>
              <p:nvPr/>
            </p:nvSpPr>
            <p:spPr bwMode="auto">
              <a:xfrm>
                <a:off x="1824" y="2255"/>
                <a:ext cx="45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 anchorCtr="1"/>
              <a:lstStyle/>
              <a:p>
                <a:pPr>
                  <a:buClr>
                    <a:schemeClr val="accent2"/>
                  </a:buClr>
                  <a:buSzPct val="80000"/>
                  <a:buFont typeface="Wingdings" pitchFamily="2" charset="2"/>
                  <a:buNone/>
                </a:pPr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49176" name="Rectangle 220"/>
              <p:cNvSpPr>
                <a:spLocks noChangeArrowheads="1"/>
              </p:cNvSpPr>
              <p:nvPr/>
            </p:nvSpPr>
            <p:spPr bwMode="auto">
              <a:xfrm>
                <a:off x="1368" y="2255"/>
                <a:ext cx="45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 anchorCtr="1"/>
              <a:lstStyle/>
              <a:p>
                <a:pPr>
                  <a:buClr>
                    <a:schemeClr val="accent2"/>
                  </a:buClr>
                  <a:buSzPct val="80000"/>
                  <a:buFont typeface="Wingdings" pitchFamily="2" charset="2"/>
                  <a:buNone/>
                </a:pPr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49177" name="Rectangle 221"/>
              <p:cNvSpPr>
                <a:spLocks noChangeArrowheads="1"/>
              </p:cNvSpPr>
              <p:nvPr/>
            </p:nvSpPr>
            <p:spPr bwMode="auto">
              <a:xfrm>
                <a:off x="912" y="2255"/>
                <a:ext cx="45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 anchorCtr="1"/>
              <a:lstStyle/>
              <a:p>
                <a:pPr>
                  <a:buClr>
                    <a:schemeClr val="accent2"/>
                  </a:buClr>
                  <a:buSzPct val="80000"/>
                  <a:buFont typeface="Wingdings" pitchFamily="2" charset="2"/>
                  <a:buNone/>
                </a:pPr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49178" name="Rectangle 222"/>
              <p:cNvSpPr>
                <a:spLocks noChangeArrowheads="1"/>
              </p:cNvSpPr>
              <p:nvPr/>
            </p:nvSpPr>
            <p:spPr bwMode="auto">
              <a:xfrm>
                <a:off x="2280" y="1968"/>
                <a:ext cx="45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 anchorCtr="1"/>
              <a:lstStyle/>
              <a:p>
                <a:pPr>
                  <a:buClr>
                    <a:schemeClr val="accent2"/>
                  </a:buClr>
                  <a:buSzPct val="80000"/>
                  <a:buFont typeface="Wingdings" pitchFamily="2" charset="2"/>
                  <a:buNone/>
                </a:pPr>
                <a:r>
                  <a:rPr lang="en-US" altLang="zh-CN" sz="2000">
                    <a:latin typeface="Times New Roman" pitchFamily="18" charset="0"/>
                  </a:rPr>
                  <a:t>12H</a:t>
                </a:r>
              </a:p>
            </p:txBody>
          </p:sp>
          <p:sp>
            <p:nvSpPr>
              <p:cNvPr id="49179" name="Rectangle 223"/>
              <p:cNvSpPr>
                <a:spLocks noChangeArrowheads="1"/>
              </p:cNvSpPr>
              <p:nvPr/>
            </p:nvSpPr>
            <p:spPr bwMode="auto">
              <a:xfrm>
                <a:off x="1824" y="1968"/>
                <a:ext cx="45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 anchorCtr="1"/>
              <a:lstStyle/>
              <a:p>
                <a:pPr>
                  <a:buClr>
                    <a:schemeClr val="accent2"/>
                  </a:buClr>
                  <a:buSzPct val="80000"/>
                  <a:buFont typeface="Wingdings" pitchFamily="2" charset="2"/>
                  <a:buNone/>
                </a:pPr>
                <a:r>
                  <a:rPr lang="en-US" altLang="zh-CN" sz="2000">
                    <a:latin typeface="Times New Roman" pitchFamily="18" charset="0"/>
                  </a:rPr>
                  <a:t>34H</a:t>
                </a:r>
              </a:p>
            </p:txBody>
          </p:sp>
          <p:sp>
            <p:nvSpPr>
              <p:cNvPr id="49180" name="Rectangle 224"/>
              <p:cNvSpPr>
                <a:spLocks noChangeArrowheads="1"/>
              </p:cNvSpPr>
              <p:nvPr/>
            </p:nvSpPr>
            <p:spPr bwMode="auto">
              <a:xfrm>
                <a:off x="1368" y="1968"/>
                <a:ext cx="45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 anchorCtr="1"/>
              <a:lstStyle/>
              <a:p>
                <a:pPr>
                  <a:buClr>
                    <a:schemeClr val="accent2"/>
                  </a:buClr>
                  <a:buSzPct val="80000"/>
                  <a:buFont typeface="Wingdings" pitchFamily="2" charset="2"/>
                  <a:buNone/>
                </a:pPr>
                <a:r>
                  <a:rPr lang="en-US" altLang="zh-CN" sz="2000">
                    <a:latin typeface="Times New Roman" pitchFamily="18" charset="0"/>
                  </a:rPr>
                  <a:t>56H</a:t>
                </a:r>
              </a:p>
            </p:txBody>
          </p:sp>
          <p:sp>
            <p:nvSpPr>
              <p:cNvPr id="49181" name="Rectangle 225"/>
              <p:cNvSpPr>
                <a:spLocks noChangeArrowheads="1"/>
              </p:cNvSpPr>
              <p:nvPr/>
            </p:nvSpPr>
            <p:spPr bwMode="auto">
              <a:xfrm>
                <a:off x="912" y="1968"/>
                <a:ext cx="45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 anchorCtr="1"/>
              <a:lstStyle/>
              <a:p>
                <a:pPr>
                  <a:buClr>
                    <a:schemeClr val="accent2"/>
                  </a:buClr>
                  <a:buSzPct val="80000"/>
                  <a:buFont typeface="Wingdings" pitchFamily="2" charset="2"/>
                  <a:buNone/>
                </a:pPr>
                <a:r>
                  <a:rPr lang="en-US" altLang="zh-CN" sz="2000">
                    <a:latin typeface="Times New Roman" pitchFamily="18" charset="0"/>
                  </a:rPr>
                  <a:t>78H</a:t>
                </a:r>
              </a:p>
            </p:txBody>
          </p:sp>
          <p:sp>
            <p:nvSpPr>
              <p:cNvPr id="49182" name="Line 226"/>
              <p:cNvSpPr>
                <a:spLocks noChangeShapeType="1"/>
              </p:cNvSpPr>
              <p:nvPr/>
            </p:nvSpPr>
            <p:spPr bwMode="auto">
              <a:xfrm>
                <a:off x="912" y="2255"/>
                <a:ext cx="182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 anchorCtr="1"/>
              <a:lstStyle/>
              <a:p>
                <a:endParaRPr lang="zh-CN" altLang="en-US"/>
              </a:p>
            </p:txBody>
          </p:sp>
          <p:sp>
            <p:nvSpPr>
              <p:cNvPr id="49183" name="Line 227"/>
              <p:cNvSpPr>
                <a:spLocks noChangeShapeType="1"/>
              </p:cNvSpPr>
              <p:nvPr/>
            </p:nvSpPr>
            <p:spPr bwMode="auto">
              <a:xfrm>
                <a:off x="912" y="2542"/>
                <a:ext cx="182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 anchorCtr="1"/>
              <a:lstStyle/>
              <a:p>
                <a:endParaRPr lang="zh-CN" altLang="en-US"/>
              </a:p>
            </p:txBody>
          </p:sp>
          <p:sp>
            <p:nvSpPr>
              <p:cNvPr id="49184" name="Line 228"/>
              <p:cNvSpPr>
                <a:spLocks noChangeShapeType="1"/>
              </p:cNvSpPr>
              <p:nvPr/>
            </p:nvSpPr>
            <p:spPr bwMode="auto">
              <a:xfrm>
                <a:off x="912" y="2829"/>
                <a:ext cx="1824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 anchorCtr="1"/>
              <a:lstStyle/>
              <a:p>
                <a:endParaRPr lang="zh-CN" altLang="en-US"/>
              </a:p>
            </p:txBody>
          </p:sp>
          <p:sp>
            <p:nvSpPr>
              <p:cNvPr id="49185" name="Line 229"/>
              <p:cNvSpPr>
                <a:spLocks noChangeShapeType="1"/>
              </p:cNvSpPr>
              <p:nvPr/>
            </p:nvSpPr>
            <p:spPr bwMode="auto">
              <a:xfrm>
                <a:off x="912" y="1968"/>
                <a:ext cx="0" cy="861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 anchorCtr="1"/>
              <a:lstStyle/>
              <a:p>
                <a:endParaRPr lang="zh-CN" altLang="en-US"/>
              </a:p>
            </p:txBody>
          </p:sp>
          <p:sp>
            <p:nvSpPr>
              <p:cNvPr id="49186" name="Line 230"/>
              <p:cNvSpPr>
                <a:spLocks noChangeShapeType="1"/>
              </p:cNvSpPr>
              <p:nvPr/>
            </p:nvSpPr>
            <p:spPr bwMode="auto">
              <a:xfrm>
                <a:off x="1368" y="1968"/>
                <a:ext cx="0" cy="86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 anchorCtr="1"/>
              <a:lstStyle/>
              <a:p>
                <a:endParaRPr lang="zh-CN" altLang="en-US"/>
              </a:p>
            </p:txBody>
          </p:sp>
          <p:sp>
            <p:nvSpPr>
              <p:cNvPr id="49187" name="Line 231"/>
              <p:cNvSpPr>
                <a:spLocks noChangeShapeType="1"/>
              </p:cNvSpPr>
              <p:nvPr/>
            </p:nvSpPr>
            <p:spPr bwMode="auto">
              <a:xfrm>
                <a:off x="1824" y="1968"/>
                <a:ext cx="0" cy="86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 anchorCtr="1"/>
              <a:lstStyle/>
              <a:p>
                <a:endParaRPr lang="zh-CN" altLang="en-US"/>
              </a:p>
            </p:txBody>
          </p:sp>
          <p:sp>
            <p:nvSpPr>
              <p:cNvPr id="49188" name="Line 232"/>
              <p:cNvSpPr>
                <a:spLocks noChangeShapeType="1"/>
              </p:cNvSpPr>
              <p:nvPr/>
            </p:nvSpPr>
            <p:spPr bwMode="auto">
              <a:xfrm>
                <a:off x="2280" y="1968"/>
                <a:ext cx="0" cy="86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 anchorCtr="1"/>
              <a:lstStyle/>
              <a:p>
                <a:endParaRPr lang="zh-CN" altLang="en-US"/>
              </a:p>
            </p:txBody>
          </p:sp>
          <p:sp>
            <p:nvSpPr>
              <p:cNvPr id="49189" name="Line 233"/>
              <p:cNvSpPr>
                <a:spLocks noChangeShapeType="1"/>
              </p:cNvSpPr>
              <p:nvPr/>
            </p:nvSpPr>
            <p:spPr bwMode="auto">
              <a:xfrm>
                <a:off x="2736" y="1968"/>
                <a:ext cx="0" cy="861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 anchorCtr="1"/>
              <a:lstStyle/>
              <a:p>
                <a:endParaRPr lang="zh-CN" altLang="en-US"/>
              </a:p>
            </p:txBody>
          </p:sp>
          <p:sp>
            <p:nvSpPr>
              <p:cNvPr id="49190" name="Freeform 234"/>
              <p:cNvSpPr>
                <a:spLocks/>
              </p:cNvSpPr>
              <p:nvPr/>
            </p:nvSpPr>
            <p:spPr bwMode="auto">
              <a:xfrm>
                <a:off x="912" y="1961"/>
                <a:ext cx="1821" cy="5"/>
              </a:xfrm>
              <a:custGeom>
                <a:avLst/>
                <a:gdLst>
                  <a:gd name="T0" fmla="*/ 0 w 1821"/>
                  <a:gd name="T1" fmla="*/ 5 h 5"/>
                  <a:gd name="T2" fmla="*/ 1821 w 1821"/>
                  <a:gd name="T3" fmla="*/ 0 h 5"/>
                  <a:gd name="T4" fmla="*/ 0 60000 65536"/>
                  <a:gd name="T5" fmla="*/ 0 60000 65536"/>
                  <a:gd name="T6" fmla="*/ 0 w 1821"/>
                  <a:gd name="T7" fmla="*/ 0 h 5"/>
                  <a:gd name="T8" fmla="*/ 1821 w 1821"/>
                  <a:gd name="T9" fmla="*/ 5 h 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821" h="5">
                    <a:moveTo>
                      <a:pt x="0" y="5"/>
                    </a:moveTo>
                    <a:lnTo>
                      <a:pt x="1821" y="0"/>
                    </a:lnTo>
                  </a:path>
                </a:pathLst>
              </a:cu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 anchorCtr="1"/>
              <a:lstStyle/>
              <a:p>
                <a:endParaRPr lang="zh-CN" altLang="en-US"/>
              </a:p>
            </p:txBody>
          </p:sp>
        </p:grpSp>
        <p:sp>
          <p:nvSpPr>
            <p:cNvPr id="49167" name="Rectangle 235"/>
            <p:cNvSpPr>
              <a:spLocks noChangeArrowheads="1"/>
            </p:cNvSpPr>
            <p:nvPr/>
          </p:nvSpPr>
          <p:spPr bwMode="auto">
            <a:xfrm>
              <a:off x="3182" y="3994"/>
              <a:ext cx="456" cy="2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1"/>
            <a:lstStyle/>
            <a:p>
              <a:pPr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zh-CN" altLang="en-US" sz="2400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49168" name="Rectangle 236"/>
            <p:cNvSpPr>
              <a:spLocks noChangeArrowheads="1"/>
            </p:cNvSpPr>
            <p:nvPr/>
          </p:nvSpPr>
          <p:spPr bwMode="auto">
            <a:xfrm>
              <a:off x="3182" y="3740"/>
              <a:ext cx="456" cy="2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1"/>
            <a:lstStyle/>
            <a:p>
              <a:pPr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zh-CN" altLang="en-US" sz="24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49169" name="Rectangle 237"/>
            <p:cNvSpPr>
              <a:spLocks noChangeArrowheads="1"/>
            </p:cNvSpPr>
            <p:nvPr/>
          </p:nvSpPr>
          <p:spPr bwMode="auto">
            <a:xfrm>
              <a:off x="3182" y="3487"/>
              <a:ext cx="456" cy="2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1"/>
            <a:lstStyle/>
            <a:p>
              <a:pPr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zh-CN" altLang="en-US" sz="2400">
                  <a:latin typeface="Times New Roman" pitchFamily="18" charset="0"/>
                </a:rPr>
                <a:t>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4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4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64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64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4553" grpId="0" autoUpdateAnimBg="0"/>
      <p:bldP spid="364556" grpId="0" autoUpdateAnimBg="0"/>
      <p:bldP spid="364557" grpId="0" autoUpdateAnimBg="0"/>
      <p:bldP spid="36472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2586038" y="1543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50179" name="Group 3"/>
          <p:cNvGrpSpPr>
            <a:grpSpLocks/>
          </p:cNvGrpSpPr>
          <p:nvPr/>
        </p:nvGrpSpPr>
        <p:grpSpPr bwMode="auto">
          <a:xfrm>
            <a:off x="2974975" y="1108075"/>
            <a:ext cx="1936750" cy="2346325"/>
            <a:chOff x="1874" y="639"/>
            <a:chExt cx="1220" cy="1478"/>
          </a:xfrm>
        </p:grpSpPr>
        <p:sp>
          <p:nvSpPr>
            <p:cNvPr id="50184" name="Rectangle 4"/>
            <p:cNvSpPr>
              <a:spLocks noChangeArrowheads="1"/>
            </p:cNvSpPr>
            <p:nvPr/>
          </p:nvSpPr>
          <p:spPr bwMode="auto">
            <a:xfrm>
              <a:off x="2226" y="1427"/>
              <a:ext cx="532" cy="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85" name="Rectangle 5"/>
            <p:cNvSpPr>
              <a:spLocks noChangeArrowheads="1"/>
            </p:cNvSpPr>
            <p:nvPr/>
          </p:nvSpPr>
          <p:spPr bwMode="auto">
            <a:xfrm>
              <a:off x="1874" y="1039"/>
              <a:ext cx="532" cy="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86" name="Rectangle 6"/>
            <p:cNvSpPr>
              <a:spLocks noChangeArrowheads="1"/>
            </p:cNvSpPr>
            <p:nvPr/>
          </p:nvSpPr>
          <p:spPr bwMode="auto">
            <a:xfrm>
              <a:off x="2562" y="1039"/>
              <a:ext cx="532" cy="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87" name="Rectangle 7"/>
            <p:cNvSpPr>
              <a:spLocks noChangeArrowheads="1"/>
            </p:cNvSpPr>
            <p:nvPr/>
          </p:nvSpPr>
          <p:spPr bwMode="auto">
            <a:xfrm>
              <a:off x="2226" y="1913"/>
              <a:ext cx="532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88" name="Rectangle 8"/>
            <p:cNvSpPr>
              <a:spLocks noChangeArrowheads="1"/>
            </p:cNvSpPr>
            <p:nvPr/>
          </p:nvSpPr>
          <p:spPr bwMode="auto">
            <a:xfrm>
              <a:off x="2181" y="639"/>
              <a:ext cx="623" cy="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5966" name="Text Box 14"/>
          <p:cNvSpPr txBox="1">
            <a:spLocks noChangeArrowheads="1"/>
          </p:cNvSpPr>
          <p:nvPr/>
        </p:nvSpPr>
        <p:spPr bwMode="auto">
          <a:xfrm>
            <a:off x="714349" y="3068638"/>
            <a:ext cx="7858180" cy="112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40000"/>
              </a:lnSpc>
              <a:spcBef>
                <a:spcPct val="0"/>
              </a:spcBef>
            </a:pPr>
            <a:r>
              <a:rPr lang="en-US" altLang="zh-CN" sz="2400" dirty="0">
                <a:latin typeface="Times New Roman" pitchFamily="18" charset="0"/>
              </a:rPr>
              <a:t>2</a:t>
            </a:r>
            <a:r>
              <a:rPr lang="en-US" altLang="zh-CN" sz="2400" dirty="0"/>
              <a:t>.</a:t>
            </a:r>
            <a:r>
              <a:rPr lang="zh-CN" altLang="en-US" sz="2400" dirty="0"/>
              <a:t>对于一定容量的存储器，按字节或字访问  的寻址范围是不同的</a:t>
            </a:r>
          </a:p>
        </p:txBody>
      </p:sp>
      <p:sp>
        <p:nvSpPr>
          <p:cNvPr id="50181" name="Text Box 15"/>
          <p:cNvSpPr txBox="1">
            <a:spLocks noChangeArrowheads="1"/>
          </p:cNvSpPr>
          <p:nvPr/>
        </p:nvSpPr>
        <p:spPr bwMode="auto">
          <a:xfrm>
            <a:off x="468313" y="1268413"/>
            <a:ext cx="606266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solidFill>
                  <a:schemeClr val="folHlink"/>
                </a:solidFill>
                <a:latin typeface="Times New Roman" pitchFamily="18" charset="0"/>
              </a:rPr>
              <a:t>难点</a:t>
            </a:r>
          </a:p>
        </p:txBody>
      </p:sp>
      <p:sp>
        <p:nvSpPr>
          <p:cNvPr id="125980" name="Rectangle 28"/>
          <p:cNvSpPr>
            <a:spLocks noChangeArrowheads="1"/>
          </p:cNvSpPr>
          <p:nvPr/>
        </p:nvSpPr>
        <p:spPr bwMode="auto">
          <a:xfrm>
            <a:off x="685800" y="354013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第４章  存储器</a:t>
            </a:r>
          </a:p>
        </p:txBody>
      </p:sp>
      <p:sp>
        <p:nvSpPr>
          <p:cNvPr id="50183" name="Text Box 30"/>
          <p:cNvSpPr txBox="1">
            <a:spLocks noChangeArrowheads="1"/>
          </p:cNvSpPr>
          <p:nvPr/>
        </p:nvSpPr>
        <p:spPr bwMode="auto">
          <a:xfrm>
            <a:off x="642911" y="2105025"/>
            <a:ext cx="8356628" cy="609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40000"/>
              </a:lnSpc>
              <a:spcBef>
                <a:spcPct val="0"/>
              </a:spcBef>
            </a:pPr>
            <a:r>
              <a:rPr lang="en-US" altLang="zh-CN" sz="2400" dirty="0">
                <a:latin typeface="Times New Roman" pitchFamily="18" charset="0"/>
              </a:rPr>
              <a:t>1</a:t>
            </a:r>
            <a:r>
              <a:rPr lang="en-US" altLang="zh-CN" sz="2400" dirty="0"/>
              <a:t>.</a:t>
            </a:r>
            <a:r>
              <a:rPr lang="zh-CN" altLang="en-US" sz="2400" dirty="0"/>
              <a:t>在可按字节和字寻址的存储器中，数据的存放方式不同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5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66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2586038" y="1543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51203" name="Group 3"/>
          <p:cNvGrpSpPr>
            <a:grpSpLocks/>
          </p:cNvGrpSpPr>
          <p:nvPr/>
        </p:nvGrpSpPr>
        <p:grpSpPr bwMode="auto">
          <a:xfrm>
            <a:off x="2974975" y="1108075"/>
            <a:ext cx="1936750" cy="2346325"/>
            <a:chOff x="1874" y="639"/>
            <a:chExt cx="1220" cy="1478"/>
          </a:xfrm>
        </p:grpSpPr>
        <p:sp>
          <p:nvSpPr>
            <p:cNvPr id="51256" name="Rectangle 4"/>
            <p:cNvSpPr>
              <a:spLocks noChangeArrowheads="1"/>
            </p:cNvSpPr>
            <p:nvPr/>
          </p:nvSpPr>
          <p:spPr bwMode="auto">
            <a:xfrm>
              <a:off x="2226" y="1427"/>
              <a:ext cx="532" cy="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57" name="Rectangle 5"/>
            <p:cNvSpPr>
              <a:spLocks noChangeArrowheads="1"/>
            </p:cNvSpPr>
            <p:nvPr/>
          </p:nvSpPr>
          <p:spPr bwMode="auto">
            <a:xfrm>
              <a:off x="1874" y="1039"/>
              <a:ext cx="532" cy="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58" name="Rectangle 6"/>
            <p:cNvSpPr>
              <a:spLocks noChangeArrowheads="1"/>
            </p:cNvSpPr>
            <p:nvPr/>
          </p:nvSpPr>
          <p:spPr bwMode="auto">
            <a:xfrm>
              <a:off x="2562" y="1039"/>
              <a:ext cx="532" cy="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59" name="Rectangle 7"/>
            <p:cNvSpPr>
              <a:spLocks noChangeArrowheads="1"/>
            </p:cNvSpPr>
            <p:nvPr/>
          </p:nvSpPr>
          <p:spPr bwMode="auto">
            <a:xfrm>
              <a:off x="2226" y="1913"/>
              <a:ext cx="532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60" name="Rectangle 8"/>
            <p:cNvSpPr>
              <a:spLocks noChangeArrowheads="1"/>
            </p:cNvSpPr>
            <p:nvPr/>
          </p:nvSpPr>
          <p:spPr bwMode="auto">
            <a:xfrm>
              <a:off x="2181" y="639"/>
              <a:ext cx="623" cy="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1204" name="Group 9"/>
          <p:cNvGrpSpPr>
            <a:grpSpLocks/>
          </p:cNvGrpSpPr>
          <p:nvPr/>
        </p:nvGrpSpPr>
        <p:grpSpPr bwMode="auto">
          <a:xfrm>
            <a:off x="3933825" y="819150"/>
            <a:ext cx="2016125" cy="2239963"/>
            <a:chOff x="3204" y="2595"/>
            <a:chExt cx="1270" cy="1411"/>
          </a:xfrm>
        </p:grpSpPr>
        <p:sp>
          <p:nvSpPr>
            <p:cNvPr id="51252" name="Rectangle 10"/>
            <p:cNvSpPr>
              <a:spLocks noChangeArrowheads="1"/>
            </p:cNvSpPr>
            <p:nvPr/>
          </p:nvSpPr>
          <p:spPr bwMode="auto">
            <a:xfrm>
              <a:off x="3884" y="3193"/>
              <a:ext cx="590" cy="4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53" name="Rectangle 11"/>
            <p:cNvSpPr>
              <a:spLocks noChangeArrowheads="1"/>
            </p:cNvSpPr>
            <p:nvPr/>
          </p:nvSpPr>
          <p:spPr bwMode="auto">
            <a:xfrm>
              <a:off x="3288" y="2595"/>
              <a:ext cx="806" cy="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54" name="Rectangle 12"/>
            <p:cNvSpPr>
              <a:spLocks noChangeArrowheads="1"/>
            </p:cNvSpPr>
            <p:nvPr/>
          </p:nvSpPr>
          <p:spPr bwMode="auto">
            <a:xfrm>
              <a:off x="3204" y="3069"/>
              <a:ext cx="590" cy="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55" name="Rectangle 13"/>
            <p:cNvSpPr>
              <a:spLocks noChangeArrowheads="1"/>
            </p:cNvSpPr>
            <p:nvPr/>
          </p:nvSpPr>
          <p:spPr bwMode="auto">
            <a:xfrm>
              <a:off x="3390" y="3823"/>
              <a:ext cx="664" cy="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205" name="Text Box 16"/>
          <p:cNvSpPr txBox="1">
            <a:spLocks noChangeArrowheads="1"/>
          </p:cNvSpPr>
          <p:nvPr/>
        </p:nvSpPr>
        <p:spPr bwMode="auto">
          <a:xfrm>
            <a:off x="-396875" y="188913"/>
            <a:ext cx="53292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/>
              <a:t>   如 </a:t>
            </a:r>
            <a:r>
              <a:rPr lang="en-US" altLang="zh-CN" sz="2800">
                <a:latin typeface="Times New Roman" pitchFamily="18" charset="0"/>
              </a:rPr>
              <a:t>16 MB </a:t>
            </a:r>
            <a:r>
              <a:rPr lang="zh-CN" altLang="en-US" sz="2800">
                <a:latin typeface="Times New Roman" pitchFamily="18" charset="0"/>
              </a:rPr>
              <a:t>（</a:t>
            </a:r>
            <a:r>
              <a:rPr lang="en-US" altLang="zh-CN" sz="2800">
                <a:latin typeface="Times New Roman" pitchFamily="18" charset="0"/>
              </a:rPr>
              <a:t>2</a:t>
            </a:r>
            <a:r>
              <a:rPr lang="en-US" altLang="zh-CN" sz="2800" baseline="50000">
                <a:latin typeface="Times New Roman" pitchFamily="18" charset="0"/>
              </a:rPr>
              <a:t>27</a:t>
            </a:r>
            <a:r>
              <a:rPr lang="zh-CN" altLang="en-US" sz="2800">
                <a:latin typeface="Times New Roman" pitchFamily="18" charset="0"/>
              </a:rPr>
              <a:t>位）</a:t>
            </a:r>
            <a:r>
              <a:rPr lang="zh-CN" altLang="en-US" sz="2800"/>
              <a:t>的存储器</a:t>
            </a:r>
          </a:p>
        </p:txBody>
      </p:sp>
      <p:sp>
        <p:nvSpPr>
          <p:cNvPr id="220177" name="Text Box 17"/>
          <p:cNvSpPr txBox="1">
            <a:spLocks noChangeArrowheads="1"/>
          </p:cNvSpPr>
          <p:nvPr/>
        </p:nvSpPr>
        <p:spPr bwMode="auto">
          <a:xfrm>
            <a:off x="538163" y="1400175"/>
            <a:ext cx="424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latin typeface="Times New Roman" pitchFamily="18" charset="0"/>
              </a:rPr>
              <a:t>按 </a:t>
            </a:r>
            <a:r>
              <a:rPr lang="zh-CN" altLang="en-US" sz="2400" dirty="0">
                <a:solidFill>
                  <a:schemeClr val="folHlink"/>
                </a:solidFill>
                <a:latin typeface="Times New Roman" pitchFamily="18" charset="0"/>
              </a:rPr>
              <a:t>字节 </a:t>
            </a:r>
            <a:r>
              <a:rPr lang="zh-CN" altLang="en-US" sz="2400" dirty="0">
                <a:latin typeface="Times New Roman" pitchFamily="18" charset="0"/>
              </a:rPr>
              <a:t>寻址</a:t>
            </a:r>
            <a:endParaRPr lang="en-US" altLang="zh-CN" sz="2400" dirty="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220178" name="Text Box 18"/>
          <p:cNvSpPr txBox="1">
            <a:spLocks noChangeArrowheads="1"/>
          </p:cNvSpPr>
          <p:nvPr/>
        </p:nvSpPr>
        <p:spPr bwMode="auto">
          <a:xfrm>
            <a:off x="538163" y="1933575"/>
            <a:ext cx="3889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按 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字（</a:t>
            </a:r>
            <a:r>
              <a:rPr lang="en-US" altLang="zh-CN" sz="2400">
                <a:solidFill>
                  <a:schemeClr val="folHlink"/>
                </a:solidFill>
                <a:latin typeface="Times New Roman" pitchFamily="18" charset="0"/>
              </a:rPr>
              <a:t>16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位）</a:t>
            </a:r>
            <a:r>
              <a:rPr lang="zh-CN" altLang="en-US" sz="2400">
                <a:latin typeface="Times New Roman" pitchFamily="18" charset="0"/>
              </a:rPr>
              <a:t>寻址</a:t>
            </a:r>
            <a:endParaRPr lang="en-US" altLang="zh-CN" sz="240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220179" name="Text Box 19"/>
          <p:cNvSpPr txBox="1">
            <a:spLocks noChangeArrowheads="1"/>
          </p:cNvSpPr>
          <p:nvPr/>
        </p:nvSpPr>
        <p:spPr bwMode="auto">
          <a:xfrm>
            <a:off x="538163" y="2465388"/>
            <a:ext cx="5400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按 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字</a:t>
            </a:r>
            <a:r>
              <a:rPr lang="zh-CN" altLang="en-US" sz="2400">
                <a:latin typeface="Times New Roman" pitchFamily="18" charset="0"/>
              </a:rPr>
              <a:t> </a:t>
            </a:r>
            <a:r>
              <a:rPr lang="zh-CN" altLang="en-US" sz="2400">
                <a:solidFill>
                  <a:schemeClr val="folHlink"/>
                </a:solidFill>
              </a:rPr>
              <a:t>（</a:t>
            </a:r>
            <a:r>
              <a:rPr lang="en-US" altLang="zh-CN" sz="2400">
                <a:solidFill>
                  <a:schemeClr val="folHlink"/>
                </a:solidFill>
                <a:latin typeface="Times New Roman" pitchFamily="18" charset="0"/>
              </a:rPr>
              <a:t>32</a:t>
            </a:r>
            <a:r>
              <a:rPr lang="zh-CN" altLang="en-US" sz="2400">
                <a:solidFill>
                  <a:schemeClr val="folHlink"/>
                </a:solidFill>
              </a:rPr>
              <a:t>位）</a:t>
            </a:r>
            <a:r>
              <a:rPr lang="zh-CN" altLang="en-US" sz="2400"/>
              <a:t>寻址</a:t>
            </a:r>
            <a:endParaRPr lang="en-US" altLang="zh-CN" sz="2400"/>
          </a:p>
        </p:txBody>
      </p:sp>
      <p:sp>
        <p:nvSpPr>
          <p:cNvPr id="220180" name="Text Box 20"/>
          <p:cNvSpPr txBox="1">
            <a:spLocks noChangeArrowheads="1"/>
          </p:cNvSpPr>
          <p:nvPr/>
        </p:nvSpPr>
        <p:spPr bwMode="auto">
          <a:xfrm>
            <a:off x="3995738" y="1400175"/>
            <a:ext cx="2209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2</a:t>
            </a:r>
            <a:r>
              <a:rPr lang="zh-CN" altLang="en-US" sz="2400" baseline="45000">
                <a:solidFill>
                  <a:schemeClr val="folHlink"/>
                </a:solidFill>
                <a:latin typeface="Times New Roman" pitchFamily="18" charset="0"/>
              </a:rPr>
              <a:t>24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= 16 </a:t>
            </a:r>
            <a:r>
              <a:rPr lang="en-US" altLang="zh-CN" sz="2400">
                <a:solidFill>
                  <a:schemeClr val="folHlink"/>
                </a:solidFill>
                <a:latin typeface="Times New Roman" pitchFamily="18" charset="0"/>
              </a:rPr>
              <a:t>M</a:t>
            </a:r>
            <a:endParaRPr lang="zh-CN" altLang="en-US" sz="240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220181" name="Text Box 21"/>
          <p:cNvSpPr txBox="1">
            <a:spLocks noChangeArrowheads="1"/>
          </p:cNvSpPr>
          <p:nvPr/>
        </p:nvSpPr>
        <p:spPr bwMode="auto">
          <a:xfrm>
            <a:off x="3995738" y="1933575"/>
            <a:ext cx="29924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b="0">
                <a:solidFill>
                  <a:schemeClr val="folHlink"/>
                </a:solidFill>
                <a:latin typeface="Times New Roman" pitchFamily="18" charset="0"/>
              </a:rPr>
              <a:t>2</a:t>
            </a:r>
            <a:r>
              <a:rPr lang="en-US" altLang="zh-CN" sz="2400" baseline="45000">
                <a:solidFill>
                  <a:schemeClr val="folHlink"/>
                </a:solidFill>
                <a:latin typeface="Times New Roman" pitchFamily="18" charset="0"/>
              </a:rPr>
              <a:t>23</a:t>
            </a:r>
            <a:r>
              <a:rPr lang="en-US" altLang="zh-CN" sz="800" baseline="30000">
                <a:solidFill>
                  <a:schemeClr val="folHlink"/>
                </a:solidFill>
                <a:latin typeface="Times New Roman" pitchFamily="18" charset="0"/>
              </a:rPr>
              <a:t>  </a:t>
            </a:r>
            <a:r>
              <a:rPr lang="en-US" altLang="zh-CN" sz="2400">
                <a:solidFill>
                  <a:schemeClr val="folHlink"/>
                </a:solidFill>
                <a:latin typeface="Times New Roman" pitchFamily="18" charset="0"/>
              </a:rPr>
              <a:t>= 8 M</a:t>
            </a:r>
            <a:endParaRPr lang="zh-CN" altLang="en-US" sz="240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220184" name="Text Box 24"/>
          <p:cNvSpPr txBox="1">
            <a:spLocks noChangeArrowheads="1"/>
          </p:cNvSpPr>
          <p:nvPr/>
        </p:nvSpPr>
        <p:spPr bwMode="auto">
          <a:xfrm>
            <a:off x="3995738" y="2540000"/>
            <a:ext cx="29924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b="0">
                <a:solidFill>
                  <a:schemeClr val="folHlink"/>
                </a:solidFill>
                <a:latin typeface="Times New Roman" pitchFamily="18" charset="0"/>
              </a:rPr>
              <a:t>2</a:t>
            </a:r>
            <a:r>
              <a:rPr lang="en-US" altLang="zh-CN" sz="2400" baseline="45000">
                <a:solidFill>
                  <a:schemeClr val="folHlink"/>
                </a:solidFill>
                <a:latin typeface="Times New Roman" pitchFamily="18" charset="0"/>
              </a:rPr>
              <a:t>22</a:t>
            </a:r>
            <a:r>
              <a:rPr lang="en-US" altLang="zh-CN" sz="800" baseline="30000">
                <a:solidFill>
                  <a:schemeClr val="folHlink"/>
                </a:solidFill>
                <a:latin typeface="Times New Roman" pitchFamily="18" charset="0"/>
              </a:rPr>
              <a:t>  </a:t>
            </a:r>
            <a:r>
              <a:rPr lang="en-US" altLang="zh-CN" sz="2400">
                <a:solidFill>
                  <a:schemeClr val="folHlink"/>
                </a:solidFill>
                <a:latin typeface="Times New Roman" pitchFamily="18" charset="0"/>
              </a:rPr>
              <a:t>= 4 M</a:t>
            </a:r>
            <a:endParaRPr lang="zh-CN" altLang="en-US" sz="240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220185" name="Text Box 25"/>
          <p:cNvSpPr txBox="1">
            <a:spLocks noChangeArrowheads="1"/>
          </p:cNvSpPr>
          <p:nvPr/>
        </p:nvSpPr>
        <p:spPr bwMode="auto">
          <a:xfrm>
            <a:off x="3970338" y="811213"/>
            <a:ext cx="2089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寻址范围</a:t>
            </a:r>
            <a:endParaRPr lang="en-US" altLang="zh-CN" sz="240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220186" name="Text Box 26"/>
          <p:cNvSpPr txBox="1">
            <a:spLocks noChangeArrowheads="1"/>
          </p:cNvSpPr>
          <p:nvPr/>
        </p:nvSpPr>
        <p:spPr bwMode="auto">
          <a:xfrm>
            <a:off x="6659563" y="811213"/>
            <a:ext cx="2089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容量</a:t>
            </a:r>
            <a:endParaRPr lang="en-US" altLang="zh-CN" sz="240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220187" name="Text Box 27"/>
          <p:cNvSpPr txBox="1">
            <a:spLocks noChangeArrowheads="1"/>
          </p:cNvSpPr>
          <p:nvPr/>
        </p:nvSpPr>
        <p:spPr bwMode="auto">
          <a:xfrm>
            <a:off x="6188075" y="1400175"/>
            <a:ext cx="2592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2</a:t>
            </a:r>
            <a:r>
              <a:rPr lang="zh-CN" altLang="en-US" sz="2400" baseline="45000">
                <a:solidFill>
                  <a:schemeClr val="folHlink"/>
                </a:solidFill>
                <a:latin typeface="Times New Roman" pitchFamily="18" charset="0"/>
              </a:rPr>
              <a:t>24</a:t>
            </a:r>
            <a:r>
              <a:rPr lang="zh-CN" altLang="en-US" sz="800" baseline="45000">
                <a:solidFill>
                  <a:schemeClr val="folHlink"/>
                </a:solidFill>
                <a:latin typeface="Times New Roman" pitchFamily="18" charset="0"/>
              </a:rPr>
              <a:t>  </a:t>
            </a:r>
            <a:r>
              <a:rPr lang="en-US" altLang="zh-CN" sz="1600">
                <a:solidFill>
                  <a:schemeClr val="folHlink"/>
                </a:solidFill>
              </a:rPr>
              <a:t>×</a:t>
            </a:r>
            <a:r>
              <a:rPr lang="en-US" altLang="zh-CN" sz="800">
                <a:solidFill>
                  <a:schemeClr val="folHlink"/>
                </a:solidFill>
              </a:rPr>
              <a:t> </a:t>
            </a:r>
            <a:r>
              <a:rPr lang="zh-CN" altLang="en-US" sz="800">
                <a:solidFill>
                  <a:schemeClr val="folHlink"/>
                </a:solidFill>
              </a:rPr>
              <a:t>　　　　</a:t>
            </a:r>
            <a:r>
              <a:rPr lang="en-US" altLang="zh-CN" sz="2400">
                <a:solidFill>
                  <a:schemeClr val="folHlink"/>
                </a:solidFill>
                <a:latin typeface="Times New Roman" pitchFamily="18" charset="0"/>
              </a:rPr>
              <a:t>= 2</a:t>
            </a:r>
            <a:r>
              <a:rPr lang="en-US" altLang="zh-CN" sz="2400" baseline="45000">
                <a:solidFill>
                  <a:schemeClr val="folHlink"/>
                </a:solidFill>
                <a:latin typeface="Times New Roman" pitchFamily="18" charset="0"/>
              </a:rPr>
              <a:t>27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位 </a:t>
            </a:r>
          </a:p>
        </p:txBody>
      </p:sp>
      <p:sp>
        <p:nvSpPr>
          <p:cNvPr id="220188" name="Text Box 28"/>
          <p:cNvSpPr txBox="1">
            <a:spLocks noChangeArrowheads="1"/>
          </p:cNvSpPr>
          <p:nvPr/>
        </p:nvSpPr>
        <p:spPr bwMode="auto">
          <a:xfrm>
            <a:off x="6188075" y="1933575"/>
            <a:ext cx="29924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2400">
                <a:solidFill>
                  <a:schemeClr val="folHlink"/>
                </a:solidFill>
                <a:latin typeface="Times New Roman" pitchFamily="18" charset="0"/>
              </a:rPr>
              <a:t>2</a:t>
            </a:r>
            <a:r>
              <a:rPr lang="en-US" altLang="en-US" sz="2400" baseline="45000">
                <a:solidFill>
                  <a:schemeClr val="folHlink"/>
                </a:solidFill>
                <a:latin typeface="Times New Roman" pitchFamily="18" charset="0"/>
              </a:rPr>
              <a:t>2</a:t>
            </a:r>
            <a:r>
              <a:rPr lang="en-US" altLang="zh-CN" sz="2400" baseline="45000">
                <a:solidFill>
                  <a:schemeClr val="folHlink"/>
                </a:solidFill>
                <a:latin typeface="Times New Roman" pitchFamily="18" charset="0"/>
              </a:rPr>
              <a:t>3</a:t>
            </a:r>
            <a:r>
              <a:rPr lang="en-US" altLang="en-US" sz="240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en-US" altLang="en-US" sz="1600">
                <a:solidFill>
                  <a:schemeClr val="folHlink"/>
                </a:solidFill>
                <a:latin typeface="Times New Roman" pitchFamily="18" charset="0"/>
              </a:rPr>
              <a:t>×</a:t>
            </a:r>
            <a:r>
              <a:rPr lang="en-US" altLang="en-US" sz="240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en-US" altLang="zh-CN" sz="2400">
                <a:solidFill>
                  <a:schemeClr val="folHlink"/>
                </a:solidFill>
                <a:latin typeface="Times New Roman" pitchFamily="18" charset="0"/>
              </a:rPr>
              <a:t>　</a:t>
            </a:r>
            <a:r>
              <a:rPr lang="en-US" altLang="en-US" sz="2400">
                <a:solidFill>
                  <a:schemeClr val="folHlink"/>
                </a:solidFill>
                <a:latin typeface="Times New Roman" pitchFamily="18" charset="0"/>
              </a:rPr>
              <a:t>= 2</a:t>
            </a:r>
            <a:r>
              <a:rPr lang="en-US" altLang="en-US" sz="2400" baseline="45000">
                <a:solidFill>
                  <a:schemeClr val="folHlink"/>
                </a:solidFill>
                <a:latin typeface="Times New Roman" pitchFamily="18" charset="0"/>
              </a:rPr>
              <a:t>27</a:t>
            </a:r>
            <a:r>
              <a:rPr lang="en-US" altLang="en-US" sz="2400">
                <a:solidFill>
                  <a:schemeClr val="folHlink"/>
                </a:solidFill>
                <a:latin typeface="Times New Roman" pitchFamily="18" charset="0"/>
              </a:rPr>
              <a:t>位 </a:t>
            </a:r>
            <a:endParaRPr lang="zh-CN" altLang="en-US" sz="240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220189" name="Text Box 29"/>
          <p:cNvSpPr txBox="1">
            <a:spLocks noChangeArrowheads="1"/>
          </p:cNvSpPr>
          <p:nvPr/>
        </p:nvSpPr>
        <p:spPr bwMode="auto">
          <a:xfrm>
            <a:off x="6188075" y="2540000"/>
            <a:ext cx="29924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2400">
                <a:solidFill>
                  <a:schemeClr val="folHlink"/>
                </a:solidFill>
                <a:latin typeface="Times New Roman" pitchFamily="18" charset="0"/>
              </a:rPr>
              <a:t>2</a:t>
            </a:r>
            <a:r>
              <a:rPr lang="en-US" altLang="en-US" sz="2400" baseline="45000">
                <a:solidFill>
                  <a:schemeClr val="folHlink"/>
                </a:solidFill>
                <a:latin typeface="Times New Roman" pitchFamily="18" charset="0"/>
              </a:rPr>
              <a:t>2</a:t>
            </a:r>
            <a:r>
              <a:rPr lang="en-US" altLang="zh-CN" sz="2400" baseline="45000">
                <a:solidFill>
                  <a:schemeClr val="folHlink"/>
                </a:solidFill>
                <a:latin typeface="Times New Roman" pitchFamily="18" charset="0"/>
              </a:rPr>
              <a:t>2</a:t>
            </a:r>
            <a:r>
              <a:rPr lang="en-US" altLang="en-US" sz="240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en-US" altLang="en-US" sz="1600">
                <a:solidFill>
                  <a:schemeClr val="folHlink"/>
                </a:solidFill>
                <a:latin typeface="Times New Roman" pitchFamily="18" charset="0"/>
              </a:rPr>
              <a:t>×</a:t>
            </a:r>
            <a:r>
              <a:rPr lang="en-US" altLang="en-US" sz="240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en-US" altLang="zh-CN" sz="900">
                <a:solidFill>
                  <a:schemeClr val="folHlink"/>
                </a:solidFill>
                <a:latin typeface="Times New Roman" pitchFamily="18" charset="0"/>
              </a:rPr>
              <a:t>　</a:t>
            </a:r>
            <a:r>
              <a:rPr lang="zh-CN" altLang="en-US" sz="900">
                <a:solidFill>
                  <a:schemeClr val="folHlink"/>
                </a:solidFill>
                <a:latin typeface="Times New Roman" pitchFamily="18" charset="0"/>
              </a:rPr>
              <a:t>　</a:t>
            </a:r>
            <a:r>
              <a:rPr lang="en-US" altLang="en-US" sz="2400">
                <a:solidFill>
                  <a:schemeClr val="folHlink"/>
                </a:solidFill>
                <a:latin typeface="Times New Roman" pitchFamily="18" charset="0"/>
              </a:rPr>
              <a:t> = 2</a:t>
            </a:r>
            <a:r>
              <a:rPr lang="en-US" altLang="en-US" sz="2400" baseline="45000">
                <a:solidFill>
                  <a:schemeClr val="folHlink"/>
                </a:solidFill>
                <a:latin typeface="Times New Roman" pitchFamily="18" charset="0"/>
              </a:rPr>
              <a:t>27</a:t>
            </a:r>
            <a:r>
              <a:rPr lang="en-US" altLang="en-US" sz="2400">
                <a:solidFill>
                  <a:schemeClr val="folHlink"/>
                </a:solidFill>
                <a:latin typeface="Times New Roman" pitchFamily="18" charset="0"/>
              </a:rPr>
              <a:t>位 </a:t>
            </a:r>
            <a:endParaRPr lang="zh-CN" altLang="en-US" sz="240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220190" name="Text Box 30"/>
          <p:cNvSpPr txBox="1">
            <a:spLocks noChangeArrowheads="1"/>
          </p:cNvSpPr>
          <p:nvPr/>
        </p:nvSpPr>
        <p:spPr bwMode="auto">
          <a:xfrm>
            <a:off x="538163" y="3644900"/>
            <a:ext cx="1730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字节 </a:t>
            </a:r>
            <a:r>
              <a:rPr lang="zh-CN" altLang="en-US" sz="2400">
                <a:latin typeface="Times New Roman" pitchFamily="18" charset="0"/>
              </a:rPr>
              <a:t>寻址</a:t>
            </a:r>
            <a:endParaRPr lang="en-US" altLang="zh-CN" sz="240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220191" name="Text Box 31"/>
          <p:cNvSpPr txBox="1">
            <a:spLocks noChangeArrowheads="1"/>
          </p:cNvSpPr>
          <p:nvPr/>
        </p:nvSpPr>
        <p:spPr bwMode="auto">
          <a:xfrm>
            <a:off x="538163" y="4627563"/>
            <a:ext cx="26654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字（</a:t>
            </a:r>
            <a:r>
              <a:rPr lang="en-US" altLang="zh-CN" sz="2400">
                <a:solidFill>
                  <a:schemeClr val="folHlink"/>
                </a:solidFill>
                <a:latin typeface="Times New Roman" pitchFamily="18" charset="0"/>
              </a:rPr>
              <a:t>16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位）</a:t>
            </a:r>
            <a:r>
              <a:rPr lang="zh-CN" altLang="en-US" sz="2400">
                <a:latin typeface="Times New Roman" pitchFamily="18" charset="0"/>
              </a:rPr>
              <a:t>寻址</a:t>
            </a:r>
            <a:endParaRPr lang="en-US" altLang="zh-CN" sz="240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220192" name="Text Box 32"/>
          <p:cNvSpPr txBox="1">
            <a:spLocks noChangeArrowheads="1"/>
          </p:cNvSpPr>
          <p:nvPr/>
        </p:nvSpPr>
        <p:spPr bwMode="auto">
          <a:xfrm>
            <a:off x="538163" y="5708650"/>
            <a:ext cx="27384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字</a:t>
            </a:r>
            <a:r>
              <a:rPr lang="zh-CN" altLang="en-US" sz="2400">
                <a:latin typeface="Times New Roman" pitchFamily="18" charset="0"/>
              </a:rPr>
              <a:t> </a:t>
            </a:r>
            <a:r>
              <a:rPr lang="zh-CN" altLang="en-US" sz="2400">
                <a:solidFill>
                  <a:schemeClr val="folHlink"/>
                </a:solidFill>
              </a:rPr>
              <a:t>（</a:t>
            </a:r>
            <a:r>
              <a:rPr lang="en-US" altLang="zh-CN" sz="2400">
                <a:solidFill>
                  <a:schemeClr val="folHlink"/>
                </a:solidFill>
                <a:latin typeface="Times New Roman" pitchFamily="18" charset="0"/>
              </a:rPr>
              <a:t>32</a:t>
            </a:r>
            <a:r>
              <a:rPr lang="zh-CN" altLang="en-US" sz="2400">
                <a:solidFill>
                  <a:schemeClr val="folHlink"/>
                </a:solidFill>
              </a:rPr>
              <a:t>位）</a:t>
            </a:r>
            <a:r>
              <a:rPr lang="zh-CN" altLang="en-US" sz="2400"/>
              <a:t>寻址</a:t>
            </a:r>
            <a:endParaRPr lang="en-US" altLang="zh-CN" sz="2400"/>
          </a:p>
        </p:txBody>
      </p:sp>
      <p:grpSp>
        <p:nvGrpSpPr>
          <p:cNvPr id="4" name="Group 63"/>
          <p:cNvGrpSpPr>
            <a:grpSpLocks/>
          </p:cNvGrpSpPr>
          <p:nvPr/>
        </p:nvGrpSpPr>
        <p:grpSpPr bwMode="auto">
          <a:xfrm>
            <a:off x="3492500" y="3213100"/>
            <a:ext cx="3240088" cy="863600"/>
            <a:chOff x="2200" y="2024"/>
            <a:chExt cx="2041" cy="544"/>
          </a:xfrm>
        </p:grpSpPr>
        <p:sp>
          <p:nvSpPr>
            <p:cNvPr id="51246" name="Rectangle 33"/>
            <p:cNvSpPr>
              <a:spLocks noChangeArrowheads="1"/>
            </p:cNvSpPr>
            <p:nvPr/>
          </p:nvSpPr>
          <p:spPr bwMode="auto">
            <a:xfrm>
              <a:off x="2200" y="2341"/>
              <a:ext cx="2041" cy="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247" name="Line 39"/>
            <p:cNvSpPr>
              <a:spLocks noChangeShapeType="1"/>
            </p:cNvSpPr>
            <p:nvPr/>
          </p:nvSpPr>
          <p:spPr bwMode="auto">
            <a:xfrm>
              <a:off x="2200" y="2069"/>
              <a:ext cx="0" cy="2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1248" name="Line 40"/>
            <p:cNvSpPr>
              <a:spLocks noChangeShapeType="1"/>
            </p:cNvSpPr>
            <p:nvPr/>
          </p:nvSpPr>
          <p:spPr bwMode="auto">
            <a:xfrm>
              <a:off x="4241" y="2069"/>
              <a:ext cx="0" cy="2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1249" name="Line 41"/>
            <p:cNvSpPr>
              <a:spLocks noChangeShapeType="1"/>
            </p:cNvSpPr>
            <p:nvPr/>
          </p:nvSpPr>
          <p:spPr bwMode="auto">
            <a:xfrm>
              <a:off x="3516" y="2160"/>
              <a:ext cx="7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51250" name="Line 42"/>
            <p:cNvSpPr>
              <a:spLocks noChangeShapeType="1"/>
            </p:cNvSpPr>
            <p:nvPr/>
          </p:nvSpPr>
          <p:spPr bwMode="auto">
            <a:xfrm>
              <a:off x="2200" y="2160"/>
              <a:ext cx="7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med"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1251" name="Text Box 49"/>
            <p:cNvSpPr txBox="1">
              <a:spLocks noChangeArrowheads="1"/>
            </p:cNvSpPr>
            <p:nvPr/>
          </p:nvSpPr>
          <p:spPr bwMode="auto">
            <a:xfrm>
              <a:off x="2970" y="2024"/>
              <a:ext cx="72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Times New Roman" pitchFamily="18" charset="0"/>
                </a:rPr>
                <a:t>24</a:t>
              </a:r>
              <a:r>
                <a:rPr lang="en-US" altLang="zh-CN" sz="2000"/>
                <a:t> </a:t>
              </a:r>
              <a:r>
                <a:rPr lang="zh-CN" altLang="en-US" sz="2000"/>
                <a:t>位</a:t>
              </a:r>
            </a:p>
          </p:txBody>
        </p:sp>
      </p:grpSp>
      <p:grpSp>
        <p:nvGrpSpPr>
          <p:cNvPr id="5" name="Group 64"/>
          <p:cNvGrpSpPr>
            <a:grpSpLocks/>
          </p:cNvGrpSpPr>
          <p:nvPr/>
        </p:nvGrpSpPr>
        <p:grpSpPr bwMode="auto">
          <a:xfrm>
            <a:off x="3492500" y="4149725"/>
            <a:ext cx="3240088" cy="863600"/>
            <a:chOff x="2200" y="2614"/>
            <a:chExt cx="2041" cy="544"/>
          </a:xfrm>
        </p:grpSpPr>
        <p:sp>
          <p:nvSpPr>
            <p:cNvPr id="51239" name="Line 34"/>
            <p:cNvSpPr>
              <a:spLocks noChangeShapeType="1"/>
            </p:cNvSpPr>
            <p:nvPr/>
          </p:nvSpPr>
          <p:spPr bwMode="auto">
            <a:xfrm>
              <a:off x="4014" y="2930"/>
              <a:ext cx="0" cy="2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1240" name="Rectangle 35"/>
            <p:cNvSpPr>
              <a:spLocks noChangeArrowheads="1"/>
            </p:cNvSpPr>
            <p:nvPr/>
          </p:nvSpPr>
          <p:spPr bwMode="auto">
            <a:xfrm>
              <a:off x="2200" y="2931"/>
              <a:ext cx="2041" cy="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241" name="Line 46"/>
            <p:cNvSpPr>
              <a:spLocks noChangeShapeType="1"/>
            </p:cNvSpPr>
            <p:nvPr/>
          </p:nvSpPr>
          <p:spPr bwMode="auto">
            <a:xfrm>
              <a:off x="2200" y="2659"/>
              <a:ext cx="0" cy="2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1242" name="Line 47"/>
            <p:cNvSpPr>
              <a:spLocks noChangeShapeType="1"/>
            </p:cNvSpPr>
            <p:nvPr/>
          </p:nvSpPr>
          <p:spPr bwMode="auto">
            <a:xfrm>
              <a:off x="4014" y="2659"/>
              <a:ext cx="0" cy="2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1243" name="Text Box 50"/>
            <p:cNvSpPr txBox="1">
              <a:spLocks noChangeArrowheads="1"/>
            </p:cNvSpPr>
            <p:nvPr/>
          </p:nvSpPr>
          <p:spPr bwMode="auto">
            <a:xfrm>
              <a:off x="2835" y="2614"/>
              <a:ext cx="72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Times New Roman" pitchFamily="18" charset="0"/>
                </a:rPr>
                <a:t>23</a:t>
              </a:r>
              <a:r>
                <a:rPr lang="en-US" altLang="zh-CN" sz="2000"/>
                <a:t> </a:t>
              </a:r>
              <a:r>
                <a:rPr lang="zh-CN" altLang="en-US" sz="2000"/>
                <a:t>位</a:t>
              </a:r>
            </a:p>
          </p:txBody>
        </p:sp>
        <p:sp>
          <p:nvSpPr>
            <p:cNvPr id="51244" name="Line 53"/>
            <p:cNvSpPr>
              <a:spLocks noChangeShapeType="1"/>
            </p:cNvSpPr>
            <p:nvPr/>
          </p:nvSpPr>
          <p:spPr bwMode="auto">
            <a:xfrm>
              <a:off x="3506" y="2750"/>
              <a:ext cx="49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51245" name="Line 54"/>
            <p:cNvSpPr>
              <a:spLocks noChangeShapeType="1"/>
            </p:cNvSpPr>
            <p:nvPr/>
          </p:nvSpPr>
          <p:spPr bwMode="auto">
            <a:xfrm>
              <a:off x="2200" y="2750"/>
              <a:ext cx="49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med"/>
              <a:tailEnd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6" name="Group 65"/>
          <p:cNvGrpSpPr>
            <a:grpSpLocks/>
          </p:cNvGrpSpPr>
          <p:nvPr/>
        </p:nvGrpSpPr>
        <p:grpSpPr bwMode="auto">
          <a:xfrm>
            <a:off x="3492500" y="5300663"/>
            <a:ext cx="3240088" cy="825500"/>
            <a:chOff x="2200" y="3303"/>
            <a:chExt cx="2041" cy="520"/>
          </a:xfrm>
        </p:grpSpPr>
        <p:sp>
          <p:nvSpPr>
            <p:cNvPr id="51231" name="Rectangle 36"/>
            <p:cNvSpPr>
              <a:spLocks noChangeArrowheads="1"/>
            </p:cNvSpPr>
            <p:nvPr/>
          </p:nvSpPr>
          <p:spPr bwMode="auto">
            <a:xfrm>
              <a:off x="2200" y="3596"/>
              <a:ext cx="2041" cy="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232" name="Line 37"/>
            <p:cNvSpPr>
              <a:spLocks noChangeShapeType="1"/>
            </p:cNvSpPr>
            <p:nvPr/>
          </p:nvSpPr>
          <p:spPr bwMode="auto">
            <a:xfrm>
              <a:off x="4014" y="3595"/>
              <a:ext cx="0" cy="2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1233" name="Line 38"/>
            <p:cNvSpPr>
              <a:spLocks noChangeShapeType="1"/>
            </p:cNvSpPr>
            <p:nvPr/>
          </p:nvSpPr>
          <p:spPr bwMode="auto">
            <a:xfrm>
              <a:off x="3787" y="3595"/>
              <a:ext cx="0" cy="2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1234" name="Line 44"/>
            <p:cNvSpPr>
              <a:spLocks noChangeShapeType="1"/>
            </p:cNvSpPr>
            <p:nvPr/>
          </p:nvSpPr>
          <p:spPr bwMode="auto">
            <a:xfrm>
              <a:off x="2200" y="3339"/>
              <a:ext cx="0" cy="2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1235" name="Line 45"/>
            <p:cNvSpPr>
              <a:spLocks noChangeShapeType="1"/>
            </p:cNvSpPr>
            <p:nvPr/>
          </p:nvSpPr>
          <p:spPr bwMode="auto">
            <a:xfrm>
              <a:off x="3787" y="3339"/>
              <a:ext cx="0" cy="2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1236" name="Text Box 51"/>
            <p:cNvSpPr txBox="1">
              <a:spLocks noChangeArrowheads="1"/>
            </p:cNvSpPr>
            <p:nvPr/>
          </p:nvSpPr>
          <p:spPr bwMode="auto">
            <a:xfrm>
              <a:off x="2752" y="3303"/>
              <a:ext cx="72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Times New Roman" pitchFamily="18" charset="0"/>
                </a:rPr>
                <a:t>22 </a:t>
              </a:r>
              <a:r>
                <a:rPr lang="zh-CN" altLang="en-US" sz="2000"/>
                <a:t>位</a:t>
              </a:r>
            </a:p>
          </p:txBody>
        </p:sp>
        <p:sp>
          <p:nvSpPr>
            <p:cNvPr id="51237" name="Line 55"/>
            <p:cNvSpPr>
              <a:spLocks noChangeShapeType="1"/>
            </p:cNvSpPr>
            <p:nvPr/>
          </p:nvSpPr>
          <p:spPr bwMode="auto">
            <a:xfrm>
              <a:off x="3279" y="3430"/>
              <a:ext cx="49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51238" name="Line 56"/>
            <p:cNvSpPr>
              <a:spLocks noChangeShapeType="1"/>
            </p:cNvSpPr>
            <p:nvPr/>
          </p:nvSpPr>
          <p:spPr bwMode="auto">
            <a:xfrm>
              <a:off x="2200" y="3430"/>
              <a:ext cx="49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med"/>
              <a:tailEnd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20217" name="Freeform 57"/>
          <p:cNvSpPr>
            <a:spLocks/>
          </p:cNvSpPr>
          <p:nvPr/>
        </p:nvSpPr>
        <p:spPr bwMode="auto">
          <a:xfrm>
            <a:off x="6588125" y="5041900"/>
            <a:ext cx="647700" cy="215900"/>
          </a:xfrm>
          <a:custGeom>
            <a:avLst/>
            <a:gdLst>
              <a:gd name="T0" fmla="*/ 0 w 408"/>
              <a:gd name="T1" fmla="*/ 0 h 136"/>
              <a:gd name="T2" fmla="*/ 0 w 408"/>
              <a:gd name="T3" fmla="*/ 136 h 136"/>
              <a:gd name="T4" fmla="*/ 408 w 408"/>
              <a:gd name="T5" fmla="*/ 136 h 136"/>
              <a:gd name="T6" fmla="*/ 0 60000 65536"/>
              <a:gd name="T7" fmla="*/ 0 60000 65536"/>
              <a:gd name="T8" fmla="*/ 0 60000 65536"/>
              <a:gd name="T9" fmla="*/ 0 w 408"/>
              <a:gd name="T10" fmla="*/ 0 h 136"/>
              <a:gd name="T11" fmla="*/ 408 w 408"/>
              <a:gd name="T12" fmla="*/ 136 h 1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08" h="136">
                <a:moveTo>
                  <a:pt x="0" y="0"/>
                </a:moveTo>
                <a:lnTo>
                  <a:pt x="0" y="136"/>
                </a:lnTo>
                <a:lnTo>
                  <a:pt x="408" y="136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 type="stealth" w="med" len="med"/>
            <a:tailE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20218" name="Text Box 58"/>
          <p:cNvSpPr txBox="1">
            <a:spLocks noChangeArrowheads="1"/>
          </p:cNvSpPr>
          <p:nvPr/>
        </p:nvSpPr>
        <p:spPr bwMode="auto">
          <a:xfrm>
            <a:off x="7308850" y="5013325"/>
            <a:ext cx="1730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字节地址</a:t>
            </a:r>
            <a:endParaRPr lang="en-US" altLang="zh-CN" sz="240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220220" name="AutoShape 60"/>
          <p:cNvSpPr>
            <a:spLocks/>
          </p:cNvSpPr>
          <p:nvPr/>
        </p:nvSpPr>
        <p:spPr bwMode="auto">
          <a:xfrm rot="-5400000">
            <a:off x="6322219" y="5941219"/>
            <a:ext cx="142875" cy="620713"/>
          </a:xfrm>
          <a:prstGeom prst="leftBrace">
            <a:avLst>
              <a:gd name="adj1" fmla="val 36204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0221" name="Freeform 61"/>
          <p:cNvSpPr>
            <a:spLocks/>
          </p:cNvSpPr>
          <p:nvPr/>
        </p:nvSpPr>
        <p:spPr bwMode="auto">
          <a:xfrm>
            <a:off x="6386513" y="6365875"/>
            <a:ext cx="647700" cy="215900"/>
          </a:xfrm>
          <a:custGeom>
            <a:avLst/>
            <a:gdLst>
              <a:gd name="T0" fmla="*/ 0 w 408"/>
              <a:gd name="T1" fmla="*/ 0 h 136"/>
              <a:gd name="T2" fmla="*/ 0 w 408"/>
              <a:gd name="T3" fmla="*/ 136 h 136"/>
              <a:gd name="T4" fmla="*/ 408 w 408"/>
              <a:gd name="T5" fmla="*/ 136 h 136"/>
              <a:gd name="T6" fmla="*/ 0 60000 65536"/>
              <a:gd name="T7" fmla="*/ 0 60000 65536"/>
              <a:gd name="T8" fmla="*/ 0 60000 65536"/>
              <a:gd name="T9" fmla="*/ 0 w 408"/>
              <a:gd name="T10" fmla="*/ 0 h 136"/>
              <a:gd name="T11" fmla="*/ 408 w 408"/>
              <a:gd name="T12" fmla="*/ 136 h 1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08" h="136">
                <a:moveTo>
                  <a:pt x="0" y="0"/>
                </a:moveTo>
                <a:lnTo>
                  <a:pt x="0" y="136"/>
                </a:lnTo>
                <a:lnTo>
                  <a:pt x="408" y="136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 type="stealth" w="med" len="med"/>
            <a:tailE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20222" name="Text Box 62"/>
          <p:cNvSpPr txBox="1">
            <a:spLocks noChangeArrowheads="1"/>
          </p:cNvSpPr>
          <p:nvPr/>
        </p:nvSpPr>
        <p:spPr bwMode="auto">
          <a:xfrm>
            <a:off x="7308850" y="6342063"/>
            <a:ext cx="1730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字节地址</a:t>
            </a:r>
            <a:endParaRPr lang="en-US" altLang="zh-CN" sz="240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220226" name="Text Box 66"/>
          <p:cNvSpPr txBox="1">
            <a:spLocks noChangeArrowheads="1"/>
          </p:cNvSpPr>
          <p:nvPr/>
        </p:nvSpPr>
        <p:spPr bwMode="auto">
          <a:xfrm>
            <a:off x="6918325" y="1398588"/>
            <a:ext cx="865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chemeClr val="folHlink"/>
                </a:solidFill>
                <a:latin typeface="Times New Roman" pitchFamily="18" charset="0"/>
              </a:rPr>
              <a:t>2</a:t>
            </a:r>
            <a:r>
              <a:rPr lang="en-US" altLang="zh-CN" sz="2400" baseline="45000">
                <a:solidFill>
                  <a:schemeClr val="folHlink"/>
                </a:solidFill>
                <a:latin typeface="Times New Roman" pitchFamily="18" charset="0"/>
              </a:rPr>
              <a:t>3</a:t>
            </a:r>
            <a:r>
              <a:rPr lang="en-US" altLang="zh-CN" sz="800" baseline="3000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220227" name="Text Box 67"/>
          <p:cNvSpPr txBox="1">
            <a:spLocks noChangeArrowheads="1"/>
          </p:cNvSpPr>
          <p:nvPr/>
        </p:nvSpPr>
        <p:spPr bwMode="auto">
          <a:xfrm>
            <a:off x="6918325" y="1933575"/>
            <a:ext cx="936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2400">
                <a:solidFill>
                  <a:schemeClr val="folHlink"/>
                </a:solidFill>
                <a:latin typeface="Times New Roman" pitchFamily="18" charset="0"/>
              </a:rPr>
              <a:t>2</a:t>
            </a:r>
            <a:r>
              <a:rPr lang="en-US" altLang="zh-CN" sz="2400" baseline="45000">
                <a:solidFill>
                  <a:schemeClr val="folHlink"/>
                </a:solidFill>
                <a:latin typeface="Times New Roman" pitchFamily="18" charset="0"/>
              </a:rPr>
              <a:t>4</a:t>
            </a:r>
            <a:r>
              <a:rPr lang="en-US" altLang="en-US" sz="2400">
                <a:solidFill>
                  <a:schemeClr val="folHlink"/>
                </a:solidFill>
                <a:latin typeface="Times New Roman" pitchFamily="18" charset="0"/>
              </a:rPr>
              <a:t>  </a:t>
            </a:r>
            <a:endParaRPr lang="zh-CN" altLang="en-US" sz="240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220228" name="Text Box 68"/>
          <p:cNvSpPr txBox="1">
            <a:spLocks noChangeArrowheads="1"/>
          </p:cNvSpPr>
          <p:nvPr/>
        </p:nvSpPr>
        <p:spPr bwMode="auto">
          <a:xfrm>
            <a:off x="6918325" y="2540000"/>
            <a:ext cx="86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2400">
                <a:solidFill>
                  <a:schemeClr val="folHlink"/>
                </a:solidFill>
                <a:latin typeface="Times New Roman" pitchFamily="18" charset="0"/>
              </a:rPr>
              <a:t>2</a:t>
            </a:r>
            <a:r>
              <a:rPr lang="en-US" altLang="zh-CN" sz="2400" baseline="45000">
                <a:solidFill>
                  <a:schemeClr val="folHlink"/>
                </a:solidFill>
                <a:latin typeface="Times New Roman" pitchFamily="18" charset="0"/>
              </a:rPr>
              <a:t>5</a:t>
            </a:r>
            <a:endParaRPr lang="zh-CN" altLang="en-US" sz="2400">
              <a:solidFill>
                <a:schemeClr val="folHlink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0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0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0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20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20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2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20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20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20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20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20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20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6" dur="500"/>
                                        <p:tgtEl>
                                          <p:spTgt spid="220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220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220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220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220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220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220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4" dur="500"/>
                                        <p:tgtEl>
                                          <p:spTgt spid="220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16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8" dur="500"/>
                                        <p:tgtEl>
                                          <p:spTgt spid="220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500"/>
                            </p:stCondLst>
                            <p:childTnLst>
                              <p:par>
                                <p:cTn id="12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220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77" grpId="0" autoUpdateAnimBg="0"/>
      <p:bldP spid="220178" grpId="0" autoUpdateAnimBg="0"/>
      <p:bldP spid="220179" grpId="0" autoUpdateAnimBg="0"/>
      <p:bldP spid="220180" grpId="0" autoUpdateAnimBg="0"/>
      <p:bldP spid="220181" grpId="0" autoUpdateAnimBg="0"/>
      <p:bldP spid="220184" grpId="0" autoUpdateAnimBg="0"/>
      <p:bldP spid="220185" grpId="0" autoUpdateAnimBg="0"/>
      <p:bldP spid="220186" grpId="0" autoUpdateAnimBg="0"/>
      <p:bldP spid="220187" grpId="0" autoUpdateAnimBg="0"/>
      <p:bldP spid="220188" grpId="0" autoUpdateAnimBg="0"/>
      <p:bldP spid="220189" grpId="0" autoUpdateAnimBg="0"/>
      <p:bldP spid="220190" grpId="0" autoUpdateAnimBg="0"/>
      <p:bldP spid="220191" grpId="0" autoUpdateAnimBg="0"/>
      <p:bldP spid="220217" grpId="0" animBg="1"/>
      <p:bldP spid="220218" grpId="0"/>
      <p:bldP spid="220220" grpId="0" animBg="1"/>
      <p:bldP spid="220221" grpId="0" animBg="1"/>
      <p:bldP spid="220222" grpId="0"/>
      <p:bldP spid="220226" grpId="0"/>
      <p:bldP spid="220227" grpId="0" autoUpdateAnimBg="0"/>
      <p:bldP spid="220228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2586038" y="1543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58371" name="Group 3"/>
          <p:cNvGrpSpPr>
            <a:grpSpLocks/>
          </p:cNvGrpSpPr>
          <p:nvPr/>
        </p:nvGrpSpPr>
        <p:grpSpPr bwMode="auto">
          <a:xfrm>
            <a:off x="2974975" y="1108075"/>
            <a:ext cx="1936750" cy="2346325"/>
            <a:chOff x="1874" y="639"/>
            <a:chExt cx="1220" cy="1478"/>
          </a:xfrm>
        </p:grpSpPr>
        <p:sp>
          <p:nvSpPr>
            <p:cNvPr id="58378" name="Rectangle 4"/>
            <p:cNvSpPr>
              <a:spLocks noChangeArrowheads="1"/>
            </p:cNvSpPr>
            <p:nvPr/>
          </p:nvSpPr>
          <p:spPr bwMode="auto">
            <a:xfrm>
              <a:off x="2226" y="1427"/>
              <a:ext cx="532" cy="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379" name="Rectangle 5"/>
            <p:cNvSpPr>
              <a:spLocks noChangeArrowheads="1"/>
            </p:cNvSpPr>
            <p:nvPr/>
          </p:nvSpPr>
          <p:spPr bwMode="auto">
            <a:xfrm>
              <a:off x="1874" y="1039"/>
              <a:ext cx="532" cy="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380" name="Rectangle 6"/>
            <p:cNvSpPr>
              <a:spLocks noChangeArrowheads="1"/>
            </p:cNvSpPr>
            <p:nvPr/>
          </p:nvSpPr>
          <p:spPr bwMode="auto">
            <a:xfrm>
              <a:off x="2562" y="1039"/>
              <a:ext cx="532" cy="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381" name="Rectangle 7"/>
            <p:cNvSpPr>
              <a:spLocks noChangeArrowheads="1"/>
            </p:cNvSpPr>
            <p:nvPr/>
          </p:nvSpPr>
          <p:spPr bwMode="auto">
            <a:xfrm>
              <a:off x="2226" y="1913"/>
              <a:ext cx="532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382" name="Rectangle 8"/>
            <p:cNvSpPr>
              <a:spLocks noChangeArrowheads="1"/>
            </p:cNvSpPr>
            <p:nvPr/>
          </p:nvSpPr>
          <p:spPr bwMode="auto">
            <a:xfrm>
              <a:off x="2181" y="639"/>
              <a:ext cx="623" cy="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8372" name="Text Box 9"/>
          <p:cNvSpPr txBox="1">
            <a:spLocks noChangeArrowheads="1"/>
          </p:cNvSpPr>
          <p:nvPr/>
        </p:nvSpPr>
        <p:spPr bwMode="auto">
          <a:xfrm>
            <a:off x="468313" y="1268413"/>
            <a:ext cx="606266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solidFill>
                  <a:schemeClr val="folHlink"/>
                </a:solidFill>
                <a:latin typeface="Times New Roman" pitchFamily="18" charset="0"/>
              </a:rPr>
              <a:t>难点</a:t>
            </a:r>
          </a:p>
        </p:txBody>
      </p:sp>
      <p:sp>
        <p:nvSpPr>
          <p:cNvPr id="366602" name="Rectangle 10"/>
          <p:cNvSpPr>
            <a:spLocks noChangeArrowheads="1"/>
          </p:cNvSpPr>
          <p:nvPr/>
        </p:nvSpPr>
        <p:spPr bwMode="auto">
          <a:xfrm>
            <a:off x="685800" y="354013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第４章  存储器</a:t>
            </a:r>
          </a:p>
        </p:txBody>
      </p:sp>
      <p:sp>
        <p:nvSpPr>
          <p:cNvPr id="58375" name="Text Box 12"/>
          <p:cNvSpPr txBox="1">
            <a:spLocks noChangeArrowheads="1"/>
          </p:cNvSpPr>
          <p:nvPr/>
        </p:nvSpPr>
        <p:spPr bwMode="auto">
          <a:xfrm>
            <a:off x="1116013" y="2876550"/>
            <a:ext cx="8640762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lnSpc>
                <a:spcPct val="140000"/>
              </a:lnSpc>
              <a:spcBef>
                <a:spcPct val="0"/>
              </a:spcBef>
            </a:pPr>
            <a:r>
              <a:rPr lang="en-US" altLang="zh-CN" sz="2400">
                <a:latin typeface="Times New Roman" pitchFamily="18" charset="0"/>
              </a:rPr>
              <a:t>2</a:t>
            </a:r>
            <a:r>
              <a:rPr lang="en-US" altLang="zh-CN" sz="2400"/>
              <a:t>.</a:t>
            </a:r>
            <a:r>
              <a:rPr lang="zh-CN" altLang="en-US" sz="2400"/>
              <a:t>对于一定容量的存储器，按字节或字访问</a:t>
            </a:r>
          </a:p>
          <a:p>
            <a:pPr marL="457200" indent="-457200">
              <a:lnSpc>
                <a:spcPct val="140000"/>
              </a:lnSpc>
              <a:spcBef>
                <a:spcPct val="0"/>
              </a:spcBef>
            </a:pPr>
            <a:r>
              <a:rPr lang="zh-CN" altLang="en-US" sz="2400"/>
              <a:t>  的寻址范围是不同的</a:t>
            </a:r>
          </a:p>
        </p:txBody>
      </p:sp>
      <p:sp>
        <p:nvSpPr>
          <p:cNvPr id="58376" name="Text Box 13"/>
          <p:cNvSpPr txBox="1">
            <a:spLocks noChangeArrowheads="1"/>
          </p:cNvSpPr>
          <p:nvPr/>
        </p:nvSpPr>
        <p:spPr bwMode="auto">
          <a:xfrm>
            <a:off x="1116013" y="2105025"/>
            <a:ext cx="7883525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lnSpc>
                <a:spcPct val="140000"/>
              </a:lnSpc>
              <a:spcBef>
                <a:spcPct val="0"/>
              </a:spcBef>
            </a:pPr>
            <a:r>
              <a:rPr lang="en-US" altLang="zh-CN" sz="2400">
                <a:latin typeface="Times New Roman" pitchFamily="18" charset="0"/>
              </a:rPr>
              <a:t>1</a:t>
            </a:r>
            <a:r>
              <a:rPr lang="en-US" altLang="zh-CN" sz="2400"/>
              <a:t>.</a:t>
            </a:r>
            <a:r>
              <a:rPr lang="zh-CN" altLang="en-US" sz="2400"/>
              <a:t>在可按字节和字寻址的存储器中，数据的存放方式不同</a:t>
            </a:r>
          </a:p>
        </p:txBody>
      </p:sp>
      <p:sp>
        <p:nvSpPr>
          <p:cNvPr id="366606" name="Text Box 14"/>
          <p:cNvSpPr txBox="1">
            <a:spLocks noChangeArrowheads="1"/>
          </p:cNvSpPr>
          <p:nvPr/>
        </p:nvSpPr>
        <p:spPr bwMode="auto">
          <a:xfrm>
            <a:off x="1142976" y="4214818"/>
            <a:ext cx="7488237" cy="1049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63538" indent="-363538">
              <a:lnSpc>
                <a:spcPct val="140000"/>
              </a:lnSpc>
              <a:spcBef>
                <a:spcPct val="0"/>
              </a:spcBef>
            </a:pPr>
            <a:r>
              <a:rPr lang="en-US" altLang="zh-CN" sz="2400" dirty="0">
                <a:latin typeface="Times New Roman" pitchFamily="18" charset="0"/>
              </a:rPr>
              <a:t>3. </a:t>
            </a:r>
            <a:r>
              <a:rPr lang="zh-CN" altLang="en-US" sz="2400" dirty="0">
                <a:latin typeface="Times New Roman" pitchFamily="18" charset="0"/>
              </a:rPr>
              <a:t>不同的 </a:t>
            </a:r>
            <a:r>
              <a:rPr lang="en-US" altLang="zh-CN" sz="2400" dirty="0">
                <a:latin typeface="Times New Roman" pitchFamily="18" charset="0"/>
              </a:rPr>
              <a:t>Cache —</a:t>
            </a:r>
            <a:r>
              <a:rPr lang="zh-CN" altLang="en-US" sz="2400" dirty="0">
                <a:latin typeface="Times New Roman" pitchFamily="18" charset="0"/>
              </a:rPr>
              <a:t>主存地址映射，直接影响主存地址字段的分配、替换策略及命中率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6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660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4"/>
          <p:cNvSpPr txBox="1">
            <a:spLocks noChangeArrowheads="1"/>
          </p:cNvSpPr>
          <p:nvPr/>
        </p:nvSpPr>
        <p:spPr bwMode="auto">
          <a:xfrm>
            <a:off x="609600" y="404813"/>
            <a:ext cx="317023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（1） 直接映射</a:t>
            </a:r>
          </a:p>
        </p:txBody>
      </p:sp>
      <p:sp>
        <p:nvSpPr>
          <p:cNvPr id="142341" name="Text Box 5"/>
          <p:cNvSpPr txBox="1">
            <a:spLocks noChangeArrowheads="1"/>
          </p:cNvSpPr>
          <p:nvPr/>
        </p:nvSpPr>
        <p:spPr bwMode="auto">
          <a:xfrm>
            <a:off x="1839913" y="5513388"/>
            <a:ext cx="6542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每个缓存块</a:t>
            </a:r>
            <a:r>
              <a:rPr lang="zh-CN" altLang="en-US" sz="2400">
                <a:latin typeface="Times New Roman" pitchFamily="18" charset="0"/>
              </a:rPr>
              <a:t>  </a:t>
            </a:r>
            <a:r>
              <a:rPr lang="en-US" altLang="zh-CN" sz="2400" i="1">
                <a:solidFill>
                  <a:schemeClr val="folHlink"/>
                </a:solidFill>
                <a:latin typeface="Times New Roman" pitchFamily="18" charset="0"/>
              </a:rPr>
              <a:t>i </a:t>
            </a:r>
            <a:r>
              <a:rPr lang="en-US" altLang="zh-CN" sz="2400">
                <a:latin typeface="Times New Roman" pitchFamily="18" charset="0"/>
              </a:rPr>
              <a:t> </a:t>
            </a:r>
            <a:r>
              <a:rPr lang="zh-CN" altLang="en-US" sz="2400">
                <a:latin typeface="Times New Roman" pitchFamily="18" charset="0"/>
              </a:rPr>
              <a:t>可以和 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若干 </a:t>
            </a:r>
            <a:r>
              <a:rPr lang="zh-CN" altLang="en-US" sz="2400">
                <a:latin typeface="Times New Roman" pitchFamily="18" charset="0"/>
              </a:rPr>
              <a:t>个 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主存块 </a:t>
            </a:r>
            <a:r>
              <a:rPr lang="zh-CN" altLang="en-US" sz="2400">
                <a:latin typeface="Times New Roman" pitchFamily="18" charset="0"/>
              </a:rPr>
              <a:t>对应</a:t>
            </a:r>
          </a:p>
        </p:txBody>
      </p:sp>
      <p:sp>
        <p:nvSpPr>
          <p:cNvPr id="142342" name="Text Box 6"/>
          <p:cNvSpPr txBox="1">
            <a:spLocks noChangeArrowheads="1"/>
          </p:cNvSpPr>
          <p:nvPr/>
        </p:nvSpPr>
        <p:spPr bwMode="auto">
          <a:xfrm>
            <a:off x="1855788" y="6056313"/>
            <a:ext cx="6069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每个主存块</a:t>
            </a:r>
            <a:r>
              <a:rPr lang="zh-CN" altLang="en-US" sz="2400">
                <a:latin typeface="Times New Roman" pitchFamily="18" charset="0"/>
              </a:rPr>
              <a:t>  </a:t>
            </a:r>
            <a:r>
              <a:rPr lang="en-US" altLang="zh-CN" sz="2400" i="1">
                <a:solidFill>
                  <a:schemeClr val="folHlink"/>
                </a:solidFill>
                <a:latin typeface="Times New Roman" pitchFamily="18" charset="0"/>
              </a:rPr>
              <a:t>j</a:t>
            </a:r>
            <a:r>
              <a:rPr lang="en-US" altLang="zh-CN" sz="2400">
                <a:latin typeface="Times New Roman" pitchFamily="18" charset="0"/>
              </a:rPr>
              <a:t>  </a:t>
            </a:r>
            <a:r>
              <a:rPr lang="zh-CN" altLang="en-US" sz="2400">
                <a:latin typeface="Times New Roman" pitchFamily="18" charset="0"/>
              </a:rPr>
              <a:t>只能和 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一 </a:t>
            </a:r>
            <a:r>
              <a:rPr lang="zh-CN" altLang="en-US" sz="2400">
                <a:latin typeface="Times New Roman" pitchFamily="18" charset="0"/>
              </a:rPr>
              <a:t>个 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缓存块 </a:t>
            </a:r>
            <a:r>
              <a:rPr lang="zh-CN" altLang="en-US" sz="2400">
                <a:latin typeface="Times New Roman" pitchFamily="18" charset="0"/>
              </a:rPr>
              <a:t>对应</a:t>
            </a:r>
          </a:p>
        </p:txBody>
      </p:sp>
      <p:sp>
        <p:nvSpPr>
          <p:cNvPr id="142343" name="Text Box 7"/>
          <p:cNvSpPr txBox="1">
            <a:spLocks noChangeArrowheads="1"/>
          </p:cNvSpPr>
          <p:nvPr/>
        </p:nvSpPr>
        <p:spPr bwMode="auto">
          <a:xfrm>
            <a:off x="1143000" y="1643063"/>
            <a:ext cx="1752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 i="1">
                <a:solidFill>
                  <a:schemeClr val="folHlink"/>
                </a:solidFill>
                <a:latin typeface="Times New Roman" pitchFamily="18" charset="0"/>
              </a:rPr>
              <a:t>i</a:t>
            </a:r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 = </a:t>
            </a:r>
            <a:r>
              <a:rPr lang="en-US" altLang="zh-CN" sz="2800" i="1">
                <a:solidFill>
                  <a:schemeClr val="folHlink"/>
                </a:solidFill>
                <a:latin typeface="Times New Roman" pitchFamily="18" charset="0"/>
              </a:rPr>
              <a:t>j</a:t>
            </a:r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en-US" altLang="zh-CN" sz="2400">
                <a:solidFill>
                  <a:schemeClr val="folHlink"/>
                </a:solidFill>
                <a:latin typeface="Times New Roman" pitchFamily="18" charset="0"/>
              </a:rPr>
              <a:t>mod</a:t>
            </a:r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en-US" altLang="zh-CN" sz="2800" i="1">
                <a:solidFill>
                  <a:schemeClr val="folHlink"/>
                </a:solidFill>
                <a:latin typeface="Times New Roman" pitchFamily="18" charset="0"/>
              </a:rPr>
              <a:t>C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52400" y="890588"/>
            <a:ext cx="8915400" cy="4660900"/>
            <a:chOff x="96" y="672"/>
            <a:chExt cx="5616" cy="2936"/>
          </a:xfrm>
        </p:grpSpPr>
        <p:sp>
          <p:nvSpPr>
            <p:cNvPr id="59407" name="Rectangle 9"/>
            <p:cNvSpPr>
              <a:spLocks noChangeArrowheads="1"/>
            </p:cNvSpPr>
            <p:nvPr/>
          </p:nvSpPr>
          <p:spPr bwMode="auto">
            <a:xfrm>
              <a:off x="4727" y="3109"/>
              <a:ext cx="889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zh-CN" altLang="en-US" sz="2000" b="0">
                  <a:latin typeface="Times New Roman" pitchFamily="18" charset="0"/>
                </a:rPr>
                <a:t> </a:t>
              </a:r>
              <a:r>
                <a:rPr lang="zh-CN" altLang="en-US" sz="2000">
                  <a:latin typeface="Times New Roman" pitchFamily="18" charset="0"/>
                </a:rPr>
                <a:t>字块2</a:t>
              </a:r>
              <a:r>
                <a:rPr lang="en-US" altLang="zh-CN" sz="2000" baseline="30000">
                  <a:latin typeface="Times New Roman" pitchFamily="18" charset="0"/>
                </a:rPr>
                <a:t>m</a:t>
              </a:r>
              <a:r>
                <a:rPr lang="en-US" altLang="zh-CN" sz="2000">
                  <a:latin typeface="Times New Roman" pitchFamily="18" charset="0"/>
                </a:rPr>
                <a:t>－1</a:t>
              </a:r>
              <a:endParaRPr lang="zh-CN" altLang="en-US" sz="2000">
                <a:latin typeface="Times New Roman" pitchFamily="18" charset="0"/>
              </a:endParaRPr>
            </a:p>
          </p:txBody>
        </p:sp>
        <p:sp>
          <p:nvSpPr>
            <p:cNvPr id="59408" name="Rectangle 10"/>
            <p:cNvSpPr>
              <a:spLocks noChangeArrowheads="1"/>
            </p:cNvSpPr>
            <p:nvPr/>
          </p:nvSpPr>
          <p:spPr bwMode="auto">
            <a:xfrm>
              <a:off x="4727" y="2908"/>
              <a:ext cx="889" cy="2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endParaRPr lang="zh-CN" altLang="en-US" sz="1800" b="0">
                <a:latin typeface="Times New Roman" pitchFamily="18" charset="0"/>
              </a:endParaRPr>
            </a:p>
          </p:txBody>
        </p:sp>
        <p:sp>
          <p:nvSpPr>
            <p:cNvPr id="59409" name="Rectangle 11"/>
            <p:cNvSpPr>
              <a:spLocks noChangeArrowheads="1"/>
            </p:cNvSpPr>
            <p:nvPr/>
          </p:nvSpPr>
          <p:spPr bwMode="auto">
            <a:xfrm>
              <a:off x="4727" y="2690"/>
              <a:ext cx="889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zh-CN" altLang="en-US" sz="2000" b="0">
                  <a:latin typeface="Times New Roman" pitchFamily="18" charset="0"/>
                </a:rPr>
                <a:t>   </a:t>
              </a:r>
              <a:r>
                <a:rPr lang="zh-CN" altLang="en-US" sz="2000">
                  <a:latin typeface="Times New Roman" pitchFamily="18" charset="0"/>
                </a:rPr>
                <a:t>字块2</a:t>
              </a:r>
              <a:r>
                <a:rPr lang="en-US" altLang="zh-CN" sz="2000" baseline="30000">
                  <a:latin typeface="Times New Roman" pitchFamily="18" charset="0"/>
                </a:rPr>
                <a:t>c+1</a:t>
              </a:r>
              <a:endParaRPr lang="zh-CN" altLang="en-US" sz="2000" baseline="30000">
                <a:latin typeface="Times New Roman" pitchFamily="18" charset="0"/>
              </a:endParaRPr>
            </a:p>
          </p:txBody>
        </p:sp>
        <p:sp>
          <p:nvSpPr>
            <p:cNvPr id="59410" name="Rectangle 12"/>
            <p:cNvSpPr>
              <a:spLocks noChangeArrowheads="1"/>
            </p:cNvSpPr>
            <p:nvPr/>
          </p:nvSpPr>
          <p:spPr bwMode="auto">
            <a:xfrm>
              <a:off x="4679" y="2472"/>
              <a:ext cx="1033" cy="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zh-CN" altLang="en-US" sz="2000" b="0">
                  <a:latin typeface="Times New Roman" pitchFamily="18" charset="0"/>
                </a:rPr>
                <a:t> </a:t>
              </a:r>
              <a:r>
                <a:rPr lang="zh-CN" altLang="en-US" sz="2000">
                  <a:latin typeface="Times New Roman" pitchFamily="18" charset="0"/>
                </a:rPr>
                <a:t>字块2</a:t>
              </a:r>
              <a:r>
                <a:rPr lang="en-US" altLang="zh-CN" sz="2000" baseline="30000">
                  <a:latin typeface="Times New Roman" pitchFamily="18" charset="0"/>
                </a:rPr>
                <a:t>c+1</a:t>
              </a:r>
              <a:r>
                <a:rPr lang="en-US" altLang="zh-CN" sz="2000">
                  <a:latin typeface="Times New Roman" pitchFamily="18" charset="0"/>
                </a:rPr>
                <a:t>－1</a:t>
              </a:r>
              <a:endParaRPr lang="zh-CN" altLang="en-US" sz="2000">
                <a:latin typeface="Times New Roman" pitchFamily="18" charset="0"/>
              </a:endParaRPr>
            </a:p>
          </p:txBody>
        </p:sp>
        <p:sp>
          <p:nvSpPr>
            <p:cNvPr id="59411" name="Rectangle 13"/>
            <p:cNvSpPr>
              <a:spLocks noChangeArrowheads="1"/>
            </p:cNvSpPr>
            <p:nvPr/>
          </p:nvSpPr>
          <p:spPr bwMode="auto">
            <a:xfrm>
              <a:off x="4727" y="2255"/>
              <a:ext cx="889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endParaRPr lang="zh-CN" altLang="en-US" sz="2000" b="0">
                <a:latin typeface="Times New Roman" pitchFamily="18" charset="0"/>
              </a:endParaRPr>
            </a:p>
          </p:txBody>
        </p:sp>
        <p:sp>
          <p:nvSpPr>
            <p:cNvPr id="59412" name="Rectangle 14"/>
            <p:cNvSpPr>
              <a:spLocks noChangeArrowheads="1"/>
            </p:cNvSpPr>
            <p:nvPr/>
          </p:nvSpPr>
          <p:spPr bwMode="auto">
            <a:xfrm>
              <a:off x="4727" y="2037"/>
              <a:ext cx="889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zh-CN" altLang="en-US" sz="2000" b="0">
                  <a:latin typeface="Times New Roman" pitchFamily="18" charset="0"/>
                </a:rPr>
                <a:t>   </a:t>
              </a:r>
              <a:r>
                <a:rPr lang="zh-CN" altLang="en-US" sz="2000">
                  <a:latin typeface="Times New Roman" pitchFamily="18" charset="0"/>
                </a:rPr>
                <a:t>字块2</a:t>
              </a:r>
              <a:r>
                <a:rPr lang="en-US" altLang="zh-CN" sz="2000" baseline="30000">
                  <a:latin typeface="Times New Roman" pitchFamily="18" charset="0"/>
                </a:rPr>
                <a:t>c </a:t>
              </a:r>
              <a:r>
                <a:rPr lang="en-US" altLang="zh-CN" sz="2000">
                  <a:latin typeface="Times New Roman" pitchFamily="18" charset="0"/>
                </a:rPr>
                <a:t>+1</a:t>
              </a:r>
              <a:endParaRPr lang="zh-CN" altLang="en-US" sz="2000" baseline="30000">
                <a:latin typeface="Times New Roman" pitchFamily="18" charset="0"/>
              </a:endParaRPr>
            </a:p>
          </p:txBody>
        </p:sp>
        <p:sp>
          <p:nvSpPr>
            <p:cNvPr id="59413" name="Rectangle 15"/>
            <p:cNvSpPr>
              <a:spLocks noChangeArrowheads="1"/>
            </p:cNvSpPr>
            <p:nvPr/>
          </p:nvSpPr>
          <p:spPr bwMode="auto">
            <a:xfrm>
              <a:off x="4727" y="1819"/>
              <a:ext cx="889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zh-CN" altLang="en-US" sz="2000" b="0">
                  <a:latin typeface="Times New Roman" pitchFamily="18" charset="0"/>
                </a:rPr>
                <a:t>     </a:t>
              </a:r>
              <a:r>
                <a:rPr lang="zh-CN" altLang="en-US" sz="2000">
                  <a:latin typeface="Times New Roman" pitchFamily="18" charset="0"/>
                </a:rPr>
                <a:t>字块2</a:t>
              </a:r>
              <a:r>
                <a:rPr lang="en-US" altLang="zh-CN" sz="2000" baseline="30000">
                  <a:latin typeface="Times New Roman" pitchFamily="18" charset="0"/>
                </a:rPr>
                <a:t>c</a:t>
              </a:r>
              <a:endParaRPr lang="zh-CN" altLang="en-US" sz="2000" baseline="30000">
                <a:latin typeface="Times New Roman" pitchFamily="18" charset="0"/>
              </a:endParaRPr>
            </a:p>
          </p:txBody>
        </p:sp>
        <p:sp>
          <p:nvSpPr>
            <p:cNvPr id="59414" name="Rectangle 16"/>
            <p:cNvSpPr>
              <a:spLocks noChangeArrowheads="1"/>
            </p:cNvSpPr>
            <p:nvPr/>
          </p:nvSpPr>
          <p:spPr bwMode="auto">
            <a:xfrm>
              <a:off x="4727" y="1602"/>
              <a:ext cx="889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zh-CN" altLang="en-US" sz="2000" b="0">
                  <a:latin typeface="Times New Roman" pitchFamily="18" charset="0"/>
                </a:rPr>
                <a:t>  </a:t>
              </a:r>
              <a:r>
                <a:rPr lang="zh-CN" altLang="en-US" sz="2000">
                  <a:latin typeface="Times New Roman" pitchFamily="18" charset="0"/>
                </a:rPr>
                <a:t>字块2</a:t>
              </a:r>
              <a:r>
                <a:rPr lang="en-US" altLang="zh-CN" sz="2000" baseline="30000">
                  <a:latin typeface="Times New Roman" pitchFamily="18" charset="0"/>
                </a:rPr>
                <a:t>c</a:t>
              </a:r>
              <a:r>
                <a:rPr lang="en-US" altLang="zh-CN" sz="2000">
                  <a:latin typeface="Times New Roman" pitchFamily="18" charset="0"/>
                </a:rPr>
                <a:t>－1</a:t>
              </a:r>
            </a:p>
          </p:txBody>
        </p:sp>
        <p:sp>
          <p:nvSpPr>
            <p:cNvPr id="59415" name="Rectangle 17"/>
            <p:cNvSpPr>
              <a:spLocks noChangeArrowheads="1"/>
            </p:cNvSpPr>
            <p:nvPr/>
          </p:nvSpPr>
          <p:spPr bwMode="auto">
            <a:xfrm>
              <a:off x="4727" y="1401"/>
              <a:ext cx="889" cy="2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endParaRPr lang="zh-CN" altLang="en-US" sz="1800" b="0">
                <a:latin typeface="Times New Roman" pitchFamily="18" charset="0"/>
              </a:endParaRPr>
            </a:p>
          </p:txBody>
        </p:sp>
        <p:sp>
          <p:nvSpPr>
            <p:cNvPr id="59416" name="Rectangle 18"/>
            <p:cNvSpPr>
              <a:spLocks noChangeArrowheads="1"/>
            </p:cNvSpPr>
            <p:nvPr/>
          </p:nvSpPr>
          <p:spPr bwMode="auto">
            <a:xfrm>
              <a:off x="4727" y="1183"/>
              <a:ext cx="889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zh-CN" altLang="en-US" sz="2000" b="0">
                  <a:latin typeface="Times New Roman" pitchFamily="18" charset="0"/>
                </a:rPr>
                <a:t>    </a:t>
              </a:r>
              <a:r>
                <a:rPr lang="zh-CN" altLang="en-US" sz="2000">
                  <a:latin typeface="Times New Roman" pitchFamily="18" charset="0"/>
                </a:rPr>
                <a:t>字块</a:t>
              </a:r>
              <a:r>
                <a:rPr lang="zh-CN" altLang="en-US" sz="2000" b="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59417" name="Rectangle 19"/>
            <p:cNvSpPr>
              <a:spLocks noChangeArrowheads="1"/>
            </p:cNvSpPr>
            <p:nvPr/>
          </p:nvSpPr>
          <p:spPr bwMode="auto">
            <a:xfrm>
              <a:off x="4727" y="966"/>
              <a:ext cx="889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zh-CN" altLang="en-US" sz="2000">
                  <a:latin typeface="Times New Roman" pitchFamily="18" charset="0"/>
                </a:rPr>
                <a:t>    字块0</a:t>
              </a:r>
            </a:p>
          </p:txBody>
        </p:sp>
        <p:sp>
          <p:nvSpPr>
            <p:cNvPr id="59418" name="Line 20"/>
            <p:cNvSpPr>
              <a:spLocks noChangeShapeType="1"/>
            </p:cNvSpPr>
            <p:nvPr/>
          </p:nvSpPr>
          <p:spPr bwMode="auto">
            <a:xfrm>
              <a:off x="4727" y="966"/>
              <a:ext cx="889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19" name="Line 21"/>
            <p:cNvSpPr>
              <a:spLocks noChangeShapeType="1"/>
            </p:cNvSpPr>
            <p:nvPr/>
          </p:nvSpPr>
          <p:spPr bwMode="auto">
            <a:xfrm>
              <a:off x="4727" y="1183"/>
              <a:ext cx="88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20" name="Line 22"/>
            <p:cNvSpPr>
              <a:spLocks noChangeShapeType="1"/>
            </p:cNvSpPr>
            <p:nvPr/>
          </p:nvSpPr>
          <p:spPr bwMode="auto">
            <a:xfrm>
              <a:off x="4727" y="1401"/>
              <a:ext cx="88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21" name="Line 23"/>
            <p:cNvSpPr>
              <a:spLocks noChangeShapeType="1"/>
            </p:cNvSpPr>
            <p:nvPr/>
          </p:nvSpPr>
          <p:spPr bwMode="auto">
            <a:xfrm>
              <a:off x="4727" y="1602"/>
              <a:ext cx="88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22" name="Line 24"/>
            <p:cNvSpPr>
              <a:spLocks noChangeShapeType="1"/>
            </p:cNvSpPr>
            <p:nvPr/>
          </p:nvSpPr>
          <p:spPr bwMode="auto">
            <a:xfrm>
              <a:off x="4727" y="1819"/>
              <a:ext cx="88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23" name="Line 25"/>
            <p:cNvSpPr>
              <a:spLocks noChangeShapeType="1"/>
            </p:cNvSpPr>
            <p:nvPr/>
          </p:nvSpPr>
          <p:spPr bwMode="auto">
            <a:xfrm>
              <a:off x="4727" y="2037"/>
              <a:ext cx="88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24" name="Line 26"/>
            <p:cNvSpPr>
              <a:spLocks noChangeShapeType="1"/>
            </p:cNvSpPr>
            <p:nvPr/>
          </p:nvSpPr>
          <p:spPr bwMode="auto">
            <a:xfrm>
              <a:off x="4727" y="2255"/>
              <a:ext cx="88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25" name="Line 27"/>
            <p:cNvSpPr>
              <a:spLocks noChangeShapeType="1"/>
            </p:cNvSpPr>
            <p:nvPr/>
          </p:nvSpPr>
          <p:spPr bwMode="auto">
            <a:xfrm>
              <a:off x="4727" y="2472"/>
              <a:ext cx="88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26" name="Line 28"/>
            <p:cNvSpPr>
              <a:spLocks noChangeShapeType="1"/>
            </p:cNvSpPr>
            <p:nvPr/>
          </p:nvSpPr>
          <p:spPr bwMode="auto">
            <a:xfrm>
              <a:off x="4727" y="2690"/>
              <a:ext cx="88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27" name="Line 29"/>
            <p:cNvSpPr>
              <a:spLocks noChangeShapeType="1"/>
            </p:cNvSpPr>
            <p:nvPr/>
          </p:nvSpPr>
          <p:spPr bwMode="auto">
            <a:xfrm>
              <a:off x="4727" y="2908"/>
              <a:ext cx="88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28" name="Line 30"/>
            <p:cNvSpPr>
              <a:spLocks noChangeShapeType="1"/>
            </p:cNvSpPr>
            <p:nvPr/>
          </p:nvSpPr>
          <p:spPr bwMode="auto">
            <a:xfrm>
              <a:off x="4727" y="3109"/>
              <a:ext cx="88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29" name="Line 31"/>
            <p:cNvSpPr>
              <a:spLocks noChangeShapeType="1"/>
            </p:cNvSpPr>
            <p:nvPr/>
          </p:nvSpPr>
          <p:spPr bwMode="auto">
            <a:xfrm>
              <a:off x="4727" y="3326"/>
              <a:ext cx="889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30" name="Line 32"/>
            <p:cNvSpPr>
              <a:spLocks noChangeShapeType="1"/>
            </p:cNvSpPr>
            <p:nvPr/>
          </p:nvSpPr>
          <p:spPr bwMode="auto">
            <a:xfrm>
              <a:off x="4727" y="966"/>
              <a:ext cx="0" cy="236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31" name="Line 33"/>
            <p:cNvSpPr>
              <a:spLocks noChangeShapeType="1"/>
            </p:cNvSpPr>
            <p:nvPr/>
          </p:nvSpPr>
          <p:spPr bwMode="auto">
            <a:xfrm>
              <a:off x="5616" y="966"/>
              <a:ext cx="0" cy="236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32" name="Text Box 34"/>
            <p:cNvSpPr txBox="1">
              <a:spLocks noChangeArrowheads="1"/>
            </p:cNvSpPr>
            <p:nvPr/>
          </p:nvSpPr>
          <p:spPr bwMode="auto">
            <a:xfrm>
              <a:off x="5026" y="1407"/>
              <a:ext cx="34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59433" name="Text Box 35"/>
            <p:cNvSpPr txBox="1">
              <a:spLocks noChangeArrowheads="1"/>
            </p:cNvSpPr>
            <p:nvPr/>
          </p:nvSpPr>
          <p:spPr bwMode="auto">
            <a:xfrm>
              <a:off x="5026" y="2246"/>
              <a:ext cx="34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59434" name="Text Box 36"/>
            <p:cNvSpPr txBox="1">
              <a:spLocks noChangeArrowheads="1"/>
            </p:cNvSpPr>
            <p:nvPr/>
          </p:nvSpPr>
          <p:spPr bwMode="auto">
            <a:xfrm>
              <a:off x="5036" y="2917"/>
              <a:ext cx="34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59435" name="Text Box 37"/>
            <p:cNvSpPr txBox="1">
              <a:spLocks noChangeArrowheads="1"/>
            </p:cNvSpPr>
            <p:nvPr/>
          </p:nvSpPr>
          <p:spPr bwMode="auto">
            <a:xfrm>
              <a:off x="4829" y="694"/>
              <a:ext cx="7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主存储体</a:t>
              </a:r>
            </a:p>
          </p:txBody>
        </p:sp>
        <p:sp>
          <p:nvSpPr>
            <p:cNvPr id="59436" name="Rectangle 38"/>
            <p:cNvSpPr>
              <a:spLocks noChangeArrowheads="1"/>
            </p:cNvSpPr>
            <p:nvPr/>
          </p:nvSpPr>
          <p:spPr bwMode="auto">
            <a:xfrm>
              <a:off x="3230" y="1296"/>
              <a:ext cx="842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zh-CN" altLang="en-US" sz="2000">
                  <a:latin typeface="Times New Roman" pitchFamily="18" charset="0"/>
                </a:rPr>
                <a:t>    字块 1</a:t>
              </a:r>
              <a:endParaRPr lang="zh-CN" altLang="en-US" sz="2000" b="0">
                <a:latin typeface="Times New Roman" pitchFamily="18" charset="0"/>
              </a:endParaRPr>
            </a:p>
          </p:txBody>
        </p:sp>
        <p:sp>
          <p:nvSpPr>
            <p:cNvPr id="59437" name="Rectangle 39"/>
            <p:cNvSpPr>
              <a:spLocks noChangeArrowheads="1"/>
            </p:cNvSpPr>
            <p:nvPr/>
          </p:nvSpPr>
          <p:spPr bwMode="auto">
            <a:xfrm>
              <a:off x="2762" y="1296"/>
              <a:ext cx="468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zh-CN" altLang="en-US" sz="2000">
                  <a:latin typeface="Times New Roman" pitchFamily="18" charset="0"/>
                </a:rPr>
                <a:t>标记</a:t>
              </a:r>
            </a:p>
          </p:txBody>
        </p:sp>
        <p:sp>
          <p:nvSpPr>
            <p:cNvPr id="59438" name="Rectangle 40"/>
            <p:cNvSpPr>
              <a:spLocks noChangeArrowheads="1"/>
            </p:cNvSpPr>
            <p:nvPr/>
          </p:nvSpPr>
          <p:spPr bwMode="auto">
            <a:xfrm>
              <a:off x="3230" y="1078"/>
              <a:ext cx="842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zh-CN" altLang="en-US" sz="2000">
                  <a:latin typeface="Times New Roman" pitchFamily="18" charset="0"/>
                </a:rPr>
                <a:t>    字块 0</a:t>
              </a:r>
            </a:p>
          </p:txBody>
        </p:sp>
        <p:sp>
          <p:nvSpPr>
            <p:cNvPr id="59439" name="Rectangle 41"/>
            <p:cNvSpPr>
              <a:spLocks noChangeArrowheads="1"/>
            </p:cNvSpPr>
            <p:nvPr/>
          </p:nvSpPr>
          <p:spPr bwMode="auto">
            <a:xfrm>
              <a:off x="2762" y="1078"/>
              <a:ext cx="468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zh-CN" altLang="en-US" sz="2000">
                  <a:latin typeface="Times New Roman" pitchFamily="18" charset="0"/>
                </a:rPr>
                <a:t>标记</a:t>
              </a:r>
            </a:p>
          </p:txBody>
        </p:sp>
        <p:sp>
          <p:nvSpPr>
            <p:cNvPr id="59440" name="Line 42"/>
            <p:cNvSpPr>
              <a:spLocks noChangeShapeType="1"/>
            </p:cNvSpPr>
            <p:nvPr/>
          </p:nvSpPr>
          <p:spPr bwMode="auto">
            <a:xfrm>
              <a:off x="2762" y="1091"/>
              <a:ext cx="131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41" name="Line 43"/>
            <p:cNvSpPr>
              <a:spLocks noChangeShapeType="1"/>
            </p:cNvSpPr>
            <p:nvPr/>
          </p:nvSpPr>
          <p:spPr bwMode="auto">
            <a:xfrm>
              <a:off x="2762" y="1309"/>
              <a:ext cx="131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42" name="Line 44"/>
            <p:cNvSpPr>
              <a:spLocks noChangeShapeType="1"/>
            </p:cNvSpPr>
            <p:nvPr/>
          </p:nvSpPr>
          <p:spPr bwMode="auto">
            <a:xfrm>
              <a:off x="2762" y="1527"/>
              <a:ext cx="131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43" name="Line 45"/>
            <p:cNvSpPr>
              <a:spLocks noChangeShapeType="1"/>
            </p:cNvSpPr>
            <p:nvPr/>
          </p:nvSpPr>
          <p:spPr bwMode="auto">
            <a:xfrm>
              <a:off x="2762" y="1091"/>
              <a:ext cx="0" cy="43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44" name="Line 46"/>
            <p:cNvSpPr>
              <a:spLocks noChangeShapeType="1"/>
            </p:cNvSpPr>
            <p:nvPr/>
          </p:nvSpPr>
          <p:spPr bwMode="auto">
            <a:xfrm>
              <a:off x="3230" y="1091"/>
              <a:ext cx="0" cy="4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45" name="Line 47"/>
            <p:cNvSpPr>
              <a:spLocks noChangeShapeType="1"/>
            </p:cNvSpPr>
            <p:nvPr/>
          </p:nvSpPr>
          <p:spPr bwMode="auto">
            <a:xfrm>
              <a:off x="4072" y="1091"/>
              <a:ext cx="0" cy="43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46" name="Rectangle 48"/>
            <p:cNvSpPr>
              <a:spLocks noChangeArrowheads="1"/>
            </p:cNvSpPr>
            <p:nvPr/>
          </p:nvSpPr>
          <p:spPr bwMode="auto">
            <a:xfrm>
              <a:off x="3227" y="1908"/>
              <a:ext cx="845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zh-CN" altLang="en-US" sz="2000">
                  <a:latin typeface="Times New Roman" pitchFamily="18" charset="0"/>
                </a:rPr>
                <a:t>字块 2</a:t>
              </a:r>
              <a:r>
                <a:rPr lang="en-US" altLang="zh-CN" sz="2000" baseline="30000">
                  <a:latin typeface="Times New Roman" pitchFamily="18" charset="0"/>
                </a:rPr>
                <a:t>c</a:t>
              </a:r>
              <a:r>
                <a:rPr lang="en-US" altLang="zh-CN" sz="2000">
                  <a:latin typeface="Times New Roman" pitchFamily="18" charset="0"/>
                </a:rPr>
                <a:t>－1</a:t>
              </a:r>
              <a:endParaRPr lang="zh-CN" altLang="en-US" sz="2000">
                <a:latin typeface="Times New Roman" pitchFamily="18" charset="0"/>
              </a:endParaRPr>
            </a:p>
          </p:txBody>
        </p:sp>
        <p:sp>
          <p:nvSpPr>
            <p:cNvPr id="59447" name="Rectangle 49"/>
            <p:cNvSpPr>
              <a:spLocks noChangeArrowheads="1"/>
            </p:cNvSpPr>
            <p:nvPr/>
          </p:nvSpPr>
          <p:spPr bwMode="auto">
            <a:xfrm>
              <a:off x="2762" y="1894"/>
              <a:ext cx="465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zh-CN" altLang="en-US" sz="2000">
                  <a:latin typeface="Times New Roman" pitchFamily="18" charset="0"/>
                </a:rPr>
                <a:t>标记</a:t>
              </a:r>
            </a:p>
          </p:txBody>
        </p:sp>
        <p:sp>
          <p:nvSpPr>
            <p:cNvPr id="59448" name="Line 50"/>
            <p:cNvSpPr>
              <a:spLocks noChangeShapeType="1"/>
            </p:cNvSpPr>
            <p:nvPr/>
          </p:nvSpPr>
          <p:spPr bwMode="auto">
            <a:xfrm>
              <a:off x="2762" y="1930"/>
              <a:ext cx="131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49" name="Line 51"/>
            <p:cNvSpPr>
              <a:spLocks noChangeShapeType="1"/>
            </p:cNvSpPr>
            <p:nvPr/>
          </p:nvSpPr>
          <p:spPr bwMode="auto">
            <a:xfrm>
              <a:off x="2762" y="2148"/>
              <a:ext cx="131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50" name="Line 52"/>
            <p:cNvSpPr>
              <a:spLocks noChangeShapeType="1"/>
            </p:cNvSpPr>
            <p:nvPr/>
          </p:nvSpPr>
          <p:spPr bwMode="auto">
            <a:xfrm>
              <a:off x="2762" y="1930"/>
              <a:ext cx="0" cy="21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51" name="Line 53"/>
            <p:cNvSpPr>
              <a:spLocks noChangeShapeType="1"/>
            </p:cNvSpPr>
            <p:nvPr/>
          </p:nvSpPr>
          <p:spPr bwMode="auto">
            <a:xfrm>
              <a:off x="4072" y="1930"/>
              <a:ext cx="0" cy="21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52" name="Line 54"/>
            <p:cNvSpPr>
              <a:spLocks noChangeShapeType="1"/>
            </p:cNvSpPr>
            <p:nvPr/>
          </p:nvSpPr>
          <p:spPr bwMode="auto">
            <a:xfrm>
              <a:off x="3227" y="1930"/>
              <a:ext cx="0" cy="21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53" name="Text Box 55"/>
            <p:cNvSpPr txBox="1">
              <a:spLocks noChangeArrowheads="1"/>
            </p:cNvSpPr>
            <p:nvPr/>
          </p:nvSpPr>
          <p:spPr bwMode="auto">
            <a:xfrm>
              <a:off x="3043" y="672"/>
              <a:ext cx="111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Cache</a:t>
              </a:r>
              <a:r>
                <a:rPr lang="zh-CN" altLang="en-US" sz="2000">
                  <a:latin typeface="Times New Roman" pitchFamily="18" charset="0"/>
                </a:rPr>
                <a:t>存储体</a:t>
              </a:r>
            </a:p>
          </p:txBody>
        </p:sp>
        <p:sp>
          <p:nvSpPr>
            <p:cNvPr id="59454" name="AutoShape 56"/>
            <p:cNvSpPr>
              <a:spLocks/>
            </p:cNvSpPr>
            <p:nvPr/>
          </p:nvSpPr>
          <p:spPr bwMode="auto">
            <a:xfrm rot="-5400000">
              <a:off x="2954" y="774"/>
              <a:ext cx="84" cy="468"/>
            </a:xfrm>
            <a:prstGeom prst="rightBrace">
              <a:avLst>
                <a:gd name="adj1" fmla="val 46429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55" name="Text Box 57"/>
            <p:cNvSpPr txBox="1">
              <a:spLocks noChangeArrowheads="1"/>
            </p:cNvSpPr>
            <p:nvPr/>
          </p:nvSpPr>
          <p:spPr bwMode="auto">
            <a:xfrm>
              <a:off x="2711" y="672"/>
              <a:ext cx="34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t</a:t>
              </a:r>
              <a:r>
                <a:rPr lang="zh-CN" altLang="en-US" sz="2000">
                  <a:latin typeface="Times New Roman" pitchFamily="18" charset="0"/>
                </a:rPr>
                <a:t>位</a:t>
              </a:r>
            </a:p>
          </p:txBody>
        </p:sp>
        <p:sp>
          <p:nvSpPr>
            <p:cNvPr id="59456" name="Text Box 58"/>
            <p:cNvSpPr txBox="1">
              <a:spLocks noChangeArrowheads="1"/>
            </p:cNvSpPr>
            <p:nvPr/>
          </p:nvSpPr>
          <p:spPr bwMode="auto">
            <a:xfrm>
              <a:off x="2556" y="107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59457" name="Text Box 59"/>
            <p:cNvSpPr txBox="1">
              <a:spLocks noChangeArrowheads="1"/>
            </p:cNvSpPr>
            <p:nvPr/>
          </p:nvSpPr>
          <p:spPr bwMode="auto">
            <a:xfrm>
              <a:off x="2556" y="1301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59458" name="Text Box 60"/>
            <p:cNvSpPr txBox="1">
              <a:spLocks noChangeArrowheads="1"/>
            </p:cNvSpPr>
            <p:nvPr/>
          </p:nvSpPr>
          <p:spPr bwMode="auto">
            <a:xfrm>
              <a:off x="2219" y="1872"/>
              <a:ext cx="59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C－1</a:t>
              </a:r>
            </a:p>
          </p:txBody>
        </p:sp>
        <p:sp>
          <p:nvSpPr>
            <p:cNvPr id="59459" name="Line 61"/>
            <p:cNvSpPr>
              <a:spLocks noChangeShapeType="1"/>
            </p:cNvSpPr>
            <p:nvPr/>
          </p:nvSpPr>
          <p:spPr bwMode="auto">
            <a:xfrm>
              <a:off x="3230" y="1511"/>
              <a:ext cx="0" cy="41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60" name="Line 62"/>
            <p:cNvSpPr>
              <a:spLocks noChangeShapeType="1"/>
            </p:cNvSpPr>
            <p:nvPr/>
          </p:nvSpPr>
          <p:spPr bwMode="auto">
            <a:xfrm>
              <a:off x="4072" y="1511"/>
              <a:ext cx="0" cy="41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61" name="Text Box 63"/>
            <p:cNvSpPr txBox="1">
              <a:spLocks noChangeArrowheads="1"/>
            </p:cNvSpPr>
            <p:nvPr/>
          </p:nvSpPr>
          <p:spPr bwMode="auto">
            <a:xfrm>
              <a:off x="3479" y="1595"/>
              <a:ext cx="423" cy="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59462" name="Rectangle 64"/>
            <p:cNvSpPr>
              <a:spLocks noChangeArrowheads="1"/>
            </p:cNvSpPr>
            <p:nvPr/>
          </p:nvSpPr>
          <p:spPr bwMode="auto">
            <a:xfrm>
              <a:off x="3745" y="2561"/>
              <a:ext cx="608" cy="4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zh-CN" altLang="en-US" sz="2000">
                  <a:latin typeface="Times New Roman" pitchFamily="18" charset="0"/>
                </a:rPr>
                <a:t> 字块</a:t>
              </a:r>
            </a:p>
          </p:txBody>
        </p:sp>
        <p:sp>
          <p:nvSpPr>
            <p:cNvPr id="59463" name="Rectangle 65"/>
            <p:cNvSpPr>
              <a:spLocks noChangeArrowheads="1"/>
            </p:cNvSpPr>
            <p:nvPr/>
          </p:nvSpPr>
          <p:spPr bwMode="auto">
            <a:xfrm>
              <a:off x="2976" y="2736"/>
              <a:ext cx="844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zh-CN" altLang="en-US" sz="2000">
                  <a:latin typeface="Times New Roman" pitchFamily="18" charset="0"/>
                </a:rPr>
                <a:t>字块地址</a:t>
              </a:r>
            </a:p>
          </p:txBody>
        </p:sp>
        <p:sp>
          <p:nvSpPr>
            <p:cNvPr id="59464" name="Rectangle 66"/>
            <p:cNvSpPr>
              <a:spLocks noChangeArrowheads="1"/>
            </p:cNvSpPr>
            <p:nvPr/>
          </p:nvSpPr>
          <p:spPr bwMode="auto">
            <a:xfrm>
              <a:off x="2248" y="2561"/>
              <a:ext cx="748" cy="4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zh-CN" altLang="en-US" sz="2000">
                  <a:latin typeface="Times New Roman" pitchFamily="18" charset="0"/>
                </a:rPr>
                <a:t>主存字块标记</a:t>
              </a:r>
            </a:p>
          </p:txBody>
        </p:sp>
        <p:sp>
          <p:nvSpPr>
            <p:cNvPr id="59465" name="Line 67"/>
            <p:cNvSpPr>
              <a:spLocks noChangeShapeType="1"/>
            </p:cNvSpPr>
            <p:nvPr/>
          </p:nvSpPr>
          <p:spPr bwMode="auto">
            <a:xfrm>
              <a:off x="2248" y="2561"/>
              <a:ext cx="2105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66" name="Line 68"/>
            <p:cNvSpPr>
              <a:spLocks noChangeShapeType="1"/>
            </p:cNvSpPr>
            <p:nvPr/>
          </p:nvSpPr>
          <p:spPr bwMode="auto">
            <a:xfrm>
              <a:off x="2248" y="2979"/>
              <a:ext cx="2105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67" name="Line 69"/>
            <p:cNvSpPr>
              <a:spLocks noChangeShapeType="1"/>
            </p:cNvSpPr>
            <p:nvPr/>
          </p:nvSpPr>
          <p:spPr bwMode="auto">
            <a:xfrm>
              <a:off x="2248" y="2561"/>
              <a:ext cx="0" cy="41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68" name="Line 70"/>
            <p:cNvSpPr>
              <a:spLocks noChangeShapeType="1"/>
            </p:cNvSpPr>
            <p:nvPr/>
          </p:nvSpPr>
          <p:spPr bwMode="auto">
            <a:xfrm>
              <a:off x="2996" y="2561"/>
              <a:ext cx="0" cy="41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69" name="Line 71"/>
            <p:cNvSpPr>
              <a:spLocks noChangeShapeType="1"/>
            </p:cNvSpPr>
            <p:nvPr/>
          </p:nvSpPr>
          <p:spPr bwMode="auto">
            <a:xfrm>
              <a:off x="3745" y="2561"/>
              <a:ext cx="0" cy="41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70" name="Line 72"/>
            <p:cNvSpPr>
              <a:spLocks noChangeShapeType="1"/>
            </p:cNvSpPr>
            <p:nvPr/>
          </p:nvSpPr>
          <p:spPr bwMode="auto">
            <a:xfrm>
              <a:off x="4353" y="2561"/>
              <a:ext cx="0" cy="41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71" name="Text Box 73"/>
            <p:cNvSpPr txBox="1">
              <a:spLocks noChangeArrowheads="1"/>
            </p:cNvSpPr>
            <p:nvPr/>
          </p:nvSpPr>
          <p:spPr bwMode="auto">
            <a:xfrm>
              <a:off x="2488" y="3014"/>
              <a:ext cx="37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t </a:t>
              </a:r>
              <a:r>
                <a:rPr lang="zh-CN" altLang="en-US" sz="2000">
                  <a:latin typeface="Times New Roman" pitchFamily="18" charset="0"/>
                </a:rPr>
                <a:t>位</a:t>
              </a:r>
            </a:p>
          </p:txBody>
        </p:sp>
        <p:sp>
          <p:nvSpPr>
            <p:cNvPr id="59472" name="Text Box 74"/>
            <p:cNvSpPr txBox="1">
              <a:spLocks noChangeArrowheads="1"/>
            </p:cNvSpPr>
            <p:nvPr/>
          </p:nvSpPr>
          <p:spPr bwMode="auto">
            <a:xfrm>
              <a:off x="3252" y="2987"/>
              <a:ext cx="39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c</a:t>
              </a:r>
              <a:r>
                <a:rPr lang="en-US" altLang="zh-CN" sz="2400">
                  <a:latin typeface="Times New Roman" pitchFamily="18" charset="0"/>
                </a:rPr>
                <a:t> </a:t>
              </a:r>
              <a:r>
                <a:rPr lang="zh-CN" altLang="en-US" sz="2000">
                  <a:latin typeface="Times New Roman" pitchFamily="18" charset="0"/>
                </a:rPr>
                <a:t>位</a:t>
              </a:r>
            </a:p>
          </p:txBody>
        </p:sp>
        <p:sp>
          <p:nvSpPr>
            <p:cNvPr id="59473" name="Text Box 75"/>
            <p:cNvSpPr txBox="1">
              <a:spLocks noChangeArrowheads="1"/>
            </p:cNvSpPr>
            <p:nvPr/>
          </p:nvSpPr>
          <p:spPr bwMode="auto">
            <a:xfrm>
              <a:off x="3885" y="2987"/>
              <a:ext cx="41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b</a:t>
              </a:r>
              <a:r>
                <a:rPr lang="en-US" altLang="zh-CN" sz="2400">
                  <a:latin typeface="Times New Roman" pitchFamily="18" charset="0"/>
                </a:rPr>
                <a:t> </a:t>
              </a:r>
              <a:r>
                <a:rPr lang="zh-CN" altLang="en-US" sz="2000">
                  <a:latin typeface="Times New Roman" pitchFamily="18" charset="0"/>
                </a:rPr>
                <a:t>位</a:t>
              </a:r>
            </a:p>
          </p:txBody>
        </p:sp>
        <p:sp>
          <p:nvSpPr>
            <p:cNvPr id="59474" name="Text Box 76"/>
            <p:cNvSpPr txBox="1">
              <a:spLocks noChangeArrowheads="1"/>
            </p:cNvSpPr>
            <p:nvPr/>
          </p:nvSpPr>
          <p:spPr bwMode="auto">
            <a:xfrm>
              <a:off x="1499" y="2642"/>
              <a:ext cx="7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主存地址</a:t>
              </a:r>
            </a:p>
          </p:txBody>
        </p:sp>
        <p:sp>
          <p:nvSpPr>
            <p:cNvPr id="59475" name="AutoShape 77"/>
            <p:cNvSpPr>
              <a:spLocks/>
            </p:cNvSpPr>
            <p:nvPr/>
          </p:nvSpPr>
          <p:spPr bwMode="auto">
            <a:xfrm rot="-5400000">
              <a:off x="2559" y="2123"/>
              <a:ext cx="126" cy="748"/>
            </a:xfrm>
            <a:prstGeom prst="rightBrace">
              <a:avLst>
                <a:gd name="adj1" fmla="val 49471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76" name="AutoShape 78"/>
            <p:cNvSpPr>
              <a:spLocks/>
            </p:cNvSpPr>
            <p:nvPr/>
          </p:nvSpPr>
          <p:spPr bwMode="auto">
            <a:xfrm rot="-5400000">
              <a:off x="3308" y="2122"/>
              <a:ext cx="126" cy="749"/>
            </a:xfrm>
            <a:prstGeom prst="rightBrace">
              <a:avLst>
                <a:gd name="adj1" fmla="val 49537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77" name="Rectangle 79"/>
            <p:cNvSpPr>
              <a:spLocks noChangeArrowheads="1"/>
            </p:cNvSpPr>
            <p:nvPr/>
          </p:nvSpPr>
          <p:spPr bwMode="auto">
            <a:xfrm>
              <a:off x="423" y="1964"/>
              <a:ext cx="1170" cy="50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78" name="Text Box 80"/>
            <p:cNvSpPr txBox="1">
              <a:spLocks noChangeArrowheads="1"/>
            </p:cNvSpPr>
            <p:nvPr/>
          </p:nvSpPr>
          <p:spPr bwMode="auto">
            <a:xfrm>
              <a:off x="470" y="1972"/>
              <a:ext cx="117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 比较器（</a:t>
              </a:r>
              <a:r>
                <a:rPr lang="en-US" altLang="zh-CN" sz="2000">
                  <a:latin typeface="Times New Roman" pitchFamily="18" charset="0"/>
                </a:rPr>
                <a:t>t</a:t>
              </a:r>
              <a:r>
                <a:rPr lang="zh-CN" altLang="en-US" sz="2000">
                  <a:latin typeface="Times New Roman" pitchFamily="18" charset="0"/>
                </a:rPr>
                <a:t>位）</a:t>
              </a:r>
            </a:p>
          </p:txBody>
        </p:sp>
        <p:sp>
          <p:nvSpPr>
            <p:cNvPr id="59479" name="Text Box 81"/>
            <p:cNvSpPr txBox="1">
              <a:spLocks noChangeArrowheads="1"/>
            </p:cNvSpPr>
            <p:nvPr/>
          </p:nvSpPr>
          <p:spPr bwMode="auto">
            <a:xfrm>
              <a:off x="517" y="2215"/>
              <a:ext cx="22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=</a:t>
              </a:r>
            </a:p>
          </p:txBody>
        </p:sp>
        <p:sp>
          <p:nvSpPr>
            <p:cNvPr id="59480" name="Text Box 82"/>
            <p:cNvSpPr txBox="1">
              <a:spLocks noChangeArrowheads="1"/>
            </p:cNvSpPr>
            <p:nvPr/>
          </p:nvSpPr>
          <p:spPr bwMode="auto">
            <a:xfrm>
              <a:off x="1190" y="2225"/>
              <a:ext cx="31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 ≠</a:t>
              </a:r>
            </a:p>
          </p:txBody>
        </p:sp>
        <p:sp>
          <p:nvSpPr>
            <p:cNvPr id="59481" name="Line 83"/>
            <p:cNvSpPr>
              <a:spLocks noChangeShapeType="1"/>
            </p:cNvSpPr>
            <p:nvPr/>
          </p:nvSpPr>
          <p:spPr bwMode="auto">
            <a:xfrm>
              <a:off x="1359" y="2467"/>
              <a:ext cx="0" cy="7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82" name="Text Box 84"/>
            <p:cNvSpPr txBox="1">
              <a:spLocks noChangeArrowheads="1"/>
            </p:cNvSpPr>
            <p:nvPr/>
          </p:nvSpPr>
          <p:spPr bwMode="auto">
            <a:xfrm>
              <a:off x="985" y="3264"/>
              <a:ext cx="59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不命中</a:t>
              </a:r>
            </a:p>
          </p:txBody>
        </p:sp>
        <p:sp>
          <p:nvSpPr>
            <p:cNvPr id="59483" name="Text Box 85"/>
            <p:cNvSpPr txBox="1">
              <a:spLocks noChangeArrowheads="1"/>
            </p:cNvSpPr>
            <p:nvPr/>
          </p:nvSpPr>
          <p:spPr bwMode="auto">
            <a:xfrm>
              <a:off x="180" y="2784"/>
              <a:ext cx="93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有效位=1？</a:t>
              </a:r>
            </a:p>
          </p:txBody>
        </p:sp>
        <p:sp>
          <p:nvSpPr>
            <p:cNvPr id="59484" name="AutoShape 86"/>
            <p:cNvSpPr>
              <a:spLocks noChangeArrowheads="1"/>
            </p:cNvSpPr>
            <p:nvPr/>
          </p:nvSpPr>
          <p:spPr bwMode="auto">
            <a:xfrm>
              <a:off x="96" y="2677"/>
              <a:ext cx="1029" cy="461"/>
            </a:xfrm>
            <a:prstGeom prst="diamond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85" name="Freeform 87"/>
            <p:cNvSpPr>
              <a:spLocks/>
            </p:cNvSpPr>
            <p:nvPr/>
          </p:nvSpPr>
          <p:spPr bwMode="auto">
            <a:xfrm>
              <a:off x="1122" y="2908"/>
              <a:ext cx="231" cy="0"/>
            </a:xfrm>
            <a:custGeom>
              <a:avLst/>
              <a:gdLst>
                <a:gd name="T0" fmla="*/ 0 w 237"/>
                <a:gd name="T1" fmla="*/ 0 h 1"/>
                <a:gd name="T2" fmla="*/ 237 w 237"/>
                <a:gd name="T3" fmla="*/ 0 h 1"/>
                <a:gd name="T4" fmla="*/ 0 60000 65536"/>
                <a:gd name="T5" fmla="*/ 0 60000 65536"/>
                <a:gd name="T6" fmla="*/ 0 w 237"/>
                <a:gd name="T7" fmla="*/ 0 h 1"/>
                <a:gd name="T8" fmla="*/ 237 w 237"/>
                <a:gd name="T9" fmla="*/ 0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37" h="1">
                  <a:moveTo>
                    <a:pt x="0" y="0"/>
                  </a:moveTo>
                  <a:lnTo>
                    <a:pt x="237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86" name="Line 88"/>
            <p:cNvSpPr>
              <a:spLocks noChangeShapeType="1"/>
            </p:cNvSpPr>
            <p:nvPr/>
          </p:nvSpPr>
          <p:spPr bwMode="auto">
            <a:xfrm>
              <a:off x="611" y="2467"/>
              <a:ext cx="0" cy="21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87" name="AutoShape 89"/>
            <p:cNvSpPr>
              <a:spLocks/>
            </p:cNvSpPr>
            <p:nvPr/>
          </p:nvSpPr>
          <p:spPr bwMode="auto">
            <a:xfrm rot="5400000">
              <a:off x="2954" y="1341"/>
              <a:ext cx="84" cy="468"/>
            </a:xfrm>
            <a:prstGeom prst="rightBrace">
              <a:avLst>
                <a:gd name="adj1" fmla="val 46429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88" name="Freeform 90"/>
            <p:cNvSpPr>
              <a:spLocks/>
            </p:cNvSpPr>
            <p:nvPr/>
          </p:nvSpPr>
          <p:spPr bwMode="auto">
            <a:xfrm>
              <a:off x="704" y="1595"/>
              <a:ext cx="2292" cy="377"/>
            </a:xfrm>
            <a:custGeom>
              <a:avLst/>
              <a:gdLst>
                <a:gd name="T0" fmla="*/ 2352 w 2352"/>
                <a:gd name="T1" fmla="*/ 0 h 432"/>
                <a:gd name="T2" fmla="*/ 2352 w 2352"/>
                <a:gd name="T3" fmla="*/ 144 h 432"/>
                <a:gd name="T4" fmla="*/ 0 w 2352"/>
                <a:gd name="T5" fmla="*/ 144 h 432"/>
                <a:gd name="T6" fmla="*/ 0 w 2352"/>
                <a:gd name="T7" fmla="*/ 432 h 4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52"/>
                <a:gd name="T13" fmla="*/ 0 h 432"/>
                <a:gd name="T14" fmla="*/ 2352 w 2352"/>
                <a:gd name="T15" fmla="*/ 432 h 4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52" h="432">
                  <a:moveTo>
                    <a:pt x="2352" y="0"/>
                  </a:moveTo>
                  <a:lnTo>
                    <a:pt x="2352" y="144"/>
                  </a:lnTo>
                  <a:lnTo>
                    <a:pt x="0" y="144"/>
                  </a:lnTo>
                  <a:lnTo>
                    <a:pt x="0" y="432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89" name="Freeform 91"/>
            <p:cNvSpPr>
              <a:spLocks/>
            </p:cNvSpPr>
            <p:nvPr/>
          </p:nvSpPr>
          <p:spPr bwMode="auto">
            <a:xfrm>
              <a:off x="1306" y="1820"/>
              <a:ext cx="1316" cy="614"/>
            </a:xfrm>
            <a:custGeom>
              <a:avLst/>
              <a:gdLst>
                <a:gd name="T0" fmla="*/ 0 w 1350"/>
                <a:gd name="T1" fmla="*/ 159 h 702"/>
                <a:gd name="T2" fmla="*/ 0 w 1350"/>
                <a:gd name="T3" fmla="*/ 0 h 702"/>
                <a:gd name="T4" fmla="*/ 483 w 1350"/>
                <a:gd name="T5" fmla="*/ 0 h 702"/>
                <a:gd name="T6" fmla="*/ 486 w 1350"/>
                <a:gd name="T7" fmla="*/ 606 h 702"/>
                <a:gd name="T8" fmla="*/ 1350 w 1350"/>
                <a:gd name="T9" fmla="*/ 606 h 702"/>
                <a:gd name="T10" fmla="*/ 1350 w 1350"/>
                <a:gd name="T11" fmla="*/ 702 h 70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50"/>
                <a:gd name="T19" fmla="*/ 0 h 702"/>
                <a:gd name="T20" fmla="*/ 1350 w 1350"/>
                <a:gd name="T21" fmla="*/ 702 h 70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50" h="702">
                  <a:moveTo>
                    <a:pt x="0" y="159"/>
                  </a:moveTo>
                  <a:lnTo>
                    <a:pt x="0" y="0"/>
                  </a:lnTo>
                  <a:lnTo>
                    <a:pt x="483" y="0"/>
                  </a:lnTo>
                  <a:lnTo>
                    <a:pt x="486" y="606"/>
                  </a:lnTo>
                  <a:lnTo>
                    <a:pt x="1350" y="606"/>
                  </a:lnTo>
                  <a:lnTo>
                    <a:pt x="1350" y="702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stealth" w="med" len="med"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90" name="Freeform 92"/>
            <p:cNvSpPr>
              <a:spLocks/>
            </p:cNvSpPr>
            <p:nvPr/>
          </p:nvSpPr>
          <p:spPr bwMode="auto">
            <a:xfrm>
              <a:off x="1967" y="1427"/>
              <a:ext cx="1404" cy="1007"/>
            </a:xfrm>
            <a:custGeom>
              <a:avLst/>
              <a:gdLst>
                <a:gd name="T0" fmla="*/ 624 w 1440"/>
                <a:gd name="T1" fmla="*/ 0 h 1152"/>
                <a:gd name="T2" fmla="*/ 0 w 1440"/>
                <a:gd name="T3" fmla="*/ 0 h 1152"/>
                <a:gd name="T4" fmla="*/ 0 w 1440"/>
                <a:gd name="T5" fmla="*/ 960 h 1152"/>
                <a:gd name="T6" fmla="*/ 1440 w 1440"/>
                <a:gd name="T7" fmla="*/ 960 h 1152"/>
                <a:gd name="T8" fmla="*/ 1440 w 1440"/>
                <a:gd name="T9" fmla="*/ 1152 h 11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0"/>
                <a:gd name="T16" fmla="*/ 0 h 1152"/>
                <a:gd name="T17" fmla="*/ 1440 w 1440"/>
                <a:gd name="T18" fmla="*/ 1152 h 11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0" h="1152">
                  <a:moveTo>
                    <a:pt x="624" y="0"/>
                  </a:moveTo>
                  <a:lnTo>
                    <a:pt x="0" y="0"/>
                  </a:lnTo>
                  <a:lnTo>
                    <a:pt x="0" y="960"/>
                  </a:lnTo>
                  <a:lnTo>
                    <a:pt x="1440" y="960"/>
                  </a:lnTo>
                  <a:lnTo>
                    <a:pt x="1440" y="1152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stealth" w="med" len="med"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91" name="Text Box 93"/>
            <p:cNvSpPr txBox="1">
              <a:spLocks noChangeArrowheads="1"/>
            </p:cNvSpPr>
            <p:nvPr/>
          </p:nvSpPr>
          <p:spPr bwMode="auto">
            <a:xfrm>
              <a:off x="2306" y="1216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*</a:t>
              </a:r>
            </a:p>
          </p:txBody>
        </p:sp>
        <p:sp>
          <p:nvSpPr>
            <p:cNvPr id="59492" name="AutoShape 94"/>
            <p:cNvSpPr>
              <a:spLocks/>
            </p:cNvSpPr>
            <p:nvPr/>
          </p:nvSpPr>
          <p:spPr bwMode="auto">
            <a:xfrm rot="5400000">
              <a:off x="2913" y="2482"/>
              <a:ext cx="168" cy="1497"/>
            </a:xfrm>
            <a:prstGeom prst="rightBrace">
              <a:avLst>
                <a:gd name="adj1" fmla="val 74256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93" name="Text Box 95"/>
            <p:cNvSpPr txBox="1">
              <a:spLocks noChangeArrowheads="1"/>
            </p:cNvSpPr>
            <p:nvPr/>
          </p:nvSpPr>
          <p:spPr bwMode="auto">
            <a:xfrm>
              <a:off x="2856" y="3306"/>
              <a:ext cx="41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m</a:t>
              </a:r>
              <a:r>
                <a:rPr lang="zh-CN" altLang="en-US" sz="2000">
                  <a:latin typeface="Times New Roman" pitchFamily="18" charset="0"/>
                </a:rPr>
                <a:t>位</a:t>
              </a:r>
            </a:p>
          </p:txBody>
        </p:sp>
        <p:sp>
          <p:nvSpPr>
            <p:cNvPr id="59494" name="Line 96"/>
            <p:cNvSpPr>
              <a:spLocks noChangeShapeType="1"/>
            </p:cNvSpPr>
            <p:nvPr/>
          </p:nvSpPr>
          <p:spPr bwMode="auto">
            <a:xfrm>
              <a:off x="4072" y="2056"/>
              <a:ext cx="655" cy="10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95" name="Line 97"/>
            <p:cNvSpPr>
              <a:spLocks noChangeShapeType="1"/>
            </p:cNvSpPr>
            <p:nvPr/>
          </p:nvSpPr>
          <p:spPr bwMode="auto">
            <a:xfrm flipV="1">
              <a:off x="4072" y="1050"/>
              <a:ext cx="655" cy="1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96" name="Line 98"/>
            <p:cNvSpPr>
              <a:spLocks noChangeShapeType="1"/>
            </p:cNvSpPr>
            <p:nvPr/>
          </p:nvSpPr>
          <p:spPr bwMode="auto">
            <a:xfrm flipV="1">
              <a:off x="4072" y="1301"/>
              <a:ext cx="655" cy="12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97" name="Line 99"/>
            <p:cNvSpPr>
              <a:spLocks noChangeShapeType="1"/>
            </p:cNvSpPr>
            <p:nvPr/>
          </p:nvSpPr>
          <p:spPr bwMode="auto">
            <a:xfrm>
              <a:off x="4072" y="1175"/>
              <a:ext cx="655" cy="75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98" name="Line 100"/>
            <p:cNvSpPr>
              <a:spLocks noChangeShapeType="1"/>
            </p:cNvSpPr>
            <p:nvPr/>
          </p:nvSpPr>
          <p:spPr bwMode="auto">
            <a:xfrm>
              <a:off x="4072" y="1427"/>
              <a:ext cx="655" cy="75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99" name="Line 101"/>
            <p:cNvSpPr>
              <a:spLocks noChangeShapeType="1"/>
            </p:cNvSpPr>
            <p:nvPr/>
          </p:nvSpPr>
          <p:spPr bwMode="auto">
            <a:xfrm>
              <a:off x="4072" y="1175"/>
              <a:ext cx="655" cy="159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500" name="Line 102"/>
            <p:cNvSpPr>
              <a:spLocks noChangeShapeType="1"/>
            </p:cNvSpPr>
            <p:nvPr/>
          </p:nvSpPr>
          <p:spPr bwMode="auto">
            <a:xfrm flipV="1">
              <a:off x="4072" y="1679"/>
              <a:ext cx="655" cy="37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501" name="Line 103"/>
            <p:cNvSpPr>
              <a:spLocks noChangeShapeType="1"/>
            </p:cNvSpPr>
            <p:nvPr/>
          </p:nvSpPr>
          <p:spPr bwMode="auto">
            <a:xfrm>
              <a:off x="4072" y="2056"/>
              <a:ext cx="655" cy="54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502" name="Text Box 104"/>
            <p:cNvSpPr txBox="1">
              <a:spLocks noChangeArrowheads="1"/>
            </p:cNvSpPr>
            <p:nvPr/>
          </p:nvSpPr>
          <p:spPr bwMode="auto">
            <a:xfrm>
              <a:off x="3057" y="2561"/>
              <a:ext cx="54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Cache</a:t>
              </a:r>
              <a:endParaRPr lang="zh-CN" altLang="en-US" sz="2000">
                <a:latin typeface="Times New Roman" pitchFamily="18" charset="0"/>
              </a:endParaRPr>
            </a:p>
          </p:txBody>
        </p:sp>
        <p:sp>
          <p:nvSpPr>
            <p:cNvPr id="59503" name="Text Box 105"/>
            <p:cNvSpPr txBox="1">
              <a:spLocks noChangeArrowheads="1"/>
            </p:cNvSpPr>
            <p:nvPr/>
          </p:nvSpPr>
          <p:spPr bwMode="auto">
            <a:xfrm>
              <a:off x="3744" y="2736"/>
              <a:ext cx="59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内地址</a:t>
              </a:r>
            </a:p>
          </p:txBody>
        </p:sp>
        <p:sp>
          <p:nvSpPr>
            <p:cNvPr id="59504" name="Text Box 106"/>
            <p:cNvSpPr txBox="1">
              <a:spLocks noChangeArrowheads="1"/>
            </p:cNvSpPr>
            <p:nvPr/>
          </p:nvSpPr>
          <p:spPr bwMode="auto">
            <a:xfrm>
              <a:off x="1056" y="2640"/>
              <a:ext cx="27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否</a:t>
              </a:r>
            </a:p>
          </p:txBody>
        </p:sp>
        <p:sp>
          <p:nvSpPr>
            <p:cNvPr id="59505" name="Line 107"/>
            <p:cNvSpPr>
              <a:spLocks noChangeShapeType="1"/>
            </p:cNvSpPr>
            <p:nvPr/>
          </p:nvSpPr>
          <p:spPr bwMode="auto">
            <a:xfrm>
              <a:off x="624" y="3120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506" name="Text Box 108"/>
            <p:cNvSpPr txBox="1">
              <a:spLocks noChangeArrowheads="1"/>
            </p:cNvSpPr>
            <p:nvPr/>
          </p:nvSpPr>
          <p:spPr bwMode="auto">
            <a:xfrm>
              <a:off x="326" y="3118"/>
              <a:ext cx="27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是</a:t>
              </a:r>
            </a:p>
          </p:txBody>
        </p:sp>
        <p:sp>
          <p:nvSpPr>
            <p:cNvPr id="59507" name="Text Box 109"/>
            <p:cNvSpPr txBox="1">
              <a:spLocks noChangeArrowheads="1"/>
            </p:cNvSpPr>
            <p:nvPr/>
          </p:nvSpPr>
          <p:spPr bwMode="auto">
            <a:xfrm>
              <a:off x="422" y="3358"/>
              <a:ext cx="43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命中</a:t>
              </a:r>
            </a:p>
          </p:txBody>
        </p:sp>
      </p:grpSp>
      <p:grpSp>
        <p:nvGrpSpPr>
          <p:cNvPr id="3" name="Group 110"/>
          <p:cNvGrpSpPr>
            <a:grpSpLocks/>
          </p:cNvGrpSpPr>
          <p:nvPr/>
        </p:nvGrpSpPr>
        <p:grpSpPr bwMode="auto">
          <a:xfrm>
            <a:off x="5127625" y="1357313"/>
            <a:ext cx="3787775" cy="3082925"/>
            <a:chOff x="3230" y="966"/>
            <a:chExt cx="2386" cy="1942"/>
          </a:xfrm>
        </p:grpSpPr>
        <p:sp>
          <p:nvSpPr>
            <p:cNvPr id="59400" name="Rectangle 111"/>
            <p:cNvSpPr>
              <a:spLocks noChangeArrowheads="1"/>
            </p:cNvSpPr>
            <p:nvPr/>
          </p:nvSpPr>
          <p:spPr bwMode="auto">
            <a:xfrm>
              <a:off x="4727" y="2690"/>
              <a:ext cx="889" cy="21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zh-CN" altLang="en-US" sz="2000" b="0">
                  <a:solidFill>
                    <a:schemeClr val="bg2"/>
                  </a:solidFill>
                  <a:latin typeface="Times New Roman" pitchFamily="18" charset="0"/>
                </a:rPr>
                <a:t>   </a:t>
              </a:r>
              <a:r>
                <a:rPr lang="zh-CN" altLang="en-US" sz="2000">
                  <a:solidFill>
                    <a:schemeClr val="bg2"/>
                  </a:solidFill>
                  <a:latin typeface="Times New Roman" pitchFamily="18" charset="0"/>
                </a:rPr>
                <a:t>字块2</a:t>
              </a:r>
              <a:r>
                <a:rPr lang="en-US" altLang="zh-CN" sz="2000" baseline="30000">
                  <a:solidFill>
                    <a:schemeClr val="bg2"/>
                  </a:solidFill>
                  <a:latin typeface="Times New Roman" pitchFamily="18" charset="0"/>
                </a:rPr>
                <a:t>c+1</a:t>
              </a:r>
              <a:endParaRPr lang="zh-CN" altLang="en-US" sz="2000" baseline="300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59401" name="Rectangle 112"/>
            <p:cNvSpPr>
              <a:spLocks noChangeArrowheads="1"/>
            </p:cNvSpPr>
            <p:nvPr/>
          </p:nvSpPr>
          <p:spPr bwMode="auto">
            <a:xfrm>
              <a:off x="4727" y="1819"/>
              <a:ext cx="889" cy="21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zh-CN" altLang="en-US" sz="2000" b="0">
                  <a:solidFill>
                    <a:schemeClr val="bg2"/>
                  </a:solidFill>
                  <a:latin typeface="Times New Roman" pitchFamily="18" charset="0"/>
                </a:rPr>
                <a:t>     </a:t>
              </a:r>
              <a:r>
                <a:rPr lang="zh-CN" altLang="en-US" sz="2000">
                  <a:solidFill>
                    <a:schemeClr val="bg2"/>
                  </a:solidFill>
                  <a:latin typeface="Times New Roman" pitchFamily="18" charset="0"/>
                </a:rPr>
                <a:t>字块2</a:t>
              </a:r>
              <a:r>
                <a:rPr lang="en-US" altLang="zh-CN" sz="2000" baseline="30000">
                  <a:solidFill>
                    <a:schemeClr val="bg2"/>
                  </a:solidFill>
                  <a:latin typeface="Times New Roman" pitchFamily="18" charset="0"/>
                </a:rPr>
                <a:t>c</a:t>
              </a:r>
              <a:endParaRPr lang="zh-CN" altLang="en-US" sz="2000" baseline="300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59402" name="Rectangle 113"/>
            <p:cNvSpPr>
              <a:spLocks noChangeArrowheads="1"/>
            </p:cNvSpPr>
            <p:nvPr/>
          </p:nvSpPr>
          <p:spPr bwMode="auto">
            <a:xfrm>
              <a:off x="4727" y="966"/>
              <a:ext cx="889" cy="21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zh-CN" altLang="en-US" sz="2000">
                  <a:solidFill>
                    <a:schemeClr val="bg2"/>
                  </a:solidFill>
                  <a:latin typeface="Times New Roman" pitchFamily="18" charset="0"/>
                </a:rPr>
                <a:t>    字块0</a:t>
              </a:r>
            </a:p>
          </p:txBody>
        </p:sp>
        <p:sp>
          <p:nvSpPr>
            <p:cNvPr id="59403" name="Line 114"/>
            <p:cNvSpPr>
              <a:spLocks noChangeShapeType="1"/>
            </p:cNvSpPr>
            <p:nvPr/>
          </p:nvSpPr>
          <p:spPr bwMode="auto">
            <a:xfrm flipV="1">
              <a:off x="4072" y="1050"/>
              <a:ext cx="655" cy="125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04" name="Line 115"/>
            <p:cNvSpPr>
              <a:spLocks noChangeShapeType="1"/>
            </p:cNvSpPr>
            <p:nvPr/>
          </p:nvSpPr>
          <p:spPr bwMode="auto">
            <a:xfrm>
              <a:off x="4072" y="1175"/>
              <a:ext cx="655" cy="755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05" name="Line 116"/>
            <p:cNvSpPr>
              <a:spLocks noChangeShapeType="1"/>
            </p:cNvSpPr>
            <p:nvPr/>
          </p:nvSpPr>
          <p:spPr bwMode="auto">
            <a:xfrm>
              <a:off x="4072" y="1175"/>
              <a:ext cx="655" cy="159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06" name="Rectangle 117"/>
            <p:cNvSpPr>
              <a:spLocks noChangeArrowheads="1"/>
            </p:cNvSpPr>
            <p:nvPr/>
          </p:nvSpPr>
          <p:spPr bwMode="auto">
            <a:xfrm>
              <a:off x="3230" y="1078"/>
              <a:ext cx="842" cy="21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zh-CN" altLang="en-US" sz="2000">
                  <a:solidFill>
                    <a:schemeClr val="bg2"/>
                  </a:solidFill>
                  <a:latin typeface="Times New Roman" pitchFamily="18" charset="0"/>
                </a:rPr>
                <a:t>    字块 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2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2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2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41" grpId="0" autoUpdateAnimBg="0"/>
      <p:bldP spid="142342" grpId="0" autoUpdateAnimBg="0"/>
      <p:bldP spid="142343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Text Box 2"/>
          <p:cNvSpPr txBox="1">
            <a:spLocks noChangeArrowheads="1"/>
          </p:cNvSpPr>
          <p:nvPr/>
        </p:nvSpPr>
        <p:spPr bwMode="auto">
          <a:xfrm>
            <a:off x="755650" y="1844675"/>
            <a:ext cx="59547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3200">
                <a:latin typeface="Times New Roman" pitchFamily="18" charset="0"/>
              </a:rPr>
              <a:t>基本概念</a:t>
            </a:r>
          </a:p>
        </p:txBody>
      </p:sp>
      <p:sp>
        <p:nvSpPr>
          <p:cNvPr id="402435" name="Text Box 3"/>
          <p:cNvSpPr txBox="1">
            <a:spLocks noChangeArrowheads="1"/>
          </p:cNvSpPr>
          <p:nvPr/>
        </p:nvSpPr>
        <p:spPr bwMode="auto">
          <a:xfrm>
            <a:off x="1547813" y="2708275"/>
            <a:ext cx="84978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sz="2800" dirty="0">
                <a:latin typeface="Times New Roman" pitchFamily="18" charset="0"/>
              </a:rPr>
              <a:t>1</a:t>
            </a:r>
            <a:r>
              <a:rPr lang="en-US" altLang="zh-CN" sz="2800" dirty="0"/>
              <a:t>.</a:t>
            </a:r>
            <a:r>
              <a:rPr lang="zh-CN" altLang="en-US" sz="2800"/>
              <a:t>计算机系统及计算机系统的层次结构</a:t>
            </a:r>
          </a:p>
        </p:txBody>
      </p:sp>
      <p:sp>
        <p:nvSpPr>
          <p:cNvPr id="402436" name="Text Box 4"/>
          <p:cNvSpPr txBox="1">
            <a:spLocks noChangeArrowheads="1"/>
          </p:cNvSpPr>
          <p:nvPr/>
        </p:nvSpPr>
        <p:spPr bwMode="auto">
          <a:xfrm>
            <a:off x="1547813" y="3540125"/>
            <a:ext cx="9001125" cy="103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sz="2800" dirty="0">
                <a:latin typeface="Times New Roman" pitchFamily="18" charset="0"/>
              </a:rPr>
              <a:t>2</a:t>
            </a:r>
            <a:r>
              <a:rPr lang="en-US" altLang="zh-CN" sz="2800" dirty="0"/>
              <a:t>.</a:t>
            </a:r>
            <a:r>
              <a:rPr lang="zh-CN" altLang="en-US" sz="2800"/>
              <a:t>硬件、计算机、主机、</a:t>
            </a:r>
            <a:r>
              <a:rPr lang="en-US" altLang="zh-CN" sz="2800" dirty="0">
                <a:latin typeface="Times New Roman" pitchFamily="18" charset="0"/>
              </a:rPr>
              <a:t>CPU</a:t>
            </a:r>
            <a:r>
              <a:rPr lang="zh-CN" altLang="en-US" sz="2800"/>
              <a:t>、主存、</a:t>
            </a:r>
          </a:p>
          <a:p>
            <a:pPr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800"/>
              <a:t>  辅存、外部设备</a:t>
            </a:r>
          </a:p>
        </p:txBody>
      </p:sp>
      <p:sp>
        <p:nvSpPr>
          <p:cNvPr id="402437" name="Text Box 5"/>
          <p:cNvSpPr txBox="1">
            <a:spLocks noChangeArrowheads="1"/>
          </p:cNvSpPr>
          <p:nvPr/>
        </p:nvSpPr>
        <p:spPr bwMode="auto">
          <a:xfrm>
            <a:off x="1547813" y="4884738"/>
            <a:ext cx="90011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sz="2800" dirty="0">
                <a:latin typeface="Times New Roman" pitchFamily="18" charset="0"/>
              </a:rPr>
              <a:t>3. </a:t>
            </a:r>
            <a:r>
              <a:rPr lang="zh-CN" altLang="en-US" sz="2800"/>
              <a:t>软件、系统软件、应用软件</a:t>
            </a:r>
          </a:p>
        </p:txBody>
      </p:sp>
      <p:sp>
        <p:nvSpPr>
          <p:cNvPr id="402438" name="Text Box 6"/>
          <p:cNvSpPr txBox="1">
            <a:spLocks noChangeArrowheads="1"/>
          </p:cNvSpPr>
          <p:nvPr/>
        </p:nvSpPr>
        <p:spPr bwMode="auto">
          <a:xfrm>
            <a:off x="1547813" y="5718175"/>
            <a:ext cx="90011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sz="2800" dirty="0">
                <a:latin typeface="Times New Roman" pitchFamily="18" charset="0"/>
              </a:rPr>
              <a:t>4</a:t>
            </a:r>
            <a:r>
              <a:rPr lang="en-US" altLang="zh-CN" sz="2800" dirty="0"/>
              <a:t>.</a:t>
            </a:r>
            <a:r>
              <a:rPr lang="zh-CN" altLang="en-US" sz="2800"/>
              <a:t>高级语言、汇编语言、机器语言</a:t>
            </a:r>
          </a:p>
        </p:txBody>
      </p:sp>
      <p:sp>
        <p:nvSpPr>
          <p:cNvPr id="402439" name="Rectangle 7"/>
          <p:cNvSpPr>
            <a:spLocks noGrp="1" noChangeArrowheads="1"/>
          </p:cNvSpPr>
          <p:nvPr>
            <p:ph type="title"/>
          </p:nvPr>
        </p:nvSpPr>
        <p:spPr>
          <a:xfrm>
            <a:off x="685800" y="26035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000" b="1"/>
              <a:t>第</a:t>
            </a:r>
            <a:r>
              <a:rPr lang="en-US" altLang="en-US" sz="4000" b="1" dirty="0">
                <a:latin typeface="Times New Roman" pitchFamily="18" charset="0"/>
              </a:rPr>
              <a:t>１</a:t>
            </a:r>
            <a:r>
              <a:rPr lang="zh-CN" altLang="en-US" sz="4000" b="1"/>
              <a:t>章   计算机系统概论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2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02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02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02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02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2434" grpId="0"/>
      <p:bldP spid="402435" grpId="0"/>
      <p:bldP spid="402436" grpId="0"/>
      <p:bldP spid="402437" grpId="0"/>
      <p:bldP spid="40243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2"/>
          <p:cNvSpPr txBox="1">
            <a:spLocks noChangeArrowheads="1"/>
          </p:cNvSpPr>
          <p:nvPr/>
        </p:nvSpPr>
        <p:spPr bwMode="auto">
          <a:xfrm>
            <a:off x="533400" y="330200"/>
            <a:ext cx="46148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（2） 全相联映射</a:t>
            </a:r>
            <a:endParaRPr lang="en-US" altLang="zh-CN" sz="3600">
              <a:latin typeface="Times New Roman" pitchFamily="18" charset="0"/>
            </a:endParaRPr>
          </a:p>
        </p:txBody>
      </p:sp>
      <p:sp>
        <p:nvSpPr>
          <p:cNvPr id="143363" name="Text Box 3"/>
          <p:cNvSpPr txBox="1">
            <a:spLocks noChangeArrowheads="1"/>
          </p:cNvSpPr>
          <p:nvPr/>
        </p:nvSpPr>
        <p:spPr bwMode="auto">
          <a:xfrm>
            <a:off x="1309688" y="6016625"/>
            <a:ext cx="73771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主存 </a:t>
            </a:r>
            <a:r>
              <a:rPr lang="zh-CN" altLang="en-US" sz="2400">
                <a:latin typeface="Times New Roman" pitchFamily="18" charset="0"/>
              </a:rPr>
              <a:t>中的 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任一块 </a:t>
            </a:r>
            <a:r>
              <a:rPr lang="zh-CN" altLang="en-US" sz="2400">
                <a:latin typeface="Times New Roman" pitchFamily="18" charset="0"/>
              </a:rPr>
              <a:t>可以映射到 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缓存 </a:t>
            </a:r>
            <a:r>
              <a:rPr lang="zh-CN" altLang="en-US" sz="2400">
                <a:latin typeface="Times New Roman" pitchFamily="18" charset="0"/>
              </a:rPr>
              <a:t>中的 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任一块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155700" y="1143000"/>
            <a:ext cx="5854700" cy="4683125"/>
            <a:chOff x="728" y="720"/>
            <a:chExt cx="3688" cy="2950"/>
          </a:xfrm>
        </p:grpSpPr>
        <p:sp>
          <p:nvSpPr>
            <p:cNvPr id="60442" name="Rectangle 5"/>
            <p:cNvSpPr>
              <a:spLocks noChangeArrowheads="1"/>
            </p:cNvSpPr>
            <p:nvPr/>
          </p:nvSpPr>
          <p:spPr bwMode="auto">
            <a:xfrm>
              <a:off x="3552" y="2876"/>
              <a:ext cx="864" cy="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tIns="0" bIns="0" anchor="ctr" anchorCtr="1"/>
            <a:lstStyle/>
            <a:p>
              <a:pPr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zh-CN" altLang="en-US" sz="2000">
                  <a:latin typeface="Times New Roman" pitchFamily="18" charset="0"/>
                </a:rPr>
                <a:t>字块2</a:t>
              </a:r>
              <a:r>
                <a:rPr lang="en-US" altLang="zh-CN" sz="2000" baseline="30000">
                  <a:latin typeface="Times New Roman" pitchFamily="18" charset="0"/>
                </a:rPr>
                <a:t>m</a:t>
              </a:r>
              <a:r>
                <a:rPr lang="en-US" altLang="zh-CN" sz="2000">
                  <a:latin typeface="Times New Roman" pitchFamily="18" charset="0"/>
                </a:rPr>
                <a:t>－1</a:t>
              </a:r>
              <a:endParaRPr lang="zh-CN" altLang="en-US" sz="2000">
                <a:latin typeface="Times New Roman" pitchFamily="18" charset="0"/>
              </a:endParaRPr>
            </a:p>
          </p:txBody>
        </p:sp>
        <p:sp>
          <p:nvSpPr>
            <p:cNvPr id="60443" name="Rectangle 6"/>
            <p:cNvSpPr>
              <a:spLocks noChangeArrowheads="1"/>
            </p:cNvSpPr>
            <p:nvPr/>
          </p:nvSpPr>
          <p:spPr bwMode="auto">
            <a:xfrm>
              <a:off x="3552" y="2521"/>
              <a:ext cx="864" cy="3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tIns="0" bIns="0" anchor="ctr" anchorCtr="1"/>
            <a:lstStyle/>
            <a:p>
              <a:pPr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endParaRPr lang="zh-CN" altLang="en-US" sz="2000" b="0">
                <a:latin typeface="Times New Roman" pitchFamily="18" charset="0"/>
              </a:endParaRPr>
            </a:p>
          </p:txBody>
        </p:sp>
        <p:sp>
          <p:nvSpPr>
            <p:cNvPr id="60444" name="Rectangle 7"/>
            <p:cNvSpPr>
              <a:spLocks noChangeArrowheads="1"/>
            </p:cNvSpPr>
            <p:nvPr/>
          </p:nvSpPr>
          <p:spPr bwMode="auto">
            <a:xfrm>
              <a:off x="3552" y="2164"/>
              <a:ext cx="864" cy="3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tIns="0" bIns="0" anchor="ctr" anchorCtr="1"/>
            <a:lstStyle/>
            <a:p>
              <a:pPr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zh-CN" altLang="en-US" sz="2000">
                  <a:latin typeface="Times New Roman" pitchFamily="18" charset="0"/>
                </a:rPr>
                <a:t>字块2</a:t>
              </a:r>
              <a:r>
                <a:rPr lang="en-US" altLang="zh-CN" sz="2000" baseline="30000">
                  <a:latin typeface="Times New Roman" pitchFamily="18" charset="0"/>
                </a:rPr>
                <a:t>c</a:t>
              </a:r>
              <a:r>
                <a:rPr lang="en-US" altLang="zh-CN" sz="2000">
                  <a:latin typeface="Times New Roman" pitchFamily="18" charset="0"/>
                </a:rPr>
                <a:t>－1</a:t>
              </a:r>
            </a:p>
          </p:txBody>
        </p:sp>
        <p:sp>
          <p:nvSpPr>
            <p:cNvPr id="60445" name="Rectangle 8"/>
            <p:cNvSpPr>
              <a:spLocks noChangeArrowheads="1"/>
            </p:cNvSpPr>
            <p:nvPr/>
          </p:nvSpPr>
          <p:spPr bwMode="auto">
            <a:xfrm>
              <a:off x="3552" y="1806"/>
              <a:ext cx="864" cy="3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tIns="0" bIns="0" anchor="ctr" anchorCtr="1"/>
            <a:lstStyle/>
            <a:p>
              <a:pPr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endParaRPr lang="zh-CN" altLang="en-US" sz="2000" b="0">
                <a:latin typeface="Times New Roman" pitchFamily="18" charset="0"/>
              </a:endParaRPr>
            </a:p>
          </p:txBody>
        </p:sp>
        <p:sp>
          <p:nvSpPr>
            <p:cNvPr id="60446" name="Rectangle 9"/>
            <p:cNvSpPr>
              <a:spLocks noChangeArrowheads="1"/>
            </p:cNvSpPr>
            <p:nvPr/>
          </p:nvSpPr>
          <p:spPr bwMode="auto">
            <a:xfrm>
              <a:off x="3552" y="1451"/>
              <a:ext cx="864" cy="3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tIns="0" bIns="0" anchor="ctr" anchorCtr="1"/>
            <a:lstStyle/>
            <a:p>
              <a:pPr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zh-CN" altLang="en-US" sz="2000">
                  <a:latin typeface="Times New Roman" pitchFamily="18" charset="0"/>
                </a:rPr>
                <a:t>字块1</a:t>
              </a:r>
            </a:p>
          </p:txBody>
        </p:sp>
        <p:sp>
          <p:nvSpPr>
            <p:cNvPr id="60447" name="Rectangle 10"/>
            <p:cNvSpPr>
              <a:spLocks noChangeArrowheads="1"/>
            </p:cNvSpPr>
            <p:nvPr/>
          </p:nvSpPr>
          <p:spPr bwMode="auto">
            <a:xfrm>
              <a:off x="3552" y="1094"/>
              <a:ext cx="864" cy="3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tIns="0" bIns="0" anchor="ctr" anchorCtr="1"/>
            <a:lstStyle/>
            <a:p>
              <a:pPr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zh-CN" altLang="en-US" sz="2000" b="0">
                  <a:latin typeface="Times New Roman" pitchFamily="18" charset="0"/>
                </a:rPr>
                <a:t> </a:t>
              </a:r>
              <a:r>
                <a:rPr lang="zh-CN" altLang="en-US" sz="2000">
                  <a:latin typeface="Times New Roman" pitchFamily="18" charset="0"/>
                </a:rPr>
                <a:t>字块0</a:t>
              </a:r>
            </a:p>
          </p:txBody>
        </p:sp>
        <p:sp>
          <p:nvSpPr>
            <p:cNvPr id="60448" name="Line 11"/>
            <p:cNvSpPr>
              <a:spLocks noChangeShapeType="1"/>
            </p:cNvSpPr>
            <p:nvPr/>
          </p:nvSpPr>
          <p:spPr bwMode="auto">
            <a:xfrm>
              <a:off x="3552" y="1094"/>
              <a:ext cx="86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0" bIns="0" anchor="ctr" anchorCtr="1"/>
            <a:lstStyle/>
            <a:p>
              <a:endParaRPr lang="zh-CN" altLang="en-US"/>
            </a:p>
          </p:txBody>
        </p:sp>
        <p:sp>
          <p:nvSpPr>
            <p:cNvPr id="60449" name="Line 12"/>
            <p:cNvSpPr>
              <a:spLocks noChangeShapeType="1"/>
            </p:cNvSpPr>
            <p:nvPr/>
          </p:nvSpPr>
          <p:spPr bwMode="auto">
            <a:xfrm>
              <a:off x="3552" y="1451"/>
              <a:ext cx="86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0" bIns="0" anchor="ctr" anchorCtr="1"/>
            <a:lstStyle/>
            <a:p>
              <a:endParaRPr lang="zh-CN" altLang="en-US"/>
            </a:p>
          </p:txBody>
        </p:sp>
        <p:sp>
          <p:nvSpPr>
            <p:cNvPr id="60450" name="Line 13"/>
            <p:cNvSpPr>
              <a:spLocks noChangeShapeType="1"/>
            </p:cNvSpPr>
            <p:nvPr/>
          </p:nvSpPr>
          <p:spPr bwMode="auto">
            <a:xfrm>
              <a:off x="3552" y="1806"/>
              <a:ext cx="86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0" bIns="0" anchor="ctr" anchorCtr="1"/>
            <a:lstStyle/>
            <a:p>
              <a:endParaRPr lang="zh-CN" altLang="en-US"/>
            </a:p>
          </p:txBody>
        </p:sp>
        <p:sp>
          <p:nvSpPr>
            <p:cNvPr id="60451" name="Line 14"/>
            <p:cNvSpPr>
              <a:spLocks noChangeShapeType="1"/>
            </p:cNvSpPr>
            <p:nvPr/>
          </p:nvSpPr>
          <p:spPr bwMode="auto">
            <a:xfrm>
              <a:off x="3552" y="2164"/>
              <a:ext cx="86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0" bIns="0" anchor="ctr" anchorCtr="1"/>
            <a:lstStyle/>
            <a:p>
              <a:endParaRPr lang="zh-CN" altLang="en-US"/>
            </a:p>
          </p:txBody>
        </p:sp>
        <p:sp>
          <p:nvSpPr>
            <p:cNvPr id="60452" name="Line 15"/>
            <p:cNvSpPr>
              <a:spLocks noChangeShapeType="1"/>
            </p:cNvSpPr>
            <p:nvPr/>
          </p:nvSpPr>
          <p:spPr bwMode="auto">
            <a:xfrm>
              <a:off x="3552" y="2521"/>
              <a:ext cx="86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0" bIns="0" anchor="ctr" anchorCtr="1"/>
            <a:lstStyle/>
            <a:p>
              <a:endParaRPr lang="zh-CN" altLang="en-US"/>
            </a:p>
          </p:txBody>
        </p:sp>
        <p:sp>
          <p:nvSpPr>
            <p:cNvPr id="60453" name="Line 16"/>
            <p:cNvSpPr>
              <a:spLocks noChangeShapeType="1"/>
            </p:cNvSpPr>
            <p:nvPr/>
          </p:nvSpPr>
          <p:spPr bwMode="auto">
            <a:xfrm>
              <a:off x="3552" y="2876"/>
              <a:ext cx="86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0" bIns="0" anchor="ctr" anchorCtr="1"/>
            <a:lstStyle/>
            <a:p>
              <a:endParaRPr lang="zh-CN" altLang="en-US"/>
            </a:p>
          </p:txBody>
        </p:sp>
        <p:sp>
          <p:nvSpPr>
            <p:cNvPr id="60454" name="Line 17"/>
            <p:cNvSpPr>
              <a:spLocks noChangeShapeType="1"/>
            </p:cNvSpPr>
            <p:nvPr/>
          </p:nvSpPr>
          <p:spPr bwMode="auto">
            <a:xfrm>
              <a:off x="3552" y="3190"/>
              <a:ext cx="86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0" bIns="0" anchor="ctr" anchorCtr="1"/>
            <a:lstStyle/>
            <a:p>
              <a:endParaRPr lang="zh-CN" altLang="en-US"/>
            </a:p>
          </p:txBody>
        </p:sp>
        <p:sp>
          <p:nvSpPr>
            <p:cNvPr id="60455" name="Line 18"/>
            <p:cNvSpPr>
              <a:spLocks noChangeShapeType="1"/>
            </p:cNvSpPr>
            <p:nvPr/>
          </p:nvSpPr>
          <p:spPr bwMode="auto">
            <a:xfrm>
              <a:off x="3552" y="2164"/>
              <a:ext cx="0" cy="35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0" bIns="0" anchor="ctr" anchorCtr="1"/>
            <a:lstStyle/>
            <a:p>
              <a:endParaRPr lang="zh-CN" altLang="en-US"/>
            </a:p>
          </p:txBody>
        </p:sp>
        <p:sp>
          <p:nvSpPr>
            <p:cNvPr id="60456" name="Line 19"/>
            <p:cNvSpPr>
              <a:spLocks noChangeShapeType="1"/>
            </p:cNvSpPr>
            <p:nvPr/>
          </p:nvSpPr>
          <p:spPr bwMode="auto">
            <a:xfrm>
              <a:off x="3552" y="1094"/>
              <a:ext cx="0" cy="107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0" bIns="0" anchor="ctr" anchorCtr="1"/>
            <a:lstStyle/>
            <a:p>
              <a:endParaRPr lang="zh-CN" altLang="en-US"/>
            </a:p>
          </p:txBody>
        </p:sp>
        <p:sp>
          <p:nvSpPr>
            <p:cNvPr id="60457" name="Line 20"/>
            <p:cNvSpPr>
              <a:spLocks noChangeShapeType="1"/>
            </p:cNvSpPr>
            <p:nvPr/>
          </p:nvSpPr>
          <p:spPr bwMode="auto">
            <a:xfrm>
              <a:off x="3552" y="2521"/>
              <a:ext cx="0" cy="66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0" bIns="0" anchor="ctr" anchorCtr="1"/>
            <a:lstStyle/>
            <a:p>
              <a:endParaRPr lang="zh-CN" altLang="en-US"/>
            </a:p>
          </p:txBody>
        </p:sp>
        <p:sp>
          <p:nvSpPr>
            <p:cNvPr id="60458" name="Line 21"/>
            <p:cNvSpPr>
              <a:spLocks noChangeShapeType="1"/>
            </p:cNvSpPr>
            <p:nvPr/>
          </p:nvSpPr>
          <p:spPr bwMode="auto">
            <a:xfrm>
              <a:off x="4416" y="2164"/>
              <a:ext cx="0" cy="35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0" bIns="0" anchor="ctr" anchorCtr="1"/>
            <a:lstStyle/>
            <a:p>
              <a:endParaRPr lang="zh-CN" altLang="en-US"/>
            </a:p>
          </p:txBody>
        </p:sp>
        <p:sp>
          <p:nvSpPr>
            <p:cNvPr id="60459" name="Line 22"/>
            <p:cNvSpPr>
              <a:spLocks noChangeShapeType="1"/>
            </p:cNvSpPr>
            <p:nvPr/>
          </p:nvSpPr>
          <p:spPr bwMode="auto">
            <a:xfrm>
              <a:off x="4416" y="1094"/>
              <a:ext cx="0" cy="107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0" bIns="0" anchor="ctr" anchorCtr="1"/>
            <a:lstStyle/>
            <a:p>
              <a:endParaRPr lang="zh-CN" altLang="en-US"/>
            </a:p>
          </p:txBody>
        </p:sp>
        <p:sp>
          <p:nvSpPr>
            <p:cNvPr id="60460" name="Line 23"/>
            <p:cNvSpPr>
              <a:spLocks noChangeShapeType="1"/>
            </p:cNvSpPr>
            <p:nvPr/>
          </p:nvSpPr>
          <p:spPr bwMode="auto">
            <a:xfrm>
              <a:off x="4416" y="2521"/>
              <a:ext cx="0" cy="66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0" bIns="0" anchor="ctr" anchorCtr="1"/>
            <a:lstStyle/>
            <a:p>
              <a:endParaRPr lang="zh-CN" altLang="en-US"/>
            </a:p>
          </p:txBody>
        </p:sp>
        <p:sp>
          <p:nvSpPr>
            <p:cNvPr id="60461" name="Text Box 24"/>
            <p:cNvSpPr txBox="1">
              <a:spLocks noChangeArrowheads="1"/>
            </p:cNvSpPr>
            <p:nvPr/>
          </p:nvSpPr>
          <p:spPr bwMode="auto">
            <a:xfrm>
              <a:off x="3840" y="1894"/>
              <a:ext cx="308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60462" name="Text Box 25"/>
            <p:cNvSpPr txBox="1">
              <a:spLocks noChangeArrowheads="1"/>
            </p:cNvSpPr>
            <p:nvPr/>
          </p:nvSpPr>
          <p:spPr bwMode="auto">
            <a:xfrm>
              <a:off x="3820" y="2566"/>
              <a:ext cx="308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60463" name="Rectangle 26"/>
            <p:cNvSpPr>
              <a:spLocks noChangeArrowheads="1"/>
            </p:cNvSpPr>
            <p:nvPr/>
          </p:nvSpPr>
          <p:spPr bwMode="auto">
            <a:xfrm>
              <a:off x="1488" y="2337"/>
              <a:ext cx="1056" cy="3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1"/>
            <a:lstStyle/>
            <a:p>
              <a:pPr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zh-CN" altLang="en-US" sz="2000">
                  <a:latin typeface="Times New Roman" pitchFamily="18" charset="0"/>
                </a:rPr>
                <a:t>字块2</a:t>
              </a:r>
              <a:r>
                <a:rPr lang="en-US" altLang="zh-CN" sz="2000" baseline="30000">
                  <a:latin typeface="Times New Roman" pitchFamily="18" charset="0"/>
                </a:rPr>
                <a:t>c</a:t>
              </a:r>
              <a:r>
                <a:rPr lang="en-US" altLang="zh-CN" sz="2000">
                  <a:latin typeface="Times New Roman" pitchFamily="18" charset="0"/>
                </a:rPr>
                <a:t>－1</a:t>
              </a:r>
              <a:endParaRPr lang="zh-CN" altLang="en-US" sz="2000">
                <a:latin typeface="Times New Roman" pitchFamily="18" charset="0"/>
              </a:endParaRPr>
            </a:p>
          </p:txBody>
        </p:sp>
        <p:sp>
          <p:nvSpPr>
            <p:cNvPr id="60464" name="Rectangle 27"/>
            <p:cNvSpPr>
              <a:spLocks noChangeArrowheads="1"/>
            </p:cNvSpPr>
            <p:nvPr/>
          </p:nvSpPr>
          <p:spPr bwMode="auto">
            <a:xfrm>
              <a:off x="1488" y="1964"/>
              <a:ext cx="1056" cy="3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1"/>
            <a:lstStyle/>
            <a:p>
              <a:pPr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endParaRPr lang="zh-CN" altLang="en-US" sz="2400" b="0">
                <a:latin typeface="Times New Roman" pitchFamily="18" charset="0"/>
              </a:endParaRPr>
            </a:p>
          </p:txBody>
        </p:sp>
        <p:sp>
          <p:nvSpPr>
            <p:cNvPr id="60465" name="Rectangle 28"/>
            <p:cNvSpPr>
              <a:spLocks noChangeArrowheads="1"/>
            </p:cNvSpPr>
            <p:nvPr/>
          </p:nvSpPr>
          <p:spPr bwMode="auto">
            <a:xfrm>
              <a:off x="1488" y="1591"/>
              <a:ext cx="1056" cy="3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1"/>
            <a:lstStyle/>
            <a:p>
              <a:pPr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zh-CN" altLang="en-US" sz="2000">
                  <a:latin typeface="Times New Roman" pitchFamily="18" charset="0"/>
                </a:rPr>
                <a:t>字块1</a:t>
              </a:r>
              <a:endParaRPr lang="zh-CN" altLang="en-US" sz="2400" b="0">
                <a:latin typeface="Times New Roman" pitchFamily="18" charset="0"/>
              </a:endParaRPr>
            </a:p>
          </p:txBody>
        </p:sp>
        <p:sp>
          <p:nvSpPr>
            <p:cNvPr id="60466" name="Rectangle 29"/>
            <p:cNvSpPr>
              <a:spLocks noChangeArrowheads="1"/>
            </p:cNvSpPr>
            <p:nvPr/>
          </p:nvSpPr>
          <p:spPr bwMode="auto">
            <a:xfrm>
              <a:off x="1488" y="1270"/>
              <a:ext cx="1056" cy="3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1"/>
            <a:lstStyle/>
            <a:p>
              <a:pPr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zh-CN" altLang="en-US" sz="2000">
                  <a:latin typeface="Times New Roman" pitchFamily="18" charset="0"/>
                </a:rPr>
                <a:t>字块0</a:t>
              </a:r>
              <a:endParaRPr lang="zh-CN" altLang="en-US" sz="2400" b="0">
                <a:latin typeface="Times New Roman" pitchFamily="18" charset="0"/>
              </a:endParaRPr>
            </a:p>
          </p:txBody>
        </p:sp>
        <p:sp>
          <p:nvSpPr>
            <p:cNvPr id="60467" name="Line 30"/>
            <p:cNvSpPr>
              <a:spLocks noChangeShapeType="1"/>
            </p:cNvSpPr>
            <p:nvPr/>
          </p:nvSpPr>
          <p:spPr bwMode="auto">
            <a:xfrm>
              <a:off x="1488" y="1270"/>
              <a:ext cx="105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60468" name="Line 31"/>
            <p:cNvSpPr>
              <a:spLocks noChangeShapeType="1"/>
            </p:cNvSpPr>
            <p:nvPr/>
          </p:nvSpPr>
          <p:spPr bwMode="auto">
            <a:xfrm>
              <a:off x="1488" y="1591"/>
              <a:ext cx="105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60469" name="Line 32"/>
            <p:cNvSpPr>
              <a:spLocks noChangeShapeType="1"/>
            </p:cNvSpPr>
            <p:nvPr/>
          </p:nvSpPr>
          <p:spPr bwMode="auto">
            <a:xfrm>
              <a:off x="1488" y="1964"/>
              <a:ext cx="105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60470" name="Line 33"/>
            <p:cNvSpPr>
              <a:spLocks noChangeShapeType="1"/>
            </p:cNvSpPr>
            <p:nvPr/>
          </p:nvSpPr>
          <p:spPr bwMode="auto">
            <a:xfrm>
              <a:off x="1488" y="2337"/>
              <a:ext cx="105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60471" name="Line 34"/>
            <p:cNvSpPr>
              <a:spLocks noChangeShapeType="1"/>
            </p:cNvSpPr>
            <p:nvPr/>
          </p:nvSpPr>
          <p:spPr bwMode="auto">
            <a:xfrm>
              <a:off x="1488" y="2710"/>
              <a:ext cx="105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60472" name="Line 35"/>
            <p:cNvSpPr>
              <a:spLocks noChangeShapeType="1"/>
            </p:cNvSpPr>
            <p:nvPr/>
          </p:nvSpPr>
          <p:spPr bwMode="auto">
            <a:xfrm>
              <a:off x="1488" y="1270"/>
              <a:ext cx="0" cy="144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60473" name="Line 36"/>
            <p:cNvSpPr>
              <a:spLocks noChangeShapeType="1"/>
            </p:cNvSpPr>
            <p:nvPr/>
          </p:nvSpPr>
          <p:spPr bwMode="auto">
            <a:xfrm>
              <a:off x="2544" y="1270"/>
              <a:ext cx="0" cy="144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60474" name="Text Box 37"/>
            <p:cNvSpPr txBox="1">
              <a:spLocks noChangeArrowheads="1"/>
            </p:cNvSpPr>
            <p:nvPr/>
          </p:nvSpPr>
          <p:spPr bwMode="auto">
            <a:xfrm>
              <a:off x="1872" y="2038"/>
              <a:ext cx="308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60475" name="Line 38"/>
            <p:cNvSpPr>
              <a:spLocks noChangeShapeType="1"/>
            </p:cNvSpPr>
            <p:nvPr/>
          </p:nvSpPr>
          <p:spPr bwMode="auto">
            <a:xfrm flipV="1">
              <a:off x="2544" y="1270"/>
              <a:ext cx="1008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476" name="Line 39"/>
            <p:cNvSpPr>
              <a:spLocks noChangeShapeType="1"/>
            </p:cNvSpPr>
            <p:nvPr/>
          </p:nvSpPr>
          <p:spPr bwMode="auto">
            <a:xfrm>
              <a:off x="2544" y="1414"/>
              <a:ext cx="1008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477" name="Line 40"/>
            <p:cNvSpPr>
              <a:spLocks noChangeShapeType="1"/>
            </p:cNvSpPr>
            <p:nvPr/>
          </p:nvSpPr>
          <p:spPr bwMode="auto">
            <a:xfrm>
              <a:off x="2544" y="1414"/>
              <a:ext cx="1008" cy="9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478" name="Line 41"/>
            <p:cNvSpPr>
              <a:spLocks noChangeShapeType="1"/>
            </p:cNvSpPr>
            <p:nvPr/>
          </p:nvSpPr>
          <p:spPr bwMode="auto">
            <a:xfrm>
              <a:off x="2544" y="1414"/>
              <a:ext cx="1008" cy="16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479" name="Line 42"/>
            <p:cNvSpPr>
              <a:spLocks noChangeShapeType="1"/>
            </p:cNvSpPr>
            <p:nvPr/>
          </p:nvSpPr>
          <p:spPr bwMode="auto">
            <a:xfrm flipV="1">
              <a:off x="2544" y="1270"/>
              <a:ext cx="1008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480" name="Line 43"/>
            <p:cNvSpPr>
              <a:spLocks noChangeShapeType="1"/>
            </p:cNvSpPr>
            <p:nvPr/>
          </p:nvSpPr>
          <p:spPr bwMode="auto">
            <a:xfrm flipV="1">
              <a:off x="2544" y="1654"/>
              <a:ext cx="1008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481" name="Line 44"/>
            <p:cNvSpPr>
              <a:spLocks noChangeShapeType="1"/>
            </p:cNvSpPr>
            <p:nvPr/>
          </p:nvSpPr>
          <p:spPr bwMode="auto">
            <a:xfrm>
              <a:off x="2544" y="1798"/>
              <a:ext cx="1008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482" name="Line 45"/>
            <p:cNvSpPr>
              <a:spLocks noChangeShapeType="1"/>
            </p:cNvSpPr>
            <p:nvPr/>
          </p:nvSpPr>
          <p:spPr bwMode="auto">
            <a:xfrm>
              <a:off x="2544" y="1798"/>
              <a:ext cx="1008" cy="12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483" name="Line 46"/>
            <p:cNvSpPr>
              <a:spLocks noChangeShapeType="1"/>
            </p:cNvSpPr>
            <p:nvPr/>
          </p:nvSpPr>
          <p:spPr bwMode="auto">
            <a:xfrm flipV="1">
              <a:off x="2544" y="1270"/>
              <a:ext cx="1008" cy="12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484" name="Line 47"/>
            <p:cNvSpPr>
              <a:spLocks noChangeShapeType="1"/>
            </p:cNvSpPr>
            <p:nvPr/>
          </p:nvSpPr>
          <p:spPr bwMode="auto">
            <a:xfrm flipV="1">
              <a:off x="2544" y="1654"/>
              <a:ext cx="1008" cy="8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485" name="Line 48"/>
            <p:cNvSpPr>
              <a:spLocks noChangeShapeType="1"/>
            </p:cNvSpPr>
            <p:nvPr/>
          </p:nvSpPr>
          <p:spPr bwMode="auto">
            <a:xfrm flipV="1">
              <a:off x="2544" y="2326"/>
              <a:ext cx="1008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486" name="Line 49"/>
            <p:cNvSpPr>
              <a:spLocks noChangeShapeType="1"/>
            </p:cNvSpPr>
            <p:nvPr/>
          </p:nvSpPr>
          <p:spPr bwMode="auto">
            <a:xfrm>
              <a:off x="2544" y="2566"/>
              <a:ext cx="1008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487" name="Rectangle 50"/>
            <p:cNvSpPr>
              <a:spLocks noChangeArrowheads="1"/>
            </p:cNvSpPr>
            <p:nvPr/>
          </p:nvSpPr>
          <p:spPr bwMode="auto">
            <a:xfrm>
              <a:off x="912" y="1270"/>
              <a:ext cx="576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88" name="Rectangle 51"/>
            <p:cNvSpPr>
              <a:spLocks noChangeArrowheads="1"/>
            </p:cNvSpPr>
            <p:nvPr/>
          </p:nvSpPr>
          <p:spPr bwMode="auto">
            <a:xfrm>
              <a:off x="912" y="1595"/>
              <a:ext cx="576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89" name="Rectangle 52"/>
            <p:cNvSpPr>
              <a:spLocks noChangeArrowheads="1"/>
            </p:cNvSpPr>
            <p:nvPr/>
          </p:nvSpPr>
          <p:spPr bwMode="auto">
            <a:xfrm>
              <a:off x="912" y="2336"/>
              <a:ext cx="576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90" name="Text Box 53"/>
            <p:cNvSpPr txBox="1">
              <a:spLocks noChangeArrowheads="1"/>
            </p:cNvSpPr>
            <p:nvPr/>
          </p:nvSpPr>
          <p:spPr bwMode="auto">
            <a:xfrm>
              <a:off x="960" y="1270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标记</a:t>
              </a:r>
            </a:p>
          </p:txBody>
        </p:sp>
        <p:sp>
          <p:nvSpPr>
            <p:cNvPr id="60491" name="Text Box 54"/>
            <p:cNvSpPr txBox="1">
              <a:spLocks noChangeArrowheads="1"/>
            </p:cNvSpPr>
            <p:nvPr/>
          </p:nvSpPr>
          <p:spPr bwMode="auto">
            <a:xfrm>
              <a:off x="960" y="1596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标记</a:t>
              </a:r>
            </a:p>
          </p:txBody>
        </p:sp>
        <p:sp>
          <p:nvSpPr>
            <p:cNvPr id="60492" name="Text Box 55"/>
            <p:cNvSpPr txBox="1">
              <a:spLocks noChangeArrowheads="1"/>
            </p:cNvSpPr>
            <p:nvPr/>
          </p:nvSpPr>
          <p:spPr bwMode="auto">
            <a:xfrm>
              <a:off x="960" y="2326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标记</a:t>
              </a:r>
            </a:p>
          </p:txBody>
        </p:sp>
        <p:sp>
          <p:nvSpPr>
            <p:cNvPr id="60493" name="Text Box 56"/>
            <p:cNvSpPr txBox="1">
              <a:spLocks noChangeArrowheads="1"/>
            </p:cNvSpPr>
            <p:nvPr/>
          </p:nvSpPr>
          <p:spPr bwMode="auto">
            <a:xfrm>
              <a:off x="758" y="3102"/>
              <a:ext cx="10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主存字块标记</a:t>
              </a:r>
            </a:p>
          </p:txBody>
        </p:sp>
        <p:sp>
          <p:nvSpPr>
            <p:cNvPr id="60494" name="Rectangle 57"/>
            <p:cNvSpPr>
              <a:spLocks noChangeArrowheads="1"/>
            </p:cNvSpPr>
            <p:nvPr/>
          </p:nvSpPr>
          <p:spPr bwMode="auto">
            <a:xfrm>
              <a:off x="768" y="3104"/>
              <a:ext cx="1056" cy="28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95" name="Rectangle 58"/>
            <p:cNvSpPr>
              <a:spLocks noChangeArrowheads="1"/>
            </p:cNvSpPr>
            <p:nvPr/>
          </p:nvSpPr>
          <p:spPr bwMode="auto">
            <a:xfrm>
              <a:off x="1824" y="3104"/>
              <a:ext cx="1056" cy="28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96" name="Text Box 59"/>
            <p:cNvSpPr txBox="1">
              <a:spLocks noChangeArrowheads="1"/>
            </p:cNvSpPr>
            <p:nvPr/>
          </p:nvSpPr>
          <p:spPr bwMode="auto">
            <a:xfrm>
              <a:off x="1872" y="3094"/>
              <a:ext cx="9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字块内地址</a:t>
              </a:r>
            </a:p>
          </p:txBody>
        </p:sp>
        <p:sp>
          <p:nvSpPr>
            <p:cNvPr id="60497" name="Text Box 60"/>
            <p:cNvSpPr txBox="1">
              <a:spLocks noChangeArrowheads="1"/>
            </p:cNvSpPr>
            <p:nvPr/>
          </p:nvSpPr>
          <p:spPr bwMode="auto">
            <a:xfrm>
              <a:off x="728" y="2844"/>
              <a:ext cx="75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主存地址</a:t>
              </a:r>
            </a:p>
          </p:txBody>
        </p:sp>
        <p:sp>
          <p:nvSpPr>
            <p:cNvPr id="60498" name="Text Box 61"/>
            <p:cNvSpPr txBox="1">
              <a:spLocks noChangeArrowheads="1"/>
            </p:cNvSpPr>
            <p:nvPr/>
          </p:nvSpPr>
          <p:spPr bwMode="auto">
            <a:xfrm>
              <a:off x="768" y="3382"/>
              <a:ext cx="10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m = t + c </a:t>
              </a:r>
              <a:r>
                <a:rPr lang="zh-CN" altLang="en-US" sz="2000">
                  <a:latin typeface="Times New Roman" pitchFamily="18" charset="0"/>
                </a:rPr>
                <a:t>位</a:t>
              </a:r>
            </a:p>
          </p:txBody>
        </p:sp>
        <p:sp>
          <p:nvSpPr>
            <p:cNvPr id="60499" name="Text Box 62"/>
            <p:cNvSpPr txBox="1">
              <a:spLocks noChangeArrowheads="1"/>
            </p:cNvSpPr>
            <p:nvPr/>
          </p:nvSpPr>
          <p:spPr bwMode="auto">
            <a:xfrm>
              <a:off x="2160" y="3382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b</a:t>
              </a:r>
              <a:r>
                <a:rPr lang="zh-CN" altLang="en-US" sz="2000">
                  <a:latin typeface="Times New Roman" pitchFamily="18" charset="0"/>
                </a:rPr>
                <a:t>位</a:t>
              </a:r>
            </a:p>
          </p:txBody>
        </p:sp>
        <p:sp>
          <p:nvSpPr>
            <p:cNvPr id="60500" name="Text Box 63"/>
            <p:cNvSpPr txBox="1">
              <a:spLocks noChangeArrowheads="1"/>
            </p:cNvSpPr>
            <p:nvPr/>
          </p:nvSpPr>
          <p:spPr bwMode="auto">
            <a:xfrm>
              <a:off x="864" y="982"/>
              <a:ext cx="69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m</a:t>
              </a:r>
              <a:r>
                <a:rPr lang="en-US" altLang="zh-CN" sz="1400">
                  <a:latin typeface="Times New Roman" pitchFamily="18" charset="0"/>
                </a:rPr>
                <a:t> </a:t>
              </a:r>
              <a:r>
                <a:rPr lang="en-US" altLang="zh-CN" sz="2400">
                  <a:latin typeface="Times New Roman" pitchFamily="18" charset="0"/>
                </a:rPr>
                <a:t>=</a:t>
              </a:r>
              <a:r>
                <a:rPr lang="en-US" altLang="zh-CN" sz="1400">
                  <a:latin typeface="Times New Roman" pitchFamily="18" charset="0"/>
                </a:rPr>
                <a:t> </a:t>
              </a:r>
              <a:r>
                <a:rPr lang="en-US" altLang="zh-CN" sz="2400">
                  <a:latin typeface="Times New Roman" pitchFamily="18" charset="0"/>
                </a:rPr>
                <a:t>t+c</a:t>
              </a: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60501" name="Text Box 64"/>
            <p:cNvSpPr txBox="1">
              <a:spLocks noChangeArrowheads="1"/>
            </p:cNvSpPr>
            <p:nvPr/>
          </p:nvSpPr>
          <p:spPr bwMode="auto">
            <a:xfrm>
              <a:off x="905" y="720"/>
              <a:ext cx="125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Cache </a:t>
              </a:r>
              <a:r>
                <a:rPr lang="zh-CN" altLang="en-US" sz="2400">
                  <a:latin typeface="Times New Roman" pitchFamily="18" charset="0"/>
                </a:rPr>
                <a:t>存储器</a:t>
              </a:r>
            </a:p>
          </p:txBody>
        </p:sp>
        <p:sp>
          <p:nvSpPr>
            <p:cNvPr id="60502" name="Text Box 65"/>
            <p:cNvSpPr txBox="1">
              <a:spLocks noChangeArrowheads="1"/>
            </p:cNvSpPr>
            <p:nvPr/>
          </p:nvSpPr>
          <p:spPr bwMode="auto">
            <a:xfrm>
              <a:off x="3494" y="720"/>
              <a:ext cx="8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主存储器</a:t>
              </a:r>
            </a:p>
          </p:txBody>
        </p:sp>
      </p:grpSp>
      <p:grpSp>
        <p:nvGrpSpPr>
          <p:cNvPr id="3" name="Group 66"/>
          <p:cNvGrpSpPr>
            <a:grpSpLocks/>
          </p:cNvGrpSpPr>
          <p:nvPr/>
        </p:nvGrpSpPr>
        <p:grpSpPr bwMode="auto">
          <a:xfrm>
            <a:off x="2362200" y="1724025"/>
            <a:ext cx="4649788" cy="2578100"/>
            <a:chOff x="1488" y="1086"/>
            <a:chExt cx="2929" cy="1624"/>
          </a:xfrm>
        </p:grpSpPr>
        <p:grpSp>
          <p:nvGrpSpPr>
            <p:cNvPr id="60422" name="Group 67"/>
            <p:cNvGrpSpPr>
              <a:grpSpLocks/>
            </p:cNvGrpSpPr>
            <p:nvPr/>
          </p:nvGrpSpPr>
          <p:grpSpPr bwMode="auto">
            <a:xfrm>
              <a:off x="1488" y="1270"/>
              <a:ext cx="1056" cy="1440"/>
              <a:chOff x="1488" y="1270"/>
              <a:chExt cx="1056" cy="1440"/>
            </a:xfrm>
          </p:grpSpPr>
          <p:sp>
            <p:nvSpPr>
              <p:cNvPr id="60435" name="Line 68"/>
              <p:cNvSpPr>
                <a:spLocks noChangeShapeType="1"/>
              </p:cNvSpPr>
              <p:nvPr/>
            </p:nvSpPr>
            <p:spPr bwMode="auto">
              <a:xfrm>
                <a:off x="1488" y="1270"/>
                <a:ext cx="1056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 anchorCtr="1"/>
              <a:lstStyle/>
              <a:p>
                <a:endParaRPr lang="zh-CN" altLang="en-US"/>
              </a:p>
            </p:txBody>
          </p:sp>
          <p:sp>
            <p:nvSpPr>
              <p:cNvPr id="60436" name="Line 69"/>
              <p:cNvSpPr>
                <a:spLocks noChangeShapeType="1"/>
              </p:cNvSpPr>
              <p:nvPr/>
            </p:nvSpPr>
            <p:spPr bwMode="auto">
              <a:xfrm>
                <a:off x="1488" y="1591"/>
                <a:ext cx="1056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 anchorCtr="1"/>
              <a:lstStyle/>
              <a:p>
                <a:endParaRPr lang="zh-CN" altLang="en-US"/>
              </a:p>
            </p:txBody>
          </p:sp>
          <p:sp>
            <p:nvSpPr>
              <p:cNvPr id="60437" name="Line 70"/>
              <p:cNvSpPr>
                <a:spLocks noChangeShapeType="1"/>
              </p:cNvSpPr>
              <p:nvPr/>
            </p:nvSpPr>
            <p:spPr bwMode="auto">
              <a:xfrm>
                <a:off x="1488" y="1964"/>
                <a:ext cx="1056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 anchorCtr="1"/>
              <a:lstStyle/>
              <a:p>
                <a:endParaRPr lang="zh-CN" altLang="en-US"/>
              </a:p>
            </p:txBody>
          </p:sp>
          <p:sp>
            <p:nvSpPr>
              <p:cNvPr id="60438" name="Line 71"/>
              <p:cNvSpPr>
                <a:spLocks noChangeShapeType="1"/>
              </p:cNvSpPr>
              <p:nvPr/>
            </p:nvSpPr>
            <p:spPr bwMode="auto">
              <a:xfrm>
                <a:off x="1488" y="2337"/>
                <a:ext cx="1056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 anchorCtr="1"/>
              <a:lstStyle/>
              <a:p>
                <a:endParaRPr lang="zh-CN" altLang="en-US"/>
              </a:p>
            </p:txBody>
          </p:sp>
          <p:sp>
            <p:nvSpPr>
              <p:cNvPr id="60439" name="Line 72"/>
              <p:cNvSpPr>
                <a:spLocks noChangeShapeType="1"/>
              </p:cNvSpPr>
              <p:nvPr/>
            </p:nvSpPr>
            <p:spPr bwMode="auto">
              <a:xfrm>
                <a:off x="1488" y="2710"/>
                <a:ext cx="1056" cy="0"/>
              </a:xfrm>
              <a:prstGeom prst="line">
                <a:avLst/>
              </a:prstGeom>
              <a:noFill/>
              <a:ln w="38100" cap="sq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 anchorCtr="1"/>
              <a:lstStyle/>
              <a:p>
                <a:endParaRPr lang="zh-CN" altLang="en-US"/>
              </a:p>
            </p:txBody>
          </p:sp>
          <p:sp>
            <p:nvSpPr>
              <p:cNvPr id="60440" name="Line 73"/>
              <p:cNvSpPr>
                <a:spLocks noChangeShapeType="1"/>
              </p:cNvSpPr>
              <p:nvPr/>
            </p:nvSpPr>
            <p:spPr bwMode="auto">
              <a:xfrm>
                <a:off x="1488" y="1270"/>
                <a:ext cx="0" cy="1440"/>
              </a:xfrm>
              <a:prstGeom prst="line">
                <a:avLst/>
              </a:prstGeom>
              <a:noFill/>
              <a:ln w="38100" cap="sq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 anchorCtr="1"/>
              <a:lstStyle/>
              <a:p>
                <a:endParaRPr lang="zh-CN" altLang="en-US"/>
              </a:p>
            </p:txBody>
          </p:sp>
          <p:sp>
            <p:nvSpPr>
              <p:cNvPr id="60441" name="Line 74"/>
              <p:cNvSpPr>
                <a:spLocks noChangeShapeType="1"/>
              </p:cNvSpPr>
              <p:nvPr/>
            </p:nvSpPr>
            <p:spPr bwMode="auto">
              <a:xfrm>
                <a:off x="2544" y="1270"/>
                <a:ext cx="0" cy="1440"/>
              </a:xfrm>
              <a:prstGeom prst="line">
                <a:avLst/>
              </a:prstGeom>
              <a:noFill/>
              <a:ln w="38100" cap="sq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 anchorCtr="1"/>
              <a:lstStyle/>
              <a:p>
                <a:endParaRPr lang="zh-CN" altLang="en-US"/>
              </a:p>
            </p:txBody>
          </p:sp>
        </p:grpSp>
        <p:grpSp>
          <p:nvGrpSpPr>
            <p:cNvPr id="60423" name="Group 75"/>
            <p:cNvGrpSpPr>
              <a:grpSpLocks/>
            </p:cNvGrpSpPr>
            <p:nvPr/>
          </p:nvGrpSpPr>
          <p:grpSpPr bwMode="auto">
            <a:xfrm>
              <a:off x="2544" y="1086"/>
              <a:ext cx="1873" cy="1432"/>
              <a:chOff x="2544" y="1086"/>
              <a:chExt cx="1873" cy="1432"/>
            </a:xfrm>
          </p:grpSpPr>
          <p:sp>
            <p:nvSpPr>
              <p:cNvPr id="60424" name="Rectangle 76"/>
              <p:cNvSpPr>
                <a:spLocks noChangeArrowheads="1"/>
              </p:cNvSpPr>
              <p:nvPr/>
            </p:nvSpPr>
            <p:spPr bwMode="auto">
              <a:xfrm>
                <a:off x="3552" y="1094"/>
                <a:ext cx="864" cy="357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tIns="0" bIns="0" anchor="ctr" anchorCtr="1"/>
              <a:lstStyle/>
              <a:p>
                <a:pPr>
                  <a:buClr>
                    <a:schemeClr val="accent2"/>
                  </a:buClr>
                  <a:buSzPct val="80000"/>
                  <a:buFont typeface="Wingdings" pitchFamily="2" charset="2"/>
                  <a:buNone/>
                </a:pPr>
                <a:r>
                  <a:rPr lang="zh-CN" altLang="en-US" sz="2000" b="0">
                    <a:solidFill>
                      <a:schemeClr val="bg2"/>
                    </a:solidFill>
                    <a:latin typeface="Times New Roman" pitchFamily="18" charset="0"/>
                  </a:rPr>
                  <a:t> </a:t>
                </a:r>
                <a:r>
                  <a:rPr lang="zh-CN" altLang="en-US" sz="2000">
                    <a:solidFill>
                      <a:schemeClr val="bg2"/>
                    </a:solidFill>
                    <a:latin typeface="Times New Roman" pitchFamily="18" charset="0"/>
                  </a:rPr>
                  <a:t>字块0</a:t>
                </a:r>
              </a:p>
            </p:txBody>
          </p:sp>
          <p:sp>
            <p:nvSpPr>
              <p:cNvPr id="60425" name="Line 77"/>
              <p:cNvSpPr>
                <a:spLocks noChangeShapeType="1"/>
              </p:cNvSpPr>
              <p:nvPr/>
            </p:nvSpPr>
            <p:spPr bwMode="auto">
              <a:xfrm>
                <a:off x="3552" y="1094"/>
                <a:ext cx="864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tIns="0" bIns="0" anchor="ctr" anchorCtr="1"/>
              <a:lstStyle/>
              <a:p>
                <a:endParaRPr lang="zh-CN" altLang="en-US"/>
              </a:p>
            </p:txBody>
          </p:sp>
          <p:sp>
            <p:nvSpPr>
              <p:cNvPr id="60426" name="Line 78"/>
              <p:cNvSpPr>
                <a:spLocks noChangeShapeType="1"/>
              </p:cNvSpPr>
              <p:nvPr/>
            </p:nvSpPr>
            <p:spPr bwMode="auto">
              <a:xfrm>
                <a:off x="3552" y="1451"/>
                <a:ext cx="86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tIns="0" bIns="0" anchor="ctr" anchorCtr="1"/>
              <a:lstStyle/>
              <a:p>
                <a:endParaRPr lang="zh-CN" altLang="en-US"/>
              </a:p>
            </p:txBody>
          </p:sp>
          <p:sp>
            <p:nvSpPr>
              <p:cNvPr id="60427" name="Line 79"/>
              <p:cNvSpPr>
                <a:spLocks noChangeShapeType="1"/>
              </p:cNvSpPr>
              <p:nvPr/>
            </p:nvSpPr>
            <p:spPr bwMode="auto">
              <a:xfrm flipV="1">
                <a:off x="2544" y="1270"/>
                <a:ext cx="1008" cy="144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0428" name="Line 80"/>
              <p:cNvSpPr>
                <a:spLocks noChangeShapeType="1"/>
              </p:cNvSpPr>
              <p:nvPr/>
            </p:nvSpPr>
            <p:spPr bwMode="auto">
              <a:xfrm flipV="1">
                <a:off x="2544" y="1270"/>
                <a:ext cx="1008" cy="528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0429" name="Line 81"/>
              <p:cNvSpPr>
                <a:spLocks noChangeShapeType="1"/>
              </p:cNvSpPr>
              <p:nvPr/>
            </p:nvSpPr>
            <p:spPr bwMode="auto">
              <a:xfrm flipV="1">
                <a:off x="2544" y="1270"/>
                <a:ext cx="1008" cy="1248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60430" name="Group 82"/>
              <p:cNvGrpSpPr>
                <a:grpSpLocks/>
              </p:cNvGrpSpPr>
              <p:nvPr/>
            </p:nvGrpSpPr>
            <p:grpSpPr bwMode="auto">
              <a:xfrm>
                <a:off x="3552" y="1086"/>
                <a:ext cx="865" cy="372"/>
                <a:chOff x="3552" y="1086"/>
                <a:chExt cx="865" cy="372"/>
              </a:xfrm>
            </p:grpSpPr>
            <p:sp>
              <p:nvSpPr>
                <p:cNvPr id="60431" name="Line 83"/>
                <p:cNvSpPr>
                  <a:spLocks noChangeShapeType="1"/>
                </p:cNvSpPr>
                <p:nvPr/>
              </p:nvSpPr>
              <p:spPr bwMode="auto">
                <a:xfrm>
                  <a:off x="3552" y="1094"/>
                  <a:ext cx="864" cy="0"/>
                </a:xfrm>
                <a:prstGeom prst="line">
                  <a:avLst/>
                </a:prstGeom>
                <a:noFill/>
                <a:ln w="28575" cap="sq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 tIns="0" bIns="0" anchor="ctr" anchorCtr="1"/>
                <a:lstStyle/>
                <a:p>
                  <a:endParaRPr lang="zh-CN" altLang="en-US"/>
                </a:p>
              </p:txBody>
            </p:sp>
            <p:sp>
              <p:nvSpPr>
                <p:cNvPr id="60432" name="Line 84"/>
                <p:cNvSpPr>
                  <a:spLocks noChangeShapeType="1"/>
                </p:cNvSpPr>
                <p:nvPr/>
              </p:nvSpPr>
              <p:spPr bwMode="auto">
                <a:xfrm>
                  <a:off x="3552" y="1451"/>
                  <a:ext cx="864" cy="0"/>
                </a:xfrm>
                <a:prstGeom prst="line">
                  <a:avLst/>
                </a:pr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 tIns="0" bIns="0" anchor="ctr" anchorCtr="1"/>
                <a:lstStyle/>
                <a:p>
                  <a:endParaRPr lang="zh-CN" altLang="en-US"/>
                </a:p>
              </p:txBody>
            </p:sp>
            <p:sp>
              <p:nvSpPr>
                <p:cNvPr id="60433" name="Freeform 85"/>
                <p:cNvSpPr>
                  <a:spLocks/>
                </p:cNvSpPr>
                <p:nvPr/>
              </p:nvSpPr>
              <p:spPr bwMode="auto">
                <a:xfrm>
                  <a:off x="3552" y="1089"/>
                  <a:ext cx="1" cy="366"/>
                </a:xfrm>
                <a:custGeom>
                  <a:avLst/>
                  <a:gdLst>
                    <a:gd name="T0" fmla="*/ 0 w 1"/>
                    <a:gd name="T1" fmla="*/ 0 h 366"/>
                    <a:gd name="T2" fmla="*/ 0 w 1"/>
                    <a:gd name="T3" fmla="*/ 366 h 366"/>
                    <a:gd name="T4" fmla="*/ 0 60000 65536"/>
                    <a:gd name="T5" fmla="*/ 0 60000 65536"/>
                    <a:gd name="T6" fmla="*/ 0 w 1"/>
                    <a:gd name="T7" fmla="*/ 0 h 366"/>
                    <a:gd name="T8" fmla="*/ 1 w 1"/>
                    <a:gd name="T9" fmla="*/ 366 h 36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66">
                      <a:moveTo>
                        <a:pt x="0" y="0"/>
                      </a:moveTo>
                      <a:lnTo>
                        <a:pt x="0" y="366"/>
                      </a:lnTo>
                    </a:path>
                  </a:pathLst>
                </a:cu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0434" name="Freeform 86"/>
                <p:cNvSpPr>
                  <a:spLocks/>
                </p:cNvSpPr>
                <p:nvPr/>
              </p:nvSpPr>
              <p:spPr bwMode="auto">
                <a:xfrm>
                  <a:off x="4416" y="1086"/>
                  <a:ext cx="1" cy="372"/>
                </a:xfrm>
                <a:custGeom>
                  <a:avLst/>
                  <a:gdLst>
                    <a:gd name="T0" fmla="*/ 0 w 1"/>
                    <a:gd name="T1" fmla="*/ 0 h 372"/>
                    <a:gd name="T2" fmla="*/ 0 w 1"/>
                    <a:gd name="T3" fmla="*/ 372 h 372"/>
                    <a:gd name="T4" fmla="*/ 0 60000 65536"/>
                    <a:gd name="T5" fmla="*/ 0 60000 65536"/>
                    <a:gd name="T6" fmla="*/ 0 w 1"/>
                    <a:gd name="T7" fmla="*/ 0 h 372"/>
                    <a:gd name="T8" fmla="*/ 1 w 1"/>
                    <a:gd name="T9" fmla="*/ 372 h 37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72">
                      <a:moveTo>
                        <a:pt x="0" y="0"/>
                      </a:moveTo>
                      <a:lnTo>
                        <a:pt x="0" y="372"/>
                      </a:lnTo>
                    </a:path>
                  </a:pathLst>
                </a:cu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3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3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695325" y="838200"/>
            <a:ext cx="8067675" cy="4876800"/>
            <a:chOff x="438" y="528"/>
            <a:chExt cx="5082" cy="3072"/>
          </a:xfrm>
        </p:grpSpPr>
        <p:grpSp>
          <p:nvGrpSpPr>
            <p:cNvPr id="61499" name="Group 3"/>
            <p:cNvGrpSpPr>
              <a:grpSpLocks/>
            </p:cNvGrpSpPr>
            <p:nvPr/>
          </p:nvGrpSpPr>
          <p:grpSpPr bwMode="auto">
            <a:xfrm>
              <a:off x="438" y="528"/>
              <a:ext cx="5082" cy="3072"/>
              <a:chOff x="438" y="528"/>
              <a:chExt cx="5082" cy="3072"/>
            </a:xfrm>
          </p:grpSpPr>
          <p:grpSp>
            <p:nvGrpSpPr>
              <p:cNvPr id="61501" name="Group 4"/>
              <p:cNvGrpSpPr>
                <a:grpSpLocks/>
              </p:cNvGrpSpPr>
              <p:nvPr/>
            </p:nvGrpSpPr>
            <p:grpSpPr bwMode="auto">
              <a:xfrm>
                <a:off x="438" y="528"/>
                <a:ext cx="5082" cy="3072"/>
                <a:chOff x="438" y="528"/>
                <a:chExt cx="5082" cy="3072"/>
              </a:xfrm>
            </p:grpSpPr>
            <p:grpSp>
              <p:nvGrpSpPr>
                <p:cNvPr id="61503" name="Group 5"/>
                <p:cNvGrpSpPr>
                  <a:grpSpLocks/>
                </p:cNvGrpSpPr>
                <p:nvPr/>
              </p:nvGrpSpPr>
              <p:grpSpPr bwMode="auto">
                <a:xfrm>
                  <a:off x="4512" y="899"/>
                  <a:ext cx="1008" cy="2701"/>
                  <a:chOff x="4512" y="899"/>
                  <a:chExt cx="1008" cy="2701"/>
                </a:xfrm>
              </p:grpSpPr>
              <p:sp>
                <p:nvSpPr>
                  <p:cNvPr id="61569" name="Rectangle 6"/>
                  <p:cNvSpPr>
                    <a:spLocks noChangeArrowheads="1"/>
                  </p:cNvSpPr>
                  <p:nvPr/>
                </p:nvSpPr>
                <p:spPr bwMode="auto">
                  <a:xfrm>
                    <a:off x="4579" y="3351"/>
                    <a:ext cx="912" cy="24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buClr>
                        <a:schemeClr val="accent2"/>
                      </a:buClr>
                      <a:buSzPct val="80000"/>
                      <a:buFont typeface="Wingdings" pitchFamily="2" charset="2"/>
                      <a:buNone/>
                    </a:pPr>
                    <a:r>
                      <a:rPr lang="zh-CN" altLang="en-US" sz="2000">
                        <a:latin typeface="Times New Roman" pitchFamily="18" charset="0"/>
                      </a:rPr>
                      <a:t>字块2</a:t>
                    </a:r>
                    <a:r>
                      <a:rPr lang="en-US" altLang="zh-CN" sz="2000" baseline="30000">
                        <a:latin typeface="Times New Roman" pitchFamily="18" charset="0"/>
                      </a:rPr>
                      <a:t>m</a:t>
                    </a:r>
                    <a:r>
                      <a:rPr lang="en-US" altLang="zh-CN" sz="1400">
                        <a:latin typeface="Times New Roman" pitchFamily="18" charset="0"/>
                      </a:rPr>
                      <a:t>－</a:t>
                    </a:r>
                    <a:r>
                      <a:rPr lang="en-US" altLang="zh-CN" sz="2000">
                        <a:latin typeface="Times New Roman" pitchFamily="18" charset="0"/>
                      </a:rPr>
                      <a:t>1</a:t>
                    </a:r>
                    <a:endParaRPr lang="zh-CN" altLang="en-US" sz="200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61570" name="Rectangle 7"/>
                  <p:cNvSpPr>
                    <a:spLocks noChangeArrowheads="1"/>
                  </p:cNvSpPr>
                  <p:nvPr/>
                </p:nvSpPr>
                <p:spPr bwMode="auto">
                  <a:xfrm>
                    <a:off x="4608" y="2872"/>
                    <a:ext cx="912" cy="24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buClr>
                        <a:schemeClr val="accent2"/>
                      </a:buClr>
                      <a:buSzPct val="80000"/>
                      <a:buFont typeface="Wingdings" pitchFamily="2" charset="2"/>
                      <a:buNone/>
                    </a:pPr>
                    <a:r>
                      <a:rPr lang="zh-CN" altLang="en-US" sz="2000">
                        <a:latin typeface="Times New Roman" pitchFamily="18" charset="0"/>
                      </a:rPr>
                      <a:t>字块2</a:t>
                    </a:r>
                    <a:r>
                      <a:rPr lang="en-US" altLang="zh-CN" sz="2000" baseline="30000">
                        <a:latin typeface="Times New Roman" pitchFamily="18" charset="0"/>
                      </a:rPr>
                      <a:t>c-r+1</a:t>
                    </a:r>
                    <a:endParaRPr lang="zh-CN" altLang="en-US" sz="2000" baseline="3000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61571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4512" y="2623"/>
                    <a:ext cx="912" cy="24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buClr>
                        <a:schemeClr val="accent2"/>
                      </a:buClr>
                      <a:buSzPct val="80000"/>
                      <a:buFont typeface="Wingdings" pitchFamily="2" charset="2"/>
                      <a:buNone/>
                    </a:pPr>
                    <a:r>
                      <a:rPr lang="zh-CN" altLang="en-US" sz="2000" b="0">
                        <a:latin typeface="Times New Roman" pitchFamily="18" charset="0"/>
                      </a:rPr>
                      <a:t> </a:t>
                    </a:r>
                    <a:endParaRPr lang="zh-CN" altLang="en-US" sz="200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61572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4522" y="2125"/>
                    <a:ext cx="912" cy="24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buClr>
                        <a:schemeClr val="accent2"/>
                      </a:buClr>
                      <a:buSzPct val="80000"/>
                      <a:buFont typeface="Wingdings" pitchFamily="2" charset="2"/>
                      <a:buNone/>
                    </a:pPr>
                    <a:r>
                      <a:rPr lang="zh-CN" altLang="en-US" sz="2000" b="0">
                        <a:latin typeface="Times New Roman" pitchFamily="18" charset="0"/>
                      </a:rPr>
                      <a:t> </a:t>
                    </a:r>
                    <a:r>
                      <a:rPr lang="zh-CN" altLang="en-US" sz="2000">
                        <a:latin typeface="Times New Roman" pitchFamily="18" charset="0"/>
                      </a:rPr>
                      <a:t>字块2</a:t>
                    </a:r>
                    <a:r>
                      <a:rPr lang="en-US" altLang="zh-CN" sz="2000" baseline="30000">
                        <a:latin typeface="Times New Roman" pitchFamily="18" charset="0"/>
                      </a:rPr>
                      <a:t>c-r </a:t>
                    </a:r>
                    <a:r>
                      <a:rPr lang="en-US" altLang="zh-CN" sz="2000">
                        <a:latin typeface="Times New Roman" pitchFamily="18" charset="0"/>
                      </a:rPr>
                      <a:t>+</a:t>
                    </a:r>
                    <a:r>
                      <a:rPr lang="en-US" altLang="zh-CN" sz="1000">
                        <a:latin typeface="Times New Roman" pitchFamily="18" charset="0"/>
                      </a:rPr>
                      <a:t> </a:t>
                    </a:r>
                    <a:r>
                      <a:rPr lang="en-US" altLang="zh-CN" sz="2000">
                        <a:latin typeface="Times New Roman" pitchFamily="18" charset="0"/>
                      </a:rPr>
                      <a:t>1</a:t>
                    </a:r>
                    <a:endParaRPr lang="zh-CN" altLang="en-US" sz="2000" baseline="3000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61573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4512" y="1876"/>
                    <a:ext cx="912" cy="24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buClr>
                        <a:schemeClr val="accent2"/>
                      </a:buClr>
                      <a:buSzPct val="80000"/>
                      <a:buFont typeface="Wingdings" pitchFamily="2" charset="2"/>
                      <a:buNone/>
                    </a:pPr>
                    <a:r>
                      <a:rPr lang="zh-CN" altLang="en-US" sz="2000">
                        <a:latin typeface="Times New Roman" pitchFamily="18" charset="0"/>
                      </a:rPr>
                      <a:t>    字块2</a:t>
                    </a:r>
                    <a:r>
                      <a:rPr lang="en-US" altLang="zh-CN" sz="2000" baseline="30000">
                        <a:latin typeface="Times New Roman" pitchFamily="18" charset="0"/>
                      </a:rPr>
                      <a:t>c-r</a:t>
                    </a:r>
                    <a:endParaRPr lang="zh-CN" altLang="en-US" sz="2000" baseline="3000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61574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4560" y="1627"/>
                    <a:ext cx="912" cy="24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buClr>
                        <a:schemeClr val="accent2"/>
                      </a:buClr>
                      <a:buSzPct val="80000"/>
                      <a:buFont typeface="Wingdings" pitchFamily="2" charset="2"/>
                      <a:buNone/>
                    </a:pPr>
                    <a:r>
                      <a:rPr lang="zh-CN" altLang="en-US" sz="2000">
                        <a:latin typeface="Times New Roman" pitchFamily="18" charset="0"/>
                      </a:rPr>
                      <a:t>字块2</a:t>
                    </a:r>
                    <a:r>
                      <a:rPr lang="en-US" altLang="zh-CN" sz="2000" baseline="30000">
                        <a:latin typeface="Times New Roman" pitchFamily="18" charset="0"/>
                      </a:rPr>
                      <a:t>c-r </a:t>
                    </a:r>
                    <a:r>
                      <a:rPr lang="en-US" altLang="zh-CN" sz="1400">
                        <a:latin typeface="Times New Roman" pitchFamily="18" charset="0"/>
                      </a:rPr>
                      <a:t>－</a:t>
                    </a:r>
                  </a:p>
                </p:txBody>
              </p:sp>
              <p:sp>
                <p:nvSpPr>
                  <p:cNvPr id="61575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4512" y="1397"/>
                    <a:ext cx="912" cy="23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buClr>
                        <a:schemeClr val="accent2"/>
                      </a:buClr>
                      <a:buSzPct val="80000"/>
                      <a:buFont typeface="Wingdings" pitchFamily="2" charset="2"/>
                      <a:buNone/>
                    </a:pPr>
                    <a:endParaRPr lang="zh-CN" altLang="en-US" sz="1800" b="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61576" name="Rectangle 13"/>
                  <p:cNvSpPr>
                    <a:spLocks noChangeArrowheads="1"/>
                  </p:cNvSpPr>
                  <p:nvPr/>
                </p:nvSpPr>
                <p:spPr bwMode="auto">
                  <a:xfrm>
                    <a:off x="4560" y="1148"/>
                    <a:ext cx="912" cy="24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buClr>
                        <a:schemeClr val="accent2"/>
                      </a:buClr>
                      <a:buSzPct val="80000"/>
                      <a:buFont typeface="Wingdings" pitchFamily="2" charset="2"/>
                      <a:buNone/>
                    </a:pPr>
                    <a:r>
                      <a:rPr lang="zh-CN" altLang="en-US" sz="2000" b="0">
                        <a:latin typeface="Times New Roman" pitchFamily="18" charset="0"/>
                      </a:rPr>
                      <a:t>    </a:t>
                    </a:r>
                    <a:r>
                      <a:rPr lang="zh-CN" altLang="en-US" sz="2000">
                        <a:latin typeface="Times New Roman" pitchFamily="18" charset="0"/>
                      </a:rPr>
                      <a:t>字块1</a:t>
                    </a:r>
                  </a:p>
                </p:txBody>
              </p:sp>
              <p:sp>
                <p:nvSpPr>
                  <p:cNvPr id="61577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4560" y="899"/>
                    <a:ext cx="912" cy="24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buClr>
                        <a:schemeClr val="accent2"/>
                      </a:buClr>
                      <a:buSzPct val="80000"/>
                      <a:buFont typeface="Wingdings" pitchFamily="2" charset="2"/>
                      <a:buNone/>
                    </a:pPr>
                    <a:r>
                      <a:rPr lang="zh-CN" altLang="en-US" sz="2000">
                        <a:latin typeface="Times New Roman" pitchFamily="18" charset="0"/>
                      </a:rPr>
                      <a:t>    字块0</a:t>
                    </a:r>
                  </a:p>
                </p:txBody>
              </p:sp>
              <p:sp>
                <p:nvSpPr>
                  <p:cNvPr id="61578" name="Line 15"/>
                  <p:cNvSpPr>
                    <a:spLocks noChangeShapeType="1"/>
                  </p:cNvSpPr>
                  <p:nvPr/>
                </p:nvSpPr>
                <p:spPr bwMode="auto">
                  <a:xfrm>
                    <a:off x="4512" y="899"/>
                    <a:ext cx="912" cy="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579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4512" y="1148"/>
                    <a:ext cx="91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580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4512" y="1397"/>
                    <a:ext cx="91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581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4512" y="1627"/>
                    <a:ext cx="91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582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4512" y="1876"/>
                    <a:ext cx="91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583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4512" y="2125"/>
                    <a:ext cx="91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584" name="Line 21"/>
                  <p:cNvSpPr>
                    <a:spLocks noChangeShapeType="1"/>
                  </p:cNvSpPr>
                  <p:nvPr/>
                </p:nvSpPr>
                <p:spPr bwMode="auto">
                  <a:xfrm>
                    <a:off x="4512" y="2374"/>
                    <a:ext cx="91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585" name="Line 22"/>
                  <p:cNvSpPr>
                    <a:spLocks noChangeShapeType="1"/>
                  </p:cNvSpPr>
                  <p:nvPr/>
                </p:nvSpPr>
                <p:spPr bwMode="auto">
                  <a:xfrm>
                    <a:off x="4512" y="2623"/>
                    <a:ext cx="91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586" name="Line 23"/>
                  <p:cNvSpPr>
                    <a:spLocks noChangeShapeType="1"/>
                  </p:cNvSpPr>
                  <p:nvPr/>
                </p:nvSpPr>
                <p:spPr bwMode="auto">
                  <a:xfrm>
                    <a:off x="4512" y="2872"/>
                    <a:ext cx="91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587" name="Line 24"/>
                  <p:cNvSpPr>
                    <a:spLocks noChangeShapeType="1"/>
                  </p:cNvSpPr>
                  <p:nvPr/>
                </p:nvSpPr>
                <p:spPr bwMode="auto">
                  <a:xfrm>
                    <a:off x="4512" y="3121"/>
                    <a:ext cx="91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588" name="Line 25"/>
                  <p:cNvSpPr>
                    <a:spLocks noChangeShapeType="1"/>
                  </p:cNvSpPr>
                  <p:nvPr/>
                </p:nvSpPr>
                <p:spPr bwMode="auto">
                  <a:xfrm>
                    <a:off x="4512" y="3351"/>
                    <a:ext cx="91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589" name="Line 26"/>
                  <p:cNvSpPr>
                    <a:spLocks noChangeShapeType="1"/>
                  </p:cNvSpPr>
                  <p:nvPr/>
                </p:nvSpPr>
                <p:spPr bwMode="auto">
                  <a:xfrm>
                    <a:off x="4512" y="3600"/>
                    <a:ext cx="912" cy="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590" name="Line 27"/>
                  <p:cNvSpPr>
                    <a:spLocks noChangeShapeType="1"/>
                  </p:cNvSpPr>
                  <p:nvPr/>
                </p:nvSpPr>
                <p:spPr bwMode="auto">
                  <a:xfrm>
                    <a:off x="4512" y="899"/>
                    <a:ext cx="0" cy="2701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591" name="Line 28"/>
                  <p:cNvSpPr>
                    <a:spLocks noChangeShapeType="1"/>
                  </p:cNvSpPr>
                  <p:nvPr/>
                </p:nvSpPr>
                <p:spPr bwMode="auto">
                  <a:xfrm>
                    <a:off x="5424" y="899"/>
                    <a:ext cx="0" cy="2701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592" name="Text Box 2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86" y="1405"/>
                    <a:ext cx="346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eaVert" wrap="none">
                    <a:spAutoFit/>
                  </a:bodyPr>
                  <a:lstStyle/>
                  <a:p>
                    <a:pPr>
                      <a:spcBef>
                        <a:spcPct val="0"/>
                      </a:spcBef>
                    </a:pPr>
                    <a:r>
                      <a:rPr lang="zh-CN" altLang="en-US" sz="2400">
                        <a:latin typeface="Times New Roman" pitchFamily="18" charset="0"/>
                      </a:rPr>
                      <a:t>…</a:t>
                    </a:r>
                  </a:p>
                </p:txBody>
              </p:sp>
              <p:sp>
                <p:nvSpPr>
                  <p:cNvPr id="61593" name="Text Box 3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86" y="2398"/>
                    <a:ext cx="346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eaVert" wrap="none">
                    <a:spAutoFit/>
                  </a:bodyPr>
                  <a:lstStyle/>
                  <a:p>
                    <a:pPr>
                      <a:spcBef>
                        <a:spcPct val="0"/>
                      </a:spcBef>
                    </a:pPr>
                    <a:r>
                      <a:rPr lang="zh-CN" altLang="en-US" sz="2400">
                        <a:latin typeface="Times New Roman" pitchFamily="18" charset="0"/>
                      </a:rPr>
                      <a:t>…</a:t>
                    </a:r>
                  </a:p>
                </p:txBody>
              </p:sp>
              <p:sp>
                <p:nvSpPr>
                  <p:cNvPr id="61594" name="Text Box 3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86" y="3119"/>
                    <a:ext cx="346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eaVert" wrap="none">
                    <a:spAutoFit/>
                  </a:bodyPr>
                  <a:lstStyle/>
                  <a:p>
                    <a:pPr>
                      <a:spcBef>
                        <a:spcPct val="0"/>
                      </a:spcBef>
                    </a:pPr>
                    <a:r>
                      <a:rPr lang="zh-CN" altLang="en-US" sz="2400">
                        <a:latin typeface="Times New Roman" pitchFamily="18" charset="0"/>
                      </a:rPr>
                      <a:t>…</a:t>
                    </a:r>
                  </a:p>
                </p:txBody>
              </p:sp>
            </p:grpSp>
            <p:grpSp>
              <p:nvGrpSpPr>
                <p:cNvPr id="61504" name="Group 32"/>
                <p:cNvGrpSpPr>
                  <a:grpSpLocks/>
                </p:cNvGrpSpPr>
                <p:nvPr/>
              </p:nvGrpSpPr>
              <p:grpSpPr bwMode="auto">
                <a:xfrm>
                  <a:off x="1152" y="1043"/>
                  <a:ext cx="2705" cy="1209"/>
                  <a:chOff x="1152" y="1043"/>
                  <a:chExt cx="2705" cy="1209"/>
                </a:xfrm>
              </p:grpSpPr>
              <p:sp>
                <p:nvSpPr>
                  <p:cNvPr id="61537" name="Rectangle 33"/>
                  <p:cNvSpPr>
                    <a:spLocks noChangeArrowheads="1"/>
                  </p:cNvSpPr>
                  <p:nvPr/>
                </p:nvSpPr>
                <p:spPr bwMode="auto">
                  <a:xfrm>
                    <a:off x="2976" y="1292"/>
                    <a:ext cx="864" cy="24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buClr>
                        <a:schemeClr val="accent2"/>
                      </a:buClr>
                      <a:buSzPct val="80000"/>
                      <a:buFont typeface="Wingdings" pitchFamily="2" charset="2"/>
                      <a:buNone/>
                    </a:pPr>
                    <a:r>
                      <a:rPr lang="zh-CN" altLang="en-US" sz="2000">
                        <a:latin typeface="Times New Roman" pitchFamily="18" charset="0"/>
                      </a:rPr>
                      <a:t>    字块 3</a:t>
                    </a:r>
                    <a:endParaRPr lang="zh-CN" altLang="en-US" sz="2000" b="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61538" name="Rectangle 34"/>
                  <p:cNvSpPr>
                    <a:spLocks noChangeArrowheads="1"/>
                  </p:cNvSpPr>
                  <p:nvPr/>
                </p:nvSpPr>
                <p:spPr bwMode="auto">
                  <a:xfrm>
                    <a:off x="2511" y="1292"/>
                    <a:ext cx="480" cy="24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buClr>
                        <a:schemeClr val="accent2"/>
                      </a:buClr>
                      <a:buSzPct val="80000"/>
                      <a:buFont typeface="Wingdings" pitchFamily="2" charset="2"/>
                      <a:buNone/>
                    </a:pPr>
                    <a:r>
                      <a:rPr lang="zh-CN" altLang="en-US" sz="2000">
                        <a:latin typeface="Times New Roman" pitchFamily="18" charset="0"/>
                      </a:rPr>
                      <a:t>标记</a:t>
                    </a:r>
                  </a:p>
                </p:txBody>
              </p:sp>
              <p:sp>
                <p:nvSpPr>
                  <p:cNvPr id="61539" name="Rectangle 35"/>
                  <p:cNvSpPr>
                    <a:spLocks noChangeArrowheads="1"/>
                  </p:cNvSpPr>
                  <p:nvPr/>
                </p:nvSpPr>
                <p:spPr bwMode="auto">
                  <a:xfrm>
                    <a:off x="2976" y="1043"/>
                    <a:ext cx="864" cy="24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buClr>
                        <a:schemeClr val="accent2"/>
                      </a:buClr>
                      <a:buSzPct val="80000"/>
                      <a:buFont typeface="Wingdings" pitchFamily="2" charset="2"/>
                      <a:buNone/>
                    </a:pPr>
                    <a:r>
                      <a:rPr lang="zh-CN" altLang="en-US" sz="2000">
                        <a:latin typeface="Times New Roman" pitchFamily="18" charset="0"/>
                      </a:rPr>
                      <a:t>    字块 1</a:t>
                    </a:r>
                  </a:p>
                </p:txBody>
              </p:sp>
              <p:sp>
                <p:nvSpPr>
                  <p:cNvPr id="61540" name="Rectangle 36"/>
                  <p:cNvSpPr>
                    <a:spLocks noChangeArrowheads="1"/>
                  </p:cNvSpPr>
                  <p:nvPr/>
                </p:nvSpPr>
                <p:spPr bwMode="auto">
                  <a:xfrm>
                    <a:off x="2511" y="1043"/>
                    <a:ext cx="480" cy="24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buClr>
                        <a:schemeClr val="accent2"/>
                      </a:buClr>
                      <a:buSzPct val="80000"/>
                      <a:buFont typeface="Wingdings" pitchFamily="2" charset="2"/>
                      <a:buNone/>
                    </a:pPr>
                    <a:r>
                      <a:rPr lang="zh-CN" altLang="en-US" sz="2000">
                        <a:latin typeface="Times New Roman" pitchFamily="18" charset="0"/>
                      </a:rPr>
                      <a:t>标记</a:t>
                    </a:r>
                  </a:p>
                </p:txBody>
              </p:sp>
              <p:sp>
                <p:nvSpPr>
                  <p:cNvPr id="61541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2496" y="1043"/>
                    <a:ext cx="1344" cy="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542" name="Line 38"/>
                  <p:cNvSpPr>
                    <a:spLocks noChangeShapeType="1"/>
                  </p:cNvSpPr>
                  <p:nvPr/>
                </p:nvSpPr>
                <p:spPr bwMode="auto">
                  <a:xfrm>
                    <a:off x="2496" y="1292"/>
                    <a:ext cx="1344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543" name="Line 39"/>
                  <p:cNvSpPr>
                    <a:spLocks noChangeShapeType="1"/>
                  </p:cNvSpPr>
                  <p:nvPr/>
                </p:nvSpPr>
                <p:spPr bwMode="auto">
                  <a:xfrm>
                    <a:off x="2496" y="1541"/>
                    <a:ext cx="1344" cy="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544" name="Line 40"/>
                  <p:cNvSpPr>
                    <a:spLocks noChangeShapeType="1"/>
                  </p:cNvSpPr>
                  <p:nvPr/>
                </p:nvSpPr>
                <p:spPr bwMode="auto">
                  <a:xfrm>
                    <a:off x="2496" y="1043"/>
                    <a:ext cx="0" cy="120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545" name="Line 41"/>
                  <p:cNvSpPr>
                    <a:spLocks noChangeShapeType="1"/>
                  </p:cNvSpPr>
                  <p:nvPr/>
                </p:nvSpPr>
                <p:spPr bwMode="auto">
                  <a:xfrm>
                    <a:off x="2976" y="1043"/>
                    <a:ext cx="0" cy="120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546" name="Line 42"/>
                  <p:cNvSpPr>
                    <a:spLocks noChangeShapeType="1"/>
                  </p:cNvSpPr>
                  <p:nvPr/>
                </p:nvSpPr>
                <p:spPr bwMode="auto">
                  <a:xfrm>
                    <a:off x="3840" y="1043"/>
                    <a:ext cx="0" cy="120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547" name="Rectangle 43"/>
                  <p:cNvSpPr>
                    <a:spLocks noChangeArrowheads="1"/>
                  </p:cNvSpPr>
                  <p:nvPr/>
                </p:nvSpPr>
                <p:spPr bwMode="auto">
                  <a:xfrm>
                    <a:off x="2990" y="2003"/>
                    <a:ext cx="867" cy="24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buClr>
                        <a:schemeClr val="accent2"/>
                      </a:buClr>
                      <a:buSzPct val="80000"/>
                      <a:buFont typeface="Wingdings" pitchFamily="2" charset="2"/>
                      <a:buNone/>
                    </a:pPr>
                    <a:r>
                      <a:rPr lang="zh-CN" altLang="en-US" sz="2000">
                        <a:latin typeface="Times New Roman" pitchFamily="18" charset="0"/>
                      </a:rPr>
                      <a:t>字块 2</a:t>
                    </a:r>
                    <a:r>
                      <a:rPr lang="en-US" altLang="zh-CN" sz="2000" baseline="30000">
                        <a:latin typeface="Times New Roman" pitchFamily="18" charset="0"/>
                      </a:rPr>
                      <a:t>c</a:t>
                    </a:r>
                    <a:r>
                      <a:rPr lang="en-US" altLang="zh-CN" sz="2000">
                        <a:latin typeface="Times New Roman" pitchFamily="18" charset="0"/>
                      </a:rPr>
                      <a:t>－1</a:t>
                    </a:r>
                    <a:endParaRPr lang="zh-CN" altLang="en-US" sz="200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61548" name="Rectangle 44"/>
                  <p:cNvSpPr>
                    <a:spLocks noChangeArrowheads="1"/>
                  </p:cNvSpPr>
                  <p:nvPr/>
                </p:nvSpPr>
                <p:spPr bwMode="auto">
                  <a:xfrm>
                    <a:off x="2511" y="2003"/>
                    <a:ext cx="477" cy="24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buClr>
                        <a:schemeClr val="accent2"/>
                      </a:buClr>
                      <a:buSzPct val="80000"/>
                      <a:buFont typeface="Wingdings" pitchFamily="2" charset="2"/>
                      <a:buNone/>
                    </a:pPr>
                    <a:r>
                      <a:rPr lang="zh-CN" altLang="en-US" sz="2000">
                        <a:latin typeface="Times New Roman" pitchFamily="18" charset="0"/>
                      </a:rPr>
                      <a:t>标记</a:t>
                    </a:r>
                  </a:p>
                </p:txBody>
              </p:sp>
              <p:sp>
                <p:nvSpPr>
                  <p:cNvPr id="61549" name="Line 45"/>
                  <p:cNvSpPr>
                    <a:spLocks noChangeShapeType="1"/>
                  </p:cNvSpPr>
                  <p:nvPr/>
                </p:nvSpPr>
                <p:spPr bwMode="auto">
                  <a:xfrm>
                    <a:off x="2496" y="2003"/>
                    <a:ext cx="1344" cy="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550" name="Line 46"/>
                  <p:cNvSpPr>
                    <a:spLocks noChangeShapeType="1"/>
                  </p:cNvSpPr>
                  <p:nvPr/>
                </p:nvSpPr>
                <p:spPr bwMode="auto">
                  <a:xfrm>
                    <a:off x="2496" y="2252"/>
                    <a:ext cx="1344" cy="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551" name="Rectangle 47"/>
                  <p:cNvSpPr>
                    <a:spLocks noChangeArrowheads="1"/>
                  </p:cNvSpPr>
                  <p:nvPr/>
                </p:nvSpPr>
                <p:spPr bwMode="auto">
                  <a:xfrm>
                    <a:off x="1632" y="1292"/>
                    <a:ext cx="864" cy="24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buClr>
                        <a:schemeClr val="accent2"/>
                      </a:buClr>
                      <a:buSzPct val="80000"/>
                      <a:buFont typeface="Wingdings" pitchFamily="2" charset="2"/>
                      <a:buNone/>
                    </a:pPr>
                    <a:r>
                      <a:rPr lang="zh-CN" altLang="en-US" sz="2000">
                        <a:latin typeface="Times New Roman" pitchFamily="18" charset="0"/>
                      </a:rPr>
                      <a:t>    字块 2</a:t>
                    </a:r>
                    <a:endParaRPr lang="zh-CN" altLang="en-US" sz="2000" b="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61552" name="Rectangle 48"/>
                  <p:cNvSpPr>
                    <a:spLocks noChangeArrowheads="1"/>
                  </p:cNvSpPr>
                  <p:nvPr/>
                </p:nvSpPr>
                <p:spPr bwMode="auto">
                  <a:xfrm>
                    <a:off x="1169" y="1292"/>
                    <a:ext cx="480" cy="24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buClr>
                        <a:schemeClr val="accent2"/>
                      </a:buClr>
                      <a:buSzPct val="80000"/>
                      <a:buFont typeface="Wingdings" pitchFamily="2" charset="2"/>
                      <a:buNone/>
                    </a:pPr>
                    <a:r>
                      <a:rPr lang="zh-CN" altLang="en-US" sz="2000">
                        <a:latin typeface="Times New Roman" pitchFamily="18" charset="0"/>
                      </a:rPr>
                      <a:t>标记</a:t>
                    </a:r>
                  </a:p>
                </p:txBody>
              </p:sp>
              <p:sp>
                <p:nvSpPr>
                  <p:cNvPr id="61553" name="Rectangle 49"/>
                  <p:cNvSpPr>
                    <a:spLocks noChangeArrowheads="1"/>
                  </p:cNvSpPr>
                  <p:nvPr/>
                </p:nvSpPr>
                <p:spPr bwMode="auto">
                  <a:xfrm>
                    <a:off x="1632" y="1043"/>
                    <a:ext cx="864" cy="24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buClr>
                        <a:schemeClr val="accent2"/>
                      </a:buClr>
                      <a:buSzPct val="80000"/>
                      <a:buFont typeface="Wingdings" pitchFamily="2" charset="2"/>
                      <a:buNone/>
                    </a:pPr>
                    <a:r>
                      <a:rPr lang="zh-CN" altLang="en-US" sz="2000">
                        <a:latin typeface="Times New Roman" pitchFamily="18" charset="0"/>
                      </a:rPr>
                      <a:t>    字块 0</a:t>
                    </a:r>
                  </a:p>
                </p:txBody>
              </p:sp>
              <p:sp>
                <p:nvSpPr>
                  <p:cNvPr id="61554" name="Rectangle 50"/>
                  <p:cNvSpPr>
                    <a:spLocks noChangeArrowheads="1"/>
                  </p:cNvSpPr>
                  <p:nvPr/>
                </p:nvSpPr>
                <p:spPr bwMode="auto">
                  <a:xfrm>
                    <a:off x="1169" y="1043"/>
                    <a:ext cx="480" cy="24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buClr>
                        <a:schemeClr val="accent2"/>
                      </a:buClr>
                      <a:buSzPct val="80000"/>
                      <a:buFont typeface="Wingdings" pitchFamily="2" charset="2"/>
                      <a:buNone/>
                    </a:pPr>
                    <a:r>
                      <a:rPr lang="zh-CN" altLang="en-US" sz="2000">
                        <a:latin typeface="Times New Roman" pitchFamily="18" charset="0"/>
                      </a:rPr>
                      <a:t>标记</a:t>
                    </a:r>
                  </a:p>
                </p:txBody>
              </p:sp>
              <p:sp>
                <p:nvSpPr>
                  <p:cNvPr id="61555" name="Line 51"/>
                  <p:cNvSpPr>
                    <a:spLocks noChangeShapeType="1"/>
                  </p:cNvSpPr>
                  <p:nvPr/>
                </p:nvSpPr>
                <p:spPr bwMode="auto">
                  <a:xfrm>
                    <a:off x="1152" y="1043"/>
                    <a:ext cx="1344" cy="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556" name="Line 52"/>
                  <p:cNvSpPr>
                    <a:spLocks noChangeShapeType="1"/>
                  </p:cNvSpPr>
                  <p:nvPr/>
                </p:nvSpPr>
                <p:spPr bwMode="auto">
                  <a:xfrm>
                    <a:off x="1152" y="1292"/>
                    <a:ext cx="1344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557" name="Line 53"/>
                  <p:cNvSpPr>
                    <a:spLocks noChangeShapeType="1"/>
                  </p:cNvSpPr>
                  <p:nvPr/>
                </p:nvSpPr>
                <p:spPr bwMode="auto">
                  <a:xfrm>
                    <a:off x="1152" y="1541"/>
                    <a:ext cx="1344" cy="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558" name="Line 54"/>
                  <p:cNvSpPr>
                    <a:spLocks noChangeShapeType="1"/>
                  </p:cNvSpPr>
                  <p:nvPr/>
                </p:nvSpPr>
                <p:spPr bwMode="auto">
                  <a:xfrm>
                    <a:off x="1152" y="1043"/>
                    <a:ext cx="0" cy="120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559" name="Line 55"/>
                  <p:cNvSpPr>
                    <a:spLocks noChangeShapeType="1"/>
                  </p:cNvSpPr>
                  <p:nvPr/>
                </p:nvSpPr>
                <p:spPr bwMode="auto">
                  <a:xfrm>
                    <a:off x="1632" y="1043"/>
                    <a:ext cx="0" cy="120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560" name="Rectangle 56"/>
                  <p:cNvSpPr>
                    <a:spLocks noChangeArrowheads="1"/>
                  </p:cNvSpPr>
                  <p:nvPr/>
                </p:nvSpPr>
                <p:spPr bwMode="auto">
                  <a:xfrm>
                    <a:off x="1629" y="2003"/>
                    <a:ext cx="867" cy="24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buClr>
                        <a:schemeClr val="accent2"/>
                      </a:buClr>
                      <a:buSzPct val="80000"/>
                      <a:buFont typeface="Wingdings" pitchFamily="2" charset="2"/>
                      <a:buNone/>
                    </a:pPr>
                    <a:r>
                      <a:rPr lang="zh-CN" altLang="en-US" sz="2000">
                        <a:latin typeface="Times New Roman" pitchFamily="18" charset="0"/>
                      </a:rPr>
                      <a:t>字块 2</a:t>
                    </a:r>
                    <a:r>
                      <a:rPr lang="en-US" altLang="zh-CN" sz="2000" baseline="30000">
                        <a:latin typeface="Times New Roman" pitchFamily="18" charset="0"/>
                      </a:rPr>
                      <a:t>c</a:t>
                    </a:r>
                    <a:r>
                      <a:rPr lang="en-US" altLang="zh-CN" sz="2000">
                        <a:latin typeface="Times New Roman" pitchFamily="18" charset="0"/>
                      </a:rPr>
                      <a:t>－2</a:t>
                    </a:r>
                    <a:endParaRPr lang="zh-CN" altLang="en-US" sz="200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61561" name="Rectangle 57"/>
                  <p:cNvSpPr>
                    <a:spLocks noChangeArrowheads="1"/>
                  </p:cNvSpPr>
                  <p:nvPr/>
                </p:nvSpPr>
                <p:spPr bwMode="auto">
                  <a:xfrm>
                    <a:off x="1169" y="2003"/>
                    <a:ext cx="477" cy="24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buClr>
                        <a:schemeClr val="accent2"/>
                      </a:buClr>
                      <a:buSzPct val="80000"/>
                      <a:buFont typeface="Wingdings" pitchFamily="2" charset="2"/>
                      <a:buNone/>
                    </a:pPr>
                    <a:r>
                      <a:rPr lang="zh-CN" altLang="en-US" sz="2000">
                        <a:latin typeface="Times New Roman" pitchFamily="18" charset="0"/>
                      </a:rPr>
                      <a:t>标记</a:t>
                    </a:r>
                  </a:p>
                </p:txBody>
              </p:sp>
              <p:sp>
                <p:nvSpPr>
                  <p:cNvPr id="61562" name="Line 58"/>
                  <p:cNvSpPr>
                    <a:spLocks noChangeShapeType="1"/>
                  </p:cNvSpPr>
                  <p:nvPr/>
                </p:nvSpPr>
                <p:spPr bwMode="auto">
                  <a:xfrm>
                    <a:off x="1152" y="2003"/>
                    <a:ext cx="1344" cy="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563" name="Line 59"/>
                  <p:cNvSpPr>
                    <a:spLocks noChangeShapeType="1"/>
                  </p:cNvSpPr>
                  <p:nvPr/>
                </p:nvSpPr>
                <p:spPr bwMode="auto">
                  <a:xfrm>
                    <a:off x="1152" y="2252"/>
                    <a:ext cx="1344" cy="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564" name="Text Box 6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02" y="1670"/>
                    <a:ext cx="346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eaVert" wrap="none">
                    <a:spAutoFit/>
                  </a:bodyPr>
                  <a:lstStyle/>
                  <a:p>
                    <a:pPr>
                      <a:spcBef>
                        <a:spcPct val="0"/>
                      </a:spcBef>
                    </a:pPr>
                    <a:r>
                      <a:rPr lang="zh-CN" altLang="en-US" sz="2400">
                        <a:latin typeface="Times New Roman" pitchFamily="18" charset="0"/>
                      </a:rPr>
                      <a:t>…</a:t>
                    </a:r>
                  </a:p>
                </p:txBody>
              </p:sp>
              <p:sp>
                <p:nvSpPr>
                  <p:cNvPr id="61565" name="Text Box 6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630" y="1670"/>
                    <a:ext cx="346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eaVert" wrap="none">
                    <a:spAutoFit/>
                  </a:bodyPr>
                  <a:lstStyle/>
                  <a:p>
                    <a:pPr>
                      <a:spcBef>
                        <a:spcPct val="0"/>
                      </a:spcBef>
                    </a:pPr>
                    <a:r>
                      <a:rPr lang="zh-CN" altLang="en-US" sz="2400">
                        <a:latin typeface="Times New Roman" pitchFamily="18" charset="0"/>
                      </a:rPr>
                      <a:t>…</a:t>
                    </a:r>
                  </a:p>
                </p:txBody>
              </p:sp>
              <p:sp>
                <p:nvSpPr>
                  <p:cNvPr id="61566" name="Text Box 6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58" y="1670"/>
                    <a:ext cx="346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eaVert" wrap="none">
                    <a:spAutoFit/>
                  </a:bodyPr>
                  <a:lstStyle/>
                  <a:p>
                    <a:pPr>
                      <a:spcBef>
                        <a:spcPct val="0"/>
                      </a:spcBef>
                    </a:pPr>
                    <a:r>
                      <a:rPr lang="zh-CN" altLang="en-US" sz="2400">
                        <a:latin typeface="Times New Roman" pitchFamily="18" charset="0"/>
                      </a:rPr>
                      <a:t>…</a:t>
                    </a:r>
                  </a:p>
                </p:txBody>
              </p:sp>
              <p:sp>
                <p:nvSpPr>
                  <p:cNvPr id="61567" name="Text Box 6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86" y="1670"/>
                    <a:ext cx="346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eaVert" wrap="none">
                    <a:spAutoFit/>
                  </a:bodyPr>
                  <a:lstStyle/>
                  <a:p>
                    <a:pPr>
                      <a:spcBef>
                        <a:spcPct val="0"/>
                      </a:spcBef>
                    </a:pPr>
                    <a:r>
                      <a:rPr lang="zh-CN" altLang="en-US" sz="2400">
                        <a:latin typeface="Times New Roman" pitchFamily="18" charset="0"/>
                      </a:rPr>
                      <a:t>…</a:t>
                    </a:r>
                  </a:p>
                </p:txBody>
              </p:sp>
              <p:sp>
                <p:nvSpPr>
                  <p:cNvPr id="61568" name="Line 64"/>
                  <p:cNvSpPr>
                    <a:spLocks noChangeShapeType="1"/>
                  </p:cNvSpPr>
                  <p:nvPr/>
                </p:nvSpPr>
                <p:spPr bwMode="auto">
                  <a:xfrm>
                    <a:off x="3840" y="1523"/>
                    <a:ext cx="0" cy="48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61505" name="Line 65"/>
                <p:cNvSpPr>
                  <a:spLocks noChangeShapeType="1"/>
                </p:cNvSpPr>
                <p:nvPr/>
              </p:nvSpPr>
              <p:spPr bwMode="auto">
                <a:xfrm>
                  <a:off x="3840" y="2147"/>
                  <a:ext cx="672" cy="124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1506" name="Line 66"/>
                <p:cNvSpPr>
                  <a:spLocks noChangeShapeType="1"/>
                </p:cNvSpPr>
                <p:nvPr/>
              </p:nvSpPr>
              <p:spPr bwMode="auto">
                <a:xfrm flipV="1">
                  <a:off x="3840" y="995"/>
                  <a:ext cx="672" cy="1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1507" name="Line 67"/>
                <p:cNvSpPr>
                  <a:spLocks noChangeShapeType="1"/>
                </p:cNvSpPr>
                <p:nvPr/>
              </p:nvSpPr>
              <p:spPr bwMode="auto">
                <a:xfrm flipV="1">
                  <a:off x="3840" y="1283"/>
                  <a:ext cx="672" cy="1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1508" name="Line 68"/>
                <p:cNvSpPr>
                  <a:spLocks noChangeShapeType="1"/>
                </p:cNvSpPr>
                <p:nvPr/>
              </p:nvSpPr>
              <p:spPr bwMode="auto">
                <a:xfrm>
                  <a:off x="3840" y="1139"/>
                  <a:ext cx="672" cy="86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1509" name="Line 69"/>
                <p:cNvSpPr>
                  <a:spLocks noChangeShapeType="1"/>
                </p:cNvSpPr>
                <p:nvPr/>
              </p:nvSpPr>
              <p:spPr bwMode="auto">
                <a:xfrm>
                  <a:off x="3840" y="1427"/>
                  <a:ext cx="672" cy="86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1510" name="Line 70"/>
                <p:cNvSpPr>
                  <a:spLocks noChangeShapeType="1"/>
                </p:cNvSpPr>
                <p:nvPr/>
              </p:nvSpPr>
              <p:spPr bwMode="auto">
                <a:xfrm>
                  <a:off x="3840" y="1139"/>
                  <a:ext cx="672" cy="182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1511" name="Line 71"/>
                <p:cNvSpPr>
                  <a:spLocks noChangeShapeType="1"/>
                </p:cNvSpPr>
                <p:nvPr/>
              </p:nvSpPr>
              <p:spPr bwMode="auto">
                <a:xfrm flipV="1">
                  <a:off x="3840" y="1715"/>
                  <a:ext cx="672" cy="43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1512" name="Line 72"/>
                <p:cNvSpPr>
                  <a:spLocks noChangeShapeType="1"/>
                </p:cNvSpPr>
                <p:nvPr/>
              </p:nvSpPr>
              <p:spPr bwMode="auto">
                <a:xfrm>
                  <a:off x="3840" y="2147"/>
                  <a:ext cx="672" cy="62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1513" name="Rectangle 73"/>
                <p:cNvSpPr>
                  <a:spLocks noChangeArrowheads="1"/>
                </p:cNvSpPr>
                <p:nvPr/>
              </p:nvSpPr>
              <p:spPr bwMode="auto">
                <a:xfrm>
                  <a:off x="2832" y="2541"/>
                  <a:ext cx="1008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buClr>
                      <a:schemeClr val="accent2"/>
                    </a:buClr>
                    <a:buSzPct val="80000"/>
                    <a:buFont typeface="Wingdings" pitchFamily="2" charset="2"/>
                    <a:buNone/>
                  </a:pPr>
                  <a:r>
                    <a:rPr lang="zh-CN" altLang="en-US" sz="2000">
                      <a:latin typeface="Times New Roman" pitchFamily="18" charset="0"/>
                    </a:rPr>
                    <a:t> 字块内地址</a:t>
                  </a:r>
                </a:p>
              </p:txBody>
            </p:sp>
            <p:sp>
              <p:nvSpPr>
                <p:cNvPr id="61514" name="Rectangle 74"/>
                <p:cNvSpPr>
                  <a:spLocks noChangeArrowheads="1"/>
                </p:cNvSpPr>
                <p:nvPr/>
              </p:nvSpPr>
              <p:spPr bwMode="auto">
                <a:xfrm>
                  <a:off x="2086" y="2541"/>
                  <a:ext cx="602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buClr>
                      <a:schemeClr val="accent2"/>
                    </a:buClr>
                    <a:buSzPct val="80000"/>
                    <a:buFont typeface="Wingdings" pitchFamily="2" charset="2"/>
                    <a:buNone/>
                  </a:pPr>
                  <a:r>
                    <a:rPr lang="zh-CN" altLang="en-US" sz="2000">
                      <a:latin typeface="Times New Roman" pitchFamily="18" charset="0"/>
                    </a:rPr>
                    <a:t>组地址</a:t>
                  </a:r>
                </a:p>
              </p:txBody>
            </p:sp>
            <p:sp>
              <p:nvSpPr>
                <p:cNvPr id="61515" name="Rectangle 75"/>
                <p:cNvSpPr>
                  <a:spLocks noChangeArrowheads="1"/>
                </p:cNvSpPr>
                <p:nvPr/>
              </p:nvSpPr>
              <p:spPr bwMode="auto">
                <a:xfrm>
                  <a:off x="816" y="2541"/>
                  <a:ext cx="112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buClr>
                      <a:schemeClr val="accent2"/>
                    </a:buClr>
                    <a:buSzPct val="80000"/>
                    <a:buFont typeface="Wingdings" pitchFamily="2" charset="2"/>
                    <a:buNone/>
                  </a:pPr>
                  <a:r>
                    <a:rPr lang="zh-CN" altLang="en-US" sz="2000">
                      <a:latin typeface="Times New Roman" pitchFamily="18" charset="0"/>
                    </a:rPr>
                    <a:t>主存字块标记</a:t>
                  </a:r>
                </a:p>
              </p:txBody>
            </p:sp>
            <p:sp>
              <p:nvSpPr>
                <p:cNvPr id="61516" name="Freeform 76"/>
                <p:cNvSpPr>
                  <a:spLocks/>
                </p:cNvSpPr>
                <p:nvPr/>
              </p:nvSpPr>
              <p:spPr bwMode="auto">
                <a:xfrm>
                  <a:off x="816" y="2531"/>
                  <a:ext cx="3027" cy="3"/>
                </a:xfrm>
                <a:custGeom>
                  <a:avLst/>
                  <a:gdLst>
                    <a:gd name="T0" fmla="*/ 0 w 3027"/>
                    <a:gd name="T1" fmla="*/ 0 h 3"/>
                    <a:gd name="T2" fmla="*/ 3027 w 3027"/>
                    <a:gd name="T3" fmla="*/ 3 h 3"/>
                    <a:gd name="T4" fmla="*/ 0 60000 65536"/>
                    <a:gd name="T5" fmla="*/ 0 60000 65536"/>
                    <a:gd name="T6" fmla="*/ 0 w 3027"/>
                    <a:gd name="T7" fmla="*/ 0 h 3"/>
                    <a:gd name="T8" fmla="*/ 3027 w 3027"/>
                    <a:gd name="T9" fmla="*/ 3 h 3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027" h="3">
                      <a:moveTo>
                        <a:pt x="0" y="0"/>
                      </a:moveTo>
                      <a:lnTo>
                        <a:pt x="3027" y="3"/>
                      </a:lnTo>
                    </a:path>
                  </a:pathLst>
                </a:custGeom>
                <a:noFill/>
                <a:ln w="38100" cap="sq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1517" name="Freeform 77"/>
                <p:cNvSpPr>
                  <a:spLocks/>
                </p:cNvSpPr>
                <p:nvPr/>
              </p:nvSpPr>
              <p:spPr bwMode="auto">
                <a:xfrm>
                  <a:off x="816" y="2819"/>
                  <a:ext cx="3021" cy="1"/>
                </a:xfrm>
                <a:custGeom>
                  <a:avLst/>
                  <a:gdLst>
                    <a:gd name="T0" fmla="*/ 0 w 3021"/>
                    <a:gd name="T1" fmla="*/ 0 h 1"/>
                    <a:gd name="T2" fmla="*/ 3021 w 3021"/>
                    <a:gd name="T3" fmla="*/ 0 h 1"/>
                    <a:gd name="T4" fmla="*/ 0 60000 65536"/>
                    <a:gd name="T5" fmla="*/ 0 60000 65536"/>
                    <a:gd name="T6" fmla="*/ 0 w 3021"/>
                    <a:gd name="T7" fmla="*/ 0 h 1"/>
                    <a:gd name="T8" fmla="*/ 3021 w 3021"/>
                    <a:gd name="T9" fmla="*/ 1 h 1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021" h="1">
                      <a:moveTo>
                        <a:pt x="0" y="0"/>
                      </a:moveTo>
                      <a:lnTo>
                        <a:pt x="3021" y="0"/>
                      </a:lnTo>
                    </a:path>
                  </a:pathLst>
                </a:custGeom>
                <a:noFill/>
                <a:ln w="38100" cap="sq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1518" name="Freeform 78"/>
                <p:cNvSpPr>
                  <a:spLocks/>
                </p:cNvSpPr>
                <p:nvPr/>
              </p:nvSpPr>
              <p:spPr bwMode="auto">
                <a:xfrm>
                  <a:off x="816" y="2541"/>
                  <a:ext cx="1" cy="275"/>
                </a:xfrm>
                <a:custGeom>
                  <a:avLst/>
                  <a:gdLst>
                    <a:gd name="T0" fmla="*/ 0 w 1"/>
                    <a:gd name="T1" fmla="*/ 0 h 275"/>
                    <a:gd name="T2" fmla="*/ 0 w 1"/>
                    <a:gd name="T3" fmla="*/ 275 h 275"/>
                    <a:gd name="T4" fmla="*/ 0 60000 65536"/>
                    <a:gd name="T5" fmla="*/ 0 60000 65536"/>
                    <a:gd name="T6" fmla="*/ 0 w 1"/>
                    <a:gd name="T7" fmla="*/ 0 h 275"/>
                    <a:gd name="T8" fmla="*/ 1 w 1"/>
                    <a:gd name="T9" fmla="*/ 275 h 275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275">
                      <a:moveTo>
                        <a:pt x="0" y="0"/>
                      </a:moveTo>
                      <a:lnTo>
                        <a:pt x="0" y="275"/>
                      </a:lnTo>
                    </a:path>
                  </a:pathLst>
                </a:custGeom>
                <a:noFill/>
                <a:ln w="38100" cap="sq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1519" name="Line 79"/>
                <p:cNvSpPr>
                  <a:spLocks noChangeShapeType="1"/>
                </p:cNvSpPr>
                <p:nvPr/>
              </p:nvSpPr>
              <p:spPr bwMode="auto">
                <a:xfrm>
                  <a:off x="1942" y="2541"/>
                  <a:ext cx="0" cy="28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1520" name="Line 80"/>
                <p:cNvSpPr>
                  <a:spLocks noChangeShapeType="1"/>
                </p:cNvSpPr>
                <p:nvPr/>
              </p:nvSpPr>
              <p:spPr bwMode="auto">
                <a:xfrm>
                  <a:off x="2832" y="2541"/>
                  <a:ext cx="0" cy="28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1521" name="Freeform 81"/>
                <p:cNvSpPr>
                  <a:spLocks/>
                </p:cNvSpPr>
                <p:nvPr/>
              </p:nvSpPr>
              <p:spPr bwMode="auto">
                <a:xfrm>
                  <a:off x="3837" y="2540"/>
                  <a:ext cx="4" cy="279"/>
                </a:xfrm>
                <a:custGeom>
                  <a:avLst/>
                  <a:gdLst>
                    <a:gd name="T0" fmla="*/ 0 w 4"/>
                    <a:gd name="T1" fmla="*/ 0 h 279"/>
                    <a:gd name="T2" fmla="*/ 4 w 4"/>
                    <a:gd name="T3" fmla="*/ 279 h 279"/>
                    <a:gd name="T4" fmla="*/ 0 60000 65536"/>
                    <a:gd name="T5" fmla="*/ 0 60000 65536"/>
                    <a:gd name="T6" fmla="*/ 0 w 4"/>
                    <a:gd name="T7" fmla="*/ 0 h 279"/>
                    <a:gd name="T8" fmla="*/ 4 w 4"/>
                    <a:gd name="T9" fmla="*/ 279 h 279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4" h="279">
                      <a:moveTo>
                        <a:pt x="0" y="0"/>
                      </a:moveTo>
                      <a:lnTo>
                        <a:pt x="4" y="279"/>
                      </a:lnTo>
                    </a:path>
                  </a:pathLst>
                </a:custGeom>
                <a:noFill/>
                <a:ln w="38100" cap="sq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1522" name="Text Box 82"/>
                <p:cNvSpPr txBox="1">
                  <a:spLocks noChangeArrowheads="1"/>
                </p:cNvSpPr>
                <p:nvPr/>
              </p:nvSpPr>
              <p:spPr bwMode="auto">
                <a:xfrm>
                  <a:off x="912" y="2857"/>
                  <a:ext cx="881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latin typeface="Times New Roman" pitchFamily="18" charset="0"/>
                    </a:rPr>
                    <a:t>s = t + r  </a:t>
                  </a:r>
                  <a:r>
                    <a:rPr lang="zh-CN" altLang="en-US" sz="2000">
                      <a:latin typeface="Times New Roman" pitchFamily="18" charset="0"/>
                    </a:rPr>
                    <a:t>位</a:t>
                  </a:r>
                </a:p>
              </p:txBody>
            </p:sp>
            <p:sp>
              <p:nvSpPr>
                <p:cNvPr id="61523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1920" y="2819"/>
                  <a:ext cx="869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latin typeface="Times New Roman" pitchFamily="18" charset="0"/>
                    </a:rPr>
                    <a:t>q</a:t>
                  </a:r>
                  <a:r>
                    <a:rPr lang="en-US" altLang="zh-CN" sz="2400">
                      <a:latin typeface="Times New Roman" pitchFamily="18" charset="0"/>
                    </a:rPr>
                    <a:t> =</a:t>
                  </a:r>
                  <a:r>
                    <a:rPr lang="en-US" altLang="zh-CN" sz="2000">
                      <a:latin typeface="Times New Roman" pitchFamily="18" charset="0"/>
                    </a:rPr>
                    <a:t> c</a:t>
                  </a:r>
                  <a:r>
                    <a:rPr lang="en-US" altLang="zh-CN" sz="1600">
                      <a:latin typeface="Times New Roman" pitchFamily="18" charset="0"/>
                    </a:rPr>
                    <a:t>－</a:t>
                  </a:r>
                  <a:r>
                    <a:rPr lang="en-US" altLang="zh-CN" sz="2000">
                      <a:latin typeface="Times New Roman" pitchFamily="18" charset="0"/>
                    </a:rPr>
                    <a:t>r </a:t>
                  </a:r>
                  <a:r>
                    <a:rPr lang="zh-CN" altLang="en-US" sz="2000">
                      <a:latin typeface="Times New Roman" pitchFamily="18" charset="0"/>
                    </a:rPr>
                    <a:t>位</a:t>
                  </a:r>
                </a:p>
              </p:txBody>
            </p:sp>
            <p:sp>
              <p:nvSpPr>
                <p:cNvPr id="61524" name="Text Box 84"/>
                <p:cNvSpPr txBox="1">
                  <a:spLocks noChangeArrowheads="1"/>
                </p:cNvSpPr>
                <p:nvPr/>
              </p:nvSpPr>
              <p:spPr bwMode="auto">
                <a:xfrm>
                  <a:off x="3120" y="2850"/>
                  <a:ext cx="402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latin typeface="Times New Roman" pitchFamily="18" charset="0"/>
                    </a:rPr>
                    <a:t>b </a:t>
                  </a:r>
                  <a:r>
                    <a:rPr lang="zh-CN" altLang="en-US" sz="2000">
                      <a:latin typeface="Times New Roman" pitchFamily="18" charset="0"/>
                    </a:rPr>
                    <a:t>位</a:t>
                  </a:r>
                </a:p>
              </p:txBody>
            </p:sp>
            <p:sp>
              <p:nvSpPr>
                <p:cNvPr id="61525" name="Text Box 85"/>
                <p:cNvSpPr txBox="1">
                  <a:spLocks noChangeArrowheads="1"/>
                </p:cNvSpPr>
                <p:nvPr/>
              </p:nvSpPr>
              <p:spPr bwMode="auto">
                <a:xfrm>
                  <a:off x="758" y="702"/>
                  <a:ext cx="277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组</a:t>
                  </a:r>
                </a:p>
              </p:txBody>
            </p:sp>
            <p:sp>
              <p:nvSpPr>
                <p:cNvPr id="61526" name="Text Box 86"/>
                <p:cNvSpPr txBox="1">
                  <a:spLocks noChangeArrowheads="1"/>
                </p:cNvSpPr>
                <p:nvPr/>
              </p:nvSpPr>
              <p:spPr bwMode="auto">
                <a:xfrm>
                  <a:off x="806" y="1008"/>
                  <a:ext cx="19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0</a:t>
                  </a:r>
                </a:p>
              </p:txBody>
            </p:sp>
            <p:sp>
              <p:nvSpPr>
                <p:cNvPr id="61527" name="Text Box 87"/>
                <p:cNvSpPr txBox="1">
                  <a:spLocks noChangeArrowheads="1"/>
                </p:cNvSpPr>
                <p:nvPr/>
              </p:nvSpPr>
              <p:spPr bwMode="auto">
                <a:xfrm>
                  <a:off x="806" y="1296"/>
                  <a:ext cx="19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1</a:t>
                  </a:r>
                </a:p>
              </p:txBody>
            </p:sp>
            <p:sp>
              <p:nvSpPr>
                <p:cNvPr id="61528" name="Text Box 88"/>
                <p:cNvSpPr txBox="1">
                  <a:spLocks noChangeArrowheads="1"/>
                </p:cNvSpPr>
                <p:nvPr/>
              </p:nvSpPr>
              <p:spPr bwMode="auto">
                <a:xfrm>
                  <a:off x="438" y="2003"/>
                  <a:ext cx="56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buClr>
                      <a:schemeClr val="accent2"/>
                    </a:buClr>
                    <a:buSzPct val="80000"/>
                    <a:buFont typeface="Wingdings" pitchFamily="2" charset="2"/>
                    <a:buNone/>
                  </a:pPr>
                  <a:r>
                    <a:rPr lang="zh-CN" altLang="en-US" sz="2000">
                      <a:latin typeface="Times New Roman" pitchFamily="18" charset="0"/>
                    </a:rPr>
                    <a:t>2</a:t>
                  </a:r>
                  <a:r>
                    <a:rPr lang="en-US" altLang="zh-CN" sz="2000" baseline="50000">
                      <a:latin typeface="Times New Roman" pitchFamily="18" charset="0"/>
                    </a:rPr>
                    <a:t>c-r</a:t>
                  </a:r>
                  <a:r>
                    <a:rPr lang="en-US" altLang="zh-CN" sz="2000">
                      <a:latin typeface="Times New Roman" pitchFamily="18" charset="0"/>
                    </a:rPr>
                    <a:t>－1</a:t>
                  </a:r>
                  <a:endParaRPr lang="zh-CN" altLang="en-US" sz="2400">
                    <a:latin typeface="Times New Roman" pitchFamily="18" charset="0"/>
                  </a:endParaRPr>
                </a:p>
              </p:txBody>
            </p:sp>
            <p:sp>
              <p:nvSpPr>
                <p:cNvPr id="61529" name="Text Box 89"/>
                <p:cNvSpPr txBox="1">
                  <a:spLocks noChangeArrowheads="1"/>
                </p:cNvSpPr>
                <p:nvPr/>
              </p:nvSpPr>
              <p:spPr bwMode="auto">
                <a:xfrm>
                  <a:off x="1344" y="2291"/>
                  <a:ext cx="750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主存地址</a:t>
                  </a:r>
                </a:p>
              </p:txBody>
            </p:sp>
            <p:sp>
              <p:nvSpPr>
                <p:cNvPr id="61530" name="Text Box 90"/>
                <p:cNvSpPr txBox="1">
                  <a:spLocks noChangeArrowheads="1"/>
                </p:cNvSpPr>
                <p:nvPr/>
              </p:nvSpPr>
              <p:spPr bwMode="auto">
                <a:xfrm>
                  <a:off x="1088" y="689"/>
                  <a:ext cx="628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400">
                      <a:latin typeface="Times New Roman" pitchFamily="18" charset="0"/>
                    </a:rPr>
                    <a:t>Cache</a:t>
                  </a:r>
                </a:p>
              </p:txBody>
            </p:sp>
            <p:sp>
              <p:nvSpPr>
                <p:cNvPr id="61531" name="Text Box 91"/>
                <p:cNvSpPr txBox="1">
                  <a:spLocks noChangeArrowheads="1"/>
                </p:cNvSpPr>
                <p:nvPr/>
              </p:nvSpPr>
              <p:spPr bwMode="auto">
                <a:xfrm>
                  <a:off x="4550" y="528"/>
                  <a:ext cx="884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400">
                      <a:latin typeface="Times New Roman" pitchFamily="18" charset="0"/>
                    </a:rPr>
                    <a:t>主存储器</a:t>
                  </a:r>
                </a:p>
              </p:txBody>
            </p:sp>
            <p:sp>
              <p:nvSpPr>
                <p:cNvPr id="61532" name="Freeform 92"/>
                <p:cNvSpPr>
                  <a:spLocks/>
                </p:cNvSpPr>
                <p:nvPr/>
              </p:nvSpPr>
              <p:spPr bwMode="auto">
                <a:xfrm>
                  <a:off x="813" y="2813"/>
                  <a:ext cx="1" cy="490"/>
                </a:xfrm>
                <a:custGeom>
                  <a:avLst/>
                  <a:gdLst>
                    <a:gd name="T0" fmla="*/ 0 w 1"/>
                    <a:gd name="T1" fmla="*/ 0 h 490"/>
                    <a:gd name="T2" fmla="*/ 0 w 1"/>
                    <a:gd name="T3" fmla="*/ 490 h 490"/>
                    <a:gd name="T4" fmla="*/ 0 60000 65536"/>
                    <a:gd name="T5" fmla="*/ 0 60000 65536"/>
                    <a:gd name="T6" fmla="*/ 0 w 1"/>
                    <a:gd name="T7" fmla="*/ 0 h 490"/>
                    <a:gd name="T8" fmla="*/ 1 w 1"/>
                    <a:gd name="T9" fmla="*/ 490 h 490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490">
                      <a:moveTo>
                        <a:pt x="0" y="0"/>
                      </a:moveTo>
                      <a:lnTo>
                        <a:pt x="0" y="49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1533" name="Freeform 93"/>
                <p:cNvSpPr>
                  <a:spLocks/>
                </p:cNvSpPr>
                <p:nvPr/>
              </p:nvSpPr>
              <p:spPr bwMode="auto">
                <a:xfrm>
                  <a:off x="2832" y="2825"/>
                  <a:ext cx="1" cy="474"/>
                </a:xfrm>
                <a:custGeom>
                  <a:avLst/>
                  <a:gdLst>
                    <a:gd name="T0" fmla="*/ 0 w 1"/>
                    <a:gd name="T1" fmla="*/ 0 h 474"/>
                    <a:gd name="T2" fmla="*/ 1 w 1"/>
                    <a:gd name="T3" fmla="*/ 474 h 474"/>
                    <a:gd name="T4" fmla="*/ 0 60000 65536"/>
                    <a:gd name="T5" fmla="*/ 0 60000 65536"/>
                    <a:gd name="T6" fmla="*/ 0 w 1"/>
                    <a:gd name="T7" fmla="*/ 0 h 474"/>
                    <a:gd name="T8" fmla="*/ 1 w 1"/>
                    <a:gd name="T9" fmla="*/ 474 h 474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474">
                      <a:moveTo>
                        <a:pt x="0" y="0"/>
                      </a:moveTo>
                      <a:lnTo>
                        <a:pt x="1" y="474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1534" name="Line 94"/>
                <p:cNvSpPr>
                  <a:spLocks noChangeShapeType="1"/>
                </p:cNvSpPr>
                <p:nvPr/>
              </p:nvSpPr>
              <p:spPr bwMode="auto">
                <a:xfrm>
                  <a:off x="2208" y="3203"/>
                  <a:ext cx="62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stealth" w="med" len="med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1535" name="Line 95"/>
                <p:cNvSpPr>
                  <a:spLocks noChangeShapeType="1"/>
                </p:cNvSpPr>
                <p:nvPr/>
              </p:nvSpPr>
              <p:spPr bwMode="auto">
                <a:xfrm rot="10800000">
                  <a:off x="816" y="3203"/>
                  <a:ext cx="62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stealth" w="med" len="med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1536" name="Text Box 96"/>
                <p:cNvSpPr txBox="1">
                  <a:spLocks noChangeArrowheads="1"/>
                </p:cNvSpPr>
                <p:nvPr/>
              </p:nvSpPr>
              <p:spPr bwMode="auto">
                <a:xfrm>
                  <a:off x="1614" y="3059"/>
                  <a:ext cx="44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latin typeface="Times New Roman" pitchFamily="18" charset="0"/>
                    </a:rPr>
                    <a:t>m </a:t>
                  </a:r>
                  <a:r>
                    <a:rPr lang="zh-CN" altLang="en-US" sz="2000">
                      <a:latin typeface="Times New Roman" pitchFamily="18" charset="0"/>
                    </a:rPr>
                    <a:t>位</a:t>
                  </a:r>
                </a:p>
              </p:txBody>
            </p:sp>
          </p:grpSp>
          <p:sp>
            <p:nvSpPr>
              <p:cNvPr id="61502" name="Text Box 97"/>
              <p:cNvSpPr txBox="1">
                <a:spLocks noChangeArrowheads="1"/>
              </p:cNvSpPr>
              <p:nvPr/>
            </p:nvSpPr>
            <p:spPr bwMode="auto">
              <a:xfrm>
                <a:off x="1736" y="720"/>
                <a:ext cx="213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共 </a:t>
                </a:r>
                <a:r>
                  <a:rPr lang="en-US" altLang="zh-CN" sz="2000">
                    <a:solidFill>
                      <a:schemeClr val="folHlink"/>
                    </a:solidFill>
                    <a:latin typeface="Times New Roman" pitchFamily="18" charset="0"/>
                  </a:rPr>
                  <a:t>Q </a:t>
                </a:r>
                <a:r>
                  <a:rPr lang="zh-CN" altLang="en-US" sz="2000">
                    <a:solidFill>
                      <a:schemeClr val="folHlink"/>
                    </a:solidFill>
                    <a:latin typeface="Times New Roman" pitchFamily="18" charset="0"/>
                  </a:rPr>
                  <a:t>组</a:t>
                </a:r>
                <a:r>
                  <a:rPr lang="zh-CN" altLang="en-US" sz="2000">
                    <a:latin typeface="Times New Roman" pitchFamily="18" charset="0"/>
                  </a:rPr>
                  <a:t>，每组内两块（</a:t>
                </a:r>
                <a:r>
                  <a:rPr lang="en-US" altLang="zh-CN" sz="2000">
                    <a:latin typeface="Times New Roman" pitchFamily="18" charset="0"/>
                  </a:rPr>
                  <a:t>r = 1)</a:t>
                </a:r>
              </a:p>
            </p:txBody>
          </p:sp>
        </p:grpSp>
        <p:sp>
          <p:nvSpPr>
            <p:cNvPr id="61500" name="Text Box 98"/>
            <p:cNvSpPr txBox="1">
              <a:spLocks noChangeArrowheads="1"/>
            </p:cNvSpPr>
            <p:nvPr/>
          </p:nvSpPr>
          <p:spPr bwMode="auto">
            <a:xfrm>
              <a:off x="5214" y="1632"/>
              <a:ext cx="2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latin typeface="Times New Roman" pitchFamily="18" charset="0"/>
                </a:rPr>
                <a:t>1</a:t>
              </a:r>
            </a:p>
          </p:txBody>
        </p:sp>
      </p:grpSp>
      <p:sp>
        <p:nvSpPr>
          <p:cNvPr id="144483" name="Text Box 99"/>
          <p:cNvSpPr txBox="1">
            <a:spLocks noChangeArrowheads="1"/>
          </p:cNvSpPr>
          <p:nvPr/>
        </p:nvSpPr>
        <p:spPr bwMode="auto">
          <a:xfrm>
            <a:off x="457200" y="6172200"/>
            <a:ext cx="86137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某一主存块</a:t>
            </a:r>
            <a:r>
              <a:rPr lang="zh-CN" altLang="en-US" sz="2800">
                <a:latin typeface="Times New Roman" pitchFamily="18" charset="0"/>
              </a:rPr>
              <a:t> </a:t>
            </a:r>
            <a:r>
              <a:rPr lang="en-US" altLang="zh-CN" sz="2800" i="1">
                <a:solidFill>
                  <a:schemeClr val="folHlink"/>
                </a:solidFill>
                <a:latin typeface="Times New Roman" pitchFamily="18" charset="0"/>
              </a:rPr>
              <a:t>j</a:t>
            </a:r>
            <a:r>
              <a:rPr lang="en-US" altLang="zh-CN" sz="2800">
                <a:latin typeface="Times New Roman" pitchFamily="18" charset="0"/>
              </a:rPr>
              <a:t> </a:t>
            </a:r>
            <a:r>
              <a:rPr lang="zh-CN" altLang="en-US" sz="2800">
                <a:latin typeface="Times New Roman" pitchFamily="18" charset="0"/>
              </a:rPr>
              <a:t>按模 </a:t>
            </a:r>
            <a:r>
              <a:rPr lang="en-US" altLang="zh-CN" sz="2800" i="1">
                <a:solidFill>
                  <a:schemeClr val="folHlink"/>
                </a:solidFill>
                <a:latin typeface="Times New Roman" pitchFamily="18" charset="0"/>
              </a:rPr>
              <a:t>Q</a:t>
            </a:r>
            <a:r>
              <a:rPr lang="en-US" altLang="zh-CN" sz="2800">
                <a:latin typeface="Times New Roman" pitchFamily="18" charset="0"/>
              </a:rPr>
              <a:t> </a:t>
            </a:r>
            <a:r>
              <a:rPr lang="zh-CN" altLang="en-US" sz="2800">
                <a:latin typeface="Times New Roman" pitchFamily="18" charset="0"/>
              </a:rPr>
              <a:t>映射到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缓存 </a:t>
            </a:r>
            <a:r>
              <a:rPr lang="zh-CN" altLang="en-US" sz="2800">
                <a:latin typeface="Times New Roman" pitchFamily="18" charset="0"/>
              </a:rPr>
              <a:t>的第 </a:t>
            </a:r>
            <a:r>
              <a:rPr lang="en-US" altLang="zh-CN" sz="2800" i="1">
                <a:solidFill>
                  <a:schemeClr val="folHlink"/>
                </a:solidFill>
                <a:latin typeface="Times New Roman" pitchFamily="18" charset="0"/>
              </a:rPr>
              <a:t>i</a:t>
            </a:r>
            <a:r>
              <a:rPr lang="en-US" altLang="zh-CN" sz="2800">
                <a:latin typeface="Times New Roman" pitchFamily="18" charset="0"/>
              </a:rPr>
              <a:t>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组</a:t>
            </a:r>
            <a:r>
              <a:rPr lang="zh-CN" altLang="en-US" sz="2800">
                <a:latin typeface="Times New Roman" pitchFamily="18" charset="0"/>
              </a:rPr>
              <a:t>中的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任一块</a:t>
            </a:r>
          </a:p>
        </p:txBody>
      </p:sp>
      <p:sp>
        <p:nvSpPr>
          <p:cNvPr id="144484" name="Text Box 100"/>
          <p:cNvSpPr txBox="1">
            <a:spLocks noChangeArrowheads="1"/>
          </p:cNvSpPr>
          <p:nvPr/>
        </p:nvSpPr>
        <p:spPr bwMode="auto">
          <a:xfrm>
            <a:off x="533400" y="5486400"/>
            <a:ext cx="17732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 i="1">
                <a:solidFill>
                  <a:schemeClr val="folHlink"/>
                </a:solidFill>
                <a:latin typeface="Times New Roman" pitchFamily="18" charset="0"/>
              </a:rPr>
              <a:t>i</a:t>
            </a:r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 = </a:t>
            </a:r>
            <a:r>
              <a:rPr lang="en-US" altLang="zh-CN" sz="2800" i="1">
                <a:solidFill>
                  <a:schemeClr val="folHlink"/>
                </a:solidFill>
                <a:latin typeface="Times New Roman" pitchFamily="18" charset="0"/>
              </a:rPr>
              <a:t>j</a:t>
            </a:r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en-US" altLang="zh-CN" sz="2400">
                <a:solidFill>
                  <a:schemeClr val="folHlink"/>
                </a:solidFill>
                <a:latin typeface="Times New Roman" pitchFamily="18" charset="0"/>
              </a:rPr>
              <a:t>mod</a:t>
            </a:r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en-US" altLang="zh-CN" sz="2800" i="1">
                <a:solidFill>
                  <a:schemeClr val="folHlink"/>
                </a:solidFill>
                <a:latin typeface="Times New Roman" pitchFamily="18" charset="0"/>
              </a:rPr>
              <a:t>Q</a:t>
            </a:r>
          </a:p>
        </p:txBody>
      </p:sp>
      <p:grpSp>
        <p:nvGrpSpPr>
          <p:cNvPr id="7" name="Group 101"/>
          <p:cNvGrpSpPr>
            <a:grpSpLocks/>
          </p:cNvGrpSpPr>
          <p:nvPr/>
        </p:nvGrpSpPr>
        <p:grpSpPr bwMode="auto">
          <a:xfrm>
            <a:off x="2571750" y="5334000"/>
            <a:ext cx="3805238" cy="914400"/>
            <a:chOff x="1620" y="3408"/>
            <a:chExt cx="2397" cy="576"/>
          </a:xfrm>
        </p:grpSpPr>
        <p:sp>
          <p:nvSpPr>
            <p:cNvPr id="61496" name="Freeform 102"/>
            <p:cNvSpPr>
              <a:spLocks/>
            </p:cNvSpPr>
            <p:nvPr/>
          </p:nvSpPr>
          <p:spPr bwMode="auto">
            <a:xfrm>
              <a:off x="1620" y="3600"/>
              <a:ext cx="876" cy="369"/>
            </a:xfrm>
            <a:custGeom>
              <a:avLst/>
              <a:gdLst>
                <a:gd name="T0" fmla="*/ 0 w 876"/>
                <a:gd name="T1" fmla="*/ 369 h 369"/>
                <a:gd name="T2" fmla="*/ 876 w 876"/>
                <a:gd name="T3" fmla="*/ 0 h 369"/>
                <a:gd name="T4" fmla="*/ 0 60000 65536"/>
                <a:gd name="T5" fmla="*/ 0 60000 65536"/>
                <a:gd name="T6" fmla="*/ 0 w 876"/>
                <a:gd name="T7" fmla="*/ 0 h 369"/>
                <a:gd name="T8" fmla="*/ 876 w 876"/>
                <a:gd name="T9" fmla="*/ 369 h 36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876" h="369">
                  <a:moveTo>
                    <a:pt x="0" y="369"/>
                  </a:moveTo>
                  <a:lnTo>
                    <a:pt x="876" y="0"/>
                  </a:lnTo>
                </a:path>
              </a:pathLst>
            </a:custGeom>
            <a:noFill/>
            <a:ln w="28575">
              <a:solidFill>
                <a:schemeClr val="folHlink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497" name="Freeform 103"/>
            <p:cNvSpPr>
              <a:spLocks/>
            </p:cNvSpPr>
            <p:nvPr/>
          </p:nvSpPr>
          <p:spPr bwMode="auto">
            <a:xfrm>
              <a:off x="3354" y="3627"/>
              <a:ext cx="663" cy="357"/>
            </a:xfrm>
            <a:custGeom>
              <a:avLst/>
              <a:gdLst>
                <a:gd name="T0" fmla="*/ 663 w 663"/>
                <a:gd name="T1" fmla="*/ 357 h 357"/>
                <a:gd name="T2" fmla="*/ 0 w 663"/>
                <a:gd name="T3" fmla="*/ 0 h 357"/>
                <a:gd name="T4" fmla="*/ 0 60000 65536"/>
                <a:gd name="T5" fmla="*/ 0 60000 65536"/>
                <a:gd name="T6" fmla="*/ 0 w 663"/>
                <a:gd name="T7" fmla="*/ 0 h 357"/>
                <a:gd name="T8" fmla="*/ 663 w 663"/>
                <a:gd name="T9" fmla="*/ 357 h 35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63" h="357">
                  <a:moveTo>
                    <a:pt x="663" y="357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chemeClr val="folHlink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498" name="Text Box 104"/>
            <p:cNvSpPr txBox="1">
              <a:spLocks noChangeArrowheads="1"/>
            </p:cNvSpPr>
            <p:nvPr/>
          </p:nvSpPr>
          <p:spPr bwMode="auto">
            <a:xfrm>
              <a:off x="2400" y="3408"/>
              <a:ext cx="101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直接映射</a:t>
              </a:r>
            </a:p>
          </p:txBody>
        </p:sp>
      </p:grpSp>
      <p:grpSp>
        <p:nvGrpSpPr>
          <p:cNvPr id="8" name="Group 105"/>
          <p:cNvGrpSpPr>
            <a:grpSpLocks/>
          </p:cNvGrpSpPr>
          <p:nvPr/>
        </p:nvGrpSpPr>
        <p:grpSpPr bwMode="auto">
          <a:xfrm>
            <a:off x="2590800" y="5378450"/>
            <a:ext cx="5257800" cy="869950"/>
            <a:chOff x="1632" y="3388"/>
            <a:chExt cx="3312" cy="548"/>
          </a:xfrm>
        </p:grpSpPr>
        <p:sp>
          <p:nvSpPr>
            <p:cNvPr id="61493" name="Text Box 106"/>
            <p:cNvSpPr txBox="1">
              <a:spLocks noChangeArrowheads="1"/>
            </p:cNvSpPr>
            <p:nvPr/>
          </p:nvSpPr>
          <p:spPr bwMode="auto">
            <a:xfrm>
              <a:off x="2736" y="3388"/>
              <a:ext cx="123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全相联映射</a:t>
              </a:r>
            </a:p>
          </p:txBody>
        </p:sp>
        <p:sp>
          <p:nvSpPr>
            <p:cNvPr id="61494" name="Line 107"/>
            <p:cNvSpPr>
              <a:spLocks noChangeShapeType="1"/>
            </p:cNvSpPr>
            <p:nvPr/>
          </p:nvSpPr>
          <p:spPr bwMode="auto">
            <a:xfrm flipV="1">
              <a:off x="1632" y="3600"/>
              <a:ext cx="1152" cy="336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495" name="Line 108"/>
            <p:cNvSpPr>
              <a:spLocks noChangeShapeType="1"/>
            </p:cNvSpPr>
            <p:nvPr/>
          </p:nvSpPr>
          <p:spPr bwMode="auto">
            <a:xfrm flipH="1" flipV="1">
              <a:off x="3936" y="3600"/>
              <a:ext cx="1008" cy="336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9" name="Group 109"/>
          <p:cNvGrpSpPr>
            <a:grpSpLocks/>
          </p:cNvGrpSpPr>
          <p:nvPr/>
        </p:nvGrpSpPr>
        <p:grpSpPr bwMode="auto">
          <a:xfrm>
            <a:off x="1824038" y="1414463"/>
            <a:ext cx="6788150" cy="3557587"/>
            <a:chOff x="1149" y="891"/>
            <a:chExt cx="4276" cy="2241"/>
          </a:xfrm>
        </p:grpSpPr>
        <p:grpSp>
          <p:nvGrpSpPr>
            <p:cNvPr id="61449" name="Group 110"/>
            <p:cNvGrpSpPr>
              <a:grpSpLocks/>
            </p:cNvGrpSpPr>
            <p:nvPr/>
          </p:nvGrpSpPr>
          <p:grpSpPr bwMode="auto">
            <a:xfrm>
              <a:off x="4512" y="899"/>
              <a:ext cx="912" cy="249"/>
              <a:chOff x="4512" y="899"/>
              <a:chExt cx="912" cy="249"/>
            </a:xfrm>
          </p:grpSpPr>
          <p:sp>
            <p:nvSpPr>
              <p:cNvPr id="61490" name="Rectangle 111"/>
              <p:cNvSpPr>
                <a:spLocks noChangeArrowheads="1"/>
              </p:cNvSpPr>
              <p:nvPr/>
            </p:nvSpPr>
            <p:spPr bwMode="auto">
              <a:xfrm>
                <a:off x="4512" y="899"/>
                <a:ext cx="912" cy="24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buClr>
                    <a:schemeClr val="accent2"/>
                  </a:buClr>
                  <a:buSzPct val="80000"/>
                  <a:buFont typeface="Wingdings" pitchFamily="2" charset="2"/>
                  <a:buNone/>
                </a:pPr>
                <a:r>
                  <a:rPr lang="zh-CN" altLang="en-US" sz="2000">
                    <a:solidFill>
                      <a:schemeClr val="bg2"/>
                    </a:solidFill>
                    <a:latin typeface="Times New Roman" pitchFamily="18" charset="0"/>
                  </a:rPr>
                  <a:t>     字块0</a:t>
                </a:r>
              </a:p>
            </p:txBody>
          </p:sp>
          <p:sp>
            <p:nvSpPr>
              <p:cNvPr id="61491" name="Line 112"/>
              <p:cNvSpPr>
                <a:spLocks noChangeShapeType="1"/>
              </p:cNvSpPr>
              <p:nvPr/>
            </p:nvSpPr>
            <p:spPr bwMode="auto">
              <a:xfrm>
                <a:off x="4512" y="899"/>
                <a:ext cx="912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1492" name="Line 113"/>
              <p:cNvSpPr>
                <a:spLocks noChangeShapeType="1"/>
              </p:cNvSpPr>
              <p:nvPr/>
            </p:nvSpPr>
            <p:spPr bwMode="auto">
              <a:xfrm>
                <a:off x="4512" y="1148"/>
                <a:ext cx="91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61450" name="Group 114"/>
            <p:cNvGrpSpPr>
              <a:grpSpLocks/>
            </p:cNvGrpSpPr>
            <p:nvPr/>
          </p:nvGrpSpPr>
          <p:grpSpPr bwMode="auto">
            <a:xfrm>
              <a:off x="1152" y="1043"/>
              <a:ext cx="2688" cy="249"/>
              <a:chOff x="1152" y="1043"/>
              <a:chExt cx="2688" cy="249"/>
            </a:xfrm>
          </p:grpSpPr>
          <p:sp>
            <p:nvSpPr>
              <p:cNvPr id="61484" name="Rectangle 115"/>
              <p:cNvSpPr>
                <a:spLocks noChangeArrowheads="1"/>
              </p:cNvSpPr>
              <p:nvPr/>
            </p:nvSpPr>
            <p:spPr bwMode="auto">
              <a:xfrm>
                <a:off x="2976" y="1043"/>
                <a:ext cx="864" cy="249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buClr>
                    <a:schemeClr val="accent2"/>
                  </a:buClr>
                  <a:buSzPct val="80000"/>
                  <a:buFont typeface="Wingdings" pitchFamily="2" charset="2"/>
                  <a:buNone/>
                </a:pPr>
                <a:r>
                  <a:rPr lang="zh-CN" altLang="en-US" sz="2000">
                    <a:solidFill>
                      <a:schemeClr val="bg2"/>
                    </a:solidFill>
                    <a:latin typeface="Times New Roman" pitchFamily="18" charset="0"/>
                  </a:rPr>
                  <a:t>    字块 1</a:t>
                </a:r>
              </a:p>
            </p:txBody>
          </p:sp>
          <p:sp>
            <p:nvSpPr>
              <p:cNvPr id="61485" name="Line 116"/>
              <p:cNvSpPr>
                <a:spLocks noChangeShapeType="1"/>
              </p:cNvSpPr>
              <p:nvPr/>
            </p:nvSpPr>
            <p:spPr bwMode="auto">
              <a:xfrm>
                <a:off x="2496" y="1043"/>
                <a:ext cx="1344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1486" name="Line 117"/>
              <p:cNvSpPr>
                <a:spLocks noChangeShapeType="1"/>
              </p:cNvSpPr>
              <p:nvPr/>
            </p:nvSpPr>
            <p:spPr bwMode="auto">
              <a:xfrm>
                <a:off x="2496" y="1292"/>
                <a:ext cx="134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1487" name="Rectangle 118"/>
              <p:cNvSpPr>
                <a:spLocks noChangeArrowheads="1"/>
              </p:cNvSpPr>
              <p:nvPr/>
            </p:nvSpPr>
            <p:spPr bwMode="auto">
              <a:xfrm>
                <a:off x="1632" y="1043"/>
                <a:ext cx="864" cy="249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buClr>
                    <a:schemeClr val="accent2"/>
                  </a:buClr>
                  <a:buSzPct val="80000"/>
                  <a:buFont typeface="Wingdings" pitchFamily="2" charset="2"/>
                  <a:buNone/>
                </a:pPr>
                <a:r>
                  <a:rPr lang="zh-CN" altLang="en-US" sz="2000">
                    <a:solidFill>
                      <a:schemeClr val="bg2"/>
                    </a:solidFill>
                    <a:latin typeface="Times New Roman" pitchFamily="18" charset="0"/>
                  </a:rPr>
                  <a:t>    字块 0</a:t>
                </a:r>
              </a:p>
            </p:txBody>
          </p:sp>
          <p:sp>
            <p:nvSpPr>
              <p:cNvPr id="61488" name="Line 119"/>
              <p:cNvSpPr>
                <a:spLocks noChangeShapeType="1"/>
              </p:cNvSpPr>
              <p:nvPr/>
            </p:nvSpPr>
            <p:spPr bwMode="auto">
              <a:xfrm>
                <a:off x="1152" y="1043"/>
                <a:ext cx="1344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1489" name="Line 120"/>
              <p:cNvSpPr>
                <a:spLocks noChangeShapeType="1"/>
              </p:cNvSpPr>
              <p:nvPr/>
            </p:nvSpPr>
            <p:spPr bwMode="auto">
              <a:xfrm>
                <a:off x="1152" y="1292"/>
                <a:ext cx="134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61451" name="Line 121"/>
            <p:cNvSpPr>
              <a:spLocks noChangeShapeType="1"/>
            </p:cNvSpPr>
            <p:nvPr/>
          </p:nvSpPr>
          <p:spPr bwMode="auto">
            <a:xfrm>
              <a:off x="3840" y="1139"/>
              <a:ext cx="672" cy="86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452" name="Line 122"/>
            <p:cNvSpPr>
              <a:spLocks noChangeShapeType="1"/>
            </p:cNvSpPr>
            <p:nvPr/>
          </p:nvSpPr>
          <p:spPr bwMode="auto">
            <a:xfrm>
              <a:off x="3840" y="1139"/>
              <a:ext cx="672" cy="182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61453" name="Group 123"/>
            <p:cNvGrpSpPr>
              <a:grpSpLocks/>
            </p:cNvGrpSpPr>
            <p:nvPr/>
          </p:nvGrpSpPr>
          <p:grpSpPr bwMode="auto">
            <a:xfrm>
              <a:off x="1149" y="891"/>
              <a:ext cx="4276" cy="414"/>
              <a:chOff x="1149" y="891"/>
              <a:chExt cx="4276" cy="414"/>
            </a:xfrm>
          </p:grpSpPr>
          <p:sp>
            <p:nvSpPr>
              <p:cNvPr id="61468" name="Line 124"/>
              <p:cNvSpPr>
                <a:spLocks noChangeShapeType="1"/>
              </p:cNvSpPr>
              <p:nvPr/>
            </p:nvSpPr>
            <p:spPr bwMode="auto">
              <a:xfrm flipV="1">
                <a:off x="3840" y="995"/>
                <a:ext cx="672" cy="144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61469" name="Group 125"/>
              <p:cNvGrpSpPr>
                <a:grpSpLocks/>
              </p:cNvGrpSpPr>
              <p:nvPr/>
            </p:nvGrpSpPr>
            <p:grpSpPr bwMode="auto">
              <a:xfrm>
                <a:off x="4512" y="891"/>
                <a:ext cx="913" cy="267"/>
                <a:chOff x="4512" y="891"/>
                <a:chExt cx="913" cy="267"/>
              </a:xfrm>
            </p:grpSpPr>
            <p:sp>
              <p:nvSpPr>
                <p:cNvPr id="61480" name="Line 126"/>
                <p:cNvSpPr>
                  <a:spLocks noChangeShapeType="1"/>
                </p:cNvSpPr>
                <p:nvPr/>
              </p:nvSpPr>
              <p:spPr bwMode="auto">
                <a:xfrm>
                  <a:off x="4512" y="899"/>
                  <a:ext cx="912" cy="0"/>
                </a:xfrm>
                <a:prstGeom prst="line">
                  <a:avLst/>
                </a:prstGeom>
                <a:noFill/>
                <a:ln w="38100" cap="sq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1481" name="Line 127"/>
                <p:cNvSpPr>
                  <a:spLocks noChangeShapeType="1"/>
                </p:cNvSpPr>
                <p:nvPr/>
              </p:nvSpPr>
              <p:spPr bwMode="auto">
                <a:xfrm>
                  <a:off x="4512" y="1148"/>
                  <a:ext cx="912" cy="0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1482" name="Freeform 128"/>
                <p:cNvSpPr>
                  <a:spLocks/>
                </p:cNvSpPr>
                <p:nvPr/>
              </p:nvSpPr>
              <p:spPr bwMode="auto">
                <a:xfrm>
                  <a:off x="4512" y="891"/>
                  <a:ext cx="1" cy="267"/>
                </a:xfrm>
                <a:custGeom>
                  <a:avLst/>
                  <a:gdLst>
                    <a:gd name="T0" fmla="*/ 0 w 1"/>
                    <a:gd name="T1" fmla="*/ 0 h 267"/>
                    <a:gd name="T2" fmla="*/ 0 w 1"/>
                    <a:gd name="T3" fmla="*/ 267 h 267"/>
                    <a:gd name="T4" fmla="*/ 0 60000 65536"/>
                    <a:gd name="T5" fmla="*/ 0 60000 65536"/>
                    <a:gd name="T6" fmla="*/ 0 w 1"/>
                    <a:gd name="T7" fmla="*/ 0 h 267"/>
                    <a:gd name="T8" fmla="*/ 1 w 1"/>
                    <a:gd name="T9" fmla="*/ 267 h 267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267">
                      <a:moveTo>
                        <a:pt x="0" y="0"/>
                      </a:moveTo>
                      <a:lnTo>
                        <a:pt x="0" y="267"/>
                      </a:lnTo>
                    </a:path>
                  </a:pathLst>
                </a:custGeom>
                <a:noFill/>
                <a:ln w="381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1483" name="Freeform 129"/>
                <p:cNvSpPr>
                  <a:spLocks/>
                </p:cNvSpPr>
                <p:nvPr/>
              </p:nvSpPr>
              <p:spPr bwMode="auto">
                <a:xfrm>
                  <a:off x="5424" y="891"/>
                  <a:ext cx="1" cy="267"/>
                </a:xfrm>
                <a:custGeom>
                  <a:avLst/>
                  <a:gdLst>
                    <a:gd name="T0" fmla="*/ 0 w 1"/>
                    <a:gd name="T1" fmla="*/ 0 h 267"/>
                    <a:gd name="T2" fmla="*/ 0 w 1"/>
                    <a:gd name="T3" fmla="*/ 267 h 267"/>
                    <a:gd name="T4" fmla="*/ 0 60000 65536"/>
                    <a:gd name="T5" fmla="*/ 0 60000 65536"/>
                    <a:gd name="T6" fmla="*/ 0 w 1"/>
                    <a:gd name="T7" fmla="*/ 0 h 267"/>
                    <a:gd name="T8" fmla="*/ 1 w 1"/>
                    <a:gd name="T9" fmla="*/ 267 h 267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267">
                      <a:moveTo>
                        <a:pt x="0" y="0"/>
                      </a:moveTo>
                      <a:lnTo>
                        <a:pt x="0" y="267"/>
                      </a:lnTo>
                    </a:path>
                  </a:pathLst>
                </a:custGeom>
                <a:noFill/>
                <a:ln w="381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1470" name="Group 130"/>
              <p:cNvGrpSpPr>
                <a:grpSpLocks/>
              </p:cNvGrpSpPr>
              <p:nvPr/>
            </p:nvGrpSpPr>
            <p:grpSpPr bwMode="auto">
              <a:xfrm>
                <a:off x="1149" y="1035"/>
                <a:ext cx="2691" cy="270"/>
                <a:chOff x="1149" y="1035"/>
                <a:chExt cx="2691" cy="270"/>
              </a:xfrm>
            </p:grpSpPr>
            <p:sp>
              <p:nvSpPr>
                <p:cNvPr id="61471" name="Line 131"/>
                <p:cNvSpPr>
                  <a:spLocks noChangeShapeType="1"/>
                </p:cNvSpPr>
                <p:nvPr/>
              </p:nvSpPr>
              <p:spPr bwMode="auto">
                <a:xfrm>
                  <a:off x="2496" y="1043"/>
                  <a:ext cx="1344" cy="0"/>
                </a:xfrm>
                <a:prstGeom prst="line">
                  <a:avLst/>
                </a:prstGeom>
                <a:noFill/>
                <a:ln w="38100" cap="sq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1472" name="Line 132"/>
                <p:cNvSpPr>
                  <a:spLocks noChangeShapeType="1"/>
                </p:cNvSpPr>
                <p:nvPr/>
              </p:nvSpPr>
              <p:spPr bwMode="auto">
                <a:xfrm>
                  <a:off x="2496" y="1292"/>
                  <a:ext cx="1344" cy="0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1473" name="Line 133"/>
                <p:cNvSpPr>
                  <a:spLocks noChangeShapeType="1"/>
                </p:cNvSpPr>
                <p:nvPr/>
              </p:nvSpPr>
              <p:spPr bwMode="auto">
                <a:xfrm>
                  <a:off x="1152" y="1043"/>
                  <a:ext cx="1344" cy="0"/>
                </a:xfrm>
                <a:prstGeom prst="line">
                  <a:avLst/>
                </a:prstGeom>
                <a:noFill/>
                <a:ln w="38100" cap="sq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1474" name="Line 134"/>
                <p:cNvSpPr>
                  <a:spLocks noChangeShapeType="1"/>
                </p:cNvSpPr>
                <p:nvPr/>
              </p:nvSpPr>
              <p:spPr bwMode="auto">
                <a:xfrm>
                  <a:off x="1152" y="1292"/>
                  <a:ext cx="1344" cy="0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1475" name="Freeform 135"/>
                <p:cNvSpPr>
                  <a:spLocks/>
                </p:cNvSpPr>
                <p:nvPr/>
              </p:nvSpPr>
              <p:spPr bwMode="auto">
                <a:xfrm>
                  <a:off x="1149" y="1035"/>
                  <a:ext cx="3" cy="270"/>
                </a:xfrm>
                <a:custGeom>
                  <a:avLst/>
                  <a:gdLst>
                    <a:gd name="T0" fmla="*/ 0 w 3"/>
                    <a:gd name="T1" fmla="*/ 0 h 270"/>
                    <a:gd name="T2" fmla="*/ 3 w 3"/>
                    <a:gd name="T3" fmla="*/ 270 h 270"/>
                    <a:gd name="T4" fmla="*/ 0 60000 65536"/>
                    <a:gd name="T5" fmla="*/ 0 60000 65536"/>
                    <a:gd name="T6" fmla="*/ 0 w 3"/>
                    <a:gd name="T7" fmla="*/ 0 h 270"/>
                    <a:gd name="T8" fmla="*/ 3 w 3"/>
                    <a:gd name="T9" fmla="*/ 270 h 270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" h="270">
                      <a:moveTo>
                        <a:pt x="0" y="0"/>
                      </a:moveTo>
                      <a:lnTo>
                        <a:pt x="3" y="270"/>
                      </a:lnTo>
                    </a:path>
                  </a:pathLst>
                </a:custGeom>
                <a:noFill/>
                <a:ln w="381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1476" name="Line 136"/>
                <p:cNvSpPr>
                  <a:spLocks noChangeShapeType="1"/>
                </p:cNvSpPr>
                <p:nvPr/>
              </p:nvSpPr>
              <p:spPr bwMode="auto">
                <a:xfrm>
                  <a:off x="1632" y="1056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1477" name="Line 137"/>
                <p:cNvSpPr>
                  <a:spLocks noChangeShapeType="1"/>
                </p:cNvSpPr>
                <p:nvPr/>
              </p:nvSpPr>
              <p:spPr bwMode="auto">
                <a:xfrm>
                  <a:off x="2496" y="1056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1478" name="Freeform 138"/>
                <p:cNvSpPr>
                  <a:spLocks/>
                </p:cNvSpPr>
                <p:nvPr/>
              </p:nvSpPr>
              <p:spPr bwMode="auto">
                <a:xfrm>
                  <a:off x="2973" y="1041"/>
                  <a:ext cx="3" cy="261"/>
                </a:xfrm>
                <a:custGeom>
                  <a:avLst/>
                  <a:gdLst>
                    <a:gd name="T0" fmla="*/ 3 w 3"/>
                    <a:gd name="T1" fmla="*/ 0 h 261"/>
                    <a:gd name="T2" fmla="*/ 0 w 3"/>
                    <a:gd name="T3" fmla="*/ 261 h 261"/>
                    <a:gd name="T4" fmla="*/ 0 60000 65536"/>
                    <a:gd name="T5" fmla="*/ 0 60000 65536"/>
                    <a:gd name="T6" fmla="*/ 0 w 3"/>
                    <a:gd name="T7" fmla="*/ 0 h 261"/>
                    <a:gd name="T8" fmla="*/ 3 w 3"/>
                    <a:gd name="T9" fmla="*/ 261 h 261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" h="261">
                      <a:moveTo>
                        <a:pt x="3" y="0"/>
                      </a:moveTo>
                      <a:lnTo>
                        <a:pt x="0" y="261"/>
                      </a:lnTo>
                    </a:path>
                  </a:pathLst>
                </a:custGeom>
                <a:noFill/>
                <a:ln w="381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1479" name="Freeform 139"/>
                <p:cNvSpPr>
                  <a:spLocks/>
                </p:cNvSpPr>
                <p:nvPr/>
              </p:nvSpPr>
              <p:spPr bwMode="auto">
                <a:xfrm>
                  <a:off x="3837" y="1038"/>
                  <a:ext cx="3" cy="261"/>
                </a:xfrm>
                <a:custGeom>
                  <a:avLst/>
                  <a:gdLst>
                    <a:gd name="T0" fmla="*/ 0 w 3"/>
                    <a:gd name="T1" fmla="*/ 0 h 261"/>
                    <a:gd name="T2" fmla="*/ 3 w 3"/>
                    <a:gd name="T3" fmla="*/ 261 h 261"/>
                    <a:gd name="T4" fmla="*/ 0 60000 65536"/>
                    <a:gd name="T5" fmla="*/ 0 60000 65536"/>
                    <a:gd name="T6" fmla="*/ 0 w 3"/>
                    <a:gd name="T7" fmla="*/ 0 h 261"/>
                    <a:gd name="T8" fmla="*/ 3 w 3"/>
                    <a:gd name="T9" fmla="*/ 261 h 261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" h="261">
                      <a:moveTo>
                        <a:pt x="0" y="0"/>
                      </a:moveTo>
                      <a:lnTo>
                        <a:pt x="3" y="261"/>
                      </a:lnTo>
                    </a:path>
                  </a:pathLst>
                </a:custGeom>
                <a:noFill/>
                <a:ln w="381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61454" name="Group 140"/>
            <p:cNvGrpSpPr>
              <a:grpSpLocks/>
            </p:cNvGrpSpPr>
            <p:nvPr/>
          </p:nvGrpSpPr>
          <p:grpSpPr bwMode="auto">
            <a:xfrm>
              <a:off x="4509" y="1863"/>
              <a:ext cx="916" cy="273"/>
              <a:chOff x="4509" y="1863"/>
              <a:chExt cx="916" cy="273"/>
            </a:xfrm>
          </p:grpSpPr>
          <p:sp>
            <p:nvSpPr>
              <p:cNvPr id="61462" name="Rectangle 141"/>
              <p:cNvSpPr>
                <a:spLocks noChangeArrowheads="1"/>
              </p:cNvSpPr>
              <p:nvPr/>
            </p:nvSpPr>
            <p:spPr bwMode="auto">
              <a:xfrm>
                <a:off x="4512" y="1876"/>
                <a:ext cx="912" cy="24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buClr>
                    <a:schemeClr val="accent2"/>
                  </a:buClr>
                  <a:buSzPct val="80000"/>
                  <a:buFont typeface="Wingdings" pitchFamily="2" charset="2"/>
                  <a:buNone/>
                </a:pPr>
                <a:r>
                  <a:rPr lang="zh-CN" altLang="en-US" sz="2000">
                    <a:solidFill>
                      <a:schemeClr val="bg2"/>
                    </a:solidFill>
                    <a:latin typeface="Times New Roman" pitchFamily="18" charset="0"/>
                  </a:rPr>
                  <a:t>    字块2</a:t>
                </a:r>
                <a:r>
                  <a:rPr lang="en-US" altLang="zh-CN" sz="2000" baseline="30000">
                    <a:solidFill>
                      <a:schemeClr val="bg2"/>
                    </a:solidFill>
                    <a:latin typeface="Times New Roman" pitchFamily="18" charset="0"/>
                  </a:rPr>
                  <a:t>c-r</a:t>
                </a:r>
                <a:endParaRPr lang="zh-CN" altLang="en-US" sz="2000" baseline="30000">
                  <a:solidFill>
                    <a:schemeClr val="bg2"/>
                  </a:solidFill>
                  <a:latin typeface="Times New Roman" pitchFamily="18" charset="0"/>
                </a:endParaRPr>
              </a:p>
            </p:txBody>
          </p:sp>
          <p:grpSp>
            <p:nvGrpSpPr>
              <p:cNvPr id="61463" name="Group 142"/>
              <p:cNvGrpSpPr>
                <a:grpSpLocks/>
              </p:cNvGrpSpPr>
              <p:nvPr/>
            </p:nvGrpSpPr>
            <p:grpSpPr bwMode="auto">
              <a:xfrm>
                <a:off x="4509" y="1863"/>
                <a:ext cx="916" cy="273"/>
                <a:chOff x="4509" y="1863"/>
                <a:chExt cx="916" cy="273"/>
              </a:xfrm>
            </p:grpSpPr>
            <p:sp>
              <p:nvSpPr>
                <p:cNvPr id="61464" name="Line 143"/>
                <p:cNvSpPr>
                  <a:spLocks noChangeShapeType="1"/>
                </p:cNvSpPr>
                <p:nvPr/>
              </p:nvSpPr>
              <p:spPr bwMode="auto">
                <a:xfrm>
                  <a:off x="4512" y="1876"/>
                  <a:ext cx="912" cy="0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1465" name="Line 144"/>
                <p:cNvSpPr>
                  <a:spLocks noChangeShapeType="1"/>
                </p:cNvSpPr>
                <p:nvPr/>
              </p:nvSpPr>
              <p:spPr bwMode="auto">
                <a:xfrm>
                  <a:off x="4512" y="2125"/>
                  <a:ext cx="912" cy="0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1466" name="Freeform 145"/>
                <p:cNvSpPr>
                  <a:spLocks/>
                </p:cNvSpPr>
                <p:nvPr/>
              </p:nvSpPr>
              <p:spPr bwMode="auto">
                <a:xfrm>
                  <a:off x="5424" y="1866"/>
                  <a:ext cx="1" cy="270"/>
                </a:xfrm>
                <a:custGeom>
                  <a:avLst/>
                  <a:gdLst>
                    <a:gd name="T0" fmla="*/ 0 w 1"/>
                    <a:gd name="T1" fmla="*/ 0 h 270"/>
                    <a:gd name="T2" fmla="*/ 0 w 1"/>
                    <a:gd name="T3" fmla="*/ 270 h 270"/>
                    <a:gd name="T4" fmla="*/ 0 60000 65536"/>
                    <a:gd name="T5" fmla="*/ 0 60000 65536"/>
                    <a:gd name="T6" fmla="*/ 0 w 1"/>
                    <a:gd name="T7" fmla="*/ 0 h 270"/>
                    <a:gd name="T8" fmla="*/ 1 w 1"/>
                    <a:gd name="T9" fmla="*/ 270 h 270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270">
                      <a:moveTo>
                        <a:pt x="0" y="0"/>
                      </a:moveTo>
                      <a:lnTo>
                        <a:pt x="0" y="270"/>
                      </a:lnTo>
                    </a:path>
                  </a:pathLst>
                </a:custGeom>
                <a:solidFill>
                  <a:schemeClr val="folHlink"/>
                </a:solidFill>
                <a:ln w="381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1467" name="Freeform 146"/>
                <p:cNvSpPr>
                  <a:spLocks/>
                </p:cNvSpPr>
                <p:nvPr/>
              </p:nvSpPr>
              <p:spPr bwMode="auto">
                <a:xfrm>
                  <a:off x="4509" y="1863"/>
                  <a:ext cx="3" cy="273"/>
                </a:xfrm>
                <a:custGeom>
                  <a:avLst/>
                  <a:gdLst>
                    <a:gd name="T0" fmla="*/ 3 w 3"/>
                    <a:gd name="T1" fmla="*/ 0 h 273"/>
                    <a:gd name="T2" fmla="*/ 0 w 3"/>
                    <a:gd name="T3" fmla="*/ 273 h 273"/>
                    <a:gd name="T4" fmla="*/ 0 60000 65536"/>
                    <a:gd name="T5" fmla="*/ 0 60000 65536"/>
                    <a:gd name="T6" fmla="*/ 0 w 3"/>
                    <a:gd name="T7" fmla="*/ 0 h 273"/>
                    <a:gd name="T8" fmla="*/ 3 w 3"/>
                    <a:gd name="T9" fmla="*/ 273 h 273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" h="273">
                      <a:moveTo>
                        <a:pt x="3" y="0"/>
                      </a:moveTo>
                      <a:lnTo>
                        <a:pt x="0" y="273"/>
                      </a:lnTo>
                    </a:path>
                  </a:pathLst>
                </a:custGeom>
                <a:solidFill>
                  <a:schemeClr val="folHlink"/>
                </a:solidFill>
                <a:ln w="381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61455" name="Group 147"/>
            <p:cNvGrpSpPr>
              <a:grpSpLocks/>
            </p:cNvGrpSpPr>
            <p:nvPr/>
          </p:nvGrpSpPr>
          <p:grpSpPr bwMode="auto">
            <a:xfrm>
              <a:off x="4512" y="2856"/>
              <a:ext cx="913" cy="276"/>
              <a:chOff x="4512" y="2856"/>
              <a:chExt cx="913" cy="276"/>
            </a:xfrm>
          </p:grpSpPr>
          <p:sp>
            <p:nvSpPr>
              <p:cNvPr id="61456" name="Rectangle 148"/>
              <p:cNvSpPr>
                <a:spLocks noChangeArrowheads="1"/>
              </p:cNvSpPr>
              <p:nvPr/>
            </p:nvSpPr>
            <p:spPr bwMode="auto">
              <a:xfrm>
                <a:off x="4512" y="2872"/>
                <a:ext cx="912" cy="24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buClr>
                    <a:schemeClr val="accent2"/>
                  </a:buClr>
                  <a:buSzPct val="80000"/>
                  <a:buFont typeface="Wingdings" pitchFamily="2" charset="2"/>
                  <a:buNone/>
                </a:pPr>
                <a:r>
                  <a:rPr lang="zh-CN" altLang="en-US" sz="2000">
                    <a:solidFill>
                      <a:schemeClr val="bg2"/>
                    </a:solidFill>
                    <a:latin typeface="Times New Roman" pitchFamily="18" charset="0"/>
                  </a:rPr>
                  <a:t>  字块2</a:t>
                </a:r>
                <a:r>
                  <a:rPr lang="en-US" altLang="zh-CN" sz="2000" baseline="30000">
                    <a:solidFill>
                      <a:schemeClr val="bg2"/>
                    </a:solidFill>
                    <a:latin typeface="Times New Roman" pitchFamily="18" charset="0"/>
                  </a:rPr>
                  <a:t>c-r+1</a:t>
                </a:r>
                <a:endParaRPr lang="zh-CN" altLang="en-US" sz="2000" baseline="30000">
                  <a:solidFill>
                    <a:schemeClr val="bg2"/>
                  </a:solidFill>
                  <a:latin typeface="Times New Roman" pitchFamily="18" charset="0"/>
                </a:endParaRPr>
              </a:p>
            </p:txBody>
          </p:sp>
          <p:grpSp>
            <p:nvGrpSpPr>
              <p:cNvPr id="61457" name="Group 149"/>
              <p:cNvGrpSpPr>
                <a:grpSpLocks/>
              </p:cNvGrpSpPr>
              <p:nvPr/>
            </p:nvGrpSpPr>
            <p:grpSpPr bwMode="auto">
              <a:xfrm>
                <a:off x="4512" y="2856"/>
                <a:ext cx="913" cy="276"/>
                <a:chOff x="4512" y="2856"/>
                <a:chExt cx="913" cy="276"/>
              </a:xfrm>
            </p:grpSpPr>
            <p:sp>
              <p:nvSpPr>
                <p:cNvPr id="61458" name="Line 150"/>
                <p:cNvSpPr>
                  <a:spLocks noChangeShapeType="1"/>
                </p:cNvSpPr>
                <p:nvPr/>
              </p:nvSpPr>
              <p:spPr bwMode="auto">
                <a:xfrm>
                  <a:off x="4512" y="2872"/>
                  <a:ext cx="912" cy="0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1459" name="Line 151"/>
                <p:cNvSpPr>
                  <a:spLocks noChangeShapeType="1"/>
                </p:cNvSpPr>
                <p:nvPr/>
              </p:nvSpPr>
              <p:spPr bwMode="auto">
                <a:xfrm>
                  <a:off x="4512" y="3121"/>
                  <a:ext cx="912" cy="0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1460" name="Freeform 152"/>
                <p:cNvSpPr>
                  <a:spLocks/>
                </p:cNvSpPr>
                <p:nvPr/>
              </p:nvSpPr>
              <p:spPr bwMode="auto">
                <a:xfrm>
                  <a:off x="4512" y="2856"/>
                  <a:ext cx="1" cy="276"/>
                </a:xfrm>
                <a:custGeom>
                  <a:avLst/>
                  <a:gdLst>
                    <a:gd name="T0" fmla="*/ 0 w 1"/>
                    <a:gd name="T1" fmla="*/ 0 h 276"/>
                    <a:gd name="T2" fmla="*/ 0 w 1"/>
                    <a:gd name="T3" fmla="*/ 276 h 276"/>
                    <a:gd name="T4" fmla="*/ 0 60000 65536"/>
                    <a:gd name="T5" fmla="*/ 0 60000 65536"/>
                    <a:gd name="T6" fmla="*/ 0 w 1"/>
                    <a:gd name="T7" fmla="*/ 0 h 276"/>
                    <a:gd name="T8" fmla="*/ 1 w 1"/>
                    <a:gd name="T9" fmla="*/ 276 h 27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276">
                      <a:moveTo>
                        <a:pt x="0" y="0"/>
                      </a:moveTo>
                      <a:lnTo>
                        <a:pt x="0" y="276"/>
                      </a:lnTo>
                    </a:path>
                  </a:pathLst>
                </a:custGeom>
                <a:noFill/>
                <a:ln w="381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1461" name="Freeform 153"/>
                <p:cNvSpPr>
                  <a:spLocks/>
                </p:cNvSpPr>
                <p:nvPr/>
              </p:nvSpPr>
              <p:spPr bwMode="auto">
                <a:xfrm>
                  <a:off x="5424" y="2859"/>
                  <a:ext cx="1" cy="273"/>
                </a:xfrm>
                <a:custGeom>
                  <a:avLst/>
                  <a:gdLst>
                    <a:gd name="T0" fmla="*/ 0 w 1"/>
                    <a:gd name="T1" fmla="*/ 0 h 273"/>
                    <a:gd name="T2" fmla="*/ 0 w 1"/>
                    <a:gd name="T3" fmla="*/ 273 h 273"/>
                    <a:gd name="T4" fmla="*/ 0 60000 65536"/>
                    <a:gd name="T5" fmla="*/ 0 60000 65536"/>
                    <a:gd name="T6" fmla="*/ 0 w 1"/>
                    <a:gd name="T7" fmla="*/ 0 h 273"/>
                    <a:gd name="T8" fmla="*/ 1 w 1"/>
                    <a:gd name="T9" fmla="*/ 273 h 273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273">
                      <a:moveTo>
                        <a:pt x="0" y="0"/>
                      </a:moveTo>
                      <a:lnTo>
                        <a:pt x="0" y="273"/>
                      </a:lnTo>
                    </a:path>
                  </a:pathLst>
                </a:custGeom>
                <a:noFill/>
                <a:ln w="381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61448" name="Text Box 154"/>
          <p:cNvSpPr txBox="1">
            <a:spLocks noChangeArrowheads="1"/>
          </p:cNvSpPr>
          <p:nvPr/>
        </p:nvSpPr>
        <p:spPr bwMode="auto">
          <a:xfrm>
            <a:off x="517525" y="334963"/>
            <a:ext cx="36941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（3）组相联映射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4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4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483" grpId="0" autoUpdateAnimBg="0"/>
      <p:bldP spid="144484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9" name="Rectangle 3"/>
          <p:cNvSpPr>
            <a:spLocks noChangeArrowheads="1"/>
          </p:cNvSpPr>
          <p:nvPr/>
        </p:nvSpPr>
        <p:spPr bwMode="auto">
          <a:xfrm>
            <a:off x="622300" y="362204"/>
            <a:ext cx="10318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总结：</a:t>
            </a:r>
          </a:p>
        </p:txBody>
      </p:sp>
      <p:sp>
        <p:nvSpPr>
          <p:cNvPr id="254980" name="Text Box 11"/>
          <p:cNvSpPr txBox="1">
            <a:spLocks noChangeArrowheads="1"/>
          </p:cNvSpPr>
          <p:nvPr/>
        </p:nvSpPr>
        <p:spPr bwMode="auto">
          <a:xfrm>
            <a:off x="623888" y="4068763"/>
            <a:ext cx="15382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000">
                <a:latin typeface="Times New Roman" panose="02020603050405020304" pitchFamily="18" charset="0"/>
              </a:rPr>
              <a:t>主存地址</a:t>
            </a:r>
          </a:p>
        </p:txBody>
      </p:sp>
      <p:grpSp>
        <p:nvGrpSpPr>
          <p:cNvPr id="254981" name="组合 21"/>
          <p:cNvGrpSpPr>
            <a:grpSpLocks/>
          </p:cNvGrpSpPr>
          <p:nvPr/>
        </p:nvGrpSpPr>
        <p:grpSpPr bwMode="auto">
          <a:xfrm>
            <a:off x="5006975" y="4797425"/>
            <a:ext cx="3976688" cy="1331913"/>
            <a:chOff x="3349452" y="4797921"/>
            <a:chExt cx="3976687" cy="1331913"/>
          </a:xfrm>
        </p:grpSpPr>
        <p:sp>
          <p:nvSpPr>
            <p:cNvPr id="255021" name="Rectangle 15"/>
            <p:cNvSpPr>
              <a:spLocks noChangeArrowheads="1"/>
            </p:cNvSpPr>
            <p:nvPr/>
          </p:nvSpPr>
          <p:spPr bwMode="auto">
            <a:xfrm>
              <a:off x="3420889" y="4797921"/>
              <a:ext cx="1512888" cy="503238"/>
            </a:xfrm>
            <a:prstGeom prst="rect">
              <a:avLst/>
            </a:prstGeom>
            <a:solidFill>
              <a:srgbClr val="FF9900">
                <a:alpha val="18823"/>
              </a:srgbClr>
            </a:solidFill>
            <a:ln w="25400" algn="ctr">
              <a:solidFill>
                <a:srgbClr val="00FF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000"/>
            </a:p>
          </p:txBody>
        </p:sp>
        <p:sp>
          <p:nvSpPr>
            <p:cNvPr id="255022" name="Rectangle 5"/>
            <p:cNvSpPr>
              <a:spLocks noChangeArrowheads="1"/>
            </p:cNvSpPr>
            <p:nvPr/>
          </p:nvSpPr>
          <p:spPr bwMode="auto">
            <a:xfrm>
              <a:off x="5725939" y="4869359"/>
              <a:ext cx="1600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900"/>
                <a:t> </a:t>
              </a:r>
              <a:r>
                <a:rPr lang="zh-CN" altLang="en-US" sz="1900"/>
                <a:t>字块内地址</a:t>
              </a:r>
            </a:p>
          </p:txBody>
        </p:sp>
        <p:sp>
          <p:nvSpPr>
            <p:cNvPr id="255023" name="Rectangle 6"/>
            <p:cNvSpPr>
              <a:spLocks noChangeArrowheads="1"/>
            </p:cNvSpPr>
            <p:nvPr/>
          </p:nvSpPr>
          <p:spPr bwMode="auto">
            <a:xfrm>
              <a:off x="4913139" y="4869359"/>
              <a:ext cx="95567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zh-CN" altLang="en-US" sz="1900"/>
                <a:t>组地址</a:t>
              </a:r>
            </a:p>
          </p:txBody>
        </p:sp>
        <p:sp>
          <p:nvSpPr>
            <p:cNvPr id="255024" name="Rectangle 7"/>
            <p:cNvSpPr>
              <a:spLocks noChangeArrowheads="1"/>
            </p:cNvSpPr>
            <p:nvPr/>
          </p:nvSpPr>
          <p:spPr bwMode="auto">
            <a:xfrm>
              <a:off x="3349452" y="4869359"/>
              <a:ext cx="17875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zh-CN" altLang="en-US" sz="1900"/>
                <a:t>标记</a:t>
              </a:r>
            </a:p>
          </p:txBody>
        </p:sp>
        <p:sp>
          <p:nvSpPr>
            <p:cNvPr id="255025" name="Text Box 8"/>
            <p:cNvSpPr txBox="1">
              <a:spLocks noChangeArrowheads="1"/>
            </p:cNvSpPr>
            <p:nvPr/>
          </p:nvSpPr>
          <p:spPr bwMode="auto">
            <a:xfrm>
              <a:off x="3780081" y="5344497"/>
              <a:ext cx="81464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1800" i="1">
                  <a:latin typeface="Times New Roman" panose="02020603050405020304" pitchFamily="18" charset="0"/>
                </a:rPr>
                <a:t>m-q</a:t>
              </a:r>
              <a:r>
                <a:rPr kumimoji="1" lang="zh-CN" altLang="en-US" sz="1800">
                  <a:latin typeface="Times New Roman" panose="02020603050405020304" pitchFamily="18" charset="0"/>
                </a:rPr>
                <a:t>位</a:t>
              </a:r>
            </a:p>
          </p:txBody>
        </p:sp>
        <p:sp>
          <p:nvSpPr>
            <p:cNvPr id="255026" name="Text Box 9"/>
            <p:cNvSpPr txBox="1">
              <a:spLocks noChangeArrowheads="1"/>
            </p:cNvSpPr>
            <p:nvPr/>
          </p:nvSpPr>
          <p:spPr bwMode="auto">
            <a:xfrm>
              <a:off x="5036847" y="5288459"/>
              <a:ext cx="64793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000" i="1">
                  <a:latin typeface="Times New Roman" panose="02020603050405020304" pitchFamily="18" charset="0"/>
                </a:rPr>
                <a:t>q</a:t>
              </a:r>
              <a:r>
                <a:rPr kumimoji="1" lang="en-US" altLang="zh-CN" sz="2400">
                  <a:latin typeface="Times New Roman" panose="02020603050405020304" pitchFamily="18" charset="0"/>
                </a:rPr>
                <a:t> </a:t>
              </a:r>
              <a:r>
                <a:rPr kumimoji="1" lang="zh-CN" altLang="en-US" sz="2000">
                  <a:latin typeface="Times New Roman" panose="02020603050405020304" pitchFamily="18" charset="0"/>
                </a:rPr>
                <a:t>位</a:t>
              </a:r>
            </a:p>
          </p:txBody>
        </p:sp>
        <p:sp>
          <p:nvSpPr>
            <p:cNvPr id="255027" name="Text Box 10"/>
            <p:cNvSpPr txBox="1">
              <a:spLocks noChangeArrowheads="1"/>
            </p:cNvSpPr>
            <p:nvPr/>
          </p:nvSpPr>
          <p:spPr bwMode="auto">
            <a:xfrm>
              <a:off x="6246639" y="5301159"/>
              <a:ext cx="6302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000" i="1">
                  <a:latin typeface="Times New Roman" panose="02020603050405020304" pitchFamily="18" charset="0"/>
                </a:rPr>
                <a:t>b</a:t>
              </a:r>
              <a:r>
                <a:rPr kumimoji="1" lang="en-US" altLang="zh-CN" sz="2000">
                  <a:latin typeface="Times New Roman" panose="02020603050405020304" pitchFamily="18" charset="0"/>
                </a:rPr>
                <a:t> </a:t>
              </a:r>
              <a:r>
                <a:rPr kumimoji="1" lang="zh-CN" altLang="en-US" sz="2000">
                  <a:latin typeface="Times New Roman" panose="02020603050405020304" pitchFamily="18" charset="0"/>
                </a:rPr>
                <a:t>位</a:t>
              </a:r>
            </a:p>
          </p:txBody>
        </p:sp>
        <p:sp>
          <p:nvSpPr>
            <p:cNvPr id="255028" name="Freeform 12"/>
            <p:cNvSpPr>
              <a:spLocks/>
            </p:cNvSpPr>
            <p:nvPr/>
          </p:nvSpPr>
          <p:spPr bwMode="auto">
            <a:xfrm>
              <a:off x="3420889" y="5301159"/>
              <a:ext cx="1588" cy="777875"/>
            </a:xfrm>
            <a:custGeom>
              <a:avLst/>
              <a:gdLst>
                <a:gd name="T0" fmla="*/ 0 w 1"/>
                <a:gd name="T1" fmla="*/ 0 h 490"/>
                <a:gd name="T2" fmla="*/ 0 w 1"/>
                <a:gd name="T3" fmla="*/ 2147483646 h 490"/>
                <a:gd name="T4" fmla="*/ 0 60000 65536"/>
                <a:gd name="T5" fmla="*/ 0 60000 65536"/>
                <a:gd name="T6" fmla="*/ 0 w 1"/>
                <a:gd name="T7" fmla="*/ 0 h 490"/>
                <a:gd name="T8" fmla="*/ 1 w 1"/>
                <a:gd name="T9" fmla="*/ 490 h 49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490">
                  <a:moveTo>
                    <a:pt x="0" y="0"/>
                  </a:moveTo>
                  <a:lnTo>
                    <a:pt x="0" y="49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5029" name="Freeform 13"/>
            <p:cNvSpPr>
              <a:spLocks/>
            </p:cNvSpPr>
            <p:nvPr/>
          </p:nvSpPr>
          <p:spPr bwMode="auto">
            <a:xfrm>
              <a:off x="5797377" y="5301159"/>
              <a:ext cx="1587" cy="752475"/>
            </a:xfrm>
            <a:custGeom>
              <a:avLst/>
              <a:gdLst>
                <a:gd name="T0" fmla="*/ 0 w 1"/>
                <a:gd name="T1" fmla="*/ 0 h 474"/>
                <a:gd name="T2" fmla="*/ 2147483646 w 1"/>
                <a:gd name="T3" fmla="*/ 2147483646 h 474"/>
                <a:gd name="T4" fmla="*/ 0 60000 65536"/>
                <a:gd name="T5" fmla="*/ 0 60000 65536"/>
                <a:gd name="T6" fmla="*/ 0 w 1"/>
                <a:gd name="T7" fmla="*/ 0 h 474"/>
                <a:gd name="T8" fmla="*/ 1 w 1"/>
                <a:gd name="T9" fmla="*/ 474 h 4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474">
                  <a:moveTo>
                    <a:pt x="0" y="0"/>
                  </a:moveTo>
                  <a:lnTo>
                    <a:pt x="1" y="474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5030" name="Text Box 14"/>
            <p:cNvSpPr txBox="1">
              <a:spLocks noChangeArrowheads="1"/>
            </p:cNvSpPr>
            <p:nvPr/>
          </p:nvSpPr>
          <p:spPr bwMode="auto">
            <a:xfrm>
              <a:off x="4213052" y="5732959"/>
              <a:ext cx="70008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000" i="1">
                  <a:latin typeface="Times New Roman" panose="02020603050405020304" pitchFamily="18" charset="0"/>
                </a:rPr>
                <a:t>m</a:t>
              </a:r>
              <a:r>
                <a:rPr kumimoji="1" lang="en-US" altLang="zh-CN" sz="2000">
                  <a:latin typeface="Times New Roman" panose="02020603050405020304" pitchFamily="18" charset="0"/>
                </a:rPr>
                <a:t> </a:t>
              </a:r>
              <a:r>
                <a:rPr kumimoji="1" lang="zh-CN" altLang="en-US" sz="2000">
                  <a:latin typeface="Times New Roman" panose="02020603050405020304" pitchFamily="18" charset="0"/>
                </a:rPr>
                <a:t>位</a:t>
              </a:r>
            </a:p>
          </p:txBody>
        </p:sp>
        <p:sp>
          <p:nvSpPr>
            <p:cNvPr id="255031" name="Rectangle 16"/>
            <p:cNvSpPr>
              <a:spLocks noChangeArrowheads="1"/>
            </p:cNvSpPr>
            <p:nvPr/>
          </p:nvSpPr>
          <p:spPr bwMode="auto">
            <a:xfrm>
              <a:off x="4932189" y="4797921"/>
              <a:ext cx="865188" cy="503238"/>
            </a:xfrm>
            <a:prstGeom prst="rect">
              <a:avLst/>
            </a:prstGeom>
            <a:solidFill>
              <a:srgbClr val="99CC00">
                <a:alpha val="18823"/>
              </a:srgbClr>
            </a:solidFill>
            <a:ln w="25400" algn="ctr">
              <a:solidFill>
                <a:srgbClr val="FF0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000"/>
            </a:p>
          </p:txBody>
        </p:sp>
        <p:sp>
          <p:nvSpPr>
            <p:cNvPr id="255032" name="Rectangle 17"/>
            <p:cNvSpPr>
              <a:spLocks noChangeArrowheads="1"/>
            </p:cNvSpPr>
            <p:nvPr/>
          </p:nvSpPr>
          <p:spPr bwMode="auto">
            <a:xfrm>
              <a:off x="5797377" y="4797921"/>
              <a:ext cx="1295400" cy="503238"/>
            </a:xfrm>
            <a:prstGeom prst="rect">
              <a:avLst/>
            </a:prstGeom>
            <a:solidFill>
              <a:srgbClr val="808000">
                <a:alpha val="18823"/>
              </a:srgbClr>
            </a:solidFill>
            <a:ln w="25400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000"/>
            </a:p>
          </p:txBody>
        </p:sp>
        <p:sp>
          <p:nvSpPr>
            <p:cNvPr id="255033" name="Line 50"/>
            <p:cNvSpPr>
              <a:spLocks noChangeShapeType="1"/>
            </p:cNvSpPr>
            <p:nvPr/>
          </p:nvSpPr>
          <p:spPr bwMode="auto">
            <a:xfrm>
              <a:off x="4789314" y="5913934"/>
              <a:ext cx="1008063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5034" name="Line 51"/>
            <p:cNvSpPr>
              <a:spLocks noChangeShapeType="1"/>
            </p:cNvSpPr>
            <p:nvPr/>
          </p:nvSpPr>
          <p:spPr bwMode="auto">
            <a:xfrm flipH="1">
              <a:off x="3420889" y="5913934"/>
              <a:ext cx="86360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54982" name="Text Box 26"/>
          <p:cNvSpPr txBox="1">
            <a:spLocks noChangeArrowheads="1"/>
          </p:cNvSpPr>
          <p:nvPr/>
        </p:nvSpPr>
        <p:spPr bwMode="auto">
          <a:xfrm>
            <a:off x="622300" y="1314450"/>
            <a:ext cx="14557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000"/>
              <a:t>Cache</a:t>
            </a:r>
            <a:r>
              <a:rPr lang="zh-CN" altLang="en-US" sz="2000"/>
              <a:t>地址</a:t>
            </a:r>
          </a:p>
        </p:txBody>
      </p:sp>
      <p:grpSp>
        <p:nvGrpSpPr>
          <p:cNvPr id="254983" name="组合 34"/>
          <p:cNvGrpSpPr>
            <a:grpSpLocks/>
          </p:cNvGrpSpPr>
          <p:nvPr/>
        </p:nvGrpSpPr>
        <p:grpSpPr bwMode="auto">
          <a:xfrm>
            <a:off x="4687888" y="757238"/>
            <a:ext cx="4017962" cy="1354137"/>
            <a:chOff x="4525200" y="898920"/>
            <a:chExt cx="4017962" cy="1353641"/>
          </a:xfrm>
        </p:grpSpPr>
        <p:grpSp>
          <p:nvGrpSpPr>
            <p:cNvPr id="255010" name="Group 18"/>
            <p:cNvGrpSpPr>
              <a:grpSpLocks/>
            </p:cNvGrpSpPr>
            <p:nvPr/>
          </p:nvGrpSpPr>
          <p:grpSpPr bwMode="auto">
            <a:xfrm>
              <a:off x="5636450" y="1333338"/>
              <a:ext cx="2906712" cy="520700"/>
              <a:chOff x="3470" y="3384"/>
              <a:chExt cx="1814" cy="319"/>
            </a:xfrm>
          </p:grpSpPr>
          <p:grpSp>
            <p:nvGrpSpPr>
              <p:cNvPr id="255016" name="Group 19"/>
              <p:cNvGrpSpPr>
                <a:grpSpLocks/>
              </p:cNvGrpSpPr>
              <p:nvPr/>
            </p:nvGrpSpPr>
            <p:grpSpPr bwMode="auto">
              <a:xfrm>
                <a:off x="3470" y="3385"/>
                <a:ext cx="908" cy="318"/>
                <a:chOff x="3470" y="3385"/>
                <a:chExt cx="908" cy="318"/>
              </a:xfrm>
            </p:grpSpPr>
            <p:sp>
              <p:nvSpPr>
                <p:cNvPr id="255019" name="Rectangle 20"/>
                <p:cNvSpPr>
                  <a:spLocks noChangeArrowheads="1"/>
                </p:cNvSpPr>
                <p:nvPr/>
              </p:nvSpPr>
              <p:spPr bwMode="auto">
                <a:xfrm>
                  <a:off x="3470" y="3385"/>
                  <a:ext cx="907" cy="318"/>
                </a:xfrm>
                <a:prstGeom prst="rect">
                  <a:avLst/>
                </a:prstGeom>
                <a:solidFill>
                  <a:srgbClr val="808000">
                    <a:alpha val="14902"/>
                  </a:srgbClr>
                </a:solidFill>
                <a:ln w="25400" algn="ctr">
                  <a:solidFill>
                    <a:srgbClr val="FF99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endParaRPr lang="zh-CN" altLang="en-US" sz="2000"/>
                </a:p>
              </p:txBody>
            </p:sp>
            <p:sp>
              <p:nvSpPr>
                <p:cNvPr id="255020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3470" y="3430"/>
                  <a:ext cx="908" cy="24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 algn="ctr">
                      <a:solidFill>
                        <a:srgbClr val="000000"/>
                      </a:solidFill>
                      <a:prstDash val="dash"/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marL="342900" indent="-34290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buFontTx/>
                    <a:buNone/>
                  </a:pPr>
                  <a:r>
                    <a:rPr lang="en-US" altLang="zh-CN" sz="2000"/>
                    <a:t>Cache</a:t>
                  </a:r>
                  <a:r>
                    <a:rPr lang="zh-CN" altLang="en-US" sz="2000"/>
                    <a:t>块号</a:t>
                  </a:r>
                </a:p>
              </p:txBody>
            </p:sp>
          </p:grpSp>
          <p:sp>
            <p:nvSpPr>
              <p:cNvPr id="255017" name="Rectangle 22"/>
              <p:cNvSpPr>
                <a:spLocks noChangeArrowheads="1"/>
              </p:cNvSpPr>
              <p:nvPr/>
            </p:nvSpPr>
            <p:spPr bwMode="auto">
              <a:xfrm>
                <a:off x="4377" y="3384"/>
                <a:ext cx="907" cy="318"/>
              </a:xfrm>
              <a:prstGeom prst="rect">
                <a:avLst/>
              </a:prstGeom>
              <a:solidFill>
                <a:srgbClr val="99CC00">
                  <a:alpha val="14902"/>
                </a:srgbClr>
              </a:solidFill>
              <a:ln w="25400" algn="ctr">
                <a:solidFill>
                  <a:srgbClr val="FF00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2000"/>
              </a:p>
            </p:txBody>
          </p:sp>
          <p:sp>
            <p:nvSpPr>
              <p:cNvPr id="255018" name="Text Box 23"/>
              <p:cNvSpPr txBox="1">
                <a:spLocks noChangeArrowheads="1"/>
              </p:cNvSpPr>
              <p:nvPr/>
            </p:nvSpPr>
            <p:spPr bwMode="auto">
              <a:xfrm>
                <a:off x="4377" y="3430"/>
                <a:ext cx="907" cy="2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prstDash val="dash"/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zh-CN" altLang="en-US" sz="2000"/>
                  <a:t>字块内地址</a:t>
                </a:r>
              </a:p>
            </p:txBody>
          </p:sp>
        </p:grpSp>
        <p:sp>
          <p:nvSpPr>
            <p:cNvPr id="255011" name="Rectangle 24"/>
            <p:cNvSpPr>
              <a:spLocks noChangeArrowheads="1"/>
            </p:cNvSpPr>
            <p:nvPr/>
          </p:nvSpPr>
          <p:spPr bwMode="auto">
            <a:xfrm>
              <a:off x="4639500" y="1334926"/>
              <a:ext cx="1017587" cy="519112"/>
            </a:xfrm>
            <a:prstGeom prst="rect">
              <a:avLst/>
            </a:prstGeom>
            <a:solidFill>
              <a:srgbClr val="339966">
                <a:alpha val="14902"/>
              </a:srgbClr>
            </a:solidFill>
            <a:ln w="25400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000"/>
            </a:p>
          </p:txBody>
        </p:sp>
        <p:sp>
          <p:nvSpPr>
            <p:cNvPr id="255012" name="Text Box 25"/>
            <p:cNvSpPr txBox="1">
              <a:spLocks noChangeArrowheads="1"/>
            </p:cNvSpPr>
            <p:nvPr/>
          </p:nvSpPr>
          <p:spPr bwMode="auto">
            <a:xfrm>
              <a:off x="4785550" y="1407951"/>
              <a:ext cx="6985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zh-CN" altLang="en-US" sz="2000"/>
                <a:t>标记</a:t>
              </a:r>
            </a:p>
          </p:txBody>
        </p:sp>
        <p:sp>
          <p:nvSpPr>
            <p:cNvPr id="255013" name="Text Box 27"/>
            <p:cNvSpPr txBox="1">
              <a:spLocks noChangeArrowheads="1"/>
            </p:cNvSpPr>
            <p:nvPr/>
          </p:nvSpPr>
          <p:spPr bwMode="auto">
            <a:xfrm>
              <a:off x="7374451" y="898920"/>
              <a:ext cx="73342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2000"/>
                <a:t>  b</a:t>
              </a:r>
              <a:r>
                <a:rPr lang="zh-CN" altLang="en-US" sz="2000"/>
                <a:t>位</a:t>
              </a:r>
            </a:p>
          </p:txBody>
        </p:sp>
        <p:sp>
          <p:nvSpPr>
            <p:cNvPr id="255014" name="Text Box 28"/>
            <p:cNvSpPr txBox="1">
              <a:spLocks noChangeArrowheads="1"/>
            </p:cNvSpPr>
            <p:nvPr/>
          </p:nvSpPr>
          <p:spPr bwMode="auto">
            <a:xfrm>
              <a:off x="5896005" y="921745"/>
              <a:ext cx="720725" cy="395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2000"/>
                <a:t>  c</a:t>
              </a:r>
              <a:r>
                <a:rPr lang="zh-CN" altLang="en-US" sz="2000"/>
                <a:t>位</a:t>
              </a:r>
            </a:p>
          </p:txBody>
        </p:sp>
        <p:sp>
          <p:nvSpPr>
            <p:cNvPr id="255015" name="Text Box 29"/>
            <p:cNvSpPr txBox="1">
              <a:spLocks noChangeArrowheads="1"/>
            </p:cNvSpPr>
            <p:nvPr/>
          </p:nvSpPr>
          <p:spPr bwMode="auto">
            <a:xfrm>
              <a:off x="4525200" y="1852451"/>
              <a:ext cx="18473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endParaRPr lang="zh-CN" altLang="en-US" sz="2000"/>
            </a:p>
          </p:txBody>
        </p:sp>
      </p:grpSp>
      <p:sp>
        <p:nvSpPr>
          <p:cNvPr id="254984" name="左大括号 35"/>
          <p:cNvSpPr>
            <a:spLocks/>
          </p:cNvSpPr>
          <p:nvPr/>
        </p:nvSpPr>
        <p:spPr bwMode="auto">
          <a:xfrm>
            <a:off x="1974850" y="2205038"/>
            <a:ext cx="576263" cy="4133850"/>
          </a:xfrm>
          <a:prstGeom prst="leftBrace">
            <a:avLst>
              <a:gd name="adj1" fmla="val 8336"/>
              <a:gd name="adj2" fmla="val 50000"/>
            </a:avLst>
          </a:prstGeom>
          <a:noFill/>
          <a:ln w="254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000"/>
          </a:p>
        </p:txBody>
      </p:sp>
      <p:sp>
        <p:nvSpPr>
          <p:cNvPr id="254985" name="Text Box 4"/>
          <p:cNvSpPr txBox="1">
            <a:spLocks noChangeArrowheads="1"/>
          </p:cNvSpPr>
          <p:nvPr/>
        </p:nvSpPr>
        <p:spPr bwMode="auto">
          <a:xfrm>
            <a:off x="2438400" y="2514600"/>
            <a:ext cx="18764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000"/>
              <a:t>（</a:t>
            </a:r>
            <a:r>
              <a:rPr lang="en-US" altLang="zh-CN" sz="2000"/>
              <a:t>1</a:t>
            </a:r>
            <a:r>
              <a:rPr lang="zh-CN" altLang="en-US" sz="2000"/>
              <a:t>）直接映射</a:t>
            </a:r>
          </a:p>
        </p:txBody>
      </p:sp>
      <p:sp>
        <p:nvSpPr>
          <p:cNvPr id="254986" name="Text Box 4"/>
          <p:cNvSpPr txBox="1">
            <a:spLocks noChangeArrowheads="1"/>
          </p:cNvSpPr>
          <p:nvPr/>
        </p:nvSpPr>
        <p:spPr bwMode="auto">
          <a:xfrm>
            <a:off x="2438400" y="3700463"/>
            <a:ext cx="2133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000"/>
              <a:t>（</a:t>
            </a:r>
            <a:r>
              <a:rPr lang="en-US" altLang="zh-CN" sz="2000"/>
              <a:t>2</a:t>
            </a:r>
            <a:r>
              <a:rPr lang="zh-CN" altLang="en-US" sz="2000"/>
              <a:t>）全相连映射</a:t>
            </a:r>
          </a:p>
        </p:txBody>
      </p:sp>
      <p:sp>
        <p:nvSpPr>
          <p:cNvPr id="254987" name="Text Box 4"/>
          <p:cNvSpPr txBox="1">
            <a:spLocks noChangeArrowheads="1"/>
          </p:cNvSpPr>
          <p:nvPr/>
        </p:nvSpPr>
        <p:spPr bwMode="auto">
          <a:xfrm>
            <a:off x="2449513" y="5005388"/>
            <a:ext cx="2133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000"/>
              <a:t>（</a:t>
            </a:r>
            <a:r>
              <a:rPr lang="en-US" altLang="zh-CN" sz="2000"/>
              <a:t>3</a:t>
            </a:r>
            <a:r>
              <a:rPr lang="zh-CN" altLang="en-US" sz="2000"/>
              <a:t>）组相连映射</a:t>
            </a:r>
          </a:p>
        </p:txBody>
      </p:sp>
      <p:grpSp>
        <p:nvGrpSpPr>
          <p:cNvPr id="254988" name="组合 54"/>
          <p:cNvGrpSpPr>
            <a:grpSpLocks/>
          </p:cNvGrpSpPr>
          <p:nvPr/>
        </p:nvGrpSpPr>
        <p:grpSpPr bwMode="auto">
          <a:xfrm>
            <a:off x="5033963" y="2506663"/>
            <a:ext cx="3905250" cy="900112"/>
            <a:chOff x="5034485" y="2506501"/>
            <a:chExt cx="3905250" cy="900113"/>
          </a:xfrm>
        </p:grpSpPr>
        <p:sp>
          <p:nvSpPr>
            <p:cNvPr id="255001" name="Rectangle 15"/>
            <p:cNvSpPr>
              <a:spLocks noChangeArrowheads="1"/>
            </p:cNvSpPr>
            <p:nvPr/>
          </p:nvSpPr>
          <p:spPr bwMode="auto">
            <a:xfrm>
              <a:off x="5034485" y="2506501"/>
              <a:ext cx="1120467" cy="503238"/>
            </a:xfrm>
            <a:prstGeom prst="rect">
              <a:avLst/>
            </a:prstGeom>
            <a:solidFill>
              <a:srgbClr val="FF9900">
                <a:alpha val="18823"/>
              </a:srgbClr>
            </a:solidFill>
            <a:ln w="25400" algn="ctr">
              <a:solidFill>
                <a:srgbClr val="00FF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000"/>
            </a:p>
          </p:txBody>
        </p:sp>
        <p:sp>
          <p:nvSpPr>
            <p:cNvPr id="255002" name="Rectangle 16"/>
            <p:cNvSpPr>
              <a:spLocks noChangeArrowheads="1"/>
            </p:cNvSpPr>
            <p:nvPr/>
          </p:nvSpPr>
          <p:spPr bwMode="auto">
            <a:xfrm>
              <a:off x="6158125" y="2506501"/>
              <a:ext cx="1252848" cy="503238"/>
            </a:xfrm>
            <a:prstGeom prst="rect">
              <a:avLst/>
            </a:prstGeom>
            <a:solidFill>
              <a:srgbClr val="99CC00">
                <a:alpha val="18823"/>
              </a:srgbClr>
            </a:solidFill>
            <a:ln w="25400" algn="ctr">
              <a:solidFill>
                <a:srgbClr val="FF0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000"/>
            </a:p>
          </p:txBody>
        </p:sp>
        <p:sp>
          <p:nvSpPr>
            <p:cNvPr id="255003" name="Rectangle 5"/>
            <p:cNvSpPr>
              <a:spLocks noChangeArrowheads="1"/>
            </p:cNvSpPr>
            <p:nvPr/>
          </p:nvSpPr>
          <p:spPr bwMode="auto">
            <a:xfrm>
              <a:off x="7339535" y="2577939"/>
              <a:ext cx="1600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900"/>
                <a:t> </a:t>
              </a:r>
              <a:r>
                <a:rPr lang="zh-CN" altLang="en-US" sz="1900"/>
                <a:t>字块内地址</a:t>
              </a:r>
            </a:p>
          </p:txBody>
        </p:sp>
        <p:sp>
          <p:nvSpPr>
            <p:cNvPr id="255004" name="Rectangle 6"/>
            <p:cNvSpPr>
              <a:spLocks noChangeArrowheads="1"/>
            </p:cNvSpPr>
            <p:nvPr/>
          </p:nvSpPr>
          <p:spPr bwMode="auto">
            <a:xfrm>
              <a:off x="6156539" y="2577939"/>
              <a:ext cx="1325872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zh-CN" altLang="en-US" sz="1900"/>
                <a:t>字块地址</a:t>
              </a:r>
            </a:p>
          </p:txBody>
        </p:sp>
        <p:sp>
          <p:nvSpPr>
            <p:cNvPr id="255005" name="Rectangle 7"/>
            <p:cNvSpPr>
              <a:spLocks noChangeArrowheads="1"/>
            </p:cNvSpPr>
            <p:nvPr/>
          </p:nvSpPr>
          <p:spPr bwMode="auto">
            <a:xfrm>
              <a:off x="5078625" y="2577939"/>
              <a:ext cx="103059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zh-CN" altLang="en-US" sz="1900"/>
                <a:t>标记</a:t>
              </a:r>
            </a:p>
          </p:txBody>
        </p:sp>
        <p:sp>
          <p:nvSpPr>
            <p:cNvPr id="255006" name="Text Box 8"/>
            <p:cNvSpPr txBox="1">
              <a:spLocks noChangeArrowheads="1"/>
            </p:cNvSpPr>
            <p:nvPr/>
          </p:nvSpPr>
          <p:spPr bwMode="auto">
            <a:xfrm>
              <a:off x="5167103" y="2995104"/>
              <a:ext cx="81464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000" i="1">
                  <a:latin typeface="Times New Roman" panose="02020603050405020304" pitchFamily="18" charset="0"/>
                </a:rPr>
                <a:t>m-c</a:t>
              </a:r>
              <a:r>
                <a:rPr kumimoji="1" lang="zh-CN" altLang="en-US" sz="1800">
                  <a:latin typeface="Times New Roman" panose="02020603050405020304" pitchFamily="18" charset="0"/>
                </a:rPr>
                <a:t>位</a:t>
              </a:r>
            </a:p>
          </p:txBody>
        </p:sp>
        <p:sp>
          <p:nvSpPr>
            <p:cNvPr id="255007" name="Text Box 9"/>
            <p:cNvSpPr txBox="1">
              <a:spLocks noChangeArrowheads="1"/>
            </p:cNvSpPr>
            <p:nvPr/>
          </p:nvSpPr>
          <p:spPr bwMode="auto">
            <a:xfrm>
              <a:off x="6501660" y="3002559"/>
              <a:ext cx="55656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000" i="1">
                  <a:latin typeface="Times New Roman" panose="02020603050405020304" pitchFamily="18" charset="0"/>
                </a:rPr>
                <a:t>c</a:t>
              </a:r>
              <a:r>
                <a:rPr kumimoji="1" lang="zh-CN" altLang="en-US" sz="2000">
                  <a:latin typeface="Times New Roman" panose="02020603050405020304" pitchFamily="18" charset="0"/>
                </a:rPr>
                <a:t>位</a:t>
              </a:r>
            </a:p>
          </p:txBody>
        </p:sp>
        <p:sp>
          <p:nvSpPr>
            <p:cNvPr id="255008" name="Text Box 10"/>
            <p:cNvSpPr txBox="1">
              <a:spLocks noChangeArrowheads="1"/>
            </p:cNvSpPr>
            <p:nvPr/>
          </p:nvSpPr>
          <p:spPr bwMode="auto">
            <a:xfrm>
              <a:off x="7860235" y="3009739"/>
              <a:ext cx="6302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000" i="1">
                  <a:latin typeface="Times New Roman" panose="02020603050405020304" pitchFamily="18" charset="0"/>
                </a:rPr>
                <a:t>b</a:t>
              </a:r>
              <a:r>
                <a:rPr kumimoji="1" lang="en-US" altLang="zh-CN" sz="2000">
                  <a:latin typeface="Times New Roman" panose="02020603050405020304" pitchFamily="18" charset="0"/>
                </a:rPr>
                <a:t> </a:t>
              </a:r>
              <a:r>
                <a:rPr kumimoji="1" lang="zh-CN" altLang="en-US" sz="2000">
                  <a:latin typeface="Times New Roman" panose="02020603050405020304" pitchFamily="18" charset="0"/>
                </a:rPr>
                <a:t>位</a:t>
              </a:r>
            </a:p>
          </p:txBody>
        </p:sp>
        <p:sp>
          <p:nvSpPr>
            <p:cNvPr id="255009" name="Rectangle 17"/>
            <p:cNvSpPr>
              <a:spLocks noChangeArrowheads="1"/>
            </p:cNvSpPr>
            <p:nvPr/>
          </p:nvSpPr>
          <p:spPr bwMode="auto">
            <a:xfrm>
              <a:off x="7410973" y="2506501"/>
              <a:ext cx="1295400" cy="503238"/>
            </a:xfrm>
            <a:prstGeom prst="rect">
              <a:avLst/>
            </a:prstGeom>
            <a:solidFill>
              <a:srgbClr val="808000">
                <a:alpha val="18823"/>
              </a:srgbClr>
            </a:solidFill>
            <a:ln w="25400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000"/>
            </a:p>
          </p:txBody>
        </p:sp>
      </p:grpSp>
      <p:grpSp>
        <p:nvGrpSpPr>
          <p:cNvPr id="254989" name="组合 55"/>
          <p:cNvGrpSpPr>
            <a:grpSpLocks/>
          </p:cNvGrpSpPr>
          <p:nvPr/>
        </p:nvGrpSpPr>
        <p:grpSpPr bwMode="auto">
          <a:xfrm>
            <a:off x="5065713" y="3594100"/>
            <a:ext cx="3905250" cy="933450"/>
            <a:chOff x="5034485" y="2506501"/>
            <a:chExt cx="3905250" cy="933569"/>
          </a:xfrm>
        </p:grpSpPr>
        <p:sp>
          <p:nvSpPr>
            <p:cNvPr id="254995" name="Rectangle 15"/>
            <p:cNvSpPr>
              <a:spLocks noChangeArrowheads="1"/>
            </p:cNvSpPr>
            <p:nvPr/>
          </p:nvSpPr>
          <p:spPr bwMode="auto">
            <a:xfrm>
              <a:off x="5034485" y="2506501"/>
              <a:ext cx="2345048" cy="503238"/>
            </a:xfrm>
            <a:prstGeom prst="rect">
              <a:avLst/>
            </a:prstGeom>
            <a:solidFill>
              <a:srgbClr val="FF9900">
                <a:alpha val="18823"/>
              </a:srgbClr>
            </a:solidFill>
            <a:ln w="25400" algn="ctr">
              <a:solidFill>
                <a:srgbClr val="00FF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000"/>
            </a:p>
          </p:txBody>
        </p:sp>
        <p:sp>
          <p:nvSpPr>
            <p:cNvPr id="254996" name="Rectangle 5"/>
            <p:cNvSpPr>
              <a:spLocks noChangeArrowheads="1"/>
            </p:cNvSpPr>
            <p:nvPr/>
          </p:nvSpPr>
          <p:spPr bwMode="auto">
            <a:xfrm>
              <a:off x="7339535" y="2577939"/>
              <a:ext cx="1600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1900"/>
                <a:t> </a:t>
              </a:r>
              <a:r>
                <a:rPr lang="zh-CN" altLang="en-US" sz="1900"/>
                <a:t>字块内地址</a:t>
              </a:r>
            </a:p>
          </p:txBody>
        </p:sp>
        <p:sp>
          <p:nvSpPr>
            <p:cNvPr id="254997" name="Rectangle 7"/>
            <p:cNvSpPr>
              <a:spLocks noChangeArrowheads="1"/>
            </p:cNvSpPr>
            <p:nvPr/>
          </p:nvSpPr>
          <p:spPr bwMode="auto">
            <a:xfrm>
              <a:off x="5078625" y="2577939"/>
              <a:ext cx="222947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zh-CN" altLang="en-US" sz="1900"/>
                <a:t>标记</a:t>
              </a:r>
            </a:p>
          </p:txBody>
        </p:sp>
        <p:sp>
          <p:nvSpPr>
            <p:cNvPr id="254998" name="Text Box 8"/>
            <p:cNvSpPr txBox="1">
              <a:spLocks noChangeArrowheads="1"/>
            </p:cNvSpPr>
            <p:nvPr/>
          </p:nvSpPr>
          <p:spPr bwMode="auto">
            <a:xfrm>
              <a:off x="5765917" y="3039960"/>
              <a:ext cx="64152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000" i="1">
                  <a:latin typeface="Times New Roman" panose="02020603050405020304" pitchFamily="18" charset="0"/>
                </a:rPr>
                <a:t>m</a:t>
              </a:r>
              <a:r>
                <a:rPr kumimoji="1" lang="zh-CN" altLang="en-US" sz="2000">
                  <a:latin typeface="Times New Roman" panose="02020603050405020304" pitchFamily="18" charset="0"/>
                </a:rPr>
                <a:t>位</a:t>
              </a:r>
              <a:endParaRPr kumimoji="1"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254999" name="Text Box 10"/>
            <p:cNvSpPr txBox="1">
              <a:spLocks noChangeArrowheads="1"/>
            </p:cNvSpPr>
            <p:nvPr/>
          </p:nvSpPr>
          <p:spPr bwMode="auto">
            <a:xfrm>
              <a:off x="7860235" y="3009739"/>
              <a:ext cx="6302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000" i="1">
                  <a:latin typeface="Times New Roman" panose="02020603050405020304" pitchFamily="18" charset="0"/>
                </a:rPr>
                <a:t>b</a:t>
              </a:r>
              <a:r>
                <a:rPr kumimoji="1" lang="en-US" altLang="zh-CN" sz="2000">
                  <a:latin typeface="Times New Roman" panose="02020603050405020304" pitchFamily="18" charset="0"/>
                </a:rPr>
                <a:t> </a:t>
              </a:r>
              <a:r>
                <a:rPr kumimoji="1" lang="zh-CN" altLang="en-US" sz="2000">
                  <a:latin typeface="Times New Roman" panose="02020603050405020304" pitchFamily="18" charset="0"/>
                </a:rPr>
                <a:t>位</a:t>
              </a:r>
            </a:p>
          </p:txBody>
        </p:sp>
        <p:sp>
          <p:nvSpPr>
            <p:cNvPr id="255000" name="Rectangle 17"/>
            <p:cNvSpPr>
              <a:spLocks noChangeArrowheads="1"/>
            </p:cNvSpPr>
            <p:nvPr/>
          </p:nvSpPr>
          <p:spPr bwMode="auto">
            <a:xfrm>
              <a:off x="7410973" y="2506501"/>
              <a:ext cx="1295400" cy="503238"/>
            </a:xfrm>
            <a:prstGeom prst="rect">
              <a:avLst/>
            </a:prstGeom>
            <a:solidFill>
              <a:srgbClr val="808000">
                <a:alpha val="18823"/>
              </a:srgbClr>
            </a:solidFill>
            <a:ln w="25400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000"/>
            </a:p>
          </p:txBody>
        </p:sp>
      </p:grpSp>
      <p:sp>
        <p:nvSpPr>
          <p:cNvPr id="254990" name="Freeform 12"/>
          <p:cNvSpPr>
            <a:spLocks/>
          </p:cNvSpPr>
          <p:nvPr/>
        </p:nvSpPr>
        <p:spPr bwMode="auto">
          <a:xfrm flipH="1">
            <a:off x="4991100" y="2000250"/>
            <a:ext cx="44450" cy="554038"/>
          </a:xfrm>
          <a:custGeom>
            <a:avLst/>
            <a:gdLst>
              <a:gd name="T0" fmla="*/ 0 w 1"/>
              <a:gd name="T1" fmla="*/ 0 h 490"/>
              <a:gd name="T2" fmla="*/ 0 w 1"/>
              <a:gd name="T3" fmla="*/ 2147483646 h 490"/>
              <a:gd name="T4" fmla="*/ 0 60000 65536"/>
              <a:gd name="T5" fmla="*/ 0 60000 65536"/>
              <a:gd name="T6" fmla="*/ 0 w 1"/>
              <a:gd name="T7" fmla="*/ 0 h 490"/>
              <a:gd name="T8" fmla="*/ 1 w 1"/>
              <a:gd name="T9" fmla="*/ 490 h 49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490">
                <a:moveTo>
                  <a:pt x="0" y="0"/>
                </a:moveTo>
                <a:lnTo>
                  <a:pt x="0" y="490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54991" name="Text Box 14"/>
          <p:cNvSpPr txBox="1">
            <a:spLocks noChangeArrowheads="1"/>
          </p:cNvSpPr>
          <p:nvPr/>
        </p:nvSpPr>
        <p:spPr bwMode="auto">
          <a:xfrm>
            <a:off x="5827713" y="1912938"/>
            <a:ext cx="7000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000" i="1">
                <a:latin typeface="Times New Roman" panose="02020603050405020304" pitchFamily="18" charset="0"/>
              </a:rPr>
              <a:t>m</a:t>
            </a:r>
            <a:r>
              <a:rPr kumimoji="1" lang="en-US" altLang="zh-CN" sz="2000">
                <a:latin typeface="Times New Roman" panose="02020603050405020304" pitchFamily="18" charset="0"/>
              </a:rPr>
              <a:t> </a:t>
            </a:r>
            <a:r>
              <a:rPr kumimoji="1" lang="zh-CN" altLang="en-US" sz="2000">
                <a:latin typeface="Times New Roman" panose="02020603050405020304" pitchFamily="18" charset="0"/>
              </a:rPr>
              <a:t>位</a:t>
            </a:r>
          </a:p>
        </p:txBody>
      </p:sp>
      <p:sp>
        <p:nvSpPr>
          <p:cNvPr id="254992" name="Line 50"/>
          <p:cNvSpPr>
            <a:spLocks noChangeShapeType="1"/>
          </p:cNvSpPr>
          <p:nvPr/>
        </p:nvSpPr>
        <p:spPr bwMode="auto">
          <a:xfrm>
            <a:off x="6403975" y="2093913"/>
            <a:ext cx="100806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4993" name="Line 51"/>
          <p:cNvSpPr>
            <a:spLocks noChangeShapeType="1"/>
          </p:cNvSpPr>
          <p:nvPr/>
        </p:nvSpPr>
        <p:spPr bwMode="auto">
          <a:xfrm flipH="1">
            <a:off x="5035550" y="2093913"/>
            <a:ext cx="8636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4994" name="Freeform 12"/>
          <p:cNvSpPr>
            <a:spLocks/>
          </p:cNvSpPr>
          <p:nvPr/>
        </p:nvSpPr>
        <p:spPr bwMode="auto">
          <a:xfrm flipH="1">
            <a:off x="7362825" y="1963738"/>
            <a:ext cx="44450" cy="554037"/>
          </a:xfrm>
          <a:custGeom>
            <a:avLst/>
            <a:gdLst>
              <a:gd name="T0" fmla="*/ 0 w 1"/>
              <a:gd name="T1" fmla="*/ 0 h 490"/>
              <a:gd name="T2" fmla="*/ 0 w 1"/>
              <a:gd name="T3" fmla="*/ 2147483646 h 490"/>
              <a:gd name="T4" fmla="*/ 0 60000 65536"/>
              <a:gd name="T5" fmla="*/ 0 60000 65536"/>
              <a:gd name="T6" fmla="*/ 0 w 1"/>
              <a:gd name="T7" fmla="*/ 0 h 490"/>
              <a:gd name="T8" fmla="*/ 1 w 1"/>
              <a:gd name="T9" fmla="*/ 490 h 49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490">
                <a:moveTo>
                  <a:pt x="0" y="0"/>
                </a:moveTo>
                <a:lnTo>
                  <a:pt x="0" y="490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71552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Text Box 2"/>
          <p:cNvSpPr txBox="1">
            <a:spLocks noChangeArrowheads="1"/>
          </p:cNvSpPr>
          <p:nvPr/>
        </p:nvSpPr>
        <p:spPr bwMode="auto">
          <a:xfrm>
            <a:off x="323850" y="333375"/>
            <a:ext cx="8820150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>
                <a:latin typeface="Times New Roman" pitchFamily="18" charset="0"/>
              </a:rPr>
              <a:t>　　假设主存容量为 </a:t>
            </a:r>
            <a:r>
              <a:rPr lang="en-US" altLang="zh-CN" sz="2400">
                <a:latin typeface="Times New Roman" pitchFamily="18" charset="0"/>
              </a:rPr>
              <a:t>512 KB</a:t>
            </a:r>
            <a:r>
              <a:rPr lang="zh-CN" altLang="en-US" sz="2400">
                <a:latin typeface="Times New Roman" pitchFamily="18" charset="0"/>
              </a:rPr>
              <a:t>，</a:t>
            </a:r>
            <a:r>
              <a:rPr lang="en-US" altLang="zh-CN" sz="2400">
                <a:latin typeface="Times New Roman" pitchFamily="18" charset="0"/>
              </a:rPr>
              <a:t>Cache </a:t>
            </a:r>
            <a:r>
              <a:rPr lang="zh-CN" altLang="en-US" sz="2400">
                <a:latin typeface="Times New Roman" pitchFamily="18" charset="0"/>
              </a:rPr>
              <a:t>容量为 </a:t>
            </a:r>
            <a:r>
              <a:rPr lang="en-US" altLang="zh-CN" sz="2400">
                <a:latin typeface="Times New Roman" pitchFamily="18" charset="0"/>
              </a:rPr>
              <a:t>4KB</a:t>
            </a:r>
            <a:r>
              <a:rPr lang="zh-CN" altLang="en-US" sz="2400">
                <a:latin typeface="Times New Roman" pitchFamily="18" charset="0"/>
              </a:rPr>
              <a:t>，每个字块为</a:t>
            </a:r>
          </a:p>
          <a:p>
            <a:pPr>
              <a:lnSpc>
                <a:spcPct val="120000"/>
              </a:lnSpc>
            </a:pPr>
            <a:r>
              <a:rPr lang="en-US" altLang="zh-CN" sz="2400">
                <a:latin typeface="Times New Roman" pitchFamily="18" charset="0"/>
              </a:rPr>
              <a:t>         16 </a:t>
            </a:r>
            <a:r>
              <a:rPr lang="zh-CN" altLang="en-US" sz="2400">
                <a:latin typeface="Times New Roman" pitchFamily="18" charset="0"/>
              </a:rPr>
              <a:t>个字，每个字 </a:t>
            </a:r>
            <a:r>
              <a:rPr lang="en-US" altLang="zh-CN" sz="2400">
                <a:latin typeface="Times New Roman" pitchFamily="18" charset="0"/>
              </a:rPr>
              <a:t>32 </a:t>
            </a:r>
            <a:r>
              <a:rPr lang="zh-CN" altLang="en-US" sz="2400">
                <a:latin typeface="Times New Roman" pitchFamily="18" charset="0"/>
              </a:rPr>
              <a:t>位。</a:t>
            </a:r>
          </a:p>
        </p:txBody>
      </p:sp>
      <p:sp>
        <p:nvSpPr>
          <p:cNvPr id="62467" name="Text Box 3"/>
          <p:cNvSpPr txBox="1">
            <a:spLocks noChangeArrowheads="1"/>
          </p:cNvSpPr>
          <p:nvPr/>
        </p:nvSpPr>
        <p:spPr bwMode="auto">
          <a:xfrm>
            <a:off x="395288" y="333375"/>
            <a:ext cx="1584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chemeClr val="folHlink"/>
                </a:solidFill>
              </a:rPr>
              <a:t>例</a:t>
            </a:r>
            <a:r>
              <a:rPr lang="zh-CN" altLang="en-US" sz="2400">
                <a:solidFill>
                  <a:schemeClr val="folHlink"/>
                </a:solidFill>
              </a:rPr>
              <a:t> </a:t>
            </a:r>
          </a:p>
        </p:txBody>
      </p:sp>
      <p:sp>
        <p:nvSpPr>
          <p:cNvPr id="250885" name="Text Box 5"/>
          <p:cNvSpPr txBox="1">
            <a:spLocks noChangeArrowheads="1"/>
          </p:cNvSpPr>
          <p:nvPr/>
        </p:nvSpPr>
        <p:spPr bwMode="auto">
          <a:xfrm>
            <a:off x="179388" y="1917700"/>
            <a:ext cx="8820150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>
                <a:latin typeface="Times New Roman" pitchFamily="18" charset="0"/>
              </a:rPr>
              <a:t>　　   根据 </a:t>
            </a:r>
            <a:r>
              <a:rPr lang="en-US" altLang="zh-CN" sz="2400">
                <a:latin typeface="Times New Roman" pitchFamily="18" charset="0"/>
              </a:rPr>
              <a:t>Cache </a:t>
            </a:r>
            <a:r>
              <a:rPr lang="zh-CN" altLang="en-US" sz="2400">
                <a:latin typeface="Times New Roman" pitchFamily="18" charset="0"/>
              </a:rPr>
              <a:t>容量为 </a:t>
            </a:r>
            <a:r>
              <a:rPr lang="en-US" altLang="zh-CN" sz="2400">
                <a:latin typeface="Times New Roman" pitchFamily="18" charset="0"/>
              </a:rPr>
              <a:t>4KB </a:t>
            </a:r>
            <a:r>
              <a:rPr lang="zh-CN" altLang="en-US" sz="2400">
                <a:latin typeface="Times New Roman" pitchFamily="18" charset="0"/>
              </a:rPr>
              <a:t>得 </a:t>
            </a:r>
            <a:r>
              <a:rPr lang="en-US" altLang="zh-CN" sz="2400">
                <a:latin typeface="Times New Roman" pitchFamily="18" charset="0"/>
              </a:rPr>
              <a:t>Cache </a:t>
            </a:r>
            <a:r>
              <a:rPr lang="zh-CN" altLang="en-US" sz="2400">
                <a:latin typeface="Times New Roman" pitchFamily="18" charset="0"/>
              </a:rPr>
              <a:t>地址 </a:t>
            </a:r>
            <a:r>
              <a:rPr lang="en-US" altLang="zh-CN" sz="2400">
                <a:latin typeface="Times New Roman" pitchFamily="18" charset="0"/>
              </a:rPr>
              <a:t>12 </a:t>
            </a:r>
            <a:r>
              <a:rPr lang="zh-CN" altLang="en-US" sz="2400">
                <a:latin typeface="Times New Roman" pitchFamily="18" charset="0"/>
              </a:rPr>
              <a:t>位</a:t>
            </a:r>
          </a:p>
          <a:p>
            <a:pPr>
              <a:lnSpc>
                <a:spcPct val="120000"/>
              </a:lnSpc>
            </a:pPr>
            <a:r>
              <a:rPr lang="en-US" altLang="zh-CN" sz="2400">
                <a:latin typeface="Times New Roman" pitchFamily="18" charset="0"/>
              </a:rPr>
              <a:t>           4KB/4B = 1K</a:t>
            </a:r>
            <a:r>
              <a:rPr lang="zh-CN" altLang="en-US" sz="2400">
                <a:latin typeface="Times New Roman" pitchFamily="18" charset="0"/>
              </a:rPr>
              <a:t>字   </a:t>
            </a:r>
            <a:r>
              <a:rPr lang="en-US" altLang="zh-CN" sz="2400">
                <a:latin typeface="Times New Roman" pitchFamily="18" charset="0"/>
              </a:rPr>
              <a:t>1K/16 = 64 </a:t>
            </a:r>
            <a:r>
              <a:rPr lang="zh-CN" altLang="en-US" sz="2400">
                <a:latin typeface="Times New Roman" pitchFamily="18" charset="0"/>
              </a:rPr>
              <a:t>块</a:t>
            </a:r>
          </a:p>
        </p:txBody>
      </p:sp>
      <p:sp>
        <p:nvSpPr>
          <p:cNvPr id="250887" name="Text Box 7"/>
          <p:cNvSpPr txBox="1">
            <a:spLocks noChangeArrowheads="1"/>
          </p:cNvSpPr>
          <p:nvPr/>
        </p:nvSpPr>
        <p:spPr bwMode="auto">
          <a:xfrm>
            <a:off x="179388" y="3502025"/>
            <a:ext cx="8820150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>
                <a:latin typeface="Times New Roman" pitchFamily="18" charset="0"/>
              </a:rPr>
              <a:t>　　   根据 </a:t>
            </a:r>
            <a:r>
              <a:rPr lang="en-US" altLang="zh-CN" sz="2400">
                <a:latin typeface="Times New Roman" pitchFamily="18" charset="0"/>
              </a:rPr>
              <a:t>512KB </a:t>
            </a:r>
            <a:r>
              <a:rPr lang="zh-CN" altLang="en-US" sz="2400">
                <a:latin typeface="Times New Roman" pitchFamily="18" charset="0"/>
              </a:rPr>
              <a:t>得主存地址 </a:t>
            </a:r>
            <a:r>
              <a:rPr lang="en-US" altLang="zh-CN" sz="2400">
                <a:latin typeface="Times New Roman" pitchFamily="18" charset="0"/>
              </a:rPr>
              <a:t>19 </a:t>
            </a:r>
            <a:r>
              <a:rPr lang="zh-CN" altLang="en-US" sz="2400">
                <a:latin typeface="Times New Roman" pitchFamily="18" charset="0"/>
              </a:rPr>
              <a:t>位   </a:t>
            </a:r>
          </a:p>
          <a:p>
            <a:pPr>
              <a:lnSpc>
                <a:spcPct val="120000"/>
              </a:lnSpc>
            </a:pPr>
            <a:r>
              <a:rPr lang="en-US" altLang="zh-CN" sz="2400">
                <a:latin typeface="Times New Roman" pitchFamily="18" charset="0"/>
              </a:rPr>
              <a:t>           512KB/4B = 128K</a:t>
            </a:r>
            <a:r>
              <a:rPr lang="zh-CN" altLang="en-US" sz="2400">
                <a:latin typeface="Times New Roman" pitchFamily="18" charset="0"/>
              </a:rPr>
              <a:t>字 </a:t>
            </a:r>
            <a:r>
              <a:rPr lang="en-US" altLang="zh-CN" sz="2400">
                <a:latin typeface="Times New Roman" pitchFamily="18" charset="0"/>
              </a:rPr>
              <a:t>128K/16 = 8192 </a:t>
            </a:r>
            <a:r>
              <a:rPr lang="zh-CN" altLang="en-US" sz="2400">
                <a:latin typeface="Times New Roman" pitchFamily="18" charset="0"/>
              </a:rPr>
              <a:t>块。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-360363" y="1341438"/>
            <a:ext cx="9253538" cy="4281487"/>
            <a:chOff x="-227" y="845"/>
            <a:chExt cx="5829" cy="2697"/>
          </a:xfrm>
        </p:grpSpPr>
        <p:sp>
          <p:nvSpPr>
            <p:cNvPr id="62472" name="Text Box 4"/>
            <p:cNvSpPr txBox="1">
              <a:spLocks noChangeArrowheads="1"/>
            </p:cNvSpPr>
            <p:nvPr/>
          </p:nvSpPr>
          <p:spPr bwMode="auto">
            <a:xfrm>
              <a:off x="-227" y="845"/>
              <a:ext cx="5556" cy="3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400">
                  <a:latin typeface="Times New Roman" pitchFamily="18" charset="0"/>
                </a:rPr>
                <a:t>　　（</a:t>
              </a:r>
              <a:r>
                <a:rPr lang="en-US" altLang="zh-CN" sz="2400">
                  <a:latin typeface="Times New Roman" pitchFamily="18" charset="0"/>
                </a:rPr>
                <a:t>1</a:t>
              </a:r>
              <a:r>
                <a:rPr lang="zh-CN" altLang="en-US" sz="2400">
                  <a:latin typeface="Times New Roman" pitchFamily="18" charset="0"/>
                </a:rPr>
                <a:t>）</a:t>
              </a:r>
              <a:r>
                <a:rPr lang="en-US" altLang="zh-CN" sz="2400">
                  <a:latin typeface="Times New Roman" pitchFamily="18" charset="0"/>
                </a:rPr>
                <a:t>Cache </a:t>
              </a:r>
              <a:r>
                <a:rPr lang="zh-CN" altLang="en-US" sz="2400">
                  <a:latin typeface="Times New Roman" pitchFamily="18" charset="0"/>
                </a:rPr>
                <a:t>地址有多少位？可容纳多少块？</a:t>
              </a:r>
            </a:p>
          </p:txBody>
        </p:sp>
        <p:sp>
          <p:nvSpPr>
            <p:cNvPr id="62473" name="Text Box 6"/>
            <p:cNvSpPr txBox="1">
              <a:spLocks noChangeArrowheads="1"/>
            </p:cNvSpPr>
            <p:nvPr/>
          </p:nvSpPr>
          <p:spPr bwMode="auto">
            <a:xfrm>
              <a:off x="-227" y="1888"/>
              <a:ext cx="5556" cy="3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400">
                  <a:latin typeface="Times New Roman" pitchFamily="18" charset="0"/>
                </a:rPr>
                <a:t>　　（</a:t>
              </a:r>
              <a:r>
                <a:rPr lang="en-US" altLang="zh-CN" sz="2400">
                  <a:latin typeface="Times New Roman" pitchFamily="18" charset="0"/>
                </a:rPr>
                <a:t>2</a:t>
              </a:r>
              <a:r>
                <a:rPr lang="zh-CN" altLang="en-US" sz="2400">
                  <a:latin typeface="Times New Roman" pitchFamily="18" charset="0"/>
                </a:rPr>
                <a:t>）主存地址有多少位？可容纳多少块？</a:t>
              </a:r>
            </a:p>
          </p:txBody>
        </p:sp>
        <p:sp>
          <p:nvSpPr>
            <p:cNvPr id="62474" name="Text Box 8"/>
            <p:cNvSpPr txBox="1">
              <a:spLocks noChangeArrowheads="1"/>
            </p:cNvSpPr>
            <p:nvPr/>
          </p:nvSpPr>
          <p:spPr bwMode="auto">
            <a:xfrm>
              <a:off x="-227" y="2886"/>
              <a:ext cx="5829" cy="6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400">
                  <a:latin typeface="Times New Roman" pitchFamily="18" charset="0"/>
                </a:rPr>
                <a:t>　　（</a:t>
              </a:r>
              <a:r>
                <a:rPr lang="en-US" altLang="zh-CN" sz="2400">
                  <a:latin typeface="Times New Roman" pitchFamily="18" charset="0"/>
                </a:rPr>
                <a:t>3</a:t>
              </a:r>
              <a:r>
                <a:rPr lang="zh-CN" altLang="en-US" sz="2400">
                  <a:latin typeface="Times New Roman" pitchFamily="18" charset="0"/>
                </a:rPr>
                <a:t>）在直接映射方式下，主存的第几块映射到 </a:t>
              </a:r>
              <a:r>
                <a:rPr lang="en-US" altLang="zh-CN" sz="2400">
                  <a:latin typeface="Times New Roman" pitchFamily="18" charset="0"/>
                </a:rPr>
                <a:t>Cache </a:t>
              </a:r>
              <a:r>
                <a:rPr lang="zh-CN" altLang="en-US" sz="2400">
                  <a:latin typeface="Times New Roman" pitchFamily="18" charset="0"/>
                </a:rPr>
                <a:t>中的第</a:t>
              </a:r>
            </a:p>
            <a:p>
              <a:pPr>
                <a:lnSpc>
                  <a:spcPct val="120000"/>
                </a:lnSpc>
              </a:pPr>
              <a:r>
                <a:rPr lang="zh-CN" altLang="en-US" sz="2400">
                  <a:latin typeface="Times New Roman" pitchFamily="18" charset="0"/>
                </a:rPr>
                <a:t>                  </a:t>
              </a:r>
              <a:r>
                <a:rPr lang="en-US" altLang="zh-CN" sz="2400">
                  <a:latin typeface="Times New Roman" pitchFamily="18" charset="0"/>
                </a:rPr>
                <a:t>5 </a:t>
              </a:r>
              <a:r>
                <a:rPr lang="zh-CN" altLang="en-US" sz="2400">
                  <a:latin typeface="Times New Roman" pitchFamily="18" charset="0"/>
                </a:rPr>
                <a:t>块（设起始字块为第 </a:t>
              </a:r>
              <a:r>
                <a:rPr lang="en-US" altLang="zh-CN" sz="2400">
                  <a:latin typeface="Times New Roman" pitchFamily="18" charset="0"/>
                </a:rPr>
                <a:t>1 </a:t>
              </a:r>
              <a:r>
                <a:rPr lang="zh-CN" altLang="en-US" sz="2400">
                  <a:latin typeface="Times New Roman" pitchFamily="18" charset="0"/>
                </a:rPr>
                <a:t>块）？</a:t>
              </a:r>
            </a:p>
          </p:txBody>
        </p:sp>
      </p:grpSp>
      <p:sp>
        <p:nvSpPr>
          <p:cNvPr id="250889" name="Text Box 9"/>
          <p:cNvSpPr txBox="1">
            <a:spLocks noChangeArrowheads="1"/>
          </p:cNvSpPr>
          <p:nvPr/>
        </p:nvSpPr>
        <p:spPr bwMode="auto">
          <a:xfrm>
            <a:off x="144463" y="5589588"/>
            <a:ext cx="9467850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>
                <a:latin typeface="Times New Roman" pitchFamily="18" charset="0"/>
              </a:rPr>
              <a:t>           主存的第 </a:t>
            </a:r>
            <a:r>
              <a:rPr lang="en-US" altLang="zh-CN" sz="2400">
                <a:latin typeface="Times New Roman" pitchFamily="18" charset="0"/>
              </a:rPr>
              <a:t>5</a:t>
            </a:r>
            <a:r>
              <a:rPr lang="zh-CN" altLang="en-US" sz="2400">
                <a:latin typeface="Times New Roman" pitchFamily="18" charset="0"/>
              </a:rPr>
              <a:t>，</a:t>
            </a:r>
            <a:r>
              <a:rPr lang="en-US" altLang="zh-CN" sz="2400">
                <a:latin typeface="Times New Roman" pitchFamily="18" charset="0"/>
              </a:rPr>
              <a:t>64 + 5</a:t>
            </a:r>
            <a:r>
              <a:rPr lang="zh-CN" altLang="en-US" sz="2400">
                <a:latin typeface="Times New Roman" pitchFamily="18" charset="0"/>
              </a:rPr>
              <a:t>，</a:t>
            </a:r>
            <a:r>
              <a:rPr lang="en-US" altLang="zh-CN" sz="2400">
                <a:latin typeface="Times New Roman" pitchFamily="18" charset="0"/>
              </a:rPr>
              <a:t>2×64 + 5</a:t>
            </a:r>
            <a:r>
              <a:rPr lang="zh-CN" altLang="en-US" sz="2400">
                <a:latin typeface="Times New Roman" pitchFamily="18" charset="0"/>
              </a:rPr>
              <a:t>， </a:t>
            </a:r>
            <a:r>
              <a:rPr lang="en-US" altLang="zh-CN" sz="2400">
                <a:latin typeface="Times New Roman" pitchFamily="18" charset="0"/>
              </a:rPr>
              <a:t>… </a:t>
            </a:r>
            <a:r>
              <a:rPr lang="zh-CN" altLang="en-US" sz="2400">
                <a:latin typeface="Times New Roman" pitchFamily="18" charset="0"/>
              </a:rPr>
              <a:t>， </a:t>
            </a:r>
            <a:r>
              <a:rPr lang="en-US" altLang="zh-CN" sz="2400">
                <a:latin typeface="Times New Roman" pitchFamily="18" charset="0"/>
              </a:rPr>
              <a:t>8192 – 64 + 5  </a:t>
            </a:r>
            <a:r>
              <a:rPr lang="zh-CN" altLang="en-US" sz="2400">
                <a:latin typeface="Times New Roman" pitchFamily="18" charset="0"/>
              </a:rPr>
              <a:t>块</a:t>
            </a:r>
          </a:p>
          <a:p>
            <a:pPr>
              <a:lnSpc>
                <a:spcPct val="120000"/>
              </a:lnSpc>
            </a:pPr>
            <a:r>
              <a:rPr lang="zh-CN" altLang="en-US" sz="2400">
                <a:latin typeface="Times New Roman" pitchFamily="18" charset="0"/>
              </a:rPr>
              <a:t>           能映射到 </a:t>
            </a:r>
            <a:r>
              <a:rPr lang="en-US" altLang="zh-CN" sz="2400">
                <a:latin typeface="Times New Roman" pitchFamily="18" charset="0"/>
              </a:rPr>
              <a:t>Cache </a:t>
            </a:r>
            <a:r>
              <a:rPr lang="zh-CN" altLang="en-US" sz="2400">
                <a:latin typeface="Times New Roman" pitchFamily="18" charset="0"/>
              </a:rPr>
              <a:t>的第 </a:t>
            </a:r>
            <a:r>
              <a:rPr lang="en-US" altLang="zh-CN" sz="2400">
                <a:latin typeface="Times New Roman" pitchFamily="18" charset="0"/>
              </a:rPr>
              <a:t>5 </a:t>
            </a:r>
            <a:r>
              <a:rPr lang="zh-CN" altLang="en-US" sz="2400">
                <a:latin typeface="Times New Roman" pitchFamily="18" charset="0"/>
              </a:rPr>
              <a:t>块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0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0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50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50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882" grpId="0"/>
      <p:bldP spid="250885" grpId="0"/>
      <p:bldP spid="250887" grpId="0"/>
      <p:bldP spid="25088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34925" y="620713"/>
            <a:ext cx="8281988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>
                <a:latin typeface="Times New Roman" pitchFamily="18" charset="0"/>
              </a:rPr>
              <a:t>　　（</a:t>
            </a:r>
            <a:r>
              <a:rPr lang="en-US" altLang="zh-CN" sz="2400">
                <a:latin typeface="Times New Roman" pitchFamily="18" charset="0"/>
              </a:rPr>
              <a:t>4</a:t>
            </a:r>
            <a:r>
              <a:rPr lang="zh-CN" altLang="en-US" sz="2400">
                <a:latin typeface="Times New Roman" pitchFamily="18" charset="0"/>
              </a:rPr>
              <a:t>）画出直接映射方式下主存地址字段中各段的位数</a:t>
            </a:r>
            <a:endParaRPr lang="zh-CN" altLang="en-US">
              <a:latin typeface="Times New Roman" pitchFamily="18" charset="0"/>
            </a:endParaRPr>
          </a:p>
        </p:txBody>
      </p:sp>
      <p:sp>
        <p:nvSpPr>
          <p:cNvPr id="307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539750" y="1341438"/>
            <a:ext cx="7920038" cy="4392612"/>
            <a:chOff x="340" y="845"/>
            <a:chExt cx="4989" cy="2767"/>
          </a:xfrm>
        </p:grpSpPr>
        <p:graphicFrame>
          <p:nvGraphicFramePr>
            <p:cNvPr id="3074" name="Object 4"/>
            <p:cNvGraphicFramePr>
              <a:graphicFrameLocks noChangeAspect="1"/>
            </p:cNvGraphicFramePr>
            <p:nvPr/>
          </p:nvGraphicFramePr>
          <p:xfrm>
            <a:off x="703" y="2478"/>
            <a:ext cx="4400" cy="11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2" imgW="3328846" imgH="665540" progId="Visio.Drawing.11">
                    <p:embed/>
                  </p:oleObj>
                </mc:Choice>
                <mc:Fallback>
                  <p:oleObj name="Visio" r:id="rId2" imgW="3328846" imgH="665540" progId="Visio.Drawing.11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3" y="2478"/>
                          <a:ext cx="4400" cy="1134"/>
                        </a:xfrm>
                        <a:prstGeom prst="rect">
                          <a:avLst/>
                        </a:prstGeom>
                        <a:solidFill>
                          <a:srgbClr val="0000FF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8" name="Text Box 6"/>
            <p:cNvSpPr txBox="1">
              <a:spLocks noChangeArrowheads="1"/>
            </p:cNvSpPr>
            <p:nvPr/>
          </p:nvSpPr>
          <p:spPr bwMode="auto">
            <a:xfrm>
              <a:off x="340" y="845"/>
              <a:ext cx="4989" cy="15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400">
                  <a:latin typeface="Times New Roman" pitchFamily="18" charset="0"/>
                </a:rPr>
                <a:t>　　   在直接映射方式下，主存地址字段的各段位数分配如图所示。其中字块内地址为 </a:t>
              </a:r>
              <a:r>
                <a:rPr lang="en-US" altLang="zh-CN" sz="2400">
                  <a:latin typeface="Times New Roman" pitchFamily="18" charset="0"/>
                </a:rPr>
                <a:t>6 </a:t>
              </a:r>
              <a:r>
                <a:rPr lang="zh-CN" altLang="en-US" sz="2400">
                  <a:latin typeface="Times New Roman" pitchFamily="18" charset="0"/>
                </a:rPr>
                <a:t>位（</a:t>
              </a:r>
              <a:r>
                <a:rPr lang="en-US" altLang="zh-CN" sz="2400">
                  <a:latin typeface="Times New Roman" pitchFamily="18" charset="0"/>
                </a:rPr>
                <a:t>4 </a:t>
              </a:r>
              <a:r>
                <a:rPr lang="zh-CN" altLang="en-US" sz="2400">
                  <a:latin typeface="Times New Roman" pitchFamily="18" charset="0"/>
                </a:rPr>
                <a:t>位表示 </a:t>
              </a:r>
              <a:r>
                <a:rPr lang="en-US" altLang="zh-CN" sz="2400">
                  <a:latin typeface="Times New Roman" pitchFamily="18" charset="0"/>
                </a:rPr>
                <a:t>16 </a:t>
              </a:r>
              <a:r>
                <a:rPr lang="zh-CN" altLang="en-US" sz="2400">
                  <a:latin typeface="Times New Roman" pitchFamily="18" charset="0"/>
                </a:rPr>
                <a:t>个字，</a:t>
              </a:r>
              <a:r>
                <a:rPr lang="en-US" altLang="zh-CN" sz="2400">
                  <a:latin typeface="Times New Roman" pitchFamily="18" charset="0"/>
                </a:rPr>
                <a:t>2 </a:t>
              </a:r>
              <a:r>
                <a:rPr lang="zh-CN" altLang="en-US" sz="2400">
                  <a:latin typeface="Times New Roman" pitchFamily="18" charset="0"/>
                </a:rPr>
                <a:t>位表示每字 </a:t>
              </a:r>
              <a:r>
                <a:rPr lang="en-US" altLang="zh-CN" sz="2400">
                  <a:latin typeface="Times New Roman" pitchFamily="18" charset="0"/>
                </a:rPr>
                <a:t>32 </a:t>
              </a:r>
              <a:r>
                <a:rPr lang="zh-CN" altLang="en-US" sz="2400">
                  <a:latin typeface="Times New Roman" pitchFamily="18" charset="0"/>
                </a:rPr>
                <a:t>位），缓存共 </a:t>
              </a:r>
              <a:r>
                <a:rPr lang="en-US" altLang="zh-CN" sz="2400">
                  <a:latin typeface="Times New Roman" pitchFamily="18" charset="0"/>
                </a:rPr>
                <a:t>64 </a:t>
              </a:r>
              <a:r>
                <a:rPr lang="zh-CN" altLang="en-US" sz="2400">
                  <a:latin typeface="Times New Roman" pitchFamily="18" charset="0"/>
                </a:rPr>
                <a:t>块，故缓存字块地址为 </a:t>
              </a:r>
              <a:r>
                <a:rPr lang="en-US" altLang="zh-CN" sz="2400">
                  <a:latin typeface="Times New Roman" pitchFamily="18" charset="0"/>
                </a:rPr>
                <a:t>6 </a:t>
              </a:r>
              <a:r>
                <a:rPr lang="zh-CN" altLang="en-US" sz="2400">
                  <a:latin typeface="Times New Roman" pitchFamily="18" charset="0"/>
                </a:rPr>
                <a:t>位，主存字块标记为主存地址长度与 </a:t>
              </a:r>
              <a:r>
                <a:rPr lang="en-US" altLang="zh-CN" sz="2400">
                  <a:latin typeface="Times New Roman" pitchFamily="18" charset="0"/>
                </a:rPr>
                <a:t>Cache </a:t>
              </a:r>
              <a:r>
                <a:rPr lang="zh-CN" altLang="en-US" sz="2400">
                  <a:latin typeface="Times New Roman" pitchFamily="18" charset="0"/>
                </a:rPr>
                <a:t>地址长度之差，即 </a:t>
              </a:r>
              <a:r>
                <a:rPr lang="en-US" altLang="zh-CN" sz="2400">
                  <a:latin typeface="Times New Roman" pitchFamily="18" charset="0"/>
                </a:rPr>
                <a:t>19 - 12 = 7 </a:t>
              </a:r>
              <a:r>
                <a:rPr lang="zh-CN" altLang="en-US" sz="2400">
                  <a:latin typeface="Times New Roman" pitchFamily="18" charset="0"/>
                </a:rPr>
                <a:t>位。</a:t>
              </a:r>
              <a:r>
                <a:rPr lang="zh-CN" altLang="en-US">
                  <a:latin typeface="Times New Roman" pitchFamily="18" charset="0"/>
                </a:rPr>
                <a:t>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Text Box 2"/>
          <p:cNvSpPr txBox="1">
            <a:spLocks noChangeArrowheads="1"/>
          </p:cNvSpPr>
          <p:nvPr/>
        </p:nvSpPr>
        <p:spPr bwMode="auto">
          <a:xfrm>
            <a:off x="323850" y="549275"/>
            <a:ext cx="8820150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>
                <a:latin typeface="Times New Roman" pitchFamily="18" charset="0"/>
              </a:rPr>
              <a:t>　　假设主存容量为 </a:t>
            </a:r>
            <a:r>
              <a:rPr lang="en-US" altLang="zh-CN" sz="2400">
                <a:latin typeface="Times New Roman" pitchFamily="18" charset="0"/>
              </a:rPr>
              <a:t>512K×16 </a:t>
            </a:r>
            <a:r>
              <a:rPr lang="zh-CN" altLang="en-US" sz="2400">
                <a:latin typeface="Times New Roman" pitchFamily="18" charset="0"/>
              </a:rPr>
              <a:t>位，</a:t>
            </a:r>
            <a:r>
              <a:rPr lang="en-US" altLang="zh-CN" sz="2400">
                <a:latin typeface="Times New Roman" pitchFamily="18" charset="0"/>
              </a:rPr>
              <a:t>Cache </a:t>
            </a:r>
            <a:r>
              <a:rPr lang="zh-CN" altLang="en-US" sz="2400">
                <a:latin typeface="Times New Roman" pitchFamily="18" charset="0"/>
              </a:rPr>
              <a:t>容量为 </a:t>
            </a:r>
            <a:r>
              <a:rPr lang="en-US" altLang="zh-CN" sz="2400">
                <a:latin typeface="Times New Roman" pitchFamily="18" charset="0"/>
              </a:rPr>
              <a:t>4096×16 </a:t>
            </a:r>
            <a:r>
              <a:rPr lang="zh-CN" altLang="en-US" sz="2400">
                <a:latin typeface="Times New Roman" pitchFamily="18" charset="0"/>
              </a:rPr>
              <a:t>位，</a:t>
            </a:r>
          </a:p>
          <a:p>
            <a:pPr>
              <a:lnSpc>
                <a:spcPct val="120000"/>
              </a:lnSpc>
            </a:pPr>
            <a:r>
              <a:rPr lang="zh-CN" altLang="en-US" sz="2400">
                <a:latin typeface="Times New Roman" pitchFamily="18" charset="0"/>
              </a:rPr>
              <a:t>         块长为 </a:t>
            </a:r>
            <a:r>
              <a:rPr lang="en-US" altLang="zh-CN" sz="2400">
                <a:latin typeface="Times New Roman" pitchFamily="18" charset="0"/>
              </a:rPr>
              <a:t>4 </a:t>
            </a:r>
            <a:r>
              <a:rPr lang="zh-CN" altLang="en-US" sz="2400">
                <a:latin typeface="Times New Roman" pitchFamily="18" charset="0"/>
              </a:rPr>
              <a:t>个 </a:t>
            </a:r>
            <a:r>
              <a:rPr lang="en-US" altLang="zh-CN" sz="2400">
                <a:latin typeface="Times New Roman" pitchFamily="18" charset="0"/>
              </a:rPr>
              <a:t>16 </a:t>
            </a:r>
            <a:r>
              <a:rPr lang="zh-CN" altLang="en-US" sz="2400">
                <a:latin typeface="Times New Roman" pitchFamily="18" charset="0"/>
              </a:rPr>
              <a:t>位的字，访存地址为 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字地址</a:t>
            </a:r>
            <a:r>
              <a:rPr lang="zh-CN" altLang="en-US" sz="2400">
                <a:latin typeface="Times New Roman" pitchFamily="18" charset="0"/>
              </a:rPr>
              <a:t>。</a:t>
            </a:r>
          </a:p>
        </p:txBody>
      </p:sp>
      <p:sp>
        <p:nvSpPr>
          <p:cNvPr id="4100" name="Text Box 3"/>
          <p:cNvSpPr txBox="1">
            <a:spLocks noChangeArrowheads="1"/>
          </p:cNvSpPr>
          <p:nvPr/>
        </p:nvSpPr>
        <p:spPr bwMode="auto">
          <a:xfrm>
            <a:off x="395288" y="549275"/>
            <a:ext cx="1584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chemeClr val="folHlink"/>
                </a:solidFill>
              </a:rPr>
              <a:t>例</a:t>
            </a:r>
            <a:r>
              <a:rPr lang="zh-CN" altLang="en-US" sz="2400">
                <a:solidFill>
                  <a:schemeClr val="folHlink"/>
                </a:solidFill>
              </a:rPr>
              <a:t> </a:t>
            </a:r>
          </a:p>
        </p:txBody>
      </p:sp>
      <p:sp>
        <p:nvSpPr>
          <p:cNvPr id="410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-252413" y="2276475"/>
            <a:ext cx="8820151" cy="3960813"/>
            <a:chOff x="-159" y="1434"/>
            <a:chExt cx="5556" cy="2495"/>
          </a:xfrm>
        </p:grpSpPr>
        <p:graphicFrame>
          <p:nvGraphicFramePr>
            <p:cNvPr id="4098" name="Object 6"/>
            <p:cNvGraphicFramePr>
              <a:graphicFrameLocks noChangeAspect="1"/>
            </p:cNvGraphicFramePr>
            <p:nvPr/>
          </p:nvGraphicFramePr>
          <p:xfrm>
            <a:off x="1020" y="3203"/>
            <a:ext cx="3674" cy="7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2" imgW="3107095" imgH="670130" progId="Visio.Drawing.11">
                    <p:embed/>
                  </p:oleObj>
                </mc:Choice>
                <mc:Fallback>
                  <p:oleObj name="Visio" r:id="rId2" imgW="3107095" imgH="670130" progId="Visio.Drawing.11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0" y="3203"/>
                          <a:ext cx="3674" cy="726"/>
                        </a:xfrm>
                        <a:prstGeom prst="rect">
                          <a:avLst/>
                        </a:prstGeom>
                        <a:solidFill>
                          <a:srgbClr val="0000FF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04" name="Text Box 7"/>
            <p:cNvSpPr txBox="1">
              <a:spLocks noChangeArrowheads="1"/>
            </p:cNvSpPr>
            <p:nvPr/>
          </p:nvSpPr>
          <p:spPr bwMode="auto">
            <a:xfrm>
              <a:off x="-159" y="1434"/>
              <a:ext cx="5556" cy="16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400">
                  <a:latin typeface="Times New Roman" pitchFamily="18" charset="0"/>
                </a:rPr>
                <a:t>　　          根据 </a:t>
              </a:r>
              <a:r>
                <a:rPr lang="en-US" altLang="zh-CN" sz="2400">
                  <a:latin typeface="Times New Roman" pitchFamily="18" charset="0"/>
                </a:rPr>
                <a:t>Cache </a:t>
              </a:r>
              <a:r>
                <a:rPr lang="zh-CN" altLang="en-US" sz="2400">
                  <a:latin typeface="Times New Roman" pitchFamily="18" charset="0"/>
                </a:rPr>
                <a:t>容量为 </a:t>
              </a:r>
              <a:r>
                <a:rPr lang="en-US" altLang="zh-CN" sz="2400">
                  <a:latin typeface="Times New Roman" pitchFamily="18" charset="0"/>
                </a:rPr>
                <a:t>4K</a:t>
              </a:r>
              <a:r>
                <a:rPr lang="zh-CN" altLang="en-US" sz="2400">
                  <a:latin typeface="Times New Roman" pitchFamily="18" charset="0"/>
                </a:rPr>
                <a:t>字，得 </a:t>
              </a:r>
              <a:r>
                <a:rPr lang="en-US" altLang="zh-CN" sz="2400">
                  <a:latin typeface="Times New Roman" pitchFamily="18" charset="0"/>
                </a:rPr>
                <a:t>Cache </a:t>
              </a:r>
              <a:r>
                <a:rPr lang="zh-CN" altLang="en-US" sz="2400">
                  <a:latin typeface="Times New Roman" pitchFamily="18" charset="0"/>
                </a:rPr>
                <a:t>字地址为 </a:t>
              </a:r>
              <a:r>
                <a:rPr lang="en-US" altLang="zh-CN" sz="2400">
                  <a:latin typeface="Times New Roman" pitchFamily="18" charset="0"/>
                </a:rPr>
                <a:t>12 </a:t>
              </a:r>
              <a:r>
                <a:rPr lang="zh-CN" altLang="en-US" sz="2400">
                  <a:latin typeface="Times New Roman" pitchFamily="18" charset="0"/>
                </a:rPr>
                <a:t>位。</a:t>
              </a:r>
            </a:p>
            <a:p>
              <a:pPr>
                <a:lnSpc>
                  <a:spcPct val="120000"/>
                </a:lnSpc>
              </a:pPr>
              <a:r>
                <a:rPr lang="zh-CN" altLang="en-US" sz="2400">
                  <a:latin typeface="Times New Roman" pitchFamily="18" charset="0"/>
                </a:rPr>
                <a:t>                  根据块长为 </a:t>
              </a:r>
              <a:r>
                <a:rPr lang="en-US" altLang="zh-CN" sz="2400">
                  <a:latin typeface="Times New Roman" pitchFamily="18" charset="0"/>
                </a:rPr>
                <a:t>4</a:t>
              </a:r>
              <a:r>
                <a:rPr lang="zh-CN" altLang="en-US" sz="2400">
                  <a:latin typeface="Times New Roman" pitchFamily="18" charset="0"/>
                </a:rPr>
                <a:t>，按字访问，得字块内地址 </a:t>
              </a:r>
              <a:r>
                <a:rPr lang="en-US" altLang="zh-CN" sz="2400">
                  <a:latin typeface="Times New Roman" pitchFamily="18" charset="0"/>
                </a:rPr>
                <a:t>2 </a:t>
              </a:r>
              <a:r>
                <a:rPr lang="zh-CN" altLang="en-US" sz="2400">
                  <a:latin typeface="Times New Roman" pitchFamily="18" charset="0"/>
                </a:rPr>
                <a:t>位，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2400">
                  <a:latin typeface="Times New Roman" pitchFamily="18" charset="0"/>
                </a:rPr>
                <a:t>                  Cache </a:t>
              </a:r>
              <a:r>
                <a:rPr lang="zh-CN" altLang="en-US" sz="2400">
                  <a:latin typeface="Times New Roman" pitchFamily="18" charset="0"/>
                </a:rPr>
                <a:t>共有 </a:t>
              </a:r>
              <a:r>
                <a:rPr lang="en-US" altLang="zh-CN" sz="2400">
                  <a:latin typeface="Times New Roman" pitchFamily="18" charset="0"/>
                </a:rPr>
                <a:t>4K/4 = 1024 </a:t>
              </a:r>
              <a:r>
                <a:rPr lang="zh-CN" altLang="en-US" sz="2400">
                  <a:latin typeface="Times New Roman" pitchFamily="18" charset="0"/>
                </a:rPr>
                <a:t>块，</a:t>
              </a:r>
            </a:p>
            <a:p>
              <a:pPr>
                <a:lnSpc>
                  <a:spcPct val="120000"/>
                </a:lnSpc>
              </a:pPr>
              <a:r>
                <a:rPr lang="zh-CN" altLang="en-US" sz="2400">
                  <a:latin typeface="Times New Roman" pitchFamily="18" charset="0"/>
                </a:rPr>
                <a:t>                  根据主存容量为 </a:t>
              </a:r>
              <a:r>
                <a:rPr lang="en-US" altLang="zh-CN" sz="2400">
                  <a:latin typeface="Times New Roman" pitchFamily="18" charset="0"/>
                </a:rPr>
                <a:t>512K</a:t>
              </a:r>
              <a:r>
                <a:rPr lang="zh-CN" altLang="en-US" sz="2400">
                  <a:latin typeface="Times New Roman" pitchFamily="18" charset="0"/>
                </a:rPr>
                <a:t>，得主存字地址 </a:t>
              </a:r>
              <a:r>
                <a:rPr lang="en-US" altLang="zh-CN" sz="2400">
                  <a:latin typeface="Times New Roman" pitchFamily="18" charset="0"/>
                </a:rPr>
                <a:t>19 </a:t>
              </a:r>
              <a:r>
                <a:rPr lang="zh-CN" altLang="en-US" sz="2400">
                  <a:latin typeface="Times New Roman" pitchFamily="18" charset="0"/>
                </a:rPr>
                <a:t>位。</a:t>
              </a:r>
            </a:p>
            <a:p>
              <a:pPr>
                <a:lnSpc>
                  <a:spcPct val="120000"/>
                </a:lnSpc>
              </a:pPr>
              <a:r>
                <a:rPr lang="zh-CN" altLang="en-US" sz="2400">
                  <a:latin typeface="Times New Roman" pitchFamily="18" charset="0"/>
                </a:rPr>
                <a:t>                  主存地址格式</a:t>
              </a:r>
            </a:p>
          </p:txBody>
        </p:sp>
      </p:grpSp>
      <p:sp>
        <p:nvSpPr>
          <p:cNvPr id="405512" name="Text Box 8"/>
          <p:cNvSpPr txBox="1">
            <a:spLocks noChangeArrowheads="1"/>
          </p:cNvSpPr>
          <p:nvPr/>
        </p:nvSpPr>
        <p:spPr bwMode="auto">
          <a:xfrm>
            <a:off x="-360363" y="1674813"/>
            <a:ext cx="8820151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>
                <a:latin typeface="Times New Roman" pitchFamily="18" charset="0"/>
              </a:rPr>
              <a:t>　　（</a:t>
            </a:r>
            <a:r>
              <a:rPr lang="en-US" altLang="zh-CN" sz="2400">
                <a:latin typeface="Times New Roman" pitchFamily="18" charset="0"/>
              </a:rPr>
              <a:t>1</a:t>
            </a:r>
            <a:r>
              <a:rPr lang="zh-CN" altLang="en-US" sz="2400">
                <a:latin typeface="Times New Roman" pitchFamily="18" charset="0"/>
              </a:rPr>
              <a:t>）在直接映射方式下，设计主存的地址格式。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5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05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5506" grpId="0"/>
      <p:bldP spid="40551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 Box 2"/>
          <p:cNvSpPr txBox="1">
            <a:spLocks noChangeArrowheads="1"/>
          </p:cNvSpPr>
          <p:nvPr/>
        </p:nvSpPr>
        <p:spPr bwMode="auto">
          <a:xfrm>
            <a:off x="323850" y="404813"/>
            <a:ext cx="8820150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>
                <a:latin typeface="Times New Roman" pitchFamily="18" charset="0"/>
              </a:rPr>
              <a:t>　　假设主存容量为 </a:t>
            </a:r>
            <a:r>
              <a:rPr lang="en-US" altLang="zh-CN" sz="2400">
                <a:latin typeface="Times New Roman" pitchFamily="18" charset="0"/>
              </a:rPr>
              <a:t>512K×16 </a:t>
            </a:r>
            <a:r>
              <a:rPr lang="zh-CN" altLang="en-US" sz="2400">
                <a:latin typeface="Times New Roman" pitchFamily="18" charset="0"/>
              </a:rPr>
              <a:t>位，</a:t>
            </a:r>
            <a:r>
              <a:rPr lang="en-US" altLang="zh-CN" sz="2400">
                <a:latin typeface="Times New Roman" pitchFamily="18" charset="0"/>
              </a:rPr>
              <a:t>Cache </a:t>
            </a:r>
            <a:r>
              <a:rPr lang="zh-CN" altLang="en-US" sz="2400">
                <a:latin typeface="Times New Roman" pitchFamily="18" charset="0"/>
              </a:rPr>
              <a:t>容量为 </a:t>
            </a:r>
            <a:r>
              <a:rPr lang="en-US" altLang="zh-CN" sz="2400">
                <a:latin typeface="Times New Roman" pitchFamily="18" charset="0"/>
              </a:rPr>
              <a:t>4096×16 </a:t>
            </a:r>
            <a:r>
              <a:rPr lang="zh-CN" altLang="en-US" sz="2400">
                <a:latin typeface="Times New Roman" pitchFamily="18" charset="0"/>
              </a:rPr>
              <a:t>位，</a:t>
            </a:r>
          </a:p>
          <a:p>
            <a:pPr>
              <a:lnSpc>
                <a:spcPct val="120000"/>
              </a:lnSpc>
            </a:pPr>
            <a:r>
              <a:rPr lang="zh-CN" altLang="en-US" sz="2400">
                <a:latin typeface="Times New Roman" pitchFamily="18" charset="0"/>
              </a:rPr>
              <a:t>         块长为 </a:t>
            </a:r>
            <a:r>
              <a:rPr lang="en-US" altLang="zh-CN" sz="2400">
                <a:latin typeface="Times New Roman" pitchFamily="18" charset="0"/>
              </a:rPr>
              <a:t>4</a:t>
            </a:r>
            <a:r>
              <a:rPr lang="zh-CN" altLang="en-US" sz="2400">
                <a:latin typeface="Times New Roman" pitchFamily="18" charset="0"/>
              </a:rPr>
              <a:t>个</a:t>
            </a:r>
            <a:r>
              <a:rPr lang="en-US" altLang="zh-CN" sz="2400">
                <a:latin typeface="Times New Roman" pitchFamily="18" charset="0"/>
              </a:rPr>
              <a:t>16 </a:t>
            </a:r>
            <a:r>
              <a:rPr lang="zh-CN" altLang="en-US" sz="2400">
                <a:latin typeface="Times New Roman" pitchFamily="18" charset="0"/>
              </a:rPr>
              <a:t>位的字，访存地址为 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字地址</a:t>
            </a:r>
            <a:r>
              <a:rPr lang="zh-CN" altLang="en-US" sz="2400">
                <a:latin typeface="Times New Roman" pitchFamily="18" charset="0"/>
              </a:rPr>
              <a:t>。</a:t>
            </a:r>
          </a:p>
        </p:txBody>
      </p:sp>
      <p:sp>
        <p:nvSpPr>
          <p:cNvPr id="5125" name="Text Box 3"/>
          <p:cNvSpPr txBox="1">
            <a:spLocks noChangeArrowheads="1"/>
          </p:cNvSpPr>
          <p:nvPr/>
        </p:nvSpPr>
        <p:spPr bwMode="auto">
          <a:xfrm>
            <a:off x="395288" y="404813"/>
            <a:ext cx="15843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chemeClr val="folHlink"/>
                </a:solidFill>
              </a:rPr>
              <a:t>例</a:t>
            </a:r>
            <a:r>
              <a:rPr lang="zh-CN" altLang="en-US" sz="2400">
                <a:solidFill>
                  <a:schemeClr val="folHlink"/>
                </a:solidFill>
              </a:rPr>
              <a:t> </a:t>
            </a:r>
          </a:p>
        </p:txBody>
      </p:sp>
      <p:sp>
        <p:nvSpPr>
          <p:cNvPr id="512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12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06534" name="Text Box 6"/>
          <p:cNvSpPr txBox="1">
            <a:spLocks noChangeArrowheads="1"/>
          </p:cNvSpPr>
          <p:nvPr/>
        </p:nvSpPr>
        <p:spPr bwMode="auto">
          <a:xfrm>
            <a:off x="323850" y="3644900"/>
            <a:ext cx="882015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>
                <a:latin typeface="Times New Roman" pitchFamily="18" charset="0"/>
              </a:rPr>
              <a:t>（</a:t>
            </a:r>
            <a:r>
              <a:rPr lang="en-US" altLang="zh-CN" sz="2400">
                <a:latin typeface="Times New Roman" pitchFamily="18" charset="0"/>
              </a:rPr>
              <a:t>3</a:t>
            </a:r>
            <a:r>
              <a:rPr lang="zh-CN" altLang="en-US" sz="2400">
                <a:latin typeface="Times New Roman" pitchFamily="18" charset="0"/>
              </a:rPr>
              <a:t>）在二路组相联映射方式下，设计主存的地址格式。</a:t>
            </a:r>
          </a:p>
        </p:txBody>
      </p:sp>
      <p:sp>
        <p:nvSpPr>
          <p:cNvPr id="5129" name="Rectangle 7"/>
          <p:cNvSpPr>
            <a:spLocks noChangeArrowheads="1"/>
          </p:cNvSpPr>
          <p:nvPr/>
        </p:nvSpPr>
        <p:spPr bwMode="auto">
          <a:xfrm>
            <a:off x="0" y="3095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323850" y="4187825"/>
            <a:ext cx="8820150" cy="2481263"/>
            <a:chOff x="204" y="2638"/>
            <a:chExt cx="5556" cy="1563"/>
          </a:xfrm>
        </p:grpSpPr>
        <p:sp>
          <p:nvSpPr>
            <p:cNvPr id="5132" name="Text Box 9"/>
            <p:cNvSpPr txBox="1">
              <a:spLocks noChangeArrowheads="1"/>
            </p:cNvSpPr>
            <p:nvPr/>
          </p:nvSpPr>
          <p:spPr bwMode="auto">
            <a:xfrm>
              <a:off x="204" y="2638"/>
              <a:ext cx="5556" cy="6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400">
                  <a:latin typeface="Times New Roman" pitchFamily="18" charset="0"/>
                </a:rPr>
                <a:t>          二路组相联，即一组内有 </a:t>
              </a:r>
              <a:r>
                <a:rPr lang="en-US" altLang="zh-CN" sz="2400">
                  <a:latin typeface="Times New Roman" pitchFamily="18" charset="0"/>
                </a:rPr>
                <a:t>2 </a:t>
              </a:r>
              <a:r>
                <a:rPr lang="zh-CN" altLang="en-US" sz="2400">
                  <a:latin typeface="Times New Roman" pitchFamily="18" charset="0"/>
                </a:rPr>
                <a:t>块，</a:t>
              </a:r>
              <a:r>
                <a:rPr lang="en-US" altLang="zh-CN" sz="2400">
                  <a:latin typeface="Times New Roman" pitchFamily="18" charset="0"/>
                </a:rPr>
                <a:t>Cache</a:t>
              </a:r>
              <a:r>
                <a:rPr lang="zh-CN" altLang="en-US" sz="2400">
                  <a:latin typeface="Times New Roman" pitchFamily="18" charset="0"/>
                </a:rPr>
                <a:t>共分 </a:t>
              </a:r>
              <a:r>
                <a:rPr lang="en-US" altLang="zh-CN" sz="2400">
                  <a:latin typeface="Times New Roman" pitchFamily="18" charset="0"/>
                </a:rPr>
                <a:t>1024 </a:t>
              </a:r>
              <a:r>
                <a:rPr lang="zh-CN" altLang="en-US" sz="2400">
                  <a:latin typeface="Times New Roman" pitchFamily="18" charset="0"/>
                </a:rPr>
                <a:t>块  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2400">
                  <a:latin typeface="Times New Roman" pitchFamily="18" charset="0"/>
                </a:rPr>
                <a:t>          1024/2 = 512 </a:t>
              </a:r>
              <a:r>
                <a:rPr lang="zh-CN" altLang="en-US" sz="2400">
                  <a:latin typeface="Times New Roman" pitchFamily="18" charset="0"/>
                </a:rPr>
                <a:t>组，</a:t>
              </a:r>
              <a:r>
                <a:rPr lang="en-US" altLang="zh-CN" sz="2400">
                  <a:latin typeface="Times New Roman" pitchFamily="18" charset="0"/>
                </a:rPr>
                <a:t>2</a:t>
              </a:r>
              <a:r>
                <a:rPr lang="en-US" altLang="zh-CN" sz="2400" baseline="30000">
                  <a:latin typeface="Times New Roman" pitchFamily="18" charset="0"/>
                </a:rPr>
                <a:t>9 </a:t>
              </a:r>
              <a:r>
                <a:rPr lang="en-US" altLang="zh-CN" sz="2400">
                  <a:latin typeface="Times New Roman" pitchFamily="18" charset="0"/>
                </a:rPr>
                <a:t>= 512</a:t>
              </a:r>
              <a:r>
                <a:rPr lang="zh-CN" altLang="en-US" sz="2400">
                  <a:latin typeface="Times New Roman" pitchFamily="18" charset="0"/>
                </a:rPr>
                <a:t>，组地址 </a:t>
              </a:r>
              <a:r>
                <a:rPr lang="en-US" altLang="zh-CN" sz="2400">
                  <a:latin typeface="Times New Roman" pitchFamily="18" charset="0"/>
                </a:rPr>
                <a:t>9 </a:t>
              </a:r>
              <a:r>
                <a:rPr lang="zh-CN" altLang="en-US" sz="2400">
                  <a:latin typeface="Times New Roman" pitchFamily="18" charset="0"/>
                </a:rPr>
                <a:t>位</a:t>
              </a:r>
            </a:p>
          </p:txBody>
        </p:sp>
        <p:graphicFrame>
          <p:nvGraphicFramePr>
            <p:cNvPr id="5123" name="Object 10"/>
            <p:cNvGraphicFramePr>
              <a:graphicFrameLocks noChangeAspect="1"/>
            </p:cNvGraphicFramePr>
            <p:nvPr/>
          </p:nvGraphicFramePr>
          <p:xfrm>
            <a:off x="1247" y="3385"/>
            <a:ext cx="2948" cy="8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2" imgW="3107095" imgH="670130" progId="Visio.Drawing.11">
                    <p:embed/>
                  </p:oleObj>
                </mc:Choice>
                <mc:Fallback>
                  <p:oleObj name="Visio" r:id="rId2" imgW="3107095" imgH="670130" progId="Visio.Drawing.11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7" y="3385"/>
                          <a:ext cx="2948" cy="816"/>
                        </a:xfrm>
                        <a:prstGeom prst="rect">
                          <a:avLst/>
                        </a:prstGeom>
                        <a:solidFill>
                          <a:srgbClr val="0000FF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06539" name="Object 11"/>
          <p:cNvGraphicFramePr>
            <a:graphicFrameLocks noChangeAspect="1"/>
          </p:cNvGraphicFramePr>
          <p:nvPr/>
        </p:nvGraphicFramePr>
        <p:xfrm>
          <a:off x="1979613" y="2205038"/>
          <a:ext cx="4679950" cy="136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3107095" imgH="671564" progId="Visio.Drawing.11">
                  <p:embed/>
                </p:oleObj>
              </mc:Choice>
              <mc:Fallback>
                <p:oleObj name="Visio" r:id="rId4" imgW="3107095" imgH="671564" progId="Visio.Drawing.11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2205038"/>
                        <a:ext cx="4679950" cy="1368425"/>
                      </a:xfrm>
                      <a:prstGeom prst="rect">
                        <a:avLst/>
                      </a:prstGeom>
                      <a:solidFill>
                        <a:srgbClr val="0000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6540" name="Text Box 12"/>
          <p:cNvSpPr txBox="1">
            <a:spLocks noChangeArrowheads="1"/>
          </p:cNvSpPr>
          <p:nvPr/>
        </p:nvSpPr>
        <p:spPr bwMode="auto">
          <a:xfrm>
            <a:off x="323850" y="1530350"/>
            <a:ext cx="882015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>
                <a:latin typeface="Times New Roman" pitchFamily="18" charset="0"/>
              </a:rPr>
              <a:t>（</a:t>
            </a:r>
            <a:r>
              <a:rPr lang="en-US" altLang="zh-CN" sz="2400">
                <a:latin typeface="Times New Roman" pitchFamily="18" charset="0"/>
              </a:rPr>
              <a:t>2</a:t>
            </a:r>
            <a:r>
              <a:rPr lang="zh-CN" altLang="en-US" sz="2400">
                <a:latin typeface="Times New Roman" pitchFamily="18" charset="0"/>
              </a:rPr>
              <a:t>）在全相联映射方式下，设计主存的地址格式。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6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406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06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6534" grpId="0"/>
      <p:bldP spid="40654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2"/>
          <p:cNvSpPr txBox="1">
            <a:spLocks noChangeArrowheads="1"/>
          </p:cNvSpPr>
          <p:nvPr/>
        </p:nvSpPr>
        <p:spPr bwMode="auto">
          <a:xfrm>
            <a:off x="323850" y="350838"/>
            <a:ext cx="8820150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>
                <a:latin typeface="Times New Roman" pitchFamily="18" charset="0"/>
              </a:rPr>
              <a:t>　　假设主存容量为</a:t>
            </a:r>
            <a:r>
              <a:rPr lang="en-US" altLang="zh-CN" sz="2400">
                <a:latin typeface="Times New Roman" pitchFamily="18" charset="0"/>
              </a:rPr>
              <a:t>512K×16 </a:t>
            </a:r>
            <a:r>
              <a:rPr lang="zh-CN" altLang="en-US" sz="2400">
                <a:latin typeface="Times New Roman" pitchFamily="18" charset="0"/>
              </a:rPr>
              <a:t>位，</a:t>
            </a:r>
            <a:r>
              <a:rPr lang="en-US" altLang="zh-CN" sz="2400">
                <a:latin typeface="Times New Roman" pitchFamily="18" charset="0"/>
              </a:rPr>
              <a:t>Cache</a:t>
            </a:r>
            <a:r>
              <a:rPr lang="zh-CN" altLang="en-US" sz="2400">
                <a:latin typeface="Times New Roman" pitchFamily="18" charset="0"/>
              </a:rPr>
              <a:t>容量为 </a:t>
            </a:r>
            <a:r>
              <a:rPr lang="en-US" altLang="zh-CN" sz="2400">
                <a:latin typeface="Times New Roman" pitchFamily="18" charset="0"/>
              </a:rPr>
              <a:t>4096×16 </a:t>
            </a:r>
            <a:r>
              <a:rPr lang="zh-CN" altLang="en-US" sz="2400">
                <a:latin typeface="Times New Roman" pitchFamily="18" charset="0"/>
              </a:rPr>
              <a:t>位，</a:t>
            </a:r>
          </a:p>
          <a:p>
            <a:pPr>
              <a:lnSpc>
                <a:spcPct val="120000"/>
              </a:lnSpc>
            </a:pPr>
            <a:r>
              <a:rPr lang="zh-CN" altLang="en-US" sz="2400">
                <a:latin typeface="Times New Roman" pitchFamily="18" charset="0"/>
              </a:rPr>
              <a:t>         块长为 </a:t>
            </a:r>
            <a:r>
              <a:rPr lang="en-US" altLang="zh-CN" sz="2400">
                <a:latin typeface="Times New Roman" pitchFamily="18" charset="0"/>
              </a:rPr>
              <a:t>4</a:t>
            </a:r>
            <a:r>
              <a:rPr lang="zh-CN" altLang="en-US" sz="2400">
                <a:latin typeface="Times New Roman" pitchFamily="18" charset="0"/>
              </a:rPr>
              <a:t>个 </a:t>
            </a:r>
            <a:r>
              <a:rPr lang="en-US" altLang="zh-CN" sz="2400">
                <a:latin typeface="Times New Roman" pitchFamily="18" charset="0"/>
              </a:rPr>
              <a:t>16 </a:t>
            </a:r>
            <a:r>
              <a:rPr lang="zh-CN" altLang="en-US" sz="2400">
                <a:latin typeface="Times New Roman" pitchFamily="18" charset="0"/>
              </a:rPr>
              <a:t>位的字，访存地址为 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字地址</a:t>
            </a:r>
            <a:r>
              <a:rPr lang="zh-CN" altLang="en-US" sz="2400">
                <a:latin typeface="Times New Roman" pitchFamily="18" charset="0"/>
              </a:rPr>
              <a:t>。</a:t>
            </a:r>
          </a:p>
        </p:txBody>
      </p:sp>
      <p:sp>
        <p:nvSpPr>
          <p:cNvPr id="6148" name="Text Box 3"/>
          <p:cNvSpPr txBox="1">
            <a:spLocks noChangeArrowheads="1"/>
          </p:cNvSpPr>
          <p:nvPr/>
        </p:nvSpPr>
        <p:spPr bwMode="auto">
          <a:xfrm>
            <a:off x="395288" y="350838"/>
            <a:ext cx="15843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chemeClr val="folHlink"/>
                </a:solidFill>
              </a:rPr>
              <a:t>例</a:t>
            </a:r>
            <a:r>
              <a:rPr lang="zh-CN" altLang="en-US" sz="2400">
                <a:solidFill>
                  <a:schemeClr val="folHlink"/>
                </a:solidFill>
              </a:rPr>
              <a:t> </a:t>
            </a:r>
          </a:p>
        </p:txBody>
      </p:sp>
      <p:sp>
        <p:nvSpPr>
          <p:cNvPr id="614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150" name="Rectangle 5"/>
          <p:cNvSpPr>
            <a:spLocks noChangeArrowheads="1"/>
          </p:cNvSpPr>
          <p:nvPr/>
        </p:nvSpPr>
        <p:spPr bwMode="auto">
          <a:xfrm>
            <a:off x="0" y="28971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323850" y="2438400"/>
            <a:ext cx="9288463" cy="4086225"/>
            <a:chOff x="204" y="1536"/>
            <a:chExt cx="5851" cy="2574"/>
          </a:xfrm>
        </p:grpSpPr>
        <p:sp>
          <p:nvSpPr>
            <p:cNvPr id="6153" name="Text Box 7"/>
            <p:cNvSpPr txBox="1">
              <a:spLocks noChangeArrowheads="1"/>
            </p:cNvSpPr>
            <p:nvPr/>
          </p:nvSpPr>
          <p:spPr bwMode="auto">
            <a:xfrm>
              <a:off x="204" y="1536"/>
              <a:ext cx="5851" cy="16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400">
                  <a:latin typeface="Times New Roman" pitchFamily="18" charset="0"/>
                </a:rPr>
                <a:t>　　 根据块长不变  </a:t>
              </a:r>
              <a:r>
                <a:rPr lang="en-US" altLang="zh-CN" sz="2400">
                  <a:latin typeface="Times New Roman" pitchFamily="18" charset="0"/>
                </a:rPr>
                <a:t>4 </a:t>
              </a:r>
              <a:r>
                <a:rPr lang="zh-CN" altLang="en-US" sz="2400">
                  <a:latin typeface="Times New Roman" pitchFamily="18" charset="0"/>
                </a:rPr>
                <a:t>个</a:t>
              </a:r>
              <a:r>
                <a:rPr lang="en-US" altLang="zh-CN" sz="2400">
                  <a:latin typeface="Times New Roman" pitchFamily="18" charset="0"/>
                </a:rPr>
                <a:t>16 </a:t>
              </a:r>
              <a:r>
                <a:rPr lang="zh-CN" altLang="en-US" sz="2400">
                  <a:latin typeface="Times New Roman" pitchFamily="18" charset="0"/>
                </a:rPr>
                <a:t>位的字  访存地址仍为字（</a:t>
              </a:r>
              <a:r>
                <a:rPr lang="en-US" altLang="zh-CN" sz="2400">
                  <a:latin typeface="Times New Roman" pitchFamily="18" charset="0"/>
                </a:rPr>
                <a:t>16 </a:t>
              </a:r>
              <a:r>
                <a:rPr lang="zh-CN" altLang="en-US" sz="2400">
                  <a:latin typeface="Times New Roman" pitchFamily="18" charset="0"/>
                </a:rPr>
                <a:t>位）地址</a:t>
              </a:r>
            </a:p>
            <a:p>
              <a:pPr>
                <a:lnSpc>
                  <a:spcPct val="120000"/>
                </a:lnSpc>
              </a:pPr>
              <a:r>
                <a:rPr lang="zh-CN" altLang="en-US" sz="2400">
                  <a:latin typeface="Times New Roman" pitchFamily="18" charset="0"/>
                </a:rPr>
                <a:t>         容量为 </a:t>
              </a:r>
              <a:r>
                <a:rPr lang="en-US" altLang="zh-CN" sz="2400">
                  <a:solidFill>
                    <a:schemeClr val="folHlink"/>
                  </a:solidFill>
                  <a:latin typeface="Times New Roman" pitchFamily="18" charset="0"/>
                </a:rPr>
                <a:t>512K×32</a:t>
              </a:r>
              <a:r>
                <a:rPr lang="en-US" altLang="zh-CN" sz="2400">
                  <a:latin typeface="Times New Roman" pitchFamily="18" charset="0"/>
                </a:rPr>
                <a:t> </a:t>
              </a:r>
              <a:r>
                <a:rPr lang="zh-CN" altLang="en-US" sz="2400">
                  <a:latin typeface="Times New Roman" pitchFamily="18" charset="0"/>
                </a:rPr>
                <a:t>位    相当于容量为 </a:t>
              </a:r>
              <a:r>
                <a:rPr lang="en-US" altLang="zh-CN" sz="2400">
                  <a:solidFill>
                    <a:schemeClr val="folHlink"/>
                  </a:solidFill>
                  <a:latin typeface="Times New Roman" pitchFamily="18" charset="0"/>
                </a:rPr>
                <a:t>1024K×16 </a:t>
              </a:r>
              <a:r>
                <a:rPr lang="zh-CN" altLang="en-US" sz="2400">
                  <a:latin typeface="Times New Roman" pitchFamily="18" charset="0"/>
                </a:rPr>
                <a:t>位 </a:t>
              </a:r>
            </a:p>
            <a:p>
              <a:pPr>
                <a:lnSpc>
                  <a:spcPct val="120000"/>
                </a:lnSpc>
              </a:pPr>
              <a:r>
                <a:rPr lang="zh-CN" altLang="en-US" sz="2400">
                  <a:latin typeface="Times New Roman" pitchFamily="18" charset="0"/>
                </a:rPr>
                <a:t>         得主存地址 </a:t>
              </a:r>
              <a:r>
                <a:rPr lang="en-US" altLang="zh-CN" sz="2400">
                  <a:latin typeface="Times New Roman" pitchFamily="18" charset="0"/>
                </a:rPr>
                <a:t>20 </a:t>
              </a:r>
              <a:r>
                <a:rPr lang="zh-CN" altLang="en-US" sz="2400">
                  <a:latin typeface="Times New Roman" pitchFamily="18" charset="0"/>
                </a:rPr>
                <a:t>位</a:t>
              </a:r>
            </a:p>
            <a:p>
              <a:pPr>
                <a:lnSpc>
                  <a:spcPct val="120000"/>
                </a:lnSpc>
              </a:pPr>
              <a:r>
                <a:rPr lang="zh-CN" altLang="en-US" sz="2400">
                  <a:latin typeface="Times New Roman" pitchFamily="18" charset="0"/>
                </a:rPr>
                <a:t>         四路组相联，即一组内 </a:t>
              </a:r>
              <a:r>
                <a:rPr lang="en-US" altLang="zh-CN" sz="2400">
                  <a:latin typeface="Times New Roman" pitchFamily="18" charset="0"/>
                </a:rPr>
                <a:t>4 </a:t>
              </a:r>
              <a:r>
                <a:rPr lang="zh-CN" altLang="en-US" sz="2400">
                  <a:latin typeface="Times New Roman" pitchFamily="18" charset="0"/>
                </a:rPr>
                <a:t>块   </a:t>
              </a:r>
              <a:r>
                <a:rPr lang="en-US" altLang="zh-CN" sz="2400">
                  <a:latin typeface="Times New Roman" pitchFamily="18" charset="0"/>
                </a:rPr>
                <a:t>Cache</a:t>
              </a:r>
              <a:r>
                <a:rPr lang="zh-CN" altLang="en-US" sz="2400">
                  <a:latin typeface="Times New Roman" pitchFamily="18" charset="0"/>
                </a:rPr>
                <a:t>共有</a:t>
              </a:r>
              <a:r>
                <a:rPr lang="en-US" altLang="zh-CN" sz="2400">
                  <a:latin typeface="Times New Roman" pitchFamily="18" charset="0"/>
                </a:rPr>
                <a:t>1024/4 = 256 </a:t>
              </a:r>
              <a:r>
                <a:rPr lang="zh-CN" altLang="en-US" sz="2400">
                  <a:latin typeface="Times New Roman" pitchFamily="18" charset="0"/>
                </a:rPr>
                <a:t>组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2400">
                  <a:latin typeface="Times New Roman" pitchFamily="18" charset="0"/>
                </a:rPr>
                <a:t>         2</a:t>
              </a:r>
              <a:r>
                <a:rPr lang="en-US" altLang="zh-CN" sz="2400" baseline="30000">
                  <a:latin typeface="Times New Roman" pitchFamily="18" charset="0"/>
                </a:rPr>
                <a:t>8</a:t>
              </a:r>
              <a:r>
                <a:rPr lang="en-US" altLang="zh-CN" sz="2400">
                  <a:latin typeface="Times New Roman" pitchFamily="18" charset="0"/>
                </a:rPr>
                <a:t> = 256 </a:t>
              </a:r>
              <a:r>
                <a:rPr lang="zh-CN" altLang="en-US" sz="2400">
                  <a:latin typeface="Times New Roman" pitchFamily="18" charset="0"/>
                </a:rPr>
                <a:t> 组地址为 </a:t>
              </a:r>
              <a:r>
                <a:rPr lang="en-US" altLang="zh-CN" sz="2400">
                  <a:latin typeface="Times New Roman" pitchFamily="18" charset="0"/>
                </a:rPr>
                <a:t>8 </a:t>
              </a:r>
              <a:r>
                <a:rPr lang="zh-CN" altLang="en-US" sz="2400">
                  <a:latin typeface="Times New Roman" pitchFamily="18" charset="0"/>
                </a:rPr>
                <a:t>位</a:t>
              </a:r>
            </a:p>
          </p:txBody>
        </p:sp>
        <p:graphicFrame>
          <p:nvGraphicFramePr>
            <p:cNvPr id="6146" name="Object 8"/>
            <p:cNvGraphicFramePr>
              <a:graphicFrameLocks noChangeAspect="1"/>
            </p:cNvGraphicFramePr>
            <p:nvPr/>
          </p:nvGraphicFramePr>
          <p:xfrm>
            <a:off x="1429" y="3294"/>
            <a:ext cx="2857" cy="8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2" imgW="3107095" imgH="670130" progId="Visio.Drawing.11">
                    <p:embed/>
                  </p:oleObj>
                </mc:Choice>
                <mc:Fallback>
                  <p:oleObj name="Visio" r:id="rId2" imgW="3107095" imgH="670130" progId="Visio.Drawing.11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9" y="3294"/>
                          <a:ext cx="2857" cy="816"/>
                        </a:xfrm>
                        <a:prstGeom prst="rect">
                          <a:avLst/>
                        </a:prstGeom>
                        <a:solidFill>
                          <a:srgbClr val="0000FF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04489" name="Text Box 9"/>
          <p:cNvSpPr txBox="1">
            <a:spLocks noChangeArrowheads="1"/>
          </p:cNvSpPr>
          <p:nvPr/>
        </p:nvSpPr>
        <p:spPr bwMode="auto">
          <a:xfrm>
            <a:off x="250825" y="1379538"/>
            <a:ext cx="8820150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>
                <a:latin typeface="Times New Roman" pitchFamily="18" charset="0"/>
              </a:rPr>
              <a:t>（</a:t>
            </a:r>
            <a:r>
              <a:rPr lang="en-US" altLang="zh-CN" sz="2400">
                <a:latin typeface="Times New Roman" pitchFamily="18" charset="0"/>
              </a:rPr>
              <a:t>4</a:t>
            </a:r>
            <a:r>
              <a:rPr lang="zh-CN" altLang="en-US" sz="2400">
                <a:latin typeface="Times New Roman" pitchFamily="18" charset="0"/>
              </a:rPr>
              <a:t>）主存容量为 </a:t>
            </a:r>
            <a:r>
              <a:rPr lang="en-US" altLang="zh-CN" sz="2400">
                <a:latin typeface="Times New Roman" pitchFamily="18" charset="0"/>
              </a:rPr>
              <a:t>512K×32 </a:t>
            </a:r>
            <a:r>
              <a:rPr lang="zh-CN" altLang="en-US" sz="2400">
                <a:latin typeface="Times New Roman" pitchFamily="18" charset="0"/>
              </a:rPr>
              <a:t>位，块长不变，在四路组相联映射</a:t>
            </a:r>
          </a:p>
          <a:p>
            <a:pPr>
              <a:lnSpc>
                <a:spcPct val="120000"/>
              </a:lnSpc>
            </a:pPr>
            <a:r>
              <a:rPr lang="zh-CN" altLang="en-US" sz="2400">
                <a:latin typeface="Times New Roman" pitchFamily="18" charset="0"/>
              </a:rPr>
              <a:t>          方式下，设计主存的地址格式。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4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448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Text Box 2"/>
          <p:cNvSpPr txBox="1">
            <a:spLocks noChangeArrowheads="1"/>
          </p:cNvSpPr>
          <p:nvPr/>
        </p:nvSpPr>
        <p:spPr bwMode="auto">
          <a:xfrm>
            <a:off x="1831975" y="2747963"/>
            <a:ext cx="7924800" cy="604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800">
                <a:latin typeface="Times New Roman" pitchFamily="18" charset="0"/>
              </a:rPr>
              <a:t>1</a:t>
            </a:r>
            <a:r>
              <a:rPr lang="en-US" altLang="zh-CN" sz="2800"/>
              <a:t>.</a:t>
            </a:r>
            <a:r>
              <a:rPr lang="zh-CN" altLang="en-US" sz="2800"/>
              <a:t>主机与 </a:t>
            </a:r>
            <a:r>
              <a:rPr lang="en-US" altLang="zh-CN" sz="2800">
                <a:latin typeface="Times New Roman" pitchFamily="18" charset="0"/>
              </a:rPr>
              <a:t>I/O </a:t>
            </a:r>
            <a:r>
              <a:rPr lang="zh-CN" altLang="en-US" sz="2800">
                <a:latin typeface="Times New Roman" pitchFamily="18" charset="0"/>
              </a:rPr>
              <a:t>交换信息的三种控制方式</a:t>
            </a:r>
          </a:p>
        </p:txBody>
      </p:sp>
      <p:sp>
        <p:nvSpPr>
          <p:cNvPr id="239619" name="Text Box 3"/>
          <p:cNvSpPr txBox="1">
            <a:spLocks noChangeArrowheads="1"/>
          </p:cNvSpPr>
          <p:nvPr/>
        </p:nvSpPr>
        <p:spPr bwMode="auto">
          <a:xfrm>
            <a:off x="954088" y="1822450"/>
            <a:ext cx="606266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solidFill>
                  <a:schemeClr val="folHlink"/>
                </a:solidFill>
                <a:latin typeface="Times New Roman" pitchFamily="18" charset="0"/>
              </a:rPr>
              <a:t>重点</a:t>
            </a:r>
          </a:p>
        </p:txBody>
      </p:sp>
      <p:sp>
        <p:nvSpPr>
          <p:cNvPr id="239620" name="Rectangle 4"/>
          <p:cNvSpPr>
            <a:spLocks noChangeArrowheads="1"/>
          </p:cNvSpPr>
          <p:nvPr/>
        </p:nvSpPr>
        <p:spPr bwMode="auto">
          <a:xfrm>
            <a:off x="685800" y="258763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第</a:t>
            </a:r>
            <a:r>
              <a:rPr lang="zh-CN" altLang="en-US" sz="4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５</a:t>
            </a:r>
            <a:r>
              <a:rPr lang="zh-CN" altLang="en-US" sz="4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章  输入输出系统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9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9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618" grpId="0" autoUpdateAnimBg="0"/>
      <p:bldP spid="23961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441325" y="171450"/>
            <a:ext cx="57102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三种方式的 </a:t>
            </a:r>
            <a:r>
              <a:rPr lang="en-US" altLang="zh-CN" sz="3200">
                <a:latin typeface="Times New Roman" pitchFamily="18" charset="0"/>
              </a:rPr>
              <a:t>CPU </a:t>
            </a:r>
            <a:r>
              <a:rPr lang="zh-CN" altLang="en-US" sz="3200">
                <a:latin typeface="Times New Roman" pitchFamily="18" charset="0"/>
              </a:rPr>
              <a:t>工作效率比较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00038" y="4629150"/>
            <a:ext cx="8158162" cy="2228850"/>
            <a:chOff x="189" y="2916"/>
            <a:chExt cx="5139" cy="1404"/>
          </a:xfrm>
        </p:grpSpPr>
        <p:sp>
          <p:nvSpPr>
            <p:cNvPr id="64646" name="Line 4"/>
            <p:cNvSpPr>
              <a:spLocks noChangeShapeType="1"/>
            </p:cNvSpPr>
            <p:nvPr/>
          </p:nvSpPr>
          <p:spPr bwMode="auto">
            <a:xfrm>
              <a:off x="717" y="3782"/>
              <a:ext cx="225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4647" name="Line 5"/>
            <p:cNvSpPr>
              <a:spLocks noChangeShapeType="1"/>
            </p:cNvSpPr>
            <p:nvPr/>
          </p:nvSpPr>
          <p:spPr bwMode="auto">
            <a:xfrm>
              <a:off x="3077" y="3782"/>
              <a:ext cx="225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4648" name="Line 6"/>
            <p:cNvSpPr>
              <a:spLocks noChangeShapeType="1"/>
            </p:cNvSpPr>
            <p:nvPr/>
          </p:nvSpPr>
          <p:spPr bwMode="auto">
            <a:xfrm>
              <a:off x="2973" y="3254"/>
              <a:ext cx="0" cy="53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4649" name="Line 7"/>
            <p:cNvSpPr>
              <a:spLocks noChangeShapeType="1"/>
            </p:cNvSpPr>
            <p:nvPr/>
          </p:nvSpPr>
          <p:spPr bwMode="auto">
            <a:xfrm>
              <a:off x="3072" y="3254"/>
              <a:ext cx="0" cy="53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4650" name="Line 8"/>
            <p:cNvSpPr>
              <a:spLocks noChangeShapeType="1"/>
            </p:cNvSpPr>
            <p:nvPr/>
          </p:nvSpPr>
          <p:spPr bwMode="auto">
            <a:xfrm>
              <a:off x="2973" y="3782"/>
              <a:ext cx="0" cy="2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stealth" w="med" len="med"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4651" name="Line 9"/>
            <p:cNvSpPr>
              <a:spLocks noChangeShapeType="1"/>
            </p:cNvSpPr>
            <p:nvPr/>
          </p:nvSpPr>
          <p:spPr bwMode="auto">
            <a:xfrm>
              <a:off x="3072" y="3878"/>
              <a:ext cx="0" cy="35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4652" name="Line 10"/>
            <p:cNvSpPr>
              <a:spLocks noChangeShapeType="1"/>
            </p:cNvSpPr>
            <p:nvPr/>
          </p:nvSpPr>
          <p:spPr bwMode="auto">
            <a:xfrm>
              <a:off x="717" y="3247"/>
              <a:ext cx="0" cy="53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4653" name="Text Box 11"/>
            <p:cNvSpPr txBox="1">
              <a:spLocks noChangeArrowheads="1"/>
            </p:cNvSpPr>
            <p:nvPr/>
          </p:nvSpPr>
          <p:spPr bwMode="auto">
            <a:xfrm>
              <a:off x="1507" y="3492"/>
              <a:ext cx="108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存取周期结束</a:t>
              </a:r>
            </a:p>
          </p:txBody>
        </p:sp>
        <p:sp>
          <p:nvSpPr>
            <p:cNvPr id="64654" name="Line 12"/>
            <p:cNvSpPr>
              <a:spLocks noChangeShapeType="1"/>
            </p:cNvSpPr>
            <p:nvPr/>
          </p:nvSpPr>
          <p:spPr bwMode="auto">
            <a:xfrm>
              <a:off x="2778" y="3638"/>
              <a:ext cx="19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4655" name="Text Box 13"/>
            <p:cNvSpPr txBox="1">
              <a:spLocks noChangeArrowheads="1"/>
            </p:cNvSpPr>
            <p:nvPr/>
          </p:nvSpPr>
          <p:spPr bwMode="auto">
            <a:xfrm>
              <a:off x="1101" y="3254"/>
              <a:ext cx="149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CPU  </a:t>
              </a:r>
              <a:r>
                <a:rPr lang="zh-CN" altLang="en-US" sz="2000">
                  <a:latin typeface="Times New Roman" pitchFamily="18" charset="0"/>
                </a:rPr>
                <a:t>执行现行程序</a:t>
              </a:r>
            </a:p>
          </p:txBody>
        </p:sp>
        <p:sp>
          <p:nvSpPr>
            <p:cNvPr id="64656" name="Line 14"/>
            <p:cNvSpPr>
              <a:spLocks noChangeShapeType="1"/>
            </p:cNvSpPr>
            <p:nvPr/>
          </p:nvSpPr>
          <p:spPr bwMode="auto">
            <a:xfrm rot="10800000">
              <a:off x="717" y="3350"/>
              <a:ext cx="19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4657" name="Line 15"/>
            <p:cNvSpPr>
              <a:spLocks noChangeShapeType="1"/>
            </p:cNvSpPr>
            <p:nvPr/>
          </p:nvSpPr>
          <p:spPr bwMode="auto">
            <a:xfrm>
              <a:off x="2778" y="3350"/>
              <a:ext cx="19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4658" name="Line 16"/>
            <p:cNvSpPr>
              <a:spLocks noChangeShapeType="1"/>
            </p:cNvSpPr>
            <p:nvPr/>
          </p:nvSpPr>
          <p:spPr bwMode="auto">
            <a:xfrm rot="10800000">
              <a:off x="3072" y="3350"/>
              <a:ext cx="19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4659" name="Text Box 17"/>
            <p:cNvSpPr txBox="1">
              <a:spLocks noChangeArrowheads="1"/>
            </p:cNvSpPr>
            <p:nvPr/>
          </p:nvSpPr>
          <p:spPr bwMode="auto">
            <a:xfrm>
              <a:off x="3260" y="3254"/>
              <a:ext cx="149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CPU  </a:t>
              </a:r>
              <a:r>
                <a:rPr lang="zh-CN" altLang="en-US" sz="2000">
                  <a:latin typeface="Times New Roman" pitchFamily="18" charset="0"/>
                </a:rPr>
                <a:t>执行现行程序</a:t>
              </a:r>
            </a:p>
          </p:txBody>
        </p:sp>
        <p:sp>
          <p:nvSpPr>
            <p:cNvPr id="64660" name="Text Box 18"/>
            <p:cNvSpPr txBox="1">
              <a:spLocks noChangeArrowheads="1"/>
            </p:cNvSpPr>
            <p:nvPr/>
          </p:nvSpPr>
          <p:spPr bwMode="auto">
            <a:xfrm>
              <a:off x="2157" y="3782"/>
              <a:ext cx="82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DMA</a:t>
              </a:r>
              <a:r>
                <a:rPr lang="zh-CN" altLang="en-US" sz="2000">
                  <a:latin typeface="Times New Roman" pitchFamily="18" charset="0"/>
                </a:rPr>
                <a:t>请求</a:t>
              </a:r>
            </a:p>
          </p:txBody>
        </p:sp>
        <p:sp>
          <p:nvSpPr>
            <p:cNvPr id="64661" name="Line 19"/>
            <p:cNvSpPr>
              <a:spLocks noChangeShapeType="1"/>
            </p:cNvSpPr>
            <p:nvPr/>
          </p:nvSpPr>
          <p:spPr bwMode="auto">
            <a:xfrm>
              <a:off x="1677" y="3772"/>
              <a:ext cx="0" cy="2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4662" name="Text Box 20"/>
            <p:cNvSpPr txBox="1">
              <a:spLocks noChangeArrowheads="1"/>
            </p:cNvSpPr>
            <p:nvPr/>
          </p:nvSpPr>
          <p:spPr bwMode="auto">
            <a:xfrm>
              <a:off x="1009" y="3772"/>
              <a:ext cx="66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启动</a:t>
              </a:r>
              <a:r>
                <a:rPr lang="en-US" altLang="zh-CN" sz="2000">
                  <a:latin typeface="Times New Roman" pitchFamily="18" charset="0"/>
                </a:rPr>
                <a:t>I/O</a:t>
              </a:r>
            </a:p>
          </p:txBody>
        </p:sp>
        <p:sp>
          <p:nvSpPr>
            <p:cNvPr id="64663" name="Line 21"/>
            <p:cNvSpPr>
              <a:spLocks noChangeShapeType="1"/>
            </p:cNvSpPr>
            <p:nvPr/>
          </p:nvSpPr>
          <p:spPr bwMode="auto">
            <a:xfrm>
              <a:off x="1677" y="4035"/>
              <a:ext cx="0" cy="1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4664" name="Line 22"/>
            <p:cNvSpPr>
              <a:spLocks noChangeShapeType="1"/>
            </p:cNvSpPr>
            <p:nvPr/>
          </p:nvSpPr>
          <p:spPr bwMode="auto">
            <a:xfrm flipH="1">
              <a:off x="1677" y="4118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4665" name="Text Box 23"/>
            <p:cNvSpPr txBox="1">
              <a:spLocks noChangeArrowheads="1"/>
            </p:cNvSpPr>
            <p:nvPr/>
          </p:nvSpPr>
          <p:spPr bwMode="auto">
            <a:xfrm>
              <a:off x="1969" y="4012"/>
              <a:ext cx="66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I/O</a:t>
              </a:r>
              <a:r>
                <a:rPr lang="zh-CN" altLang="en-US" sz="2000">
                  <a:latin typeface="Times New Roman" pitchFamily="18" charset="0"/>
                </a:rPr>
                <a:t>准备</a:t>
              </a:r>
            </a:p>
          </p:txBody>
        </p:sp>
        <p:sp>
          <p:nvSpPr>
            <p:cNvPr id="64666" name="Line 24"/>
            <p:cNvSpPr>
              <a:spLocks noChangeShapeType="1"/>
            </p:cNvSpPr>
            <p:nvPr/>
          </p:nvSpPr>
          <p:spPr bwMode="auto">
            <a:xfrm rot="10800000" flipH="1">
              <a:off x="2781" y="4118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4667" name="Line 25"/>
            <p:cNvSpPr>
              <a:spLocks noChangeShapeType="1"/>
            </p:cNvSpPr>
            <p:nvPr/>
          </p:nvSpPr>
          <p:spPr bwMode="auto">
            <a:xfrm flipH="1">
              <a:off x="3076" y="4118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4668" name="Text Box 26"/>
            <p:cNvSpPr txBox="1">
              <a:spLocks noChangeArrowheads="1"/>
            </p:cNvSpPr>
            <p:nvPr/>
          </p:nvSpPr>
          <p:spPr bwMode="auto">
            <a:xfrm>
              <a:off x="3220" y="4012"/>
              <a:ext cx="66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I/O</a:t>
              </a:r>
              <a:r>
                <a:rPr lang="zh-CN" altLang="en-US" sz="2000">
                  <a:latin typeface="Times New Roman" pitchFamily="18" charset="0"/>
                </a:rPr>
                <a:t>准备</a:t>
              </a:r>
            </a:p>
          </p:txBody>
        </p:sp>
        <p:sp>
          <p:nvSpPr>
            <p:cNvPr id="64669" name="Freeform 27"/>
            <p:cNvSpPr>
              <a:spLocks/>
            </p:cNvSpPr>
            <p:nvPr/>
          </p:nvSpPr>
          <p:spPr bwMode="auto">
            <a:xfrm>
              <a:off x="2541" y="3062"/>
              <a:ext cx="483" cy="202"/>
            </a:xfrm>
            <a:custGeom>
              <a:avLst/>
              <a:gdLst>
                <a:gd name="T0" fmla="*/ 528 w 528"/>
                <a:gd name="T1" fmla="*/ 240 h 240"/>
                <a:gd name="T2" fmla="*/ 480 w 528"/>
                <a:gd name="T3" fmla="*/ 144 h 240"/>
                <a:gd name="T4" fmla="*/ 336 w 528"/>
                <a:gd name="T5" fmla="*/ 48 h 240"/>
                <a:gd name="T6" fmla="*/ 192 w 528"/>
                <a:gd name="T7" fmla="*/ 0 h 240"/>
                <a:gd name="T8" fmla="*/ 0 w 528"/>
                <a:gd name="T9" fmla="*/ 0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40"/>
                <a:gd name="T17" fmla="*/ 528 w 528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40">
                  <a:moveTo>
                    <a:pt x="528" y="240"/>
                  </a:moveTo>
                  <a:lnTo>
                    <a:pt x="480" y="144"/>
                  </a:lnTo>
                  <a:lnTo>
                    <a:pt x="336" y="48"/>
                  </a:lnTo>
                  <a:lnTo>
                    <a:pt x="192" y="0"/>
                  </a:lnTo>
                  <a:lnTo>
                    <a:pt x="0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 type="oval" w="sm" len="sm"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4670" name="Text Box 28"/>
            <p:cNvSpPr txBox="1">
              <a:spLocks noChangeArrowheads="1"/>
            </p:cNvSpPr>
            <p:nvPr/>
          </p:nvSpPr>
          <p:spPr bwMode="auto">
            <a:xfrm>
              <a:off x="1485" y="2916"/>
              <a:ext cx="108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一个存取周期</a:t>
              </a:r>
            </a:p>
          </p:txBody>
        </p:sp>
        <p:sp>
          <p:nvSpPr>
            <p:cNvPr id="64671" name="Freeform 29"/>
            <p:cNvSpPr>
              <a:spLocks/>
            </p:cNvSpPr>
            <p:nvPr/>
          </p:nvSpPr>
          <p:spPr bwMode="auto">
            <a:xfrm>
              <a:off x="3024" y="4080"/>
              <a:ext cx="960" cy="192"/>
            </a:xfrm>
            <a:custGeom>
              <a:avLst/>
              <a:gdLst>
                <a:gd name="T0" fmla="*/ 0 w 1056"/>
                <a:gd name="T1" fmla="*/ 0 h 192"/>
                <a:gd name="T2" fmla="*/ 0 w 1056"/>
                <a:gd name="T3" fmla="*/ 96 h 192"/>
                <a:gd name="T4" fmla="*/ 48 w 1056"/>
                <a:gd name="T5" fmla="*/ 192 h 192"/>
                <a:gd name="T6" fmla="*/ 864 w 1056"/>
                <a:gd name="T7" fmla="*/ 192 h 192"/>
                <a:gd name="T8" fmla="*/ 1056 w 1056"/>
                <a:gd name="T9" fmla="*/ 48 h 1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56"/>
                <a:gd name="T16" fmla="*/ 0 h 192"/>
                <a:gd name="T17" fmla="*/ 1056 w 1056"/>
                <a:gd name="T18" fmla="*/ 192 h 1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56" h="192">
                  <a:moveTo>
                    <a:pt x="0" y="0"/>
                  </a:moveTo>
                  <a:lnTo>
                    <a:pt x="0" y="96"/>
                  </a:lnTo>
                  <a:lnTo>
                    <a:pt x="48" y="192"/>
                  </a:lnTo>
                  <a:lnTo>
                    <a:pt x="864" y="192"/>
                  </a:lnTo>
                  <a:lnTo>
                    <a:pt x="1056" y="48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sm" len="sm"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4672" name="Text Box 30"/>
            <p:cNvSpPr txBox="1">
              <a:spLocks noChangeArrowheads="1"/>
            </p:cNvSpPr>
            <p:nvPr/>
          </p:nvSpPr>
          <p:spPr bwMode="auto">
            <a:xfrm>
              <a:off x="3984" y="3878"/>
              <a:ext cx="1151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实现</a:t>
              </a:r>
              <a:r>
                <a:rPr lang="en-US" altLang="zh-CN" sz="2000">
                  <a:latin typeface="Times New Roman" pitchFamily="18" charset="0"/>
                </a:rPr>
                <a:t>I/O</a:t>
              </a:r>
              <a:r>
                <a:rPr lang="zh-CN" altLang="en-US" sz="2000">
                  <a:latin typeface="Times New Roman" pitchFamily="18" charset="0"/>
                </a:rPr>
                <a:t>与主存</a:t>
              </a:r>
            </a:p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之间的传送</a:t>
              </a:r>
            </a:p>
          </p:txBody>
        </p:sp>
        <p:sp>
          <p:nvSpPr>
            <p:cNvPr id="64673" name="Text Box 31"/>
            <p:cNvSpPr txBox="1">
              <a:spLocks noChangeArrowheads="1"/>
            </p:cNvSpPr>
            <p:nvPr/>
          </p:nvSpPr>
          <p:spPr bwMode="auto">
            <a:xfrm>
              <a:off x="189" y="3541"/>
              <a:ext cx="1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endParaRPr lang="zh-CN" altLang="en-US" sz="2000">
                <a:latin typeface="Times New Roman" pitchFamily="18" charset="0"/>
              </a:endParaRPr>
            </a:p>
          </p:txBody>
        </p:sp>
        <p:sp>
          <p:nvSpPr>
            <p:cNvPr id="64674" name="Line 32"/>
            <p:cNvSpPr>
              <a:spLocks noChangeShapeType="1"/>
            </p:cNvSpPr>
            <p:nvPr/>
          </p:nvSpPr>
          <p:spPr bwMode="auto">
            <a:xfrm>
              <a:off x="2973" y="4032"/>
              <a:ext cx="0" cy="1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Group 33"/>
          <p:cNvGrpSpPr>
            <a:grpSpLocks/>
          </p:cNvGrpSpPr>
          <p:nvPr/>
        </p:nvGrpSpPr>
        <p:grpSpPr bwMode="auto">
          <a:xfrm>
            <a:off x="300038" y="760413"/>
            <a:ext cx="8318500" cy="1433512"/>
            <a:chOff x="189" y="479"/>
            <a:chExt cx="5240" cy="903"/>
          </a:xfrm>
        </p:grpSpPr>
        <p:grpSp>
          <p:nvGrpSpPr>
            <p:cNvPr id="64622" name="Group 34"/>
            <p:cNvGrpSpPr>
              <a:grpSpLocks/>
            </p:cNvGrpSpPr>
            <p:nvPr/>
          </p:nvGrpSpPr>
          <p:grpSpPr bwMode="auto">
            <a:xfrm>
              <a:off x="189" y="479"/>
              <a:ext cx="5240" cy="903"/>
              <a:chOff x="189" y="479"/>
              <a:chExt cx="5240" cy="903"/>
            </a:xfrm>
          </p:grpSpPr>
          <p:sp>
            <p:nvSpPr>
              <p:cNvPr id="64627" name="Text Box 35"/>
              <p:cNvSpPr txBox="1">
                <a:spLocks noChangeArrowheads="1"/>
              </p:cNvSpPr>
              <p:nvPr/>
            </p:nvSpPr>
            <p:spPr bwMode="auto">
              <a:xfrm>
                <a:off x="189" y="662"/>
                <a:ext cx="11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endParaRPr lang="zh-CN" altLang="en-US" sz="2000">
                  <a:latin typeface="Times New Roman" pitchFamily="18" charset="0"/>
                </a:endParaRPr>
              </a:p>
            </p:txBody>
          </p:sp>
          <p:sp>
            <p:nvSpPr>
              <p:cNvPr id="64628" name="Line 36"/>
              <p:cNvSpPr>
                <a:spLocks noChangeShapeType="1"/>
              </p:cNvSpPr>
              <p:nvPr/>
            </p:nvSpPr>
            <p:spPr bwMode="auto">
              <a:xfrm>
                <a:off x="717" y="518"/>
                <a:ext cx="0" cy="43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4629" name="Line 37"/>
              <p:cNvSpPr>
                <a:spLocks noChangeShapeType="1"/>
              </p:cNvSpPr>
              <p:nvPr/>
            </p:nvSpPr>
            <p:spPr bwMode="auto">
              <a:xfrm>
                <a:off x="1821" y="518"/>
                <a:ext cx="0" cy="43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4630" name="Line 38"/>
              <p:cNvSpPr>
                <a:spLocks noChangeShapeType="1"/>
              </p:cNvSpPr>
              <p:nvPr/>
            </p:nvSpPr>
            <p:spPr bwMode="auto">
              <a:xfrm>
                <a:off x="4461" y="518"/>
                <a:ext cx="0" cy="86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4631" name="Line 39"/>
              <p:cNvSpPr>
                <a:spLocks noChangeShapeType="1"/>
              </p:cNvSpPr>
              <p:nvPr/>
            </p:nvSpPr>
            <p:spPr bwMode="auto">
              <a:xfrm flipH="1">
                <a:off x="717" y="710"/>
                <a:ext cx="19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4632" name="Line 40"/>
              <p:cNvSpPr>
                <a:spLocks noChangeShapeType="1"/>
              </p:cNvSpPr>
              <p:nvPr/>
            </p:nvSpPr>
            <p:spPr bwMode="auto">
              <a:xfrm rot="10800000" flipH="1">
                <a:off x="1631" y="710"/>
                <a:ext cx="19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4633" name="Text Box 41"/>
              <p:cNvSpPr txBox="1">
                <a:spLocks noChangeArrowheads="1"/>
              </p:cNvSpPr>
              <p:nvPr/>
            </p:nvSpPr>
            <p:spPr bwMode="auto">
              <a:xfrm>
                <a:off x="883" y="501"/>
                <a:ext cx="786" cy="4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latin typeface="Times New Roman" pitchFamily="18" charset="0"/>
                  </a:rPr>
                  <a:t>CPU</a:t>
                </a:r>
                <a:r>
                  <a:rPr lang="en-US" altLang="zh-CN" sz="900">
                    <a:latin typeface="Times New Roman" pitchFamily="18" charset="0"/>
                  </a:rPr>
                  <a:t> </a:t>
                </a:r>
                <a:r>
                  <a:rPr lang="zh-CN" altLang="en-US" sz="2000">
                    <a:latin typeface="Times New Roman" pitchFamily="18" charset="0"/>
                  </a:rPr>
                  <a:t>执行</a:t>
                </a:r>
              </a:p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现行程序</a:t>
                </a:r>
              </a:p>
            </p:txBody>
          </p:sp>
          <p:sp>
            <p:nvSpPr>
              <p:cNvPr id="64634" name="Line 42"/>
              <p:cNvSpPr>
                <a:spLocks noChangeShapeType="1"/>
              </p:cNvSpPr>
              <p:nvPr/>
            </p:nvSpPr>
            <p:spPr bwMode="auto">
              <a:xfrm flipH="1">
                <a:off x="1821" y="710"/>
                <a:ext cx="19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4635" name="Line 43"/>
              <p:cNvSpPr>
                <a:spLocks noChangeShapeType="1"/>
              </p:cNvSpPr>
              <p:nvPr/>
            </p:nvSpPr>
            <p:spPr bwMode="auto">
              <a:xfrm rot="10800000" flipH="1">
                <a:off x="4273" y="710"/>
                <a:ext cx="19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4636" name="Line 44"/>
              <p:cNvSpPr>
                <a:spLocks noChangeShapeType="1"/>
              </p:cNvSpPr>
              <p:nvPr/>
            </p:nvSpPr>
            <p:spPr bwMode="auto">
              <a:xfrm flipH="1">
                <a:off x="4463" y="710"/>
                <a:ext cx="19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4637" name="Text Box 45"/>
              <p:cNvSpPr txBox="1">
                <a:spLocks noChangeArrowheads="1"/>
              </p:cNvSpPr>
              <p:nvPr/>
            </p:nvSpPr>
            <p:spPr bwMode="auto">
              <a:xfrm>
                <a:off x="2051" y="604"/>
                <a:ext cx="212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latin typeface="Times New Roman" pitchFamily="18" charset="0"/>
                  </a:rPr>
                  <a:t>CPU</a:t>
                </a:r>
                <a:r>
                  <a:rPr lang="zh-CN" altLang="en-US" sz="2000">
                    <a:latin typeface="Times New Roman" pitchFamily="18" charset="0"/>
                  </a:rPr>
                  <a:t>查询等待并传输</a:t>
                </a:r>
                <a:r>
                  <a:rPr lang="en-US" altLang="zh-CN" sz="2000">
                    <a:latin typeface="Times New Roman" pitchFamily="18" charset="0"/>
                  </a:rPr>
                  <a:t>I/O</a:t>
                </a:r>
                <a:r>
                  <a:rPr lang="zh-CN" altLang="en-US" sz="2000">
                    <a:latin typeface="Times New Roman" pitchFamily="18" charset="0"/>
                  </a:rPr>
                  <a:t>数据</a:t>
                </a:r>
              </a:p>
            </p:txBody>
          </p:sp>
          <p:sp>
            <p:nvSpPr>
              <p:cNvPr id="64638" name="Text Box 46"/>
              <p:cNvSpPr txBox="1">
                <a:spLocks noChangeArrowheads="1"/>
              </p:cNvSpPr>
              <p:nvPr/>
            </p:nvSpPr>
            <p:spPr bwMode="auto">
              <a:xfrm>
                <a:off x="4605" y="479"/>
                <a:ext cx="824" cy="4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latin typeface="Times New Roman" pitchFamily="18" charset="0"/>
                  </a:rPr>
                  <a:t>CPU </a:t>
                </a:r>
                <a:r>
                  <a:rPr lang="en-US" altLang="zh-CN" sz="900">
                    <a:latin typeface="Times New Roman" pitchFamily="18" charset="0"/>
                  </a:rPr>
                  <a:t> </a:t>
                </a:r>
                <a:r>
                  <a:rPr lang="zh-CN" altLang="en-US" sz="2000">
                    <a:latin typeface="Times New Roman" pitchFamily="18" charset="0"/>
                  </a:rPr>
                  <a:t>执行</a:t>
                </a:r>
              </a:p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现行程序</a:t>
                </a:r>
              </a:p>
            </p:txBody>
          </p:sp>
          <p:sp>
            <p:nvSpPr>
              <p:cNvPr id="64639" name="Line 47"/>
              <p:cNvSpPr>
                <a:spLocks noChangeShapeType="1"/>
              </p:cNvSpPr>
              <p:nvPr/>
            </p:nvSpPr>
            <p:spPr bwMode="auto">
              <a:xfrm>
                <a:off x="1821" y="950"/>
                <a:ext cx="0" cy="23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4640" name="Line 48"/>
              <p:cNvSpPr>
                <a:spLocks noChangeShapeType="1"/>
              </p:cNvSpPr>
              <p:nvPr/>
            </p:nvSpPr>
            <p:spPr bwMode="auto">
              <a:xfrm>
                <a:off x="1821" y="1152"/>
                <a:ext cx="0" cy="13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4641" name="Text Box 49"/>
              <p:cNvSpPr txBox="1">
                <a:spLocks noChangeArrowheads="1"/>
              </p:cNvSpPr>
              <p:nvPr/>
            </p:nvSpPr>
            <p:spPr bwMode="auto">
              <a:xfrm>
                <a:off x="1101" y="950"/>
                <a:ext cx="66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启动</a:t>
                </a:r>
                <a:r>
                  <a:rPr lang="en-US" altLang="zh-CN" sz="2000">
                    <a:latin typeface="Times New Roman" pitchFamily="18" charset="0"/>
                  </a:rPr>
                  <a:t>I/O</a:t>
                </a:r>
              </a:p>
            </p:txBody>
          </p:sp>
          <p:grpSp>
            <p:nvGrpSpPr>
              <p:cNvPr id="64642" name="Group 50"/>
              <p:cNvGrpSpPr>
                <a:grpSpLocks/>
              </p:cNvGrpSpPr>
              <p:nvPr/>
            </p:nvGrpSpPr>
            <p:grpSpPr bwMode="auto">
              <a:xfrm>
                <a:off x="717" y="954"/>
                <a:ext cx="4704" cy="6"/>
                <a:chOff x="336" y="954"/>
                <a:chExt cx="4704" cy="6"/>
              </a:xfrm>
            </p:grpSpPr>
            <p:sp>
              <p:nvSpPr>
                <p:cNvPr id="64643" name="Line 51"/>
                <p:cNvSpPr>
                  <a:spLocks noChangeShapeType="1"/>
                </p:cNvSpPr>
                <p:nvPr/>
              </p:nvSpPr>
              <p:spPr bwMode="auto">
                <a:xfrm>
                  <a:off x="336" y="954"/>
                  <a:ext cx="1104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4644" name="Line 52"/>
                <p:cNvSpPr>
                  <a:spLocks noChangeShapeType="1"/>
                </p:cNvSpPr>
                <p:nvPr/>
              </p:nvSpPr>
              <p:spPr bwMode="auto">
                <a:xfrm>
                  <a:off x="1440" y="960"/>
                  <a:ext cx="264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4645" name="Line 53"/>
                <p:cNvSpPr>
                  <a:spLocks noChangeShapeType="1"/>
                </p:cNvSpPr>
                <p:nvPr/>
              </p:nvSpPr>
              <p:spPr bwMode="auto">
                <a:xfrm>
                  <a:off x="4080" y="960"/>
                  <a:ext cx="9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64623" name="Group 54"/>
            <p:cNvGrpSpPr>
              <a:grpSpLocks/>
            </p:cNvGrpSpPr>
            <p:nvPr/>
          </p:nvGrpSpPr>
          <p:grpSpPr bwMode="auto">
            <a:xfrm>
              <a:off x="1821" y="1094"/>
              <a:ext cx="2640" cy="250"/>
              <a:chOff x="1821" y="1094"/>
              <a:chExt cx="2640" cy="250"/>
            </a:xfrm>
          </p:grpSpPr>
          <p:sp>
            <p:nvSpPr>
              <p:cNvPr id="64624" name="Text Box 55"/>
              <p:cNvSpPr txBox="1">
                <a:spLocks noChangeArrowheads="1"/>
              </p:cNvSpPr>
              <p:nvPr/>
            </p:nvSpPr>
            <p:spPr bwMode="auto">
              <a:xfrm>
                <a:off x="2431" y="1094"/>
                <a:ext cx="1191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latin typeface="Times New Roman" pitchFamily="18" charset="0"/>
                  </a:rPr>
                  <a:t>I/O </a:t>
                </a:r>
                <a:r>
                  <a:rPr lang="zh-CN" altLang="en-US" sz="2000">
                    <a:latin typeface="Times New Roman" pitchFamily="18" charset="0"/>
                  </a:rPr>
                  <a:t>准备及传送</a:t>
                </a:r>
              </a:p>
            </p:txBody>
          </p:sp>
          <p:sp>
            <p:nvSpPr>
              <p:cNvPr id="64625" name="Line 56"/>
              <p:cNvSpPr>
                <a:spLocks noChangeShapeType="1"/>
              </p:cNvSpPr>
              <p:nvPr/>
            </p:nvSpPr>
            <p:spPr bwMode="auto">
              <a:xfrm>
                <a:off x="3597" y="1200"/>
                <a:ext cx="86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4626" name="Line 57"/>
              <p:cNvSpPr>
                <a:spLocks noChangeShapeType="1"/>
              </p:cNvSpPr>
              <p:nvPr/>
            </p:nvSpPr>
            <p:spPr bwMode="auto">
              <a:xfrm>
                <a:off x="1821" y="1200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stealth" w="med" len="med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7" name="Group 58"/>
          <p:cNvGrpSpPr>
            <a:grpSpLocks/>
          </p:cNvGrpSpPr>
          <p:nvPr/>
        </p:nvGrpSpPr>
        <p:grpSpPr bwMode="auto">
          <a:xfrm>
            <a:off x="300038" y="2209800"/>
            <a:ext cx="8310562" cy="2530475"/>
            <a:chOff x="189" y="1392"/>
            <a:chExt cx="5235" cy="1594"/>
          </a:xfrm>
        </p:grpSpPr>
        <p:sp>
          <p:nvSpPr>
            <p:cNvPr id="64590" name="Line 59"/>
            <p:cNvSpPr>
              <a:spLocks noChangeShapeType="1"/>
            </p:cNvSpPr>
            <p:nvPr/>
          </p:nvSpPr>
          <p:spPr bwMode="auto">
            <a:xfrm>
              <a:off x="720" y="2071"/>
              <a:ext cx="21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4591" name="Line 60"/>
            <p:cNvSpPr>
              <a:spLocks noChangeShapeType="1"/>
            </p:cNvSpPr>
            <p:nvPr/>
          </p:nvSpPr>
          <p:spPr bwMode="auto">
            <a:xfrm>
              <a:off x="2880" y="1543"/>
              <a:ext cx="0" cy="53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4592" name="Line 61"/>
            <p:cNvSpPr>
              <a:spLocks noChangeShapeType="1"/>
            </p:cNvSpPr>
            <p:nvPr/>
          </p:nvSpPr>
          <p:spPr bwMode="auto">
            <a:xfrm>
              <a:off x="720" y="1536"/>
              <a:ext cx="0" cy="53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4593" name="Text Box 62"/>
            <p:cNvSpPr txBox="1">
              <a:spLocks noChangeArrowheads="1"/>
            </p:cNvSpPr>
            <p:nvPr/>
          </p:nvSpPr>
          <p:spPr bwMode="auto">
            <a:xfrm>
              <a:off x="1236" y="1781"/>
              <a:ext cx="140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指令执行周期结束</a:t>
              </a:r>
            </a:p>
          </p:txBody>
        </p:sp>
        <p:sp>
          <p:nvSpPr>
            <p:cNvPr id="64594" name="Line 63"/>
            <p:cNvSpPr>
              <a:spLocks noChangeShapeType="1"/>
            </p:cNvSpPr>
            <p:nvPr/>
          </p:nvSpPr>
          <p:spPr bwMode="auto">
            <a:xfrm>
              <a:off x="2685" y="1927"/>
              <a:ext cx="19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4595" name="Text Box 64"/>
            <p:cNvSpPr txBox="1">
              <a:spLocks noChangeArrowheads="1"/>
            </p:cNvSpPr>
            <p:nvPr/>
          </p:nvSpPr>
          <p:spPr bwMode="auto">
            <a:xfrm>
              <a:off x="1056" y="1543"/>
              <a:ext cx="149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CPU  </a:t>
              </a:r>
              <a:r>
                <a:rPr lang="zh-CN" altLang="en-US" sz="2000">
                  <a:latin typeface="Times New Roman" pitchFamily="18" charset="0"/>
                </a:rPr>
                <a:t>执行现行程序</a:t>
              </a:r>
            </a:p>
          </p:txBody>
        </p:sp>
        <p:sp>
          <p:nvSpPr>
            <p:cNvPr id="64596" name="Line 65"/>
            <p:cNvSpPr>
              <a:spLocks noChangeShapeType="1"/>
            </p:cNvSpPr>
            <p:nvPr/>
          </p:nvSpPr>
          <p:spPr bwMode="auto">
            <a:xfrm>
              <a:off x="3168" y="1543"/>
              <a:ext cx="0" cy="53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4597" name="Line 66"/>
            <p:cNvSpPr>
              <a:spLocks noChangeShapeType="1"/>
            </p:cNvSpPr>
            <p:nvPr/>
          </p:nvSpPr>
          <p:spPr bwMode="auto">
            <a:xfrm>
              <a:off x="3168" y="2071"/>
              <a:ext cx="22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4598" name="Text Box 67"/>
            <p:cNvSpPr txBox="1">
              <a:spLocks noChangeArrowheads="1"/>
            </p:cNvSpPr>
            <p:nvPr/>
          </p:nvSpPr>
          <p:spPr bwMode="auto">
            <a:xfrm>
              <a:off x="3356" y="1543"/>
              <a:ext cx="149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CPU  </a:t>
              </a:r>
              <a:r>
                <a:rPr lang="zh-CN" altLang="en-US" sz="2000">
                  <a:latin typeface="Times New Roman" pitchFamily="18" charset="0"/>
                </a:rPr>
                <a:t>执行现行程序</a:t>
              </a:r>
            </a:p>
          </p:txBody>
        </p:sp>
        <p:sp>
          <p:nvSpPr>
            <p:cNvPr id="64599" name="Line 68"/>
            <p:cNvSpPr>
              <a:spLocks noChangeShapeType="1"/>
            </p:cNvSpPr>
            <p:nvPr/>
          </p:nvSpPr>
          <p:spPr bwMode="auto">
            <a:xfrm flipH="1">
              <a:off x="2736" y="2071"/>
              <a:ext cx="144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4600" name="Freeform 69"/>
            <p:cNvSpPr>
              <a:spLocks/>
            </p:cNvSpPr>
            <p:nvPr/>
          </p:nvSpPr>
          <p:spPr bwMode="auto">
            <a:xfrm>
              <a:off x="2736" y="2071"/>
              <a:ext cx="864" cy="336"/>
            </a:xfrm>
            <a:custGeom>
              <a:avLst/>
              <a:gdLst>
                <a:gd name="T0" fmla="*/ 0 w 864"/>
                <a:gd name="T1" fmla="*/ 336 h 336"/>
                <a:gd name="T2" fmla="*/ 864 w 864"/>
                <a:gd name="T3" fmla="*/ 336 h 336"/>
                <a:gd name="T4" fmla="*/ 432 w 864"/>
                <a:gd name="T5" fmla="*/ 0 h 336"/>
                <a:gd name="T6" fmla="*/ 0 60000 65536"/>
                <a:gd name="T7" fmla="*/ 0 60000 65536"/>
                <a:gd name="T8" fmla="*/ 0 60000 65536"/>
                <a:gd name="T9" fmla="*/ 0 w 864"/>
                <a:gd name="T10" fmla="*/ 0 h 336"/>
                <a:gd name="T11" fmla="*/ 864 w 864"/>
                <a:gd name="T12" fmla="*/ 336 h 3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4" h="336">
                  <a:moveTo>
                    <a:pt x="0" y="336"/>
                  </a:moveTo>
                  <a:lnTo>
                    <a:pt x="864" y="336"/>
                  </a:lnTo>
                  <a:lnTo>
                    <a:pt x="432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4601" name="Line 70"/>
            <p:cNvSpPr>
              <a:spLocks noChangeShapeType="1"/>
            </p:cNvSpPr>
            <p:nvPr/>
          </p:nvSpPr>
          <p:spPr bwMode="auto">
            <a:xfrm>
              <a:off x="2736" y="2458"/>
              <a:ext cx="86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4602" name="Line 71"/>
            <p:cNvSpPr>
              <a:spLocks noChangeShapeType="1"/>
            </p:cNvSpPr>
            <p:nvPr/>
          </p:nvSpPr>
          <p:spPr bwMode="auto">
            <a:xfrm>
              <a:off x="3600" y="2307"/>
              <a:ext cx="0" cy="2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4603" name="Line 72"/>
            <p:cNvSpPr>
              <a:spLocks noChangeShapeType="1"/>
            </p:cNvSpPr>
            <p:nvPr/>
          </p:nvSpPr>
          <p:spPr bwMode="auto">
            <a:xfrm flipV="1">
              <a:off x="2736" y="2069"/>
              <a:ext cx="0" cy="29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4604" name="Line 73"/>
            <p:cNvSpPr>
              <a:spLocks noChangeShapeType="1"/>
            </p:cNvSpPr>
            <p:nvPr/>
          </p:nvSpPr>
          <p:spPr bwMode="auto">
            <a:xfrm>
              <a:off x="1628" y="2071"/>
              <a:ext cx="0" cy="2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4605" name="Text Box 74"/>
            <p:cNvSpPr txBox="1">
              <a:spLocks noChangeArrowheads="1"/>
            </p:cNvSpPr>
            <p:nvPr/>
          </p:nvSpPr>
          <p:spPr bwMode="auto">
            <a:xfrm>
              <a:off x="960" y="2071"/>
              <a:ext cx="66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启动</a:t>
              </a:r>
              <a:r>
                <a:rPr lang="en-US" altLang="zh-CN" sz="2000">
                  <a:latin typeface="Times New Roman" pitchFamily="18" charset="0"/>
                </a:rPr>
                <a:t>I/O</a:t>
              </a:r>
            </a:p>
          </p:txBody>
        </p:sp>
        <p:sp>
          <p:nvSpPr>
            <p:cNvPr id="64606" name="Text Box 75"/>
            <p:cNvSpPr txBox="1">
              <a:spLocks noChangeArrowheads="1"/>
            </p:cNvSpPr>
            <p:nvPr/>
          </p:nvSpPr>
          <p:spPr bwMode="auto">
            <a:xfrm>
              <a:off x="1976" y="2061"/>
              <a:ext cx="7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中断请求</a:t>
              </a:r>
            </a:p>
          </p:txBody>
        </p:sp>
        <p:sp>
          <p:nvSpPr>
            <p:cNvPr id="64607" name="Line 76"/>
            <p:cNvSpPr>
              <a:spLocks noChangeShapeType="1"/>
            </p:cNvSpPr>
            <p:nvPr/>
          </p:nvSpPr>
          <p:spPr bwMode="auto">
            <a:xfrm flipH="1">
              <a:off x="3600" y="2458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4608" name="Text Box 77"/>
            <p:cNvSpPr txBox="1">
              <a:spLocks noChangeArrowheads="1"/>
            </p:cNvSpPr>
            <p:nvPr/>
          </p:nvSpPr>
          <p:spPr bwMode="auto">
            <a:xfrm>
              <a:off x="3744" y="2314"/>
              <a:ext cx="66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I/O</a:t>
              </a:r>
              <a:r>
                <a:rPr lang="zh-CN" altLang="en-US" sz="2000">
                  <a:latin typeface="Times New Roman" pitchFamily="18" charset="0"/>
                </a:rPr>
                <a:t>准备</a:t>
              </a:r>
            </a:p>
          </p:txBody>
        </p:sp>
        <p:sp>
          <p:nvSpPr>
            <p:cNvPr id="64609" name="Line 78"/>
            <p:cNvSpPr>
              <a:spLocks noChangeShapeType="1"/>
            </p:cNvSpPr>
            <p:nvPr/>
          </p:nvSpPr>
          <p:spPr bwMode="auto">
            <a:xfrm>
              <a:off x="1632" y="2352"/>
              <a:ext cx="0" cy="2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4610" name="Line 79"/>
            <p:cNvSpPr>
              <a:spLocks noChangeShapeType="1"/>
            </p:cNvSpPr>
            <p:nvPr/>
          </p:nvSpPr>
          <p:spPr bwMode="auto">
            <a:xfrm flipH="1">
              <a:off x="1632" y="2468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4611" name="Text Box 80"/>
            <p:cNvSpPr txBox="1">
              <a:spLocks noChangeArrowheads="1"/>
            </p:cNvSpPr>
            <p:nvPr/>
          </p:nvSpPr>
          <p:spPr bwMode="auto">
            <a:xfrm>
              <a:off x="1828" y="2362"/>
              <a:ext cx="66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I/O</a:t>
              </a:r>
              <a:r>
                <a:rPr lang="zh-CN" altLang="en-US" sz="2000">
                  <a:latin typeface="Times New Roman" pitchFamily="18" charset="0"/>
                </a:rPr>
                <a:t>准备</a:t>
              </a:r>
            </a:p>
          </p:txBody>
        </p:sp>
        <p:sp>
          <p:nvSpPr>
            <p:cNvPr id="64612" name="Line 81"/>
            <p:cNvSpPr>
              <a:spLocks noChangeShapeType="1"/>
            </p:cNvSpPr>
            <p:nvPr/>
          </p:nvSpPr>
          <p:spPr bwMode="auto">
            <a:xfrm rot="10800000" flipH="1">
              <a:off x="2544" y="2468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4613" name="Text Box 82"/>
            <p:cNvSpPr txBox="1">
              <a:spLocks noChangeArrowheads="1"/>
            </p:cNvSpPr>
            <p:nvPr/>
          </p:nvSpPr>
          <p:spPr bwMode="auto">
            <a:xfrm>
              <a:off x="2877" y="2544"/>
              <a:ext cx="2026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CPU </a:t>
              </a:r>
              <a:r>
                <a:rPr lang="zh-CN" altLang="en-US" sz="2000">
                  <a:latin typeface="Times New Roman" pitchFamily="18" charset="0"/>
                </a:rPr>
                <a:t>处理中断服务程序</a:t>
              </a:r>
            </a:p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实现 </a:t>
              </a:r>
              <a:r>
                <a:rPr lang="en-US" altLang="zh-CN" sz="2000">
                  <a:latin typeface="Times New Roman" pitchFamily="18" charset="0"/>
                </a:rPr>
                <a:t>I/O </a:t>
              </a:r>
              <a:r>
                <a:rPr lang="zh-CN" altLang="en-US" sz="2000">
                  <a:latin typeface="Times New Roman" pitchFamily="18" charset="0"/>
                </a:rPr>
                <a:t>与主机之间的传送</a:t>
              </a:r>
            </a:p>
          </p:txBody>
        </p:sp>
        <p:sp>
          <p:nvSpPr>
            <p:cNvPr id="64614" name="Text Box 83"/>
            <p:cNvSpPr txBox="1">
              <a:spLocks noChangeArrowheads="1"/>
            </p:cNvSpPr>
            <p:nvPr/>
          </p:nvSpPr>
          <p:spPr bwMode="auto">
            <a:xfrm>
              <a:off x="2891" y="1392"/>
              <a:ext cx="277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间</a:t>
              </a:r>
            </a:p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断</a:t>
              </a:r>
            </a:p>
          </p:txBody>
        </p:sp>
        <p:sp>
          <p:nvSpPr>
            <p:cNvPr id="64615" name="Line 84"/>
            <p:cNvSpPr>
              <a:spLocks noChangeShapeType="1"/>
            </p:cNvSpPr>
            <p:nvPr/>
          </p:nvSpPr>
          <p:spPr bwMode="auto">
            <a:xfrm>
              <a:off x="3024" y="1872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4616" name="Text Box 85"/>
            <p:cNvSpPr txBox="1">
              <a:spLocks noChangeArrowheads="1"/>
            </p:cNvSpPr>
            <p:nvPr/>
          </p:nvSpPr>
          <p:spPr bwMode="auto">
            <a:xfrm>
              <a:off x="189" y="1766"/>
              <a:ext cx="1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endParaRPr lang="zh-CN" altLang="en-US" sz="2000">
                <a:latin typeface="Times New Roman" pitchFamily="18" charset="0"/>
              </a:endParaRPr>
            </a:p>
          </p:txBody>
        </p:sp>
        <p:sp>
          <p:nvSpPr>
            <p:cNvPr id="64617" name="Line 86"/>
            <p:cNvSpPr>
              <a:spLocks noChangeShapeType="1"/>
            </p:cNvSpPr>
            <p:nvPr/>
          </p:nvSpPr>
          <p:spPr bwMode="auto">
            <a:xfrm>
              <a:off x="2736" y="2362"/>
              <a:ext cx="0" cy="2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4618" name="Line 87"/>
            <p:cNvSpPr>
              <a:spLocks noChangeShapeType="1"/>
            </p:cNvSpPr>
            <p:nvPr/>
          </p:nvSpPr>
          <p:spPr bwMode="auto">
            <a:xfrm rot="10800000">
              <a:off x="717" y="1639"/>
              <a:ext cx="19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4619" name="Line 88"/>
            <p:cNvSpPr>
              <a:spLocks noChangeShapeType="1"/>
            </p:cNvSpPr>
            <p:nvPr/>
          </p:nvSpPr>
          <p:spPr bwMode="auto">
            <a:xfrm>
              <a:off x="2637" y="1639"/>
              <a:ext cx="19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4620" name="Line 89"/>
            <p:cNvSpPr>
              <a:spLocks noChangeShapeType="1"/>
            </p:cNvSpPr>
            <p:nvPr/>
          </p:nvSpPr>
          <p:spPr bwMode="auto">
            <a:xfrm rot="10800000">
              <a:off x="3165" y="1639"/>
              <a:ext cx="19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4621" name="Line 90"/>
            <p:cNvSpPr>
              <a:spLocks noChangeShapeType="1"/>
            </p:cNvSpPr>
            <p:nvPr/>
          </p:nvSpPr>
          <p:spPr bwMode="auto">
            <a:xfrm flipH="1">
              <a:off x="3168" y="2471"/>
              <a:ext cx="144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8" name="Group 91"/>
          <p:cNvGrpSpPr>
            <a:grpSpLocks/>
          </p:cNvGrpSpPr>
          <p:nvPr/>
        </p:nvGrpSpPr>
        <p:grpSpPr bwMode="auto">
          <a:xfrm>
            <a:off x="1747838" y="1508125"/>
            <a:ext cx="1143000" cy="396875"/>
            <a:chOff x="1101" y="944"/>
            <a:chExt cx="720" cy="250"/>
          </a:xfrm>
        </p:grpSpPr>
        <p:sp>
          <p:nvSpPr>
            <p:cNvPr id="64588" name="Line 92"/>
            <p:cNvSpPr>
              <a:spLocks noChangeShapeType="1"/>
            </p:cNvSpPr>
            <p:nvPr/>
          </p:nvSpPr>
          <p:spPr bwMode="auto">
            <a:xfrm>
              <a:off x="1821" y="944"/>
              <a:ext cx="0" cy="238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4589" name="Text Box 93"/>
            <p:cNvSpPr txBox="1">
              <a:spLocks noChangeArrowheads="1"/>
            </p:cNvSpPr>
            <p:nvPr/>
          </p:nvSpPr>
          <p:spPr bwMode="auto">
            <a:xfrm>
              <a:off x="1101" y="944"/>
              <a:ext cx="66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启动</a:t>
              </a:r>
              <a:r>
                <a:rPr lang="en-US" altLang="zh-CN" sz="2000">
                  <a:solidFill>
                    <a:schemeClr val="folHlink"/>
                  </a:solidFill>
                  <a:latin typeface="Times New Roman" pitchFamily="18" charset="0"/>
                </a:rPr>
                <a:t>I/O</a:t>
              </a:r>
            </a:p>
          </p:txBody>
        </p:sp>
      </p:grpSp>
      <p:grpSp>
        <p:nvGrpSpPr>
          <p:cNvPr id="9" name="Group 94"/>
          <p:cNvGrpSpPr>
            <a:grpSpLocks/>
          </p:cNvGrpSpPr>
          <p:nvPr/>
        </p:nvGrpSpPr>
        <p:grpSpPr bwMode="auto">
          <a:xfrm>
            <a:off x="1524000" y="3278188"/>
            <a:ext cx="1060450" cy="396875"/>
            <a:chOff x="960" y="2065"/>
            <a:chExt cx="668" cy="250"/>
          </a:xfrm>
        </p:grpSpPr>
        <p:sp>
          <p:nvSpPr>
            <p:cNvPr id="64586" name="Line 95"/>
            <p:cNvSpPr>
              <a:spLocks noChangeShapeType="1"/>
            </p:cNvSpPr>
            <p:nvPr/>
          </p:nvSpPr>
          <p:spPr bwMode="auto">
            <a:xfrm>
              <a:off x="1628" y="2065"/>
              <a:ext cx="0" cy="238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4587" name="Text Box 96"/>
            <p:cNvSpPr txBox="1">
              <a:spLocks noChangeArrowheads="1"/>
            </p:cNvSpPr>
            <p:nvPr/>
          </p:nvSpPr>
          <p:spPr bwMode="auto">
            <a:xfrm>
              <a:off x="960" y="2065"/>
              <a:ext cx="66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启动</a:t>
              </a:r>
              <a:r>
                <a:rPr lang="en-US" altLang="zh-CN" sz="2000">
                  <a:solidFill>
                    <a:schemeClr val="folHlink"/>
                  </a:solidFill>
                  <a:latin typeface="Times New Roman" pitchFamily="18" charset="0"/>
                </a:rPr>
                <a:t>I/O</a:t>
              </a:r>
            </a:p>
          </p:txBody>
        </p:sp>
      </p:grpSp>
      <p:sp>
        <p:nvSpPr>
          <p:cNvPr id="240737" name="Line 97"/>
          <p:cNvSpPr>
            <a:spLocks noChangeShapeType="1"/>
          </p:cNvSpPr>
          <p:nvPr/>
        </p:nvSpPr>
        <p:spPr bwMode="auto">
          <a:xfrm>
            <a:off x="1143000" y="1514475"/>
            <a:ext cx="1752600" cy="0"/>
          </a:xfrm>
          <a:prstGeom prst="line">
            <a:avLst/>
          </a:prstGeom>
          <a:noFill/>
          <a:ln w="38100">
            <a:solidFill>
              <a:srgbClr val="C28F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40738" name="Line 98"/>
          <p:cNvSpPr>
            <a:spLocks noChangeShapeType="1"/>
          </p:cNvSpPr>
          <p:nvPr/>
        </p:nvSpPr>
        <p:spPr bwMode="auto">
          <a:xfrm>
            <a:off x="7086600" y="1524000"/>
            <a:ext cx="1524000" cy="0"/>
          </a:xfrm>
          <a:prstGeom prst="line">
            <a:avLst/>
          </a:prstGeom>
          <a:noFill/>
          <a:ln w="38100">
            <a:solidFill>
              <a:srgbClr val="C28F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40739" name="Freeform 99"/>
          <p:cNvSpPr>
            <a:spLocks/>
          </p:cNvSpPr>
          <p:nvPr/>
        </p:nvSpPr>
        <p:spPr bwMode="auto">
          <a:xfrm>
            <a:off x="1138238" y="3289300"/>
            <a:ext cx="1452562" cy="4763"/>
          </a:xfrm>
          <a:custGeom>
            <a:avLst/>
            <a:gdLst>
              <a:gd name="T0" fmla="*/ 0 w 915"/>
              <a:gd name="T1" fmla="*/ 3 h 3"/>
              <a:gd name="T2" fmla="*/ 915 w 915"/>
              <a:gd name="T3" fmla="*/ 0 h 3"/>
              <a:gd name="T4" fmla="*/ 0 60000 65536"/>
              <a:gd name="T5" fmla="*/ 0 60000 65536"/>
              <a:gd name="T6" fmla="*/ 0 w 915"/>
              <a:gd name="T7" fmla="*/ 0 h 3"/>
              <a:gd name="T8" fmla="*/ 915 w 915"/>
              <a:gd name="T9" fmla="*/ 3 h 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915" h="3">
                <a:moveTo>
                  <a:pt x="0" y="3"/>
                </a:moveTo>
                <a:lnTo>
                  <a:pt x="915" y="0"/>
                </a:lnTo>
              </a:path>
            </a:pathLst>
          </a:custGeom>
          <a:noFill/>
          <a:ln w="38100">
            <a:solidFill>
              <a:srgbClr val="C28F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0" name="Group 100"/>
          <p:cNvGrpSpPr>
            <a:grpSpLocks/>
          </p:cNvGrpSpPr>
          <p:nvPr/>
        </p:nvGrpSpPr>
        <p:grpSpPr bwMode="auto">
          <a:xfrm>
            <a:off x="2590800" y="3289300"/>
            <a:ext cx="1752600" cy="865188"/>
            <a:chOff x="1632" y="2067"/>
            <a:chExt cx="1104" cy="545"/>
          </a:xfrm>
        </p:grpSpPr>
        <p:sp>
          <p:nvSpPr>
            <p:cNvPr id="64579" name="Freeform 101"/>
            <p:cNvSpPr>
              <a:spLocks/>
            </p:cNvSpPr>
            <p:nvPr/>
          </p:nvSpPr>
          <p:spPr bwMode="auto">
            <a:xfrm>
              <a:off x="1632" y="2067"/>
              <a:ext cx="1098" cy="3"/>
            </a:xfrm>
            <a:custGeom>
              <a:avLst/>
              <a:gdLst>
                <a:gd name="T0" fmla="*/ 0 w 1098"/>
                <a:gd name="T1" fmla="*/ 3 h 3"/>
                <a:gd name="T2" fmla="*/ 1098 w 1098"/>
                <a:gd name="T3" fmla="*/ 0 h 3"/>
                <a:gd name="T4" fmla="*/ 0 60000 65536"/>
                <a:gd name="T5" fmla="*/ 0 60000 65536"/>
                <a:gd name="T6" fmla="*/ 0 w 1098"/>
                <a:gd name="T7" fmla="*/ 0 h 3"/>
                <a:gd name="T8" fmla="*/ 1098 w 1098"/>
                <a:gd name="T9" fmla="*/ 3 h 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098" h="3">
                  <a:moveTo>
                    <a:pt x="0" y="3"/>
                  </a:moveTo>
                  <a:lnTo>
                    <a:pt x="1098" y="0"/>
                  </a:lnTo>
                </a:path>
              </a:pathLst>
            </a:custGeom>
            <a:noFill/>
            <a:ln w="38100">
              <a:solidFill>
                <a:srgbClr val="C28F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64580" name="Group 102"/>
            <p:cNvGrpSpPr>
              <a:grpSpLocks/>
            </p:cNvGrpSpPr>
            <p:nvPr/>
          </p:nvGrpSpPr>
          <p:grpSpPr bwMode="auto">
            <a:xfrm>
              <a:off x="1632" y="2352"/>
              <a:ext cx="1104" cy="260"/>
              <a:chOff x="1632" y="2352"/>
              <a:chExt cx="1104" cy="260"/>
            </a:xfrm>
          </p:grpSpPr>
          <p:sp>
            <p:nvSpPr>
              <p:cNvPr id="64581" name="Line 103"/>
              <p:cNvSpPr>
                <a:spLocks noChangeShapeType="1"/>
              </p:cNvSpPr>
              <p:nvPr/>
            </p:nvSpPr>
            <p:spPr bwMode="auto">
              <a:xfrm>
                <a:off x="1632" y="2352"/>
                <a:ext cx="0" cy="247"/>
              </a:xfrm>
              <a:prstGeom prst="line">
                <a:avLst/>
              </a:prstGeom>
              <a:noFill/>
              <a:ln w="1905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4582" name="Line 104"/>
              <p:cNvSpPr>
                <a:spLocks noChangeShapeType="1"/>
              </p:cNvSpPr>
              <p:nvPr/>
            </p:nvSpPr>
            <p:spPr bwMode="auto">
              <a:xfrm flipH="1">
                <a:off x="1632" y="2468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folHlink"/>
                </a:solidFill>
                <a:round/>
                <a:headEnd/>
                <a:tailEnd type="stealth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4583" name="Text Box 105"/>
              <p:cNvSpPr txBox="1">
                <a:spLocks noChangeArrowheads="1"/>
              </p:cNvSpPr>
              <p:nvPr/>
            </p:nvSpPr>
            <p:spPr bwMode="auto">
              <a:xfrm>
                <a:off x="1828" y="2362"/>
                <a:ext cx="66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folHlink"/>
                    </a:solidFill>
                    <a:latin typeface="Times New Roman" pitchFamily="18" charset="0"/>
                  </a:rPr>
                  <a:t>I/O</a:t>
                </a:r>
                <a:r>
                  <a:rPr lang="zh-CN" altLang="en-US" sz="2000">
                    <a:solidFill>
                      <a:schemeClr val="folHlink"/>
                    </a:solidFill>
                    <a:latin typeface="Times New Roman" pitchFamily="18" charset="0"/>
                  </a:rPr>
                  <a:t>准备</a:t>
                </a:r>
              </a:p>
            </p:txBody>
          </p:sp>
          <p:sp>
            <p:nvSpPr>
              <p:cNvPr id="64584" name="Line 106"/>
              <p:cNvSpPr>
                <a:spLocks noChangeShapeType="1"/>
              </p:cNvSpPr>
              <p:nvPr/>
            </p:nvSpPr>
            <p:spPr bwMode="auto">
              <a:xfrm rot="10800000" flipH="1">
                <a:off x="2544" y="2468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folHlink"/>
                </a:solidFill>
                <a:round/>
                <a:headEnd/>
                <a:tailEnd type="stealth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4585" name="Line 107"/>
              <p:cNvSpPr>
                <a:spLocks noChangeShapeType="1"/>
              </p:cNvSpPr>
              <p:nvPr/>
            </p:nvSpPr>
            <p:spPr bwMode="auto">
              <a:xfrm>
                <a:off x="2736" y="2362"/>
                <a:ext cx="0" cy="247"/>
              </a:xfrm>
              <a:prstGeom prst="line">
                <a:avLst/>
              </a:prstGeom>
              <a:noFill/>
              <a:ln w="1905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12" name="Group 108"/>
          <p:cNvGrpSpPr>
            <a:grpSpLocks/>
          </p:cNvGrpSpPr>
          <p:nvPr/>
        </p:nvGrpSpPr>
        <p:grpSpPr bwMode="auto">
          <a:xfrm>
            <a:off x="3136900" y="3276600"/>
            <a:ext cx="1206500" cy="477838"/>
            <a:chOff x="1976" y="2055"/>
            <a:chExt cx="760" cy="301"/>
          </a:xfrm>
        </p:grpSpPr>
        <p:sp>
          <p:nvSpPr>
            <p:cNvPr id="64577" name="Line 109"/>
            <p:cNvSpPr>
              <a:spLocks noChangeShapeType="1"/>
            </p:cNvSpPr>
            <p:nvPr/>
          </p:nvSpPr>
          <p:spPr bwMode="auto">
            <a:xfrm flipV="1">
              <a:off x="2736" y="2063"/>
              <a:ext cx="0" cy="293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4578" name="Text Box 110"/>
            <p:cNvSpPr txBox="1">
              <a:spLocks noChangeArrowheads="1"/>
            </p:cNvSpPr>
            <p:nvPr/>
          </p:nvSpPr>
          <p:spPr bwMode="auto">
            <a:xfrm>
              <a:off x="1976" y="2055"/>
              <a:ext cx="7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中断请求</a:t>
              </a:r>
            </a:p>
          </p:txBody>
        </p:sp>
      </p:grpSp>
      <p:sp>
        <p:nvSpPr>
          <p:cNvPr id="240751" name="Line 111"/>
          <p:cNvSpPr>
            <a:spLocks noChangeShapeType="1"/>
          </p:cNvSpPr>
          <p:nvPr/>
        </p:nvSpPr>
        <p:spPr bwMode="auto">
          <a:xfrm flipH="1">
            <a:off x="4343400" y="3278188"/>
            <a:ext cx="228600" cy="5334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stealth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40752" name="Line 112"/>
          <p:cNvSpPr>
            <a:spLocks noChangeShapeType="1"/>
          </p:cNvSpPr>
          <p:nvPr/>
        </p:nvSpPr>
        <p:spPr bwMode="auto">
          <a:xfrm flipH="1" flipV="1">
            <a:off x="5029200" y="3276600"/>
            <a:ext cx="685800" cy="5334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stealth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40753" name="Line 113"/>
          <p:cNvSpPr>
            <a:spLocks noChangeShapeType="1"/>
          </p:cNvSpPr>
          <p:nvPr/>
        </p:nvSpPr>
        <p:spPr bwMode="auto">
          <a:xfrm>
            <a:off x="1143000" y="6005513"/>
            <a:ext cx="1524000" cy="0"/>
          </a:xfrm>
          <a:prstGeom prst="line">
            <a:avLst/>
          </a:prstGeom>
          <a:noFill/>
          <a:ln w="38100">
            <a:solidFill>
              <a:srgbClr val="C28F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3" name="Group 114"/>
          <p:cNvGrpSpPr>
            <a:grpSpLocks/>
          </p:cNvGrpSpPr>
          <p:nvPr/>
        </p:nvGrpSpPr>
        <p:grpSpPr bwMode="auto">
          <a:xfrm>
            <a:off x="1597025" y="5984875"/>
            <a:ext cx="1069975" cy="403225"/>
            <a:chOff x="1006" y="3770"/>
            <a:chExt cx="674" cy="254"/>
          </a:xfrm>
        </p:grpSpPr>
        <p:sp>
          <p:nvSpPr>
            <p:cNvPr id="64575" name="Line 115"/>
            <p:cNvSpPr>
              <a:spLocks noChangeShapeType="1"/>
            </p:cNvSpPr>
            <p:nvPr/>
          </p:nvSpPr>
          <p:spPr bwMode="auto">
            <a:xfrm>
              <a:off x="1680" y="3770"/>
              <a:ext cx="0" cy="238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4576" name="Text Box 116"/>
            <p:cNvSpPr txBox="1">
              <a:spLocks noChangeArrowheads="1"/>
            </p:cNvSpPr>
            <p:nvPr/>
          </p:nvSpPr>
          <p:spPr bwMode="auto">
            <a:xfrm>
              <a:off x="1006" y="3774"/>
              <a:ext cx="66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启动</a:t>
              </a:r>
              <a:r>
                <a:rPr lang="en-US" altLang="zh-CN" sz="2000">
                  <a:solidFill>
                    <a:schemeClr val="folHlink"/>
                  </a:solidFill>
                  <a:latin typeface="Times New Roman" pitchFamily="18" charset="0"/>
                </a:rPr>
                <a:t>I/O</a:t>
              </a:r>
            </a:p>
          </p:txBody>
        </p:sp>
      </p:grpSp>
      <p:grpSp>
        <p:nvGrpSpPr>
          <p:cNvPr id="14" name="Group 117"/>
          <p:cNvGrpSpPr>
            <a:grpSpLocks/>
          </p:cNvGrpSpPr>
          <p:nvPr/>
        </p:nvGrpSpPr>
        <p:grpSpPr bwMode="auto">
          <a:xfrm>
            <a:off x="2662238" y="6005513"/>
            <a:ext cx="2062162" cy="760412"/>
            <a:chOff x="1677" y="3783"/>
            <a:chExt cx="1299" cy="479"/>
          </a:xfrm>
        </p:grpSpPr>
        <p:sp>
          <p:nvSpPr>
            <p:cNvPr id="64568" name="Line 118"/>
            <p:cNvSpPr>
              <a:spLocks noChangeShapeType="1"/>
            </p:cNvSpPr>
            <p:nvPr/>
          </p:nvSpPr>
          <p:spPr bwMode="auto">
            <a:xfrm>
              <a:off x="1680" y="3783"/>
              <a:ext cx="1296" cy="0"/>
            </a:xfrm>
            <a:prstGeom prst="line">
              <a:avLst/>
            </a:prstGeom>
            <a:noFill/>
            <a:ln w="38100">
              <a:solidFill>
                <a:srgbClr val="C28F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64569" name="Group 119"/>
            <p:cNvGrpSpPr>
              <a:grpSpLocks/>
            </p:cNvGrpSpPr>
            <p:nvPr/>
          </p:nvGrpSpPr>
          <p:grpSpPr bwMode="auto">
            <a:xfrm>
              <a:off x="1677" y="4012"/>
              <a:ext cx="1296" cy="250"/>
              <a:chOff x="1677" y="4006"/>
              <a:chExt cx="1296" cy="250"/>
            </a:xfrm>
          </p:grpSpPr>
          <p:sp>
            <p:nvSpPr>
              <p:cNvPr id="64570" name="Line 120"/>
              <p:cNvSpPr>
                <a:spLocks noChangeShapeType="1"/>
              </p:cNvSpPr>
              <p:nvPr/>
            </p:nvSpPr>
            <p:spPr bwMode="auto">
              <a:xfrm>
                <a:off x="1677" y="4029"/>
                <a:ext cx="0" cy="179"/>
              </a:xfrm>
              <a:prstGeom prst="line">
                <a:avLst/>
              </a:prstGeom>
              <a:noFill/>
              <a:ln w="1905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4571" name="Line 121"/>
              <p:cNvSpPr>
                <a:spLocks noChangeShapeType="1"/>
              </p:cNvSpPr>
              <p:nvPr/>
            </p:nvSpPr>
            <p:spPr bwMode="auto">
              <a:xfrm flipH="1">
                <a:off x="1677" y="4112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folHlink"/>
                </a:solidFill>
                <a:round/>
                <a:headEnd/>
                <a:tailEnd type="stealth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4572" name="Text Box 122"/>
              <p:cNvSpPr txBox="1">
                <a:spLocks noChangeArrowheads="1"/>
              </p:cNvSpPr>
              <p:nvPr/>
            </p:nvSpPr>
            <p:spPr bwMode="auto">
              <a:xfrm>
                <a:off x="1969" y="4006"/>
                <a:ext cx="66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folHlink"/>
                    </a:solidFill>
                    <a:latin typeface="Times New Roman" pitchFamily="18" charset="0"/>
                  </a:rPr>
                  <a:t>I/O</a:t>
                </a:r>
                <a:r>
                  <a:rPr lang="zh-CN" altLang="en-US" sz="2000">
                    <a:solidFill>
                      <a:schemeClr val="folHlink"/>
                    </a:solidFill>
                    <a:latin typeface="Times New Roman" pitchFamily="18" charset="0"/>
                  </a:rPr>
                  <a:t>准备</a:t>
                </a:r>
              </a:p>
            </p:txBody>
          </p:sp>
          <p:sp>
            <p:nvSpPr>
              <p:cNvPr id="64573" name="Line 123"/>
              <p:cNvSpPr>
                <a:spLocks noChangeShapeType="1"/>
              </p:cNvSpPr>
              <p:nvPr/>
            </p:nvSpPr>
            <p:spPr bwMode="auto">
              <a:xfrm rot="10800000" flipH="1">
                <a:off x="2781" y="4112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folHlink"/>
                </a:solidFill>
                <a:round/>
                <a:headEnd/>
                <a:tailEnd type="stealth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4574" name="Line 124"/>
              <p:cNvSpPr>
                <a:spLocks noChangeShapeType="1"/>
              </p:cNvSpPr>
              <p:nvPr/>
            </p:nvSpPr>
            <p:spPr bwMode="auto">
              <a:xfrm>
                <a:off x="2973" y="4026"/>
                <a:ext cx="0" cy="179"/>
              </a:xfrm>
              <a:prstGeom prst="line">
                <a:avLst/>
              </a:prstGeom>
              <a:noFill/>
              <a:ln w="1905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16" name="Group 125"/>
          <p:cNvGrpSpPr>
            <a:grpSpLocks/>
          </p:cNvGrpSpPr>
          <p:nvPr/>
        </p:nvGrpSpPr>
        <p:grpSpPr bwMode="auto">
          <a:xfrm>
            <a:off x="2349500" y="4629150"/>
            <a:ext cx="2519363" cy="1390650"/>
            <a:chOff x="1485" y="2916"/>
            <a:chExt cx="1587" cy="876"/>
          </a:xfrm>
        </p:grpSpPr>
        <p:sp>
          <p:nvSpPr>
            <p:cNvPr id="64564" name="Rectangle 126"/>
            <p:cNvSpPr>
              <a:spLocks noChangeArrowheads="1"/>
            </p:cNvSpPr>
            <p:nvPr/>
          </p:nvSpPr>
          <p:spPr bwMode="auto">
            <a:xfrm>
              <a:off x="2976" y="3264"/>
              <a:ext cx="96" cy="52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4565" name="Group 127"/>
            <p:cNvGrpSpPr>
              <a:grpSpLocks/>
            </p:cNvGrpSpPr>
            <p:nvPr/>
          </p:nvGrpSpPr>
          <p:grpSpPr bwMode="auto">
            <a:xfrm>
              <a:off x="1485" y="2916"/>
              <a:ext cx="1539" cy="348"/>
              <a:chOff x="1485" y="2916"/>
              <a:chExt cx="1539" cy="348"/>
            </a:xfrm>
          </p:grpSpPr>
          <p:sp>
            <p:nvSpPr>
              <p:cNvPr id="64566" name="Freeform 128"/>
              <p:cNvSpPr>
                <a:spLocks/>
              </p:cNvSpPr>
              <p:nvPr/>
            </p:nvSpPr>
            <p:spPr bwMode="auto">
              <a:xfrm>
                <a:off x="2541" y="3062"/>
                <a:ext cx="483" cy="202"/>
              </a:xfrm>
              <a:custGeom>
                <a:avLst/>
                <a:gdLst>
                  <a:gd name="T0" fmla="*/ 528 w 528"/>
                  <a:gd name="T1" fmla="*/ 240 h 240"/>
                  <a:gd name="T2" fmla="*/ 480 w 528"/>
                  <a:gd name="T3" fmla="*/ 144 h 240"/>
                  <a:gd name="T4" fmla="*/ 336 w 528"/>
                  <a:gd name="T5" fmla="*/ 48 h 240"/>
                  <a:gd name="T6" fmla="*/ 192 w 528"/>
                  <a:gd name="T7" fmla="*/ 0 h 240"/>
                  <a:gd name="T8" fmla="*/ 0 w 528"/>
                  <a:gd name="T9" fmla="*/ 0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28"/>
                  <a:gd name="T16" fmla="*/ 0 h 240"/>
                  <a:gd name="T17" fmla="*/ 528 w 528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28" h="240">
                    <a:moveTo>
                      <a:pt x="528" y="240"/>
                    </a:moveTo>
                    <a:lnTo>
                      <a:pt x="480" y="144"/>
                    </a:lnTo>
                    <a:lnTo>
                      <a:pt x="336" y="48"/>
                    </a:lnTo>
                    <a:lnTo>
                      <a:pt x="192" y="0"/>
                    </a:ln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folHlink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4567" name="Text Box 129"/>
              <p:cNvSpPr txBox="1">
                <a:spLocks noChangeArrowheads="1"/>
              </p:cNvSpPr>
              <p:nvPr/>
            </p:nvSpPr>
            <p:spPr bwMode="auto">
              <a:xfrm>
                <a:off x="1485" y="2916"/>
                <a:ext cx="108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solidFill>
                      <a:schemeClr val="folHlink"/>
                    </a:solidFill>
                    <a:latin typeface="Times New Roman" pitchFamily="18" charset="0"/>
                  </a:rPr>
                  <a:t>一个存取周期</a:t>
                </a:r>
              </a:p>
            </p:txBody>
          </p:sp>
        </p:grpSp>
      </p:grpSp>
      <p:grpSp>
        <p:nvGrpSpPr>
          <p:cNvPr id="18" name="Group 130"/>
          <p:cNvGrpSpPr>
            <a:grpSpLocks/>
          </p:cNvGrpSpPr>
          <p:nvPr/>
        </p:nvGrpSpPr>
        <p:grpSpPr bwMode="auto">
          <a:xfrm>
            <a:off x="3424238" y="6003925"/>
            <a:ext cx="1303337" cy="396875"/>
            <a:chOff x="2157" y="3776"/>
            <a:chExt cx="821" cy="250"/>
          </a:xfrm>
        </p:grpSpPr>
        <p:sp>
          <p:nvSpPr>
            <p:cNvPr id="64562" name="Line 131"/>
            <p:cNvSpPr>
              <a:spLocks noChangeShapeType="1"/>
            </p:cNvSpPr>
            <p:nvPr/>
          </p:nvSpPr>
          <p:spPr bwMode="auto">
            <a:xfrm>
              <a:off x="2973" y="3776"/>
              <a:ext cx="0" cy="25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stealth" w="med" len="med"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4563" name="Text Box 132"/>
            <p:cNvSpPr txBox="1">
              <a:spLocks noChangeArrowheads="1"/>
            </p:cNvSpPr>
            <p:nvPr/>
          </p:nvSpPr>
          <p:spPr bwMode="auto">
            <a:xfrm>
              <a:off x="2157" y="3776"/>
              <a:ext cx="82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folHlink"/>
                  </a:solidFill>
                  <a:latin typeface="Times New Roman" pitchFamily="18" charset="0"/>
                </a:rPr>
                <a:t>DMA</a:t>
              </a:r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请求</a:t>
              </a:r>
            </a:p>
          </p:txBody>
        </p:sp>
      </p:grpSp>
      <p:sp>
        <p:nvSpPr>
          <p:cNvPr id="240773" name="Freeform 133"/>
          <p:cNvSpPr>
            <a:spLocks/>
          </p:cNvSpPr>
          <p:nvPr/>
        </p:nvSpPr>
        <p:spPr bwMode="auto">
          <a:xfrm>
            <a:off x="4333875" y="3289300"/>
            <a:ext cx="233363" cy="1588"/>
          </a:xfrm>
          <a:custGeom>
            <a:avLst/>
            <a:gdLst>
              <a:gd name="T0" fmla="*/ 0 w 147"/>
              <a:gd name="T1" fmla="*/ 0 h 1"/>
              <a:gd name="T2" fmla="*/ 147 w 147"/>
              <a:gd name="T3" fmla="*/ 0 h 1"/>
              <a:gd name="T4" fmla="*/ 0 60000 65536"/>
              <a:gd name="T5" fmla="*/ 0 60000 65536"/>
              <a:gd name="T6" fmla="*/ 0 w 147"/>
              <a:gd name="T7" fmla="*/ 0 h 1"/>
              <a:gd name="T8" fmla="*/ 147 w 147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47" h="1">
                <a:moveTo>
                  <a:pt x="0" y="0"/>
                </a:moveTo>
                <a:lnTo>
                  <a:pt x="147" y="0"/>
                </a:lnTo>
              </a:path>
            </a:pathLst>
          </a:custGeom>
          <a:noFill/>
          <a:ln w="38100">
            <a:solidFill>
              <a:srgbClr val="C28F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40774" name="Text Box 134"/>
          <p:cNvSpPr txBox="1">
            <a:spLocks noChangeArrowheads="1"/>
          </p:cNvSpPr>
          <p:nvPr/>
        </p:nvSpPr>
        <p:spPr bwMode="auto">
          <a:xfrm>
            <a:off x="212725" y="987425"/>
            <a:ext cx="6953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</a:rPr>
              <a:t>程序</a:t>
            </a:r>
          </a:p>
          <a:p>
            <a:pPr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</a:rPr>
              <a:t>查询</a:t>
            </a:r>
          </a:p>
          <a:p>
            <a:pPr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</a:rPr>
              <a:t>方式</a:t>
            </a: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240775" name="Text Box 135"/>
          <p:cNvSpPr txBox="1">
            <a:spLocks noChangeArrowheads="1"/>
          </p:cNvSpPr>
          <p:nvPr/>
        </p:nvSpPr>
        <p:spPr bwMode="auto">
          <a:xfrm>
            <a:off x="212725" y="2803525"/>
            <a:ext cx="6953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</a:rPr>
              <a:t>程序</a:t>
            </a:r>
          </a:p>
          <a:p>
            <a:pPr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</a:rPr>
              <a:t>中断</a:t>
            </a:r>
          </a:p>
          <a:p>
            <a:pPr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</a:rPr>
              <a:t>方式</a:t>
            </a: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240776" name="Text Box 136"/>
          <p:cNvSpPr txBox="1">
            <a:spLocks noChangeArrowheads="1"/>
          </p:cNvSpPr>
          <p:nvPr/>
        </p:nvSpPr>
        <p:spPr bwMode="auto">
          <a:xfrm>
            <a:off x="288925" y="5653088"/>
            <a:ext cx="8556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latin typeface="Times New Roman" pitchFamily="18" charset="0"/>
              </a:rPr>
              <a:t>DMA </a:t>
            </a:r>
          </a:p>
          <a:p>
            <a:pPr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</a:rPr>
              <a:t>方式</a:t>
            </a:r>
          </a:p>
        </p:txBody>
      </p:sp>
      <p:grpSp>
        <p:nvGrpSpPr>
          <p:cNvPr id="19" name="Group 137"/>
          <p:cNvGrpSpPr>
            <a:grpSpLocks/>
          </p:cNvGrpSpPr>
          <p:nvPr/>
        </p:nvGrpSpPr>
        <p:grpSpPr bwMode="auto">
          <a:xfrm>
            <a:off x="2890838" y="1524000"/>
            <a:ext cx="4195762" cy="685800"/>
            <a:chOff x="1821" y="960"/>
            <a:chExt cx="2643" cy="432"/>
          </a:xfrm>
        </p:grpSpPr>
        <p:grpSp>
          <p:nvGrpSpPr>
            <p:cNvPr id="64554" name="Group 138"/>
            <p:cNvGrpSpPr>
              <a:grpSpLocks/>
            </p:cNvGrpSpPr>
            <p:nvPr/>
          </p:nvGrpSpPr>
          <p:grpSpPr bwMode="auto">
            <a:xfrm>
              <a:off x="1821" y="960"/>
              <a:ext cx="2643" cy="384"/>
              <a:chOff x="1821" y="960"/>
              <a:chExt cx="2643" cy="384"/>
            </a:xfrm>
          </p:grpSpPr>
          <p:sp>
            <p:nvSpPr>
              <p:cNvPr id="64557" name="Line 139"/>
              <p:cNvSpPr>
                <a:spLocks noChangeShapeType="1"/>
              </p:cNvSpPr>
              <p:nvPr/>
            </p:nvSpPr>
            <p:spPr bwMode="auto">
              <a:xfrm>
                <a:off x="1824" y="960"/>
                <a:ext cx="2640" cy="0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64558" name="Group 140"/>
              <p:cNvGrpSpPr>
                <a:grpSpLocks/>
              </p:cNvGrpSpPr>
              <p:nvPr/>
            </p:nvGrpSpPr>
            <p:grpSpPr bwMode="auto">
              <a:xfrm>
                <a:off x="1821" y="1094"/>
                <a:ext cx="2640" cy="250"/>
                <a:chOff x="1821" y="1094"/>
                <a:chExt cx="2640" cy="250"/>
              </a:xfrm>
            </p:grpSpPr>
            <p:sp>
              <p:nvSpPr>
                <p:cNvPr id="64559" name="Text Box 141"/>
                <p:cNvSpPr txBox="1">
                  <a:spLocks noChangeArrowheads="1"/>
                </p:cNvSpPr>
                <p:nvPr/>
              </p:nvSpPr>
              <p:spPr bwMode="auto">
                <a:xfrm>
                  <a:off x="2431" y="1094"/>
                  <a:ext cx="1191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folHlink"/>
                      </a:solidFill>
                      <a:latin typeface="Times New Roman" pitchFamily="18" charset="0"/>
                    </a:rPr>
                    <a:t>I/O </a:t>
                  </a:r>
                  <a:r>
                    <a:rPr lang="zh-CN" altLang="en-US" sz="2000">
                      <a:solidFill>
                        <a:schemeClr val="folHlink"/>
                      </a:solidFill>
                      <a:latin typeface="Times New Roman" pitchFamily="18" charset="0"/>
                    </a:rPr>
                    <a:t>准备及传送</a:t>
                  </a:r>
                </a:p>
              </p:txBody>
            </p:sp>
            <p:sp>
              <p:nvSpPr>
                <p:cNvPr id="64560" name="Line 142"/>
                <p:cNvSpPr>
                  <a:spLocks noChangeShapeType="1"/>
                </p:cNvSpPr>
                <p:nvPr/>
              </p:nvSpPr>
              <p:spPr bwMode="auto">
                <a:xfrm>
                  <a:off x="3597" y="1200"/>
                  <a:ext cx="864" cy="0"/>
                </a:xfrm>
                <a:prstGeom prst="line">
                  <a:avLst/>
                </a:prstGeom>
                <a:noFill/>
                <a:ln w="19050">
                  <a:solidFill>
                    <a:schemeClr val="folHlink"/>
                  </a:solidFill>
                  <a:round/>
                  <a:headEnd/>
                  <a:tailEnd type="stealth" w="med" len="med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4561" name="Line 143"/>
                <p:cNvSpPr>
                  <a:spLocks noChangeShapeType="1"/>
                </p:cNvSpPr>
                <p:nvPr/>
              </p:nvSpPr>
              <p:spPr bwMode="auto">
                <a:xfrm>
                  <a:off x="1821" y="1200"/>
                  <a:ext cx="624" cy="0"/>
                </a:xfrm>
                <a:prstGeom prst="line">
                  <a:avLst/>
                </a:prstGeom>
                <a:noFill/>
                <a:ln w="19050">
                  <a:solidFill>
                    <a:schemeClr val="folHlink"/>
                  </a:solidFill>
                  <a:round/>
                  <a:headEnd type="stealth" w="med" len="med"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64555" name="Line 144"/>
            <p:cNvSpPr>
              <a:spLocks noChangeShapeType="1"/>
            </p:cNvSpPr>
            <p:nvPr/>
          </p:nvSpPr>
          <p:spPr bwMode="auto">
            <a:xfrm>
              <a:off x="4464" y="960"/>
              <a:ext cx="0" cy="432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4556" name="Line 145"/>
            <p:cNvSpPr>
              <a:spLocks noChangeShapeType="1"/>
            </p:cNvSpPr>
            <p:nvPr/>
          </p:nvSpPr>
          <p:spPr bwMode="auto">
            <a:xfrm>
              <a:off x="1824" y="960"/>
              <a:ext cx="0" cy="432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2" name="Group 146"/>
          <p:cNvGrpSpPr>
            <a:grpSpLocks/>
          </p:cNvGrpSpPr>
          <p:nvPr/>
        </p:nvGrpSpPr>
        <p:grpSpPr bwMode="auto">
          <a:xfrm>
            <a:off x="4343400" y="2209800"/>
            <a:ext cx="1371600" cy="1704975"/>
            <a:chOff x="2736" y="1392"/>
            <a:chExt cx="864" cy="1074"/>
          </a:xfrm>
        </p:grpSpPr>
        <p:grpSp>
          <p:nvGrpSpPr>
            <p:cNvPr id="64550" name="Group 147"/>
            <p:cNvGrpSpPr>
              <a:grpSpLocks/>
            </p:cNvGrpSpPr>
            <p:nvPr/>
          </p:nvGrpSpPr>
          <p:grpSpPr bwMode="auto">
            <a:xfrm>
              <a:off x="2736" y="2400"/>
              <a:ext cx="864" cy="66"/>
              <a:chOff x="2736" y="2400"/>
              <a:chExt cx="864" cy="66"/>
            </a:xfrm>
          </p:grpSpPr>
          <p:sp>
            <p:nvSpPr>
              <p:cNvPr id="64552" name="Line 148"/>
              <p:cNvSpPr>
                <a:spLocks noChangeShapeType="1"/>
              </p:cNvSpPr>
              <p:nvPr/>
            </p:nvSpPr>
            <p:spPr bwMode="auto">
              <a:xfrm>
                <a:off x="2736" y="2400"/>
                <a:ext cx="864" cy="0"/>
              </a:xfrm>
              <a:prstGeom prst="line">
                <a:avLst/>
              </a:prstGeom>
              <a:noFill/>
              <a:ln w="5715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4553" name="Line 149"/>
              <p:cNvSpPr>
                <a:spLocks noChangeShapeType="1"/>
              </p:cNvSpPr>
              <p:nvPr/>
            </p:nvSpPr>
            <p:spPr bwMode="auto">
              <a:xfrm>
                <a:off x="2736" y="2466"/>
                <a:ext cx="864" cy="0"/>
              </a:xfrm>
              <a:prstGeom prst="line">
                <a:avLst/>
              </a:prstGeom>
              <a:noFill/>
              <a:ln w="5715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64551" name="Text Box 150"/>
            <p:cNvSpPr txBox="1">
              <a:spLocks noChangeArrowheads="1"/>
            </p:cNvSpPr>
            <p:nvPr/>
          </p:nvSpPr>
          <p:spPr bwMode="auto">
            <a:xfrm>
              <a:off x="2891" y="1392"/>
              <a:ext cx="277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间</a:t>
              </a:r>
            </a:p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断</a:t>
              </a:r>
            </a:p>
          </p:txBody>
        </p:sp>
      </p:grpSp>
      <p:grpSp>
        <p:nvGrpSpPr>
          <p:cNvPr id="24" name="Group 151"/>
          <p:cNvGrpSpPr>
            <a:grpSpLocks/>
          </p:cNvGrpSpPr>
          <p:nvPr/>
        </p:nvGrpSpPr>
        <p:grpSpPr bwMode="auto">
          <a:xfrm>
            <a:off x="5029200" y="3292475"/>
            <a:ext cx="3581400" cy="833438"/>
            <a:chOff x="3168" y="2074"/>
            <a:chExt cx="2256" cy="525"/>
          </a:xfrm>
        </p:grpSpPr>
        <p:sp>
          <p:nvSpPr>
            <p:cNvPr id="64545" name="Line 152"/>
            <p:cNvSpPr>
              <a:spLocks noChangeShapeType="1"/>
            </p:cNvSpPr>
            <p:nvPr/>
          </p:nvSpPr>
          <p:spPr bwMode="auto">
            <a:xfrm>
              <a:off x="3168" y="2074"/>
              <a:ext cx="2256" cy="0"/>
            </a:xfrm>
            <a:prstGeom prst="line">
              <a:avLst/>
            </a:prstGeom>
            <a:noFill/>
            <a:ln w="38100">
              <a:solidFill>
                <a:srgbClr val="C28F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64546" name="Group 153"/>
            <p:cNvGrpSpPr>
              <a:grpSpLocks/>
            </p:cNvGrpSpPr>
            <p:nvPr/>
          </p:nvGrpSpPr>
          <p:grpSpPr bwMode="auto">
            <a:xfrm>
              <a:off x="3600" y="2307"/>
              <a:ext cx="810" cy="292"/>
              <a:chOff x="3600" y="2307"/>
              <a:chExt cx="810" cy="292"/>
            </a:xfrm>
          </p:grpSpPr>
          <p:sp>
            <p:nvSpPr>
              <p:cNvPr id="64547" name="Line 154"/>
              <p:cNvSpPr>
                <a:spLocks noChangeShapeType="1"/>
              </p:cNvSpPr>
              <p:nvPr/>
            </p:nvSpPr>
            <p:spPr bwMode="auto">
              <a:xfrm>
                <a:off x="3600" y="2307"/>
                <a:ext cx="0" cy="292"/>
              </a:xfrm>
              <a:prstGeom prst="line">
                <a:avLst/>
              </a:prstGeom>
              <a:noFill/>
              <a:ln w="1905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4548" name="Line 155"/>
              <p:cNvSpPr>
                <a:spLocks noChangeShapeType="1"/>
              </p:cNvSpPr>
              <p:nvPr/>
            </p:nvSpPr>
            <p:spPr bwMode="auto">
              <a:xfrm flipH="1">
                <a:off x="3600" y="2458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folHlink"/>
                </a:solidFill>
                <a:round/>
                <a:headEnd/>
                <a:tailEnd type="stealth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4549" name="Text Box 156"/>
              <p:cNvSpPr txBox="1">
                <a:spLocks noChangeArrowheads="1"/>
              </p:cNvSpPr>
              <p:nvPr/>
            </p:nvSpPr>
            <p:spPr bwMode="auto">
              <a:xfrm>
                <a:off x="3744" y="2314"/>
                <a:ext cx="66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folHlink"/>
                    </a:solidFill>
                    <a:latin typeface="Times New Roman" pitchFamily="18" charset="0"/>
                  </a:rPr>
                  <a:t>I/O</a:t>
                </a:r>
                <a:r>
                  <a:rPr lang="zh-CN" altLang="en-US" sz="2000">
                    <a:solidFill>
                      <a:schemeClr val="folHlink"/>
                    </a:solidFill>
                    <a:latin typeface="Times New Roman" pitchFamily="18" charset="0"/>
                  </a:rPr>
                  <a:t>准备</a:t>
                </a:r>
              </a:p>
            </p:txBody>
          </p:sp>
        </p:grpSp>
      </p:grpSp>
      <p:grpSp>
        <p:nvGrpSpPr>
          <p:cNvPr id="26" name="Group 157"/>
          <p:cNvGrpSpPr>
            <a:grpSpLocks/>
          </p:cNvGrpSpPr>
          <p:nvPr/>
        </p:nvGrpSpPr>
        <p:grpSpPr bwMode="auto">
          <a:xfrm>
            <a:off x="4876800" y="6005513"/>
            <a:ext cx="3581400" cy="760412"/>
            <a:chOff x="3072" y="3783"/>
            <a:chExt cx="2256" cy="479"/>
          </a:xfrm>
        </p:grpSpPr>
        <p:sp>
          <p:nvSpPr>
            <p:cNvPr id="64540" name="Line 158"/>
            <p:cNvSpPr>
              <a:spLocks noChangeShapeType="1"/>
            </p:cNvSpPr>
            <p:nvPr/>
          </p:nvSpPr>
          <p:spPr bwMode="auto">
            <a:xfrm>
              <a:off x="3072" y="3783"/>
              <a:ext cx="2256" cy="0"/>
            </a:xfrm>
            <a:prstGeom prst="line">
              <a:avLst/>
            </a:prstGeom>
            <a:noFill/>
            <a:ln w="38100">
              <a:solidFill>
                <a:srgbClr val="C28F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64541" name="Group 159"/>
            <p:cNvGrpSpPr>
              <a:grpSpLocks/>
            </p:cNvGrpSpPr>
            <p:nvPr/>
          </p:nvGrpSpPr>
          <p:grpSpPr bwMode="auto">
            <a:xfrm>
              <a:off x="3072" y="3878"/>
              <a:ext cx="814" cy="384"/>
              <a:chOff x="3072" y="3878"/>
              <a:chExt cx="814" cy="384"/>
            </a:xfrm>
          </p:grpSpPr>
          <p:sp>
            <p:nvSpPr>
              <p:cNvPr id="64542" name="Line 160"/>
              <p:cNvSpPr>
                <a:spLocks noChangeShapeType="1"/>
              </p:cNvSpPr>
              <p:nvPr/>
            </p:nvSpPr>
            <p:spPr bwMode="auto">
              <a:xfrm>
                <a:off x="3072" y="3878"/>
                <a:ext cx="0" cy="354"/>
              </a:xfrm>
              <a:prstGeom prst="line">
                <a:avLst/>
              </a:prstGeom>
              <a:noFill/>
              <a:ln w="1905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4543" name="Line 161"/>
              <p:cNvSpPr>
                <a:spLocks noChangeShapeType="1"/>
              </p:cNvSpPr>
              <p:nvPr/>
            </p:nvSpPr>
            <p:spPr bwMode="auto">
              <a:xfrm flipH="1">
                <a:off x="3076" y="4118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folHlink"/>
                </a:solidFill>
                <a:round/>
                <a:headEnd/>
                <a:tailEnd type="stealth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4544" name="Text Box 162"/>
              <p:cNvSpPr txBox="1">
                <a:spLocks noChangeArrowheads="1"/>
              </p:cNvSpPr>
              <p:nvPr/>
            </p:nvSpPr>
            <p:spPr bwMode="auto">
              <a:xfrm>
                <a:off x="3220" y="4012"/>
                <a:ext cx="66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folHlink"/>
                    </a:solidFill>
                    <a:latin typeface="Times New Roman" pitchFamily="18" charset="0"/>
                  </a:rPr>
                  <a:t>I/O</a:t>
                </a:r>
                <a:r>
                  <a:rPr lang="zh-CN" altLang="en-US" sz="2000">
                    <a:solidFill>
                      <a:schemeClr val="folHlink"/>
                    </a:solidFill>
                    <a:latin typeface="Times New Roman" pitchFamily="18" charset="0"/>
                  </a:rPr>
                  <a:t>准备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0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40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240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40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240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7" dur="500"/>
                                        <p:tgtEl>
                                          <p:spTgt spid="240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2" dur="500"/>
                                        <p:tgtEl>
                                          <p:spTgt spid="240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82" dur="500"/>
                                        <p:tgtEl>
                                          <p:spTgt spid="240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240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2" dur="500"/>
                                        <p:tgtEl>
                                          <p:spTgt spid="240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737" grpId="0" animBg="1"/>
      <p:bldP spid="240738" grpId="0" animBg="1"/>
      <p:bldP spid="240739" grpId="0" animBg="1"/>
      <p:bldP spid="240751" grpId="0" animBg="1"/>
      <p:bldP spid="240752" grpId="0" animBg="1"/>
      <p:bldP spid="240753" grpId="0" animBg="1"/>
      <p:bldP spid="240773" grpId="0" animBg="1"/>
      <p:bldP spid="240774" grpId="0" autoUpdateAnimBg="0"/>
      <p:bldP spid="240775" grpId="0" autoUpdateAnimBg="0"/>
      <p:bldP spid="240776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2" name="Text Box 4"/>
          <p:cNvSpPr txBox="1">
            <a:spLocks noChangeArrowheads="1"/>
          </p:cNvSpPr>
          <p:nvPr/>
        </p:nvSpPr>
        <p:spPr bwMode="auto">
          <a:xfrm>
            <a:off x="1546225" y="5019675"/>
            <a:ext cx="58340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sz="2800" dirty="0">
                <a:latin typeface="Times New Roman" pitchFamily="18" charset="0"/>
              </a:rPr>
              <a:t>7</a:t>
            </a:r>
            <a:r>
              <a:rPr lang="en-US" altLang="zh-CN" sz="2800" dirty="0"/>
              <a:t>.</a:t>
            </a:r>
            <a:r>
              <a:rPr lang="zh-CN" altLang="en-US" sz="2800" dirty="0"/>
              <a:t>机器字长、指令字长、存储字长</a:t>
            </a:r>
          </a:p>
        </p:txBody>
      </p:sp>
      <p:sp>
        <p:nvSpPr>
          <p:cNvPr id="119813" name="Text Box 5"/>
          <p:cNvSpPr txBox="1">
            <a:spLocks noChangeArrowheads="1"/>
          </p:cNvSpPr>
          <p:nvPr/>
        </p:nvSpPr>
        <p:spPr bwMode="auto">
          <a:xfrm>
            <a:off x="1546225" y="5934075"/>
            <a:ext cx="90011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dirty="0">
                <a:latin typeface="Times New Roman" pitchFamily="18" charset="0"/>
              </a:rPr>
              <a:t>8. </a:t>
            </a:r>
            <a:r>
              <a:rPr lang="zh-CN" altLang="en-US" sz="2800" dirty="0"/>
              <a:t>计算机硬件技术指标：</a:t>
            </a:r>
            <a:r>
              <a:rPr lang="en-US" altLang="zh-CN" sz="2800" dirty="0"/>
              <a:t>MIPS</a:t>
            </a:r>
            <a:r>
              <a:rPr lang="zh-CN" altLang="en-US" sz="2800" dirty="0"/>
              <a:t>，</a:t>
            </a:r>
            <a:r>
              <a:rPr lang="en-US" altLang="zh-CN" sz="2800" dirty="0"/>
              <a:t>CPI</a:t>
            </a:r>
            <a:endParaRPr lang="zh-CN" altLang="en-US" sz="2800" dirty="0"/>
          </a:p>
        </p:txBody>
      </p:sp>
      <p:sp>
        <p:nvSpPr>
          <p:cNvPr id="119819" name="Text Box 11"/>
          <p:cNvSpPr txBox="1">
            <a:spLocks noChangeArrowheads="1"/>
          </p:cNvSpPr>
          <p:nvPr/>
        </p:nvSpPr>
        <p:spPr bwMode="auto">
          <a:xfrm>
            <a:off x="1546225" y="3592513"/>
            <a:ext cx="9505950" cy="103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dirty="0">
                <a:latin typeface="Times New Roman" pitchFamily="18" charset="0"/>
              </a:rPr>
              <a:t>6. </a:t>
            </a:r>
            <a:r>
              <a:rPr lang="zh-CN" altLang="en-US" sz="2800"/>
              <a:t>存储单元、存储元件、存储基元、存储字、</a:t>
            </a:r>
          </a:p>
          <a:p>
            <a:r>
              <a:rPr lang="zh-CN" altLang="en-US" sz="2800"/>
              <a:t>  存储字长、存储容量</a:t>
            </a:r>
          </a:p>
        </p:txBody>
      </p:sp>
      <p:sp>
        <p:nvSpPr>
          <p:cNvPr id="119820" name="Text Box 12"/>
          <p:cNvSpPr txBox="1">
            <a:spLocks noChangeArrowheads="1"/>
          </p:cNvSpPr>
          <p:nvPr/>
        </p:nvSpPr>
        <p:spPr bwMode="auto">
          <a:xfrm>
            <a:off x="1546225" y="2678113"/>
            <a:ext cx="90011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sz="2800" dirty="0">
                <a:latin typeface="Times New Roman" pitchFamily="18" charset="0"/>
              </a:rPr>
              <a:t>5. </a:t>
            </a:r>
            <a:r>
              <a:rPr lang="zh-CN" altLang="en-US" sz="2800" dirty="0"/>
              <a:t>计算机组成和计算机体系结构</a:t>
            </a:r>
          </a:p>
        </p:txBody>
      </p:sp>
      <p:sp>
        <p:nvSpPr>
          <p:cNvPr id="119826" name="Rectangle 18"/>
          <p:cNvSpPr>
            <a:spLocks noGrp="1" noChangeArrowheads="1"/>
          </p:cNvSpPr>
          <p:nvPr>
            <p:ph type="title"/>
          </p:nvPr>
        </p:nvSpPr>
        <p:spPr>
          <a:xfrm>
            <a:off x="685800" y="26035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000" b="1"/>
              <a:t>第１章   计算机系统概论</a:t>
            </a:r>
          </a:p>
        </p:txBody>
      </p:sp>
      <p:sp>
        <p:nvSpPr>
          <p:cNvPr id="16392" name="Text Box 20"/>
          <p:cNvSpPr txBox="1">
            <a:spLocks noChangeArrowheads="1"/>
          </p:cNvSpPr>
          <p:nvPr/>
        </p:nvSpPr>
        <p:spPr bwMode="auto">
          <a:xfrm>
            <a:off x="704850" y="1830388"/>
            <a:ext cx="59547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3200">
                <a:latin typeface="Times New Roman" pitchFamily="18" charset="0"/>
              </a:rPr>
              <a:t>基本概念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9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9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9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9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2" grpId="0"/>
      <p:bldP spid="119813" grpId="0"/>
      <p:bldP spid="119819" grpId="0"/>
      <p:bldP spid="11982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Text Box 2"/>
          <p:cNvSpPr txBox="1">
            <a:spLocks noChangeArrowheads="1"/>
          </p:cNvSpPr>
          <p:nvPr/>
        </p:nvSpPr>
        <p:spPr bwMode="auto">
          <a:xfrm>
            <a:off x="684213" y="1773238"/>
            <a:ext cx="595471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3600">
                <a:solidFill>
                  <a:schemeClr val="folHlink"/>
                </a:solidFill>
                <a:latin typeface="Times New Roman" pitchFamily="18" charset="0"/>
              </a:rPr>
              <a:t>难点</a:t>
            </a:r>
          </a:p>
        </p:txBody>
      </p:sp>
      <p:sp>
        <p:nvSpPr>
          <p:cNvPr id="148483" name="Text Box 3"/>
          <p:cNvSpPr txBox="1">
            <a:spLocks noChangeArrowheads="1"/>
          </p:cNvSpPr>
          <p:nvPr/>
        </p:nvSpPr>
        <p:spPr bwMode="auto">
          <a:xfrm>
            <a:off x="1547813" y="2838450"/>
            <a:ext cx="7200651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sz="2800" dirty="0">
                <a:latin typeface="Times New Roman" pitchFamily="18" charset="0"/>
              </a:rPr>
              <a:t>1. </a:t>
            </a:r>
            <a:r>
              <a:rPr lang="zh-CN" altLang="en-US" sz="2800" dirty="0"/>
              <a:t>处理 </a:t>
            </a:r>
            <a:r>
              <a:rPr lang="en-US" altLang="zh-CN" sz="2800" dirty="0">
                <a:latin typeface="Times New Roman" pitchFamily="18" charset="0"/>
              </a:rPr>
              <a:t>I/O </a:t>
            </a:r>
            <a:r>
              <a:rPr lang="zh-CN" altLang="en-US" sz="2800" dirty="0"/>
              <a:t>中断的各类软、硬件技术的运用</a:t>
            </a:r>
            <a:endParaRPr lang="zh-CN" altLang="en-US" dirty="0"/>
          </a:p>
        </p:txBody>
      </p:sp>
      <p:sp>
        <p:nvSpPr>
          <p:cNvPr id="148484" name="Text Box 4"/>
          <p:cNvSpPr txBox="1">
            <a:spLocks noChangeArrowheads="1"/>
          </p:cNvSpPr>
          <p:nvPr/>
        </p:nvSpPr>
        <p:spPr bwMode="auto">
          <a:xfrm>
            <a:off x="1547814" y="3773488"/>
            <a:ext cx="50911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sz="2800" dirty="0">
                <a:latin typeface="Times New Roman" pitchFamily="18" charset="0"/>
              </a:rPr>
              <a:t>2</a:t>
            </a:r>
            <a:r>
              <a:rPr lang="en-US" altLang="zh-CN" sz="2800" dirty="0"/>
              <a:t>.</a:t>
            </a:r>
            <a:r>
              <a:rPr lang="zh-CN" altLang="en-US" sz="2800" dirty="0">
                <a:latin typeface="Times New Roman" pitchFamily="18" charset="0"/>
              </a:rPr>
              <a:t>中断系统的概念及流程</a:t>
            </a:r>
            <a:r>
              <a:rPr lang="zh-CN" altLang="en-US" dirty="0"/>
              <a:t> </a:t>
            </a:r>
          </a:p>
        </p:txBody>
      </p:sp>
      <p:sp>
        <p:nvSpPr>
          <p:cNvPr id="148490" name="Rectangle 10"/>
          <p:cNvSpPr>
            <a:spLocks noChangeArrowheads="1"/>
          </p:cNvSpPr>
          <p:nvPr/>
        </p:nvSpPr>
        <p:spPr bwMode="auto">
          <a:xfrm>
            <a:off x="685800" y="26035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第５章  输入输出系统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8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8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8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2" grpId="0"/>
      <p:bldP spid="148483" grpId="0"/>
      <p:bldP spid="14848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Text Box 2"/>
          <p:cNvSpPr txBox="1">
            <a:spLocks noChangeArrowheads="1"/>
          </p:cNvSpPr>
          <p:nvPr/>
        </p:nvSpPr>
        <p:spPr bwMode="auto">
          <a:xfrm>
            <a:off x="628650" y="2571744"/>
            <a:ext cx="8515350" cy="604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800" dirty="0">
                <a:latin typeface="Times New Roman" pitchFamily="18" charset="0"/>
              </a:rPr>
              <a:t>1</a:t>
            </a:r>
            <a:r>
              <a:rPr lang="en-US" altLang="zh-CN" sz="2800" dirty="0"/>
              <a:t>.</a:t>
            </a:r>
            <a:r>
              <a:rPr lang="zh-CN" altLang="en-US" sz="2800" dirty="0"/>
              <a:t>机器中有符号数和无符号数的表示，</a:t>
            </a:r>
            <a:r>
              <a:rPr lang="en-US" altLang="zh-CN" sz="2800" dirty="0">
                <a:solidFill>
                  <a:schemeClr val="folHlink"/>
                </a:solidFill>
              </a:rPr>
              <a:t>±0</a:t>
            </a:r>
            <a:r>
              <a:rPr lang="en-US" altLang="zh-CN" sz="2800" dirty="0"/>
              <a:t> </a:t>
            </a:r>
            <a:r>
              <a:rPr lang="zh-CN" altLang="en-US" sz="2800" dirty="0"/>
              <a:t>的表示</a:t>
            </a:r>
          </a:p>
        </p:txBody>
      </p:sp>
      <p:sp>
        <p:nvSpPr>
          <p:cNvPr id="187395" name="Text Box 3"/>
          <p:cNvSpPr txBox="1">
            <a:spLocks noChangeArrowheads="1"/>
          </p:cNvSpPr>
          <p:nvPr/>
        </p:nvSpPr>
        <p:spPr bwMode="auto">
          <a:xfrm>
            <a:off x="179388" y="1700213"/>
            <a:ext cx="606266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solidFill>
                  <a:schemeClr val="folHlink"/>
                </a:solidFill>
                <a:latin typeface="Times New Roman" pitchFamily="18" charset="0"/>
              </a:rPr>
              <a:t>重点</a:t>
            </a:r>
          </a:p>
        </p:txBody>
      </p:sp>
      <p:sp>
        <p:nvSpPr>
          <p:cNvPr id="187396" name="Rectangle 4"/>
          <p:cNvSpPr>
            <a:spLocks noChangeArrowheads="1"/>
          </p:cNvSpPr>
          <p:nvPr/>
        </p:nvSpPr>
        <p:spPr bwMode="auto">
          <a:xfrm>
            <a:off x="685800" y="26035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第６章  计算机的运算方法</a:t>
            </a:r>
          </a:p>
        </p:txBody>
      </p:sp>
      <p:sp>
        <p:nvSpPr>
          <p:cNvPr id="187397" name="Text Box 5"/>
          <p:cNvSpPr txBox="1">
            <a:spLocks noChangeArrowheads="1"/>
          </p:cNvSpPr>
          <p:nvPr/>
        </p:nvSpPr>
        <p:spPr bwMode="auto">
          <a:xfrm>
            <a:off x="628650" y="3373432"/>
            <a:ext cx="8515350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800" dirty="0">
                <a:latin typeface="Times New Roman" pitchFamily="18" charset="0"/>
              </a:rPr>
              <a:t>2. </a:t>
            </a:r>
            <a:r>
              <a:rPr lang="zh-CN" altLang="en-US" sz="2800" dirty="0"/>
              <a:t>各种机器数（原码、补码、反码、移码）的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800" dirty="0"/>
              <a:t>  应用场合及其它们与真值的相互转换</a:t>
            </a:r>
          </a:p>
        </p:txBody>
      </p:sp>
      <p:sp>
        <p:nvSpPr>
          <p:cNvPr id="187398" name="Text Box 6"/>
          <p:cNvSpPr txBox="1">
            <a:spLocks noChangeArrowheads="1"/>
          </p:cNvSpPr>
          <p:nvPr/>
        </p:nvSpPr>
        <p:spPr bwMode="auto">
          <a:xfrm>
            <a:off x="989013" y="4689469"/>
            <a:ext cx="8515350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800" dirty="0">
                <a:latin typeface="Times New Roman" pitchFamily="18" charset="0"/>
              </a:rPr>
              <a:t>如：寄存器的内容为 </a:t>
            </a:r>
            <a:r>
              <a:rPr lang="en-US" altLang="zh-CN" sz="2800" dirty="0">
                <a:solidFill>
                  <a:schemeClr val="folHlink"/>
                </a:solidFill>
                <a:latin typeface="Times New Roman" pitchFamily="18" charset="0"/>
              </a:rPr>
              <a:t>FF</a:t>
            </a:r>
            <a:r>
              <a:rPr lang="zh-CN" altLang="en-US" sz="2800" dirty="0">
                <a:latin typeface="Times New Roman" pitchFamily="18" charset="0"/>
              </a:rPr>
              <a:t>，当其分别表示为原码、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800" dirty="0">
                <a:latin typeface="Times New Roman" pitchFamily="18" charset="0"/>
              </a:rPr>
              <a:t>补码、 反码、移码时所对应的真值分别为多少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7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7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7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7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394" grpId="0" autoUpdateAnimBg="0"/>
      <p:bldP spid="187395" grpId="0"/>
      <p:bldP spid="187397" grpId="0" autoUpdateAnimBg="0"/>
      <p:bldP spid="187398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685800" y="26035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第６章  计算机的运算方法</a:t>
            </a: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214282" y="1214422"/>
            <a:ext cx="8515350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800" dirty="0">
                <a:latin typeface="Times New Roman" pitchFamily="18" charset="0"/>
              </a:rPr>
              <a:t>2. </a:t>
            </a:r>
            <a:r>
              <a:rPr lang="zh-CN" altLang="en-US" sz="2800" dirty="0"/>
              <a:t>各种机器数（原码、补码、反码、移码）的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800" dirty="0"/>
              <a:t>  应用场合及其它们与真值的相互转换</a:t>
            </a:r>
          </a:p>
        </p:txBody>
      </p:sp>
      <p:grpSp>
        <p:nvGrpSpPr>
          <p:cNvPr id="43" name="Group 70"/>
          <p:cNvGrpSpPr>
            <a:grpSpLocks/>
          </p:cNvGrpSpPr>
          <p:nvPr/>
        </p:nvGrpSpPr>
        <p:grpSpPr bwMode="auto">
          <a:xfrm>
            <a:off x="2339975" y="5962650"/>
            <a:ext cx="3719513" cy="800100"/>
            <a:chOff x="1474" y="3756"/>
            <a:chExt cx="2343" cy="504"/>
          </a:xfrm>
        </p:grpSpPr>
        <p:sp>
          <p:nvSpPr>
            <p:cNvPr id="44" name="Text Box 61"/>
            <p:cNvSpPr txBox="1">
              <a:spLocks noChangeArrowheads="1"/>
            </p:cNvSpPr>
            <p:nvPr/>
          </p:nvSpPr>
          <p:spPr bwMode="auto">
            <a:xfrm>
              <a:off x="1474" y="3756"/>
              <a:ext cx="2343" cy="240"/>
            </a:xfrm>
            <a:prstGeom prst="rect">
              <a:avLst/>
            </a:prstGeom>
            <a:noFill/>
            <a:ln w="25400" algn="ctr">
              <a:noFill/>
              <a:prstDash val="dash"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 algn="l">
                <a:buFontTx/>
                <a:buNone/>
              </a:pPr>
              <a:r>
                <a:rPr lang="zh-CN" altLang="en-US" sz="1900">
                  <a:solidFill>
                    <a:srgbClr val="FF0000"/>
                  </a:solidFill>
                </a:rPr>
                <a:t>符号位在内，各位取反，末尾加</a:t>
              </a:r>
              <a:r>
                <a:rPr lang="en-US" altLang="zh-CN" sz="190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45" name="Text Box 62"/>
            <p:cNvSpPr txBox="1">
              <a:spLocks noChangeArrowheads="1"/>
            </p:cNvSpPr>
            <p:nvPr/>
          </p:nvSpPr>
          <p:spPr bwMode="auto">
            <a:xfrm>
              <a:off x="1474" y="4020"/>
              <a:ext cx="2343" cy="240"/>
            </a:xfrm>
            <a:prstGeom prst="rect">
              <a:avLst/>
            </a:prstGeom>
            <a:noFill/>
            <a:ln w="25400" algn="ctr">
              <a:noFill/>
              <a:prstDash val="dash"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 algn="l">
                <a:buFontTx/>
                <a:buNone/>
              </a:pPr>
              <a:r>
                <a:rPr lang="zh-CN" altLang="en-US" sz="1900">
                  <a:solidFill>
                    <a:srgbClr val="FF0000"/>
                  </a:solidFill>
                </a:rPr>
                <a:t>符号位在内，各位取反，末尾加</a:t>
              </a:r>
              <a:r>
                <a:rPr lang="en-US" altLang="zh-CN" sz="1900">
                  <a:solidFill>
                    <a:srgbClr val="FF0000"/>
                  </a:solidFill>
                </a:rPr>
                <a:t>1</a:t>
              </a:r>
            </a:p>
          </p:txBody>
        </p:sp>
      </p:grpSp>
      <p:grpSp>
        <p:nvGrpSpPr>
          <p:cNvPr id="49" name="Group 72"/>
          <p:cNvGrpSpPr>
            <a:grpSpLocks/>
          </p:cNvGrpSpPr>
          <p:nvPr/>
        </p:nvGrpSpPr>
        <p:grpSpPr bwMode="auto">
          <a:xfrm>
            <a:off x="374650" y="6154738"/>
            <a:ext cx="8158163" cy="442913"/>
            <a:chOff x="176" y="3113"/>
            <a:chExt cx="5139" cy="279"/>
          </a:xfrm>
        </p:grpSpPr>
        <p:sp>
          <p:nvSpPr>
            <p:cNvPr id="51" name="Text Box 73"/>
            <p:cNvSpPr txBox="1">
              <a:spLocks noChangeArrowheads="1"/>
            </p:cNvSpPr>
            <p:nvPr/>
          </p:nvSpPr>
          <p:spPr bwMode="auto">
            <a:xfrm>
              <a:off x="176" y="3113"/>
              <a:ext cx="708" cy="279"/>
            </a:xfrm>
            <a:prstGeom prst="rect">
              <a:avLst/>
            </a:prstGeom>
            <a:noFill/>
            <a:ln w="25400" algn="ctr">
              <a:noFill/>
              <a:prstDash val="dash"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 algn="l">
                <a:buFontTx/>
                <a:buNone/>
              </a:pPr>
              <a:r>
                <a:rPr lang="en-US" altLang="zh-CN" sz="2300"/>
                <a:t>【x】</a:t>
              </a:r>
              <a:r>
                <a:rPr lang="zh-CN" altLang="en-US" sz="2300" baseline="-25000"/>
                <a:t>补</a:t>
              </a:r>
            </a:p>
          </p:txBody>
        </p:sp>
        <p:sp>
          <p:nvSpPr>
            <p:cNvPr id="52" name="Text Box 74"/>
            <p:cNvSpPr txBox="1">
              <a:spLocks noChangeArrowheads="1"/>
            </p:cNvSpPr>
            <p:nvPr/>
          </p:nvSpPr>
          <p:spPr bwMode="auto">
            <a:xfrm>
              <a:off x="4422" y="3113"/>
              <a:ext cx="893" cy="279"/>
            </a:xfrm>
            <a:prstGeom prst="rect">
              <a:avLst/>
            </a:prstGeom>
            <a:noFill/>
            <a:ln w="25400" algn="ctr">
              <a:noFill/>
              <a:prstDash val="dash"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 algn="l">
                <a:buFontTx/>
                <a:buNone/>
              </a:pPr>
              <a:r>
                <a:rPr lang="en-US" altLang="zh-CN" sz="2300"/>
                <a:t>【</a:t>
              </a:r>
              <a:r>
                <a:rPr lang="zh-CN" altLang="en-US" sz="2300"/>
                <a:t>－</a:t>
              </a:r>
              <a:r>
                <a:rPr lang="en-US" altLang="zh-CN" sz="2300"/>
                <a:t>x】</a:t>
              </a:r>
              <a:r>
                <a:rPr lang="zh-CN" altLang="en-US" sz="2300" baseline="-25000"/>
                <a:t>补</a:t>
              </a:r>
            </a:p>
          </p:txBody>
        </p:sp>
        <p:sp>
          <p:nvSpPr>
            <p:cNvPr id="53" name="Line 75"/>
            <p:cNvSpPr>
              <a:spLocks noChangeShapeType="1"/>
            </p:cNvSpPr>
            <p:nvPr/>
          </p:nvSpPr>
          <p:spPr bwMode="auto">
            <a:xfrm flipV="1">
              <a:off x="884" y="3203"/>
              <a:ext cx="3674" cy="7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Line 76"/>
            <p:cNvSpPr>
              <a:spLocks noChangeShapeType="1"/>
            </p:cNvSpPr>
            <p:nvPr/>
          </p:nvSpPr>
          <p:spPr bwMode="auto">
            <a:xfrm flipH="1">
              <a:off x="839" y="3294"/>
              <a:ext cx="3719" cy="7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1648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357430"/>
            <a:ext cx="8715404" cy="3628625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2"/>
          <p:cNvSpPr txBox="1">
            <a:spLocks noChangeArrowheads="1"/>
          </p:cNvSpPr>
          <p:nvPr/>
        </p:nvSpPr>
        <p:spPr bwMode="auto">
          <a:xfrm>
            <a:off x="628650" y="2078016"/>
            <a:ext cx="8515350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800">
                <a:latin typeface="Times New Roman" pitchFamily="18" charset="0"/>
              </a:rPr>
              <a:t>3</a:t>
            </a:r>
            <a:r>
              <a:rPr lang="en-US" altLang="zh-CN" sz="2800"/>
              <a:t>.</a:t>
            </a:r>
            <a:r>
              <a:rPr lang="zh-CN" altLang="en-US" sz="2800"/>
              <a:t>机器字长确定以后，对应定点机和浮点机中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800"/>
              <a:t>  各种机器数的表示范围 </a:t>
            </a:r>
          </a:p>
        </p:txBody>
      </p:sp>
      <p:sp>
        <p:nvSpPr>
          <p:cNvPr id="79875" name="Text Box 3"/>
          <p:cNvSpPr txBox="1">
            <a:spLocks noChangeArrowheads="1"/>
          </p:cNvSpPr>
          <p:nvPr/>
        </p:nvSpPr>
        <p:spPr bwMode="auto">
          <a:xfrm>
            <a:off x="539750" y="1357298"/>
            <a:ext cx="60626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solidFill>
                  <a:schemeClr val="folHlink"/>
                </a:solidFill>
                <a:latin typeface="Times New Roman" pitchFamily="18" charset="0"/>
              </a:rPr>
              <a:t>重点</a:t>
            </a:r>
          </a:p>
        </p:txBody>
      </p:sp>
      <p:sp>
        <p:nvSpPr>
          <p:cNvPr id="333828" name="Rectangle 4"/>
          <p:cNvSpPr>
            <a:spLocks noChangeArrowheads="1"/>
          </p:cNvSpPr>
          <p:nvPr/>
        </p:nvSpPr>
        <p:spPr bwMode="auto">
          <a:xfrm>
            <a:off x="685800" y="26035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第６章  计算机的运算方法</a:t>
            </a:r>
          </a:p>
        </p:txBody>
      </p:sp>
      <p:sp>
        <p:nvSpPr>
          <p:cNvPr id="333829" name="Text Box 5"/>
          <p:cNvSpPr txBox="1">
            <a:spLocks noChangeArrowheads="1"/>
          </p:cNvSpPr>
          <p:nvPr/>
        </p:nvSpPr>
        <p:spPr bwMode="auto">
          <a:xfrm>
            <a:off x="628650" y="3513116"/>
            <a:ext cx="8515350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800" dirty="0">
                <a:latin typeface="Times New Roman" pitchFamily="18" charset="0"/>
              </a:rPr>
              <a:t>4. </a:t>
            </a:r>
            <a:r>
              <a:rPr lang="zh-CN" altLang="en-US" sz="2800" dirty="0"/>
              <a:t>移位运算在计算机中的特殊作用，以及不同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800" dirty="0"/>
              <a:t>  机器数的移位规则 </a:t>
            </a:r>
          </a:p>
        </p:txBody>
      </p:sp>
      <p:sp>
        <p:nvSpPr>
          <p:cNvPr id="333830" name="Text Box 6"/>
          <p:cNvSpPr txBox="1">
            <a:spLocks noChangeArrowheads="1"/>
          </p:cNvSpPr>
          <p:nvPr/>
        </p:nvSpPr>
        <p:spPr bwMode="auto">
          <a:xfrm>
            <a:off x="642910" y="4977623"/>
            <a:ext cx="7097442" cy="609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800" dirty="0">
                <a:latin typeface="Times New Roman" pitchFamily="18" charset="0"/>
              </a:rPr>
              <a:t>5. </a:t>
            </a:r>
            <a:r>
              <a:rPr lang="zh-CN" altLang="en-US" sz="2800" dirty="0"/>
              <a:t>定点补码加、减、乘（</a:t>
            </a:r>
            <a:r>
              <a:rPr lang="en-US" altLang="zh-CN" sz="2800" dirty="0"/>
              <a:t>Booth</a:t>
            </a:r>
            <a:r>
              <a:rPr lang="zh-CN" altLang="en-US" sz="2800" dirty="0"/>
              <a:t>算法）运算</a:t>
            </a: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714348" y="6072206"/>
            <a:ext cx="7454930" cy="604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800" dirty="0">
                <a:latin typeface="Times New Roman" pitchFamily="18" charset="0"/>
              </a:rPr>
              <a:t>6</a:t>
            </a:r>
            <a:r>
              <a:rPr lang="en-US" altLang="zh-CN" sz="2800" dirty="0"/>
              <a:t>.</a:t>
            </a:r>
            <a:r>
              <a:rPr lang="zh-CN" altLang="en-US" sz="2800" dirty="0"/>
              <a:t>浮点补码加减运算</a:t>
            </a:r>
            <a:r>
              <a:rPr lang="zh-CN" altLang="en-US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3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3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3829" grpId="0" autoUpdateAnimBg="0"/>
      <p:bldP spid="333830" grpId="0" autoUpdateAnimBg="0"/>
      <p:bldP spid="7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Text Box 2"/>
          <p:cNvSpPr txBox="1">
            <a:spLocks noChangeArrowheads="1"/>
          </p:cNvSpPr>
          <p:nvPr/>
        </p:nvSpPr>
        <p:spPr bwMode="auto">
          <a:xfrm>
            <a:off x="628650" y="2357430"/>
            <a:ext cx="8515350" cy="1057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800" dirty="0">
                <a:latin typeface="Times New Roman" pitchFamily="18" charset="0"/>
              </a:rPr>
              <a:t>1</a:t>
            </a:r>
            <a:r>
              <a:rPr lang="en-US" altLang="zh-CN" sz="2800" dirty="0"/>
              <a:t>.</a:t>
            </a:r>
            <a:r>
              <a:rPr lang="zh-CN" altLang="en-US" sz="2800" dirty="0"/>
              <a:t>机器字长相同的条件下，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800" dirty="0"/>
              <a:t>  补码比原码和反码能多表示一个负数（比如，</a:t>
            </a:r>
            <a:r>
              <a:rPr lang="en-US" altLang="zh-CN" sz="2800" dirty="0"/>
              <a:t>-128</a:t>
            </a:r>
            <a:r>
              <a:rPr lang="zh-CN" altLang="en-US" sz="2800" dirty="0"/>
              <a:t>）</a:t>
            </a:r>
            <a:r>
              <a:rPr lang="zh-CN" altLang="en-US" dirty="0"/>
              <a:t> </a:t>
            </a:r>
          </a:p>
        </p:txBody>
      </p:sp>
      <p:sp>
        <p:nvSpPr>
          <p:cNvPr id="81923" name="Text Box 3"/>
          <p:cNvSpPr txBox="1">
            <a:spLocks noChangeArrowheads="1"/>
          </p:cNvSpPr>
          <p:nvPr/>
        </p:nvSpPr>
        <p:spPr bwMode="auto">
          <a:xfrm>
            <a:off x="539750" y="1412875"/>
            <a:ext cx="60626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solidFill>
                  <a:schemeClr val="folHlink"/>
                </a:solidFill>
                <a:latin typeface="Times New Roman" pitchFamily="18" charset="0"/>
              </a:rPr>
              <a:t>难点</a:t>
            </a:r>
          </a:p>
        </p:txBody>
      </p:sp>
      <p:sp>
        <p:nvSpPr>
          <p:cNvPr id="152580" name="Rectangle 4"/>
          <p:cNvSpPr>
            <a:spLocks noChangeArrowheads="1"/>
          </p:cNvSpPr>
          <p:nvPr/>
        </p:nvSpPr>
        <p:spPr bwMode="auto">
          <a:xfrm>
            <a:off x="685800" y="26035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第６章  计算机的运算方法</a:t>
            </a:r>
          </a:p>
        </p:txBody>
      </p:sp>
      <p:sp>
        <p:nvSpPr>
          <p:cNvPr id="152581" name="Text Box 5"/>
          <p:cNvSpPr txBox="1">
            <a:spLocks noChangeArrowheads="1"/>
          </p:cNvSpPr>
          <p:nvPr/>
        </p:nvSpPr>
        <p:spPr bwMode="auto">
          <a:xfrm>
            <a:off x="628650" y="3757605"/>
            <a:ext cx="8047806" cy="1057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800" dirty="0">
                <a:latin typeface="Times New Roman" pitchFamily="18" charset="0"/>
              </a:rPr>
              <a:t>2. </a:t>
            </a:r>
            <a:r>
              <a:rPr lang="zh-CN" altLang="en-US" sz="2800" dirty="0"/>
              <a:t>区分浮点数和补码表示的浮点规格化数（符号位和第一数位不同）</a:t>
            </a:r>
            <a:r>
              <a:rPr lang="zh-CN" altLang="en-US" dirty="0"/>
              <a:t> 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628650" y="4867267"/>
            <a:ext cx="8515350" cy="604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800" dirty="0">
                <a:latin typeface="Times New Roman" pitchFamily="18" charset="0"/>
              </a:rPr>
              <a:t>3</a:t>
            </a:r>
            <a:r>
              <a:rPr lang="en-US" altLang="zh-CN" sz="2800" dirty="0"/>
              <a:t>.</a:t>
            </a:r>
            <a:r>
              <a:rPr lang="zh-CN" altLang="en-US" sz="2800" dirty="0"/>
              <a:t>在定点机和浮点机中，如何判断运算结果溢出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2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2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78" grpId="0" autoUpdateAnimBg="0"/>
      <p:bldP spid="152581" grpId="0" autoUpdateAnimBg="0"/>
      <p:bldP spid="6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Text Box 2"/>
          <p:cNvSpPr txBox="1">
            <a:spLocks noChangeArrowheads="1"/>
          </p:cNvSpPr>
          <p:nvPr/>
        </p:nvSpPr>
        <p:spPr bwMode="auto">
          <a:xfrm>
            <a:off x="928662" y="2428868"/>
            <a:ext cx="8515350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800">
                <a:latin typeface="Times New Roman" pitchFamily="18" charset="0"/>
              </a:rPr>
              <a:t>1</a:t>
            </a:r>
            <a:r>
              <a:rPr lang="en-US" altLang="zh-CN" sz="2800"/>
              <a:t>.</a:t>
            </a:r>
            <a:r>
              <a:rPr lang="zh-CN" altLang="en-US" sz="2800"/>
              <a:t>指令系统的几个要素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800"/>
              <a:t>  操作类型、数据类型、地址格式和寻址方式</a:t>
            </a:r>
          </a:p>
        </p:txBody>
      </p:sp>
      <p:sp>
        <p:nvSpPr>
          <p:cNvPr id="155651" name="Text Box 3"/>
          <p:cNvSpPr txBox="1">
            <a:spLocks noChangeArrowheads="1"/>
          </p:cNvSpPr>
          <p:nvPr/>
        </p:nvSpPr>
        <p:spPr bwMode="auto">
          <a:xfrm>
            <a:off x="669925" y="1484313"/>
            <a:ext cx="60626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solidFill>
                  <a:schemeClr val="folHlink"/>
                </a:solidFill>
                <a:latin typeface="Times New Roman" pitchFamily="18" charset="0"/>
              </a:rPr>
              <a:t>重点</a:t>
            </a:r>
          </a:p>
        </p:txBody>
      </p:sp>
      <p:sp>
        <p:nvSpPr>
          <p:cNvPr id="155652" name="Rectangle 4"/>
          <p:cNvSpPr>
            <a:spLocks noChangeArrowheads="1"/>
          </p:cNvSpPr>
          <p:nvPr/>
        </p:nvSpPr>
        <p:spPr bwMode="auto">
          <a:xfrm>
            <a:off x="685800" y="26035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第７章  指令系统</a:t>
            </a:r>
          </a:p>
        </p:txBody>
      </p:sp>
      <p:sp>
        <p:nvSpPr>
          <p:cNvPr id="155653" name="Text Box 5"/>
          <p:cNvSpPr txBox="1">
            <a:spLocks noChangeArrowheads="1"/>
          </p:cNvSpPr>
          <p:nvPr/>
        </p:nvSpPr>
        <p:spPr bwMode="auto">
          <a:xfrm>
            <a:off x="928662" y="3863968"/>
            <a:ext cx="8515350" cy="2655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800">
                <a:latin typeface="Times New Roman" pitchFamily="18" charset="0"/>
              </a:rPr>
              <a:t>2. </a:t>
            </a:r>
            <a:r>
              <a:rPr lang="zh-CN" altLang="en-US" sz="2800"/>
              <a:t>机器指令的一般格式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800"/>
              <a:t>  指令定长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800"/>
              <a:t>  指令不定长（字节的整数倍）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800"/>
              <a:t>  指令字中各字段的作用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5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5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5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0" grpId="0" autoUpdateAnimBg="0"/>
      <p:bldP spid="155651" grpId="0"/>
      <p:bldP spid="155653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Text Box 2"/>
          <p:cNvSpPr txBox="1">
            <a:spLocks noChangeArrowheads="1"/>
          </p:cNvSpPr>
          <p:nvPr/>
        </p:nvSpPr>
        <p:spPr bwMode="auto">
          <a:xfrm>
            <a:off x="1025525" y="2528888"/>
            <a:ext cx="8515350" cy="604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800">
                <a:latin typeface="Times New Roman" pitchFamily="18" charset="0"/>
              </a:rPr>
              <a:t>3</a:t>
            </a:r>
            <a:r>
              <a:rPr lang="en-US" altLang="zh-CN" sz="2800"/>
              <a:t>.</a:t>
            </a:r>
            <a:r>
              <a:rPr lang="zh-CN" altLang="en-US" sz="2800"/>
              <a:t>不同的地址格式对访存次数、寻址范围的影响</a:t>
            </a:r>
          </a:p>
        </p:txBody>
      </p:sp>
      <p:sp>
        <p:nvSpPr>
          <p:cNvPr id="87043" name="Text Box 3"/>
          <p:cNvSpPr txBox="1">
            <a:spLocks noChangeArrowheads="1"/>
          </p:cNvSpPr>
          <p:nvPr/>
        </p:nvSpPr>
        <p:spPr bwMode="auto">
          <a:xfrm>
            <a:off x="179388" y="1628775"/>
            <a:ext cx="606266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solidFill>
                  <a:schemeClr val="folHlink"/>
                </a:solidFill>
                <a:latin typeface="Times New Roman" pitchFamily="18" charset="0"/>
              </a:rPr>
              <a:t>重点</a:t>
            </a:r>
          </a:p>
        </p:txBody>
      </p:sp>
      <p:sp>
        <p:nvSpPr>
          <p:cNvPr id="156677" name="Text Box 5"/>
          <p:cNvSpPr txBox="1">
            <a:spLocks noChangeArrowheads="1"/>
          </p:cNvSpPr>
          <p:nvPr/>
        </p:nvSpPr>
        <p:spPr bwMode="auto">
          <a:xfrm>
            <a:off x="1025525" y="3429000"/>
            <a:ext cx="8515350" cy="128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en-US" altLang="zh-CN" sz="2800">
                <a:latin typeface="Times New Roman" pitchFamily="18" charset="0"/>
              </a:rPr>
              <a:t>4. </a:t>
            </a:r>
            <a:r>
              <a:rPr lang="zh-CN" altLang="en-US" sz="2800"/>
              <a:t>不同的寻址方式对操作数的寻址范围、信息加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 sz="2800"/>
              <a:t>  工流程、所需的硬件支持及编制程序的影响</a:t>
            </a:r>
          </a:p>
        </p:txBody>
      </p:sp>
      <p:sp>
        <p:nvSpPr>
          <p:cNvPr id="156680" name="Rectangle 8"/>
          <p:cNvSpPr>
            <a:spLocks noChangeArrowheads="1"/>
          </p:cNvSpPr>
          <p:nvPr/>
        </p:nvSpPr>
        <p:spPr bwMode="auto">
          <a:xfrm>
            <a:off x="685800" y="26035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第７章  指令系统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6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6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4" grpId="0" autoUpdateAnimBg="0"/>
      <p:bldP spid="156677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Text Box 2"/>
          <p:cNvSpPr txBox="1">
            <a:spLocks noChangeArrowheads="1"/>
          </p:cNvSpPr>
          <p:nvPr/>
        </p:nvSpPr>
        <p:spPr bwMode="auto">
          <a:xfrm>
            <a:off x="1241425" y="2774950"/>
            <a:ext cx="8515350" cy="604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800">
                <a:latin typeface="Times New Roman" pitchFamily="18" charset="0"/>
              </a:rPr>
              <a:t>1</a:t>
            </a:r>
            <a:r>
              <a:rPr lang="en-US" altLang="zh-CN" sz="2800"/>
              <a:t>.</a:t>
            </a:r>
            <a:r>
              <a:rPr lang="zh-CN" altLang="en-US" sz="2800"/>
              <a:t>掌握设计指令格式的方法</a:t>
            </a:r>
          </a:p>
        </p:txBody>
      </p:sp>
      <p:sp>
        <p:nvSpPr>
          <p:cNvPr id="157699" name="Text Box 3"/>
          <p:cNvSpPr txBox="1">
            <a:spLocks noChangeArrowheads="1"/>
          </p:cNvSpPr>
          <p:nvPr/>
        </p:nvSpPr>
        <p:spPr bwMode="auto">
          <a:xfrm>
            <a:off x="395288" y="1773238"/>
            <a:ext cx="606266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solidFill>
                  <a:schemeClr val="folHlink"/>
                </a:solidFill>
                <a:latin typeface="Times New Roman" pitchFamily="18" charset="0"/>
              </a:rPr>
              <a:t>难点</a:t>
            </a:r>
          </a:p>
        </p:txBody>
      </p:sp>
      <p:sp>
        <p:nvSpPr>
          <p:cNvPr id="157704" name="Rectangle 8"/>
          <p:cNvSpPr>
            <a:spLocks noChangeArrowheads="1"/>
          </p:cNvSpPr>
          <p:nvPr/>
        </p:nvSpPr>
        <p:spPr bwMode="auto">
          <a:xfrm>
            <a:off x="685800" y="26035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第７章  指令系统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7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7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698" grpId="0" autoUpdateAnimBg="0"/>
      <p:bldP spid="157699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Text Box 2"/>
          <p:cNvSpPr txBox="1">
            <a:spLocks noChangeArrowheads="1"/>
          </p:cNvSpPr>
          <p:nvPr/>
        </p:nvSpPr>
        <p:spPr bwMode="auto">
          <a:xfrm>
            <a:off x="611188" y="836613"/>
            <a:ext cx="8532812" cy="534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latin typeface="Times New Roman" pitchFamily="18" charset="0"/>
              </a:rPr>
              <a:t>　　 某模型机共有</a:t>
            </a:r>
            <a:r>
              <a:rPr lang="en-US" altLang="zh-CN" sz="2400" dirty="0">
                <a:latin typeface="Times New Roman" pitchFamily="18" charset="0"/>
              </a:rPr>
              <a:t>64种操作，操作码位数固定，且具有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latin typeface="Times New Roman" pitchFamily="18" charset="0"/>
              </a:rPr>
              <a:t>          </a:t>
            </a:r>
            <a:r>
              <a:rPr lang="en-US" altLang="zh-CN" sz="2400" dirty="0" err="1">
                <a:latin typeface="Times New Roman" pitchFamily="18" charset="0"/>
              </a:rPr>
              <a:t>以下特点</a:t>
            </a:r>
            <a:r>
              <a:rPr lang="en-US" altLang="zh-CN" sz="2400" dirty="0">
                <a:latin typeface="Times New Roman" pitchFamily="18" charset="0"/>
              </a:rPr>
              <a:t>：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latin typeface="Times New Roman" pitchFamily="18" charset="0"/>
              </a:rPr>
              <a:t>（1）采用一地址或二地址格式；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latin typeface="Times New Roman" pitchFamily="18" charset="0"/>
              </a:rPr>
              <a:t>（2）有寄存器寻址、直接寻址和相对寻址（位移量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latin typeface="Times New Roman" pitchFamily="18" charset="0"/>
              </a:rPr>
              <a:t>           为 –128 ~ + 127）三种寻址方式；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latin typeface="Times New Roman" pitchFamily="18" charset="0"/>
              </a:rPr>
              <a:t>（3）有16个通用寄存器，算术运算和逻辑运算的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latin typeface="Times New Roman" pitchFamily="18" charset="0"/>
              </a:rPr>
              <a:t>           </a:t>
            </a:r>
            <a:r>
              <a:rPr lang="en-US" altLang="zh-CN" sz="2400" dirty="0" err="1">
                <a:latin typeface="Times New Roman" pitchFamily="18" charset="0"/>
              </a:rPr>
              <a:t>操作数均在寄存器中，结果也在寄存器中</a:t>
            </a:r>
            <a:r>
              <a:rPr lang="en-US" altLang="zh-CN" sz="2400" dirty="0">
                <a:latin typeface="Times New Roman" pitchFamily="18" charset="0"/>
              </a:rPr>
              <a:t>；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latin typeface="Times New Roman" pitchFamily="18" charset="0"/>
              </a:rPr>
              <a:t>（4）取数/</a:t>
            </a:r>
            <a:r>
              <a:rPr lang="en-US" altLang="zh-CN" sz="2400" dirty="0" err="1">
                <a:latin typeface="Times New Roman" pitchFamily="18" charset="0"/>
              </a:rPr>
              <a:t>存数指令在通用寄存器和存储器之间传送</a:t>
            </a:r>
            <a:endParaRPr lang="en-US" altLang="zh-CN" sz="2400" dirty="0">
              <a:latin typeface="Times New Roman" pitchFamily="18" charset="0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latin typeface="Times New Roman" pitchFamily="18" charset="0"/>
              </a:rPr>
              <a:t>           </a:t>
            </a:r>
            <a:r>
              <a:rPr lang="en-US" altLang="zh-CN" sz="2400" dirty="0" err="1">
                <a:latin typeface="Times New Roman" pitchFamily="18" charset="0"/>
              </a:rPr>
              <a:t>数据</a:t>
            </a:r>
            <a:r>
              <a:rPr lang="en-US" altLang="zh-CN" sz="2400" dirty="0">
                <a:latin typeface="Times New Roman" pitchFamily="18" charset="0"/>
              </a:rPr>
              <a:t>；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latin typeface="Times New Roman" pitchFamily="18" charset="0"/>
              </a:rPr>
              <a:t>（5）存储器容量为 1MB，按字节编址。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latin typeface="Times New Roman" pitchFamily="18" charset="0"/>
              </a:rPr>
              <a:t>          </a:t>
            </a:r>
            <a:r>
              <a:rPr lang="en-US" altLang="zh-CN" sz="2400" dirty="0" err="1">
                <a:latin typeface="Times New Roman" pitchFamily="18" charset="0"/>
              </a:rPr>
              <a:t>要求设计算逻指令、取数</a:t>
            </a:r>
            <a:r>
              <a:rPr lang="en-US" altLang="zh-CN" sz="2400" dirty="0"/>
              <a:t>/</a:t>
            </a:r>
            <a:r>
              <a:rPr lang="en-US" altLang="zh-CN" sz="2400" dirty="0" err="1"/>
              <a:t>存数指令和相对转移指令</a:t>
            </a:r>
            <a:endParaRPr lang="en-US" altLang="zh-CN" sz="2400" dirty="0"/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/>
              <a:t>     </a:t>
            </a:r>
            <a:r>
              <a:rPr lang="en-US" altLang="zh-CN" sz="2400" dirty="0" err="1"/>
              <a:t>的格式，并简述理由</a:t>
            </a:r>
            <a:r>
              <a:rPr lang="en-US" altLang="zh-CN" sz="2400" dirty="0"/>
              <a:t>。</a:t>
            </a:r>
            <a:endParaRPr lang="zh-CN" altLang="en-US" sz="2400" dirty="0"/>
          </a:p>
        </p:txBody>
      </p:sp>
      <p:sp>
        <p:nvSpPr>
          <p:cNvPr id="89091" name="Text Box 6"/>
          <p:cNvSpPr txBox="1">
            <a:spLocks noChangeArrowheads="1"/>
          </p:cNvSpPr>
          <p:nvPr/>
        </p:nvSpPr>
        <p:spPr bwMode="auto">
          <a:xfrm>
            <a:off x="755650" y="827088"/>
            <a:ext cx="15843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chemeClr val="folHlink"/>
                </a:solidFill>
              </a:rPr>
              <a:t>例</a:t>
            </a:r>
            <a:r>
              <a:rPr lang="zh-CN" altLang="en-US" sz="2400">
                <a:solidFill>
                  <a:schemeClr val="folHlink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59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4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5"/>
          <p:cNvGrpSpPr>
            <a:grpSpLocks/>
          </p:cNvGrpSpPr>
          <p:nvPr/>
        </p:nvGrpSpPr>
        <p:grpSpPr bwMode="auto">
          <a:xfrm>
            <a:off x="628650" y="765175"/>
            <a:ext cx="8515350" cy="5219700"/>
            <a:chOff x="396" y="482"/>
            <a:chExt cx="5364" cy="3288"/>
          </a:xfrm>
        </p:grpSpPr>
        <p:sp>
          <p:nvSpPr>
            <p:cNvPr id="90116" name="Text Box 2"/>
            <p:cNvSpPr txBox="1">
              <a:spLocks noChangeArrowheads="1"/>
            </p:cNvSpPr>
            <p:nvPr/>
          </p:nvSpPr>
          <p:spPr bwMode="auto">
            <a:xfrm>
              <a:off x="396" y="482"/>
              <a:ext cx="5364" cy="3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（</a:t>
              </a:r>
              <a:r>
                <a:rPr lang="en-US" altLang="zh-CN" sz="2800">
                  <a:latin typeface="Times New Roman" pitchFamily="18" charset="0"/>
                </a:rPr>
                <a:t>1</a:t>
              </a:r>
              <a:r>
                <a:rPr lang="zh-CN" altLang="en-US" sz="2800">
                  <a:latin typeface="Times New Roman" pitchFamily="18" charset="0"/>
                </a:rPr>
                <a:t>）	算逻指令格式为 “寄存器 − 寄存器” 型，</a:t>
              </a:r>
            </a:p>
            <a:p>
              <a:pPr>
                <a:lnSpc>
                  <a:spcPct val="120000"/>
                </a:lnSpc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                     取单字长 </a:t>
              </a:r>
              <a:r>
                <a:rPr lang="en-US" altLang="zh-CN" sz="2800">
                  <a:latin typeface="Times New Roman" pitchFamily="18" charset="0"/>
                </a:rPr>
                <a:t>16 </a:t>
              </a:r>
              <a:r>
                <a:rPr lang="zh-CN" altLang="en-US" sz="2800">
                  <a:latin typeface="Times New Roman" pitchFamily="18" charset="0"/>
                </a:rPr>
                <a:t>位。</a:t>
              </a:r>
            </a:p>
            <a:p>
              <a:pPr>
                <a:lnSpc>
                  <a:spcPct val="120000"/>
                </a:lnSpc>
                <a:spcBef>
                  <a:spcPct val="0"/>
                </a:spcBef>
              </a:pPr>
              <a:endParaRPr lang="zh-CN" altLang="en-US" sz="2800">
                <a:latin typeface="Times New Roman" pitchFamily="18" charset="0"/>
              </a:endParaRPr>
            </a:p>
            <a:p>
              <a:pPr algn="ctr">
                <a:lnSpc>
                  <a:spcPct val="120000"/>
                </a:lnSpc>
                <a:spcBef>
                  <a:spcPct val="0"/>
                </a:spcBef>
              </a:pPr>
              <a:r>
                <a:rPr lang="en-US" altLang="zh-CN" sz="2800">
                  <a:latin typeface="Times New Roman" pitchFamily="18" charset="0"/>
                </a:rPr>
                <a:t>			</a:t>
              </a:r>
            </a:p>
            <a:p>
              <a:pPr algn="ctr">
                <a:lnSpc>
                  <a:spcPct val="120000"/>
                </a:lnSpc>
                <a:spcBef>
                  <a:spcPct val="0"/>
                </a:spcBef>
              </a:pPr>
              <a:r>
                <a:rPr lang="en-US" altLang="zh-CN" sz="2800">
                  <a:latin typeface="Times New Roman" pitchFamily="18" charset="0"/>
                </a:rPr>
                <a:t>			</a:t>
              </a:r>
            </a:p>
            <a:p>
              <a:pPr>
                <a:lnSpc>
                  <a:spcPct val="120000"/>
                </a:lnSpc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其中    </a:t>
              </a:r>
              <a:r>
                <a:rPr lang="en-US" altLang="zh-CN" sz="2800">
                  <a:latin typeface="Times New Roman" pitchFamily="18" charset="0"/>
                </a:rPr>
                <a:t>OP  </a:t>
              </a:r>
              <a:r>
                <a:rPr lang="zh-CN" altLang="en-US" sz="2800">
                  <a:latin typeface="Times New Roman" pitchFamily="18" charset="0"/>
                </a:rPr>
                <a:t>操作码 </a:t>
              </a:r>
              <a:r>
                <a:rPr lang="en-US" altLang="zh-CN" sz="2800">
                  <a:latin typeface="Times New Roman" pitchFamily="18" charset="0"/>
                </a:rPr>
                <a:t>6 </a:t>
              </a:r>
              <a:r>
                <a:rPr lang="zh-CN" altLang="en-US" sz="2800">
                  <a:latin typeface="Times New Roman" pitchFamily="18" charset="0"/>
                </a:rPr>
                <a:t>位，可实现 </a:t>
              </a:r>
              <a:r>
                <a:rPr lang="en-US" altLang="zh-CN" sz="2800">
                  <a:latin typeface="Times New Roman" pitchFamily="18" charset="0"/>
                </a:rPr>
                <a:t>64 </a:t>
              </a:r>
              <a:r>
                <a:rPr lang="zh-CN" altLang="en-US" sz="2800">
                  <a:latin typeface="Times New Roman" pitchFamily="18" charset="0"/>
                </a:rPr>
                <a:t>种操作；</a:t>
              </a:r>
            </a:p>
            <a:p>
              <a:pPr>
                <a:lnSpc>
                  <a:spcPct val="120000"/>
                </a:lnSpc>
                <a:spcBef>
                  <a:spcPct val="0"/>
                </a:spcBef>
              </a:pPr>
              <a:r>
                <a:rPr lang="en-US" altLang="zh-CN" sz="2800">
                  <a:latin typeface="Times New Roman" pitchFamily="18" charset="0"/>
                </a:rPr>
                <a:t>             M   </a:t>
              </a:r>
              <a:r>
                <a:rPr lang="zh-CN" altLang="en-US" sz="2800">
                  <a:latin typeface="Times New Roman" pitchFamily="18" charset="0"/>
                </a:rPr>
                <a:t>寻址模式 </a:t>
              </a:r>
              <a:r>
                <a:rPr lang="en-US" altLang="zh-CN" sz="2800">
                  <a:latin typeface="Times New Roman" pitchFamily="18" charset="0"/>
                </a:rPr>
                <a:t>2 </a:t>
              </a:r>
              <a:r>
                <a:rPr lang="zh-CN" altLang="en-US" sz="2800">
                  <a:latin typeface="Times New Roman" pitchFamily="18" charset="0"/>
                </a:rPr>
                <a:t>位，可反映寄存器寻址、</a:t>
              </a:r>
            </a:p>
            <a:p>
              <a:pPr>
                <a:lnSpc>
                  <a:spcPct val="120000"/>
                </a:lnSpc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                    直接寻址、相对寻址；</a:t>
              </a:r>
            </a:p>
            <a:p>
              <a:pPr>
                <a:lnSpc>
                  <a:spcPct val="120000"/>
                </a:lnSpc>
                <a:spcBef>
                  <a:spcPct val="0"/>
                </a:spcBef>
              </a:pPr>
              <a:r>
                <a:rPr lang="en-US" altLang="zh-CN" sz="2800">
                  <a:latin typeface="Times New Roman" pitchFamily="18" charset="0"/>
                </a:rPr>
                <a:t>            R</a:t>
              </a:r>
              <a:r>
                <a:rPr lang="en-US" altLang="zh-CN" sz="2800" i="1" baseline="-25000">
                  <a:latin typeface="Times New Roman" pitchFamily="18" charset="0"/>
                </a:rPr>
                <a:t>i </a:t>
              </a:r>
              <a:r>
                <a:rPr lang="zh-CN" altLang="en-US" sz="2800">
                  <a:latin typeface="Times New Roman" pitchFamily="18" charset="0"/>
                </a:rPr>
                <a:t>和 </a:t>
              </a:r>
              <a:r>
                <a:rPr lang="en-US" altLang="zh-CN" sz="2800">
                  <a:latin typeface="Times New Roman" pitchFamily="18" charset="0"/>
                </a:rPr>
                <a:t>R</a:t>
              </a:r>
              <a:r>
                <a:rPr lang="en-US" altLang="zh-CN" sz="2800" i="1" baseline="-25000">
                  <a:latin typeface="Times New Roman" pitchFamily="18" charset="0"/>
                </a:rPr>
                <a:t>j</a:t>
              </a:r>
              <a:r>
                <a:rPr lang="zh-CN" altLang="en-US" sz="2800">
                  <a:latin typeface="Times New Roman" pitchFamily="18" charset="0"/>
                </a:rPr>
                <a:t>各取 </a:t>
              </a:r>
              <a:r>
                <a:rPr lang="en-US" altLang="zh-CN" sz="2800">
                  <a:latin typeface="Times New Roman" pitchFamily="18" charset="0"/>
                </a:rPr>
                <a:t>4 </a:t>
              </a:r>
              <a:r>
                <a:rPr lang="zh-CN" altLang="en-US" sz="2800">
                  <a:latin typeface="Times New Roman" pitchFamily="18" charset="0"/>
                </a:rPr>
                <a:t>位，指出源操作数和目的操作数</a:t>
              </a:r>
            </a:p>
            <a:p>
              <a:pPr>
                <a:lnSpc>
                  <a:spcPct val="120000"/>
                </a:lnSpc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            的寄存器编号。</a:t>
              </a:r>
            </a:p>
          </p:txBody>
        </p:sp>
        <p:sp>
          <p:nvSpPr>
            <p:cNvPr id="90117" name="Rectangle 12"/>
            <p:cNvSpPr>
              <a:spLocks noChangeArrowheads="1"/>
            </p:cNvSpPr>
            <p:nvPr/>
          </p:nvSpPr>
          <p:spPr bwMode="auto">
            <a:xfrm>
              <a:off x="4154" y="1570"/>
              <a:ext cx="960" cy="3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lnSpc>
                  <a:spcPct val="120000"/>
                </a:lnSpc>
                <a:spcBef>
                  <a:spcPct val="0"/>
                </a:spcBef>
              </a:pPr>
              <a:r>
                <a:rPr lang="en-US" altLang="zh-CN" sz="2800">
                  <a:latin typeface="Times New Roman" pitchFamily="18" charset="0"/>
                </a:rPr>
                <a:t>R</a:t>
              </a:r>
              <a:r>
                <a:rPr lang="en-US" altLang="zh-CN" sz="2800" i="1" baseline="-25000">
                  <a:latin typeface="Times New Roman" pitchFamily="18" charset="0"/>
                </a:rPr>
                <a:t>j</a:t>
              </a:r>
              <a:endParaRPr lang="zh-CN" altLang="en-US" sz="2800" i="1" baseline="-25000">
                <a:latin typeface="Times New Roman" pitchFamily="18" charset="0"/>
              </a:endParaRPr>
            </a:p>
          </p:txBody>
        </p:sp>
        <p:sp>
          <p:nvSpPr>
            <p:cNvPr id="90118" name="Rectangle 11"/>
            <p:cNvSpPr>
              <a:spLocks noChangeArrowheads="1"/>
            </p:cNvSpPr>
            <p:nvPr/>
          </p:nvSpPr>
          <p:spPr bwMode="auto">
            <a:xfrm>
              <a:off x="3179" y="1602"/>
              <a:ext cx="975" cy="3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800">
                  <a:latin typeface="Times New Roman" pitchFamily="18" charset="0"/>
                </a:rPr>
                <a:t>R</a:t>
              </a:r>
              <a:r>
                <a:rPr lang="en-US" altLang="zh-CN" sz="2800" i="1" baseline="-25000">
                  <a:latin typeface="Times New Roman" pitchFamily="18" charset="0"/>
                </a:rPr>
                <a:t>i</a:t>
              </a:r>
              <a:endParaRPr lang="zh-CN" altLang="en-US" sz="2800" i="1" baseline="-25000">
                <a:latin typeface="Times New Roman" pitchFamily="18" charset="0"/>
              </a:endParaRPr>
            </a:p>
          </p:txBody>
        </p:sp>
        <p:sp>
          <p:nvSpPr>
            <p:cNvPr id="90119" name="Rectangle 10"/>
            <p:cNvSpPr>
              <a:spLocks noChangeArrowheads="1"/>
            </p:cNvSpPr>
            <p:nvPr/>
          </p:nvSpPr>
          <p:spPr bwMode="auto">
            <a:xfrm>
              <a:off x="2234" y="1602"/>
              <a:ext cx="945" cy="3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800">
                  <a:latin typeface="Times New Roman" pitchFamily="18" charset="0"/>
                </a:rPr>
                <a:t>M</a:t>
              </a: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90120" name="Rectangle 9"/>
            <p:cNvSpPr>
              <a:spLocks noChangeArrowheads="1"/>
            </p:cNvSpPr>
            <p:nvPr/>
          </p:nvSpPr>
          <p:spPr bwMode="auto">
            <a:xfrm>
              <a:off x="1274" y="1602"/>
              <a:ext cx="960" cy="3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800">
                  <a:latin typeface="Times New Roman" pitchFamily="18" charset="0"/>
                </a:rPr>
                <a:t>OP</a:t>
              </a: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90121" name="Rectangle 5"/>
            <p:cNvSpPr>
              <a:spLocks noChangeArrowheads="1"/>
            </p:cNvSpPr>
            <p:nvPr/>
          </p:nvSpPr>
          <p:spPr bwMode="auto">
            <a:xfrm>
              <a:off x="1274" y="1276"/>
              <a:ext cx="384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800">
                  <a:latin typeface="Times New Roman" pitchFamily="18" charset="0"/>
                </a:rPr>
                <a:t>      6                2              4               4</a:t>
              </a: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90122" name="Line 13"/>
            <p:cNvSpPr>
              <a:spLocks noChangeShapeType="1"/>
            </p:cNvSpPr>
            <p:nvPr/>
          </p:nvSpPr>
          <p:spPr bwMode="auto">
            <a:xfrm>
              <a:off x="1274" y="1276"/>
              <a:ext cx="3840" cy="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90123" name="Line 14"/>
            <p:cNvSpPr>
              <a:spLocks noChangeShapeType="1"/>
            </p:cNvSpPr>
            <p:nvPr/>
          </p:nvSpPr>
          <p:spPr bwMode="auto">
            <a:xfrm>
              <a:off x="1274" y="1602"/>
              <a:ext cx="38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90124" name="Line 15"/>
            <p:cNvSpPr>
              <a:spLocks noChangeShapeType="1"/>
            </p:cNvSpPr>
            <p:nvPr/>
          </p:nvSpPr>
          <p:spPr bwMode="auto">
            <a:xfrm>
              <a:off x="1274" y="1982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90125" name="Line 16"/>
            <p:cNvSpPr>
              <a:spLocks noChangeShapeType="1"/>
            </p:cNvSpPr>
            <p:nvPr/>
          </p:nvSpPr>
          <p:spPr bwMode="auto">
            <a:xfrm>
              <a:off x="1274" y="1276"/>
              <a:ext cx="0" cy="326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90126" name="Line 20"/>
            <p:cNvSpPr>
              <a:spLocks noChangeShapeType="1"/>
            </p:cNvSpPr>
            <p:nvPr/>
          </p:nvSpPr>
          <p:spPr bwMode="auto">
            <a:xfrm>
              <a:off x="5114" y="1276"/>
              <a:ext cx="0" cy="326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90127" name="Line 28"/>
            <p:cNvSpPr>
              <a:spLocks noChangeShapeType="1"/>
            </p:cNvSpPr>
            <p:nvPr/>
          </p:nvSpPr>
          <p:spPr bwMode="auto">
            <a:xfrm>
              <a:off x="1274" y="1602"/>
              <a:ext cx="0" cy="38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90128" name="Line 37"/>
            <p:cNvSpPr>
              <a:spLocks noChangeShapeType="1"/>
            </p:cNvSpPr>
            <p:nvPr/>
          </p:nvSpPr>
          <p:spPr bwMode="auto">
            <a:xfrm>
              <a:off x="5114" y="1602"/>
              <a:ext cx="0" cy="38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90129" name="Line 39"/>
            <p:cNvSpPr>
              <a:spLocks noChangeShapeType="1"/>
            </p:cNvSpPr>
            <p:nvPr/>
          </p:nvSpPr>
          <p:spPr bwMode="auto">
            <a:xfrm>
              <a:off x="2234" y="1602"/>
              <a:ext cx="0" cy="3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90130" name="Line 41"/>
            <p:cNvSpPr>
              <a:spLocks noChangeShapeType="1"/>
            </p:cNvSpPr>
            <p:nvPr/>
          </p:nvSpPr>
          <p:spPr bwMode="auto">
            <a:xfrm>
              <a:off x="3179" y="1602"/>
              <a:ext cx="0" cy="3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90131" name="Line 43"/>
            <p:cNvSpPr>
              <a:spLocks noChangeShapeType="1"/>
            </p:cNvSpPr>
            <p:nvPr/>
          </p:nvSpPr>
          <p:spPr bwMode="auto">
            <a:xfrm>
              <a:off x="4154" y="1602"/>
              <a:ext cx="0" cy="3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90115" name="Text Box 54"/>
          <p:cNvSpPr txBox="1">
            <a:spLocks noChangeArrowheads="1"/>
          </p:cNvSpPr>
          <p:nvPr/>
        </p:nvSpPr>
        <p:spPr bwMode="auto">
          <a:xfrm>
            <a:off x="171450" y="750888"/>
            <a:ext cx="165576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solidFill>
                  <a:schemeClr val="folHlink"/>
                </a:solidFill>
              </a:rPr>
              <a:t>解：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88" name="Text Box 28"/>
          <p:cNvSpPr txBox="1">
            <a:spLocks noChangeArrowheads="1"/>
          </p:cNvSpPr>
          <p:nvPr/>
        </p:nvSpPr>
        <p:spPr bwMode="auto">
          <a:xfrm>
            <a:off x="793750" y="1749425"/>
            <a:ext cx="59118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600" dirty="0">
                <a:solidFill>
                  <a:schemeClr val="folHlink"/>
                </a:solidFill>
              </a:rPr>
              <a:t>重点</a:t>
            </a:r>
          </a:p>
        </p:txBody>
      </p:sp>
      <p:sp>
        <p:nvSpPr>
          <p:cNvPr id="117789" name="Text Box 29"/>
          <p:cNvSpPr txBox="1">
            <a:spLocks noChangeArrowheads="1"/>
          </p:cNvSpPr>
          <p:nvPr/>
        </p:nvSpPr>
        <p:spPr bwMode="auto">
          <a:xfrm>
            <a:off x="1692275" y="2405063"/>
            <a:ext cx="6870700" cy="2074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zh-CN" altLang="en-US" sz="2800" dirty="0"/>
              <a:t>冯</a:t>
            </a:r>
            <a:r>
              <a:rPr lang="en-US" altLang="zh-CN" sz="2800" dirty="0"/>
              <a:t>·</a:t>
            </a:r>
            <a:r>
              <a:rPr lang="zh-CN" altLang="en-US" sz="2800" dirty="0"/>
              <a:t>诺依曼计算机的特点</a:t>
            </a:r>
            <a:endParaRPr lang="en-US" altLang="zh-CN" sz="2800" dirty="0"/>
          </a:p>
          <a:p>
            <a:r>
              <a:rPr lang="en-US" altLang="zh-CN" sz="2800" dirty="0"/>
              <a:t>2. </a:t>
            </a:r>
            <a:r>
              <a:rPr lang="zh-CN" altLang="en-US" sz="2800" dirty="0"/>
              <a:t>计算机组成和功能</a:t>
            </a:r>
            <a:endParaRPr lang="en-US" altLang="zh-CN" sz="2800" dirty="0"/>
          </a:p>
          <a:p>
            <a:r>
              <a:rPr lang="en-US" altLang="zh-CN" sz="2800" dirty="0"/>
              <a:t>3.</a:t>
            </a:r>
            <a:r>
              <a:rPr lang="zh-CN" altLang="en-US" sz="2800" dirty="0"/>
              <a:t> </a:t>
            </a:r>
            <a:r>
              <a:rPr lang="en-US" altLang="zh-CN" sz="2800" dirty="0"/>
              <a:t>MIPS</a:t>
            </a:r>
            <a:r>
              <a:rPr lang="zh-CN" altLang="en-US" sz="2800" dirty="0"/>
              <a:t>，</a:t>
            </a:r>
            <a:r>
              <a:rPr lang="en-US" altLang="zh-CN" sz="2800" dirty="0"/>
              <a:t>CPI</a:t>
            </a:r>
            <a:r>
              <a:rPr lang="zh-CN" altLang="en-US" sz="2800" dirty="0"/>
              <a:t>的含义</a:t>
            </a:r>
          </a:p>
          <a:p>
            <a:endParaRPr lang="zh-CN" altLang="en-US" sz="2800" dirty="0"/>
          </a:p>
        </p:txBody>
      </p:sp>
      <p:sp>
        <p:nvSpPr>
          <p:cNvPr id="117793" name="Rectangle 33"/>
          <p:cNvSpPr>
            <a:spLocks noGrp="1" noChangeArrowheads="1"/>
          </p:cNvSpPr>
          <p:nvPr>
            <p:ph type="title"/>
          </p:nvPr>
        </p:nvSpPr>
        <p:spPr>
          <a:xfrm>
            <a:off x="685800" y="2540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000" b="1"/>
              <a:t>第１章   计算机系统概论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7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7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88" grpId="0"/>
      <p:bldP spid="117789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6"/>
          <p:cNvGrpSpPr>
            <a:grpSpLocks/>
          </p:cNvGrpSpPr>
          <p:nvPr/>
        </p:nvGrpSpPr>
        <p:grpSpPr bwMode="auto">
          <a:xfrm>
            <a:off x="395288" y="476250"/>
            <a:ext cx="8515350" cy="6245225"/>
            <a:chOff x="249" y="300"/>
            <a:chExt cx="5364" cy="3934"/>
          </a:xfrm>
        </p:grpSpPr>
        <p:sp>
          <p:nvSpPr>
            <p:cNvPr id="91140" name="Text Box 2"/>
            <p:cNvSpPr txBox="1">
              <a:spLocks noChangeArrowheads="1"/>
            </p:cNvSpPr>
            <p:nvPr/>
          </p:nvSpPr>
          <p:spPr bwMode="auto">
            <a:xfrm>
              <a:off x="249" y="300"/>
              <a:ext cx="5364" cy="39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　　（</a:t>
              </a:r>
              <a:r>
                <a:rPr lang="en-US" altLang="zh-CN" sz="2800">
                  <a:latin typeface="Times New Roman" pitchFamily="18" charset="0"/>
                </a:rPr>
                <a:t>2</a:t>
              </a:r>
              <a:r>
                <a:rPr lang="zh-CN" altLang="en-US" sz="2800">
                  <a:latin typeface="Times New Roman" pitchFamily="18" charset="0"/>
                </a:rPr>
                <a:t>）取数</a:t>
              </a:r>
              <a:r>
                <a:rPr lang="en-US" altLang="zh-CN" sz="2800">
                  <a:latin typeface="Times New Roman" pitchFamily="18" charset="0"/>
                </a:rPr>
                <a:t>/</a:t>
              </a:r>
              <a:r>
                <a:rPr lang="zh-CN" altLang="en-US" sz="2800">
                  <a:latin typeface="Times New Roman" pitchFamily="18" charset="0"/>
                </a:rPr>
                <a:t>存数指令格式为 “寄存器 − 存储器”</a:t>
              </a:r>
            </a:p>
            <a:p>
              <a:pPr>
                <a:lnSpc>
                  <a:spcPct val="120000"/>
                </a:lnSpc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                    型，取双字长 </a:t>
              </a:r>
              <a:r>
                <a:rPr lang="en-US" altLang="zh-CN" sz="2800">
                  <a:latin typeface="Times New Roman" pitchFamily="18" charset="0"/>
                </a:rPr>
                <a:t>32 </a:t>
              </a:r>
              <a:r>
                <a:rPr lang="zh-CN" altLang="en-US" sz="2800">
                  <a:latin typeface="Times New Roman" pitchFamily="18" charset="0"/>
                </a:rPr>
                <a:t>位，格式如下：</a:t>
              </a:r>
            </a:p>
            <a:p>
              <a:pPr algn="ctr">
                <a:lnSpc>
                  <a:spcPct val="120000"/>
                </a:lnSpc>
                <a:spcBef>
                  <a:spcPct val="0"/>
                </a:spcBef>
              </a:pPr>
              <a:r>
                <a:rPr lang="en-US" altLang="zh-CN" sz="2800">
                  <a:latin typeface="Times New Roman" pitchFamily="18" charset="0"/>
                </a:rPr>
                <a:t>			</a:t>
              </a:r>
            </a:p>
            <a:p>
              <a:pPr algn="ctr">
                <a:lnSpc>
                  <a:spcPct val="120000"/>
                </a:lnSpc>
                <a:spcBef>
                  <a:spcPct val="0"/>
                </a:spcBef>
              </a:pPr>
              <a:r>
                <a:rPr lang="en-US" altLang="zh-CN" sz="2800">
                  <a:latin typeface="Times New Roman" pitchFamily="18" charset="0"/>
                </a:rPr>
                <a:t>		</a:t>
              </a:r>
              <a:endParaRPr lang="en-US" altLang="zh-CN" sz="2800" baseline="-25000">
                <a:latin typeface="Times New Roman" pitchFamily="18" charset="0"/>
              </a:endParaRPr>
            </a:p>
            <a:p>
              <a:pPr>
                <a:lnSpc>
                  <a:spcPct val="120000"/>
                </a:lnSpc>
                <a:spcBef>
                  <a:spcPct val="0"/>
                </a:spcBef>
              </a:pPr>
              <a:endParaRPr lang="en-US" altLang="zh-CN" sz="2800">
                <a:latin typeface="Times New Roman" pitchFamily="18" charset="0"/>
              </a:endParaRPr>
            </a:p>
            <a:p>
              <a:pPr>
                <a:lnSpc>
                  <a:spcPct val="120000"/>
                </a:lnSpc>
                <a:spcBef>
                  <a:spcPct val="0"/>
                </a:spcBef>
              </a:pPr>
              <a:endParaRPr lang="zh-CN" altLang="en-US" sz="2800">
                <a:latin typeface="Times New Roman" pitchFamily="18" charset="0"/>
              </a:endParaRPr>
            </a:p>
            <a:p>
              <a:pPr>
                <a:lnSpc>
                  <a:spcPct val="120000"/>
                </a:lnSpc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其中     </a:t>
              </a:r>
              <a:r>
                <a:rPr lang="en-US" altLang="zh-CN" sz="2800">
                  <a:latin typeface="Times New Roman" pitchFamily="18" charset="0"/>
                </a:rPr>
                <a:t>OP  </a:t>
              </a:r>
              <a:r>
                <a:rPr lang="zh-CN" altLang="en-US" sz="2800">
                  <a:latin typeface="Times New Roman" pitchFamily="18" charset="0"/>
                </a:rPr>
                <a:t>操作码 </a:t>
              </a:r>
              <a:r>
                <a:rPr lang="en-US" altLang="zh-CN" sz="2800">
                  <a:latin typeface="Times New Roman" pitchFamily="18" charset="0"/>
                </a:rPr>
                <a:t>6 </a:t>
              </a:r>
              <a:r>
                <a:rPr lang="zh-CN" altLang="en-US" sz="2800">
                  <a:latin typeface="Times New Roman" pitchFamily="18" charset="0"/>
                </a:rPr>
                <a:t>位不变；</a:t>
              </a:r>
            </a:p>
            <a:p>
              <a:pPr>
                <a:lnSpc>
                  <a:spcPct val="120000"/>
                </a:lnSpc>
                <a:spcBef>
                  <a:spcPct val="0"/>
                </a:spcBef>
              </a:pPr>
              <a:r>
                <a:rPr lang="en-US" altLang="zh-CN" sz="2800">
                  <a:latin typeface="Times New Roman" pitchFamily="18" charset="0"/>
                </a:rPr>
                <a:t>              M  </a:t>
              </a:r>
              <a:r>
                <a:rPr lang="zh-CN" altLang="en-US" sz="2800">
                  <a:latin typeface="Times New Roman" pitchFamily="18" charset="0"/>
                </a:rPr>
                <a:t>寻址模式 </a:t>
              </a:r>
              <a:r>
                <a:rPr lang="en-US" altLang="zh-CN" sz="2800">
                  <a:latin typeface="Times New Roman" pitchFamily="18" charset="0"/>
                </a:rPr>
                <a:t>2 </a:t>
              </a:r>
              <a:r>
                <a:rPr lang="zh-CN" altLang="en-US" sz="2800">
                  <a:latin typeface="Times New Roman" pitchFamily="18" charset="0"/>
                </a:rPr>
                <a:t>位不变；</a:t>
              </a:r>
            </a:p>
            <a:p>
              <a:pPr>
                <a:lnSpc>
                  <a:spcPct val="120000"/>
                </a:lnSpc>
                <a:spcBef>
                  <a:spcPct val="0"/>
                </a:spcBef>
              </a:pPr>
              <a:r>
                <a:rPr lang="en-US" altLang="zh-CN" sz="2800">
                  <a:latin typeface="Times New Roman" pitchFamily="18" charset="0"/>
                </a:rPr>
                <a:t>              R</a:t>
              </a:r>
              <a:r>
                <a:rPr lang="en-US" altLang="zh-CN" sz="2800" i="1" baseline="-25000">
                  <a:latin typeface="Times New Roman" pitchFamily="18" charset="0"/>
                </a:rPr>
                <a:t>i</a:t>
              </a:r>
              <a:r>
                <a:rPr lang="en-US" altLang="zh-CN" sz="2800">
                  <a:latin typeface="Times New Roman" pitchFamily="18" charset="0"/>
                </a:rPr>
                <a:t>  4 </a:t>
              </a:r>
              <a:r>
                <a:rPr lang="zh-CN" altLang="en-US" sz="2800">
                  <a:latin typeface="Times New Roman" pitchFamily="18" charset="0"/>
                </a:rPr>
                <a:t>位，源操作数地址（存数指令）或目的</a:t>
              </a:r>
            </a:p>
            <a:p>
              <a:pPr>
                <a:lnSpc>
                  <a:spcPct val="120000"/>
                </a:lnSpc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                              操作数地址（取数指令）；</a:t>
              </a:r>
            </a:p>
            <a:p>
              <a:pPr>
                <a:lnSpc>
                  <a:spcPct val="120000"/>
                </a:lnSpc>
                <a:spcBef>
                  <a:spcPct val="0"/>
                </a:spcBef>
              </a:pPr>
              <a:r>
                <a:rPr lang="en-US" altLang="zh-CN" sz="2800">
                  <a:latin typeface="Times New Roman" pitchFamily="18" charset="0"/>
                </a:rPr>
                <a:t>             A</a:t>
              </a:r>
              <a:r>
                <a:rPr lang="en-US" altLang="zh-CN" sz="2800" baseline="-25000">
                  <a:latin typeface="Times New Roman" pitchFamily="18" charset="0"/>
                </a:rPr>
                <a:t>1</a:t>
              </a:r>
              <a:r>
                <a:rPr lang="en-US" altLang="zh-CN" sz="2800">
                  <a:latin typeface="Times New Roman" pitchFamily="18" charset="0"/>
                </a:rPr>
                <a:t>∥A</a:t>
              </a:r>
              <a:r>
                <a:rPr lang="en-US" altLang="zh-CN" sz="2800" baseline="-25000">
                  <a:latin typeface="Times New Roman" pitchFamily="18" charset="0"/>
                </a:rPr>
                <a:t>2</a:t>
              </a:r>
              <a:r>
                <a:rPr lang="zh-CN" altLang="en-US" sz="2800">
                  <a:latin typeface="Times New Roman" pitchFamily="18" charset="0"/>
                </a:rPr>
                <a:t>共 </a:t>
              </a:r>
              <a:r>
                <a:rPr lang="en-US" altLang="zh-CN" sz="2800">
                  <a:latin typeface="Times New Roman" pitchFamily="18" charset="0"/>
                </a:rPr>
                <a:t>20 </a:t>
              </a:r>
              <a:r>
                <a:rPr lang="zh-CN" altLang="en-US" sz="2800">
                  <a:latin typeface="Times New Roman" pitchFamily="18" charset="0"/>
                </a:rPr>
                <a:t>位存储器地址，可直接访问按</a:t>
              </a:r>
            </a:p>
            <a:p>
              <a:pPr>
                <a:lnSpc>
                  <a:spcPct val="120000"/>
                </a:lnSpc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             字节编址的 </a:t>
              </a:r>
              <a:r>
                <a:rPr lang="en-US" altLang="zh-CN" sz="2800">
                  <a:latin typeface="Times New Roman" pitchFamily="18" charset="0"/>
                </a:rPr>
                <a:t>1MB </a:t>
              </a:r>
              <a:r>
                <a:rPr lang="zh-CN" altLang="en-US" sz="2800">
                  <a:latin typeface="Times New Roman" pitchFamily="18" charset="0"/>
                </a:rPr>
                <a:t>存储器。</a:t>
              </a:r>
            </a:p>
          </p:txBody>
        </p:sp>
        <p:sp>
          <p:nvSpPr>
            <p:cNvPr id="91141" name="Rectangle 13"/>
            <p:cNvSpPr>
              <a:spLocks noChangeArrowheads="1"/>
            </p:cNvSpPr>
            <p:nvPr/>
          </p:nvSpPr>
          <p:spPr bwMode="auto">
            <a:xfrm>
              <a:off x="1066" y="1827"/>
              <a:ext cx="3810" cy="3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lnSpc>
                  <a:spcPct val="120000"/>
                </a:lnSpc>
                <a:spcBef>
                  <a:spcPct val="0"/>
                </a:spcBef>
              </a:pPr>
              <a:r>
                <a:rPr lang="en-US" altLang="zh-CN" sz="2800">
                  <a:latin typeface="Times New Roman" pitchFamily="18" charset="0"/>
                </a:rPr>
                <a:t>A</a:t>
              </a:r>
              <a:r>
                <a:rPr lang="en-US" altLang="zh-CN" sz="2800" baseline="-25000">
                  <a:latin typeface="Times New Roman" pitchFamily="18" charset="0"/>
                </a:rPr>
                <a:t>2</a:t>
              </a:r>
              <a:endParaRPr lang="zh-CN" altLang="en-US" sz="2800" baseline="-25000">
                <a:latin typeface="Times New Roman" pitchFamily="18" charset="0"/>
              </a:endParaRPr>
            </a:p>
          </p:txBody>
        </p:sp>
        <p:sp>
          <p:nvSpPr>
            <p:cNvPr id="91142" name="Rectangle 12"/>
            <p:cNvSpPr>
              <a:spLocks noChangeArrowheads="1"/>
            </p:cNvSpPr>
            <p:nvPr/>
          </p:nvSpPr>
          <p:spPr bwMode="auto">
            <a:xfrm>
              <a:off x="3916" y="1480"/>
              <a:ext cx="960" cy="3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800">
                  <a:latin typeface="Times New Roman" pitchFamily="18" charset="0"/>
                </a:rPr>
                <a:t>A</a:t>
              </a:r>
              <a:r>
                <a:rPr lang="en-US" altLang="zh-CN" sz="2800" baseline="-25000">
                  <a:latin typeface="Times New Roman" pitchFamily="18" charset="0"/>
                </a:rPr>
                <a:t>1</a:t>
              </a:r>
              <a:endParaRPr lang="zh-CN" altLang="en-US" sz="2800" baseline="-25000">
                <a:latin typeface="Times New Roman" pitchFamily="18" charset="0"/>
              </a:endParaRPr>
            </a:p>
          </p:txBody>
        </p:sp>
        <p:sp>
          <p:nvSpPr>
            <p:cNvPr id="91143" name="Rectangle 11"/>
            <p:cNvSpPr>
              <a:spLocks noChangeArrowheads="1"/>
            </p:cNvSpPr>
            <p:nvPr/>
          </p:nvSpPr>
          <p:spPr bwMode="auto">
            <a:xfrm>
              <a:off x="2956" y="1480"/>
              <a:ext cx="960" cy="3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800">
                  <a:latin typeface="Times New Roman" pitchFamily="18" charset="0"/>
                </a:rPr>
                <a:t>R</a:t>
              </a:r>
              <a:r>
                <a:rPr lang="en-US" altLang="zh-CN" sz="2800" i="1" baseline="-25000">
                  <a:latin typeface="Times New Roman" pitchFamily="18" charset="0"/>
                </a:rPr>
                <a:t>i</a:t>
              </a:r>
              <a:endParaRPr lang="zh-CN" altLang="en-US" sz="2800" i="1" baseline="-25000">
                <a:latin typeface="Times New Roman" pitchFamily="18" charset="0"/>
              </a:endParaRPr>
            </a:p>
          </p:txBody>
        </p:sp>
        <p:sp>
          <p:nvSpPr>
            <p:cNvPr id="91144" name="Rectangle 10"/>
            <p:cNvSpPr>
              <a:spLocks noChangeArrowheads="1"/>
            </p:cNvSpPr>
            <p:nvPr/>
          </p:nvSpPr>
          <p:spPr bwMode="auto">
            <a:xfrm>
              <a:off x="1996" y="1480"/>
              <a:ext cx="960" cy="3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800">
                  <a:latin typeface="Times New Roman" pitchFamily="18" charset="0"/>
                </a:rPr>
                <a:t>M</a:t>
              </a: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91145" name="Rectangle 9"/>
            <p:cNvSpPr>
              <a:spLocks noChangeArrowheads="1"/>
            </p:cNvSpPr>
            <p:nvPr/>
          </p:nvSpPr>
          <p:spPr bwMode="auto">
            <a:xfrm>
              <a:off x="1066" y="1480"/>
              <a:ext cx="930" cy="3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800">
                  <a:latin typeface="Times New Roman" pitchFamily="18" charset="0"/>
                </a:rPr>
                <a:t>OP	</a:t>
              </a: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91146" name="Rectangle 5"/>
            <p:cNvSpPr>
              <a:spLocks noChangeArrowheads="1"/>
            </p:cNvSpPr>
            <p:nvPr/>
          </p:nvSpPr>
          <p:spPr bwMode="auto">
            <a:xfrm>
              <a:off x="1066" y="1071"/>
              <a:ext cx="3810" cy="4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800">
                  <a:latin typeface="Times New Roman" pitchFamily="18" charset="0"/>
                </a:rPr>
                <a:t>    6                 2               4               4</a:t>
              </a: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91147" name="Line 17"/>
            <p:cNvSpPr>
              <a:spLocks noChangeShapeType="1"/>
            </p:cNvSpPr>
            <p:nvPr/>
          </p:nvSpPr>
          <p:spPr bwMode="auto">
            <a:xfrm>
              <a:off x="1066" y="1071"/>
              <a:ext cx="3810" cy="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91148" name="Line 18"/>
            <p:cNvSpPr>
              <a:spLocks noChangeShapeType="1"/>
            </p:cNvSpPr>
            <p:nvPr/>
          </p:nvSpPr>
          <p:spPr bwMode="auto">
            <a:xfrm>
              <a:off x="1066" y="1480"/>
              <a:ext cx="381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91149" name="Line 19"/>
            <p:cNvSpPr>
              <a:spLocks noChangeShapeType="1"/>
            </p:cNvSpPr>
            <p:nvPr/>
          </p:nvSpPr>
          <p:spPr bwMode="auto">
            <a:xfrm>
              <a:off x="1066" y="1827"/>
              <a:ext cx="381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91150" name="Line 20"/>
            <p:cNvSpPr>
              <a:spLocks noChangeShapeType="1"/>
            </p:cNvSpPr>
            <p:nvPr/>
          </p:nvSpPr>
          <p:spPr bwMode="auto">
            <a:xfrm>
              <a:off x="1066" y="2207"/>
              <a:ext cx="381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91151" name="Line 21"/>
            <p:cNvSpPr>
              <a:spLocks noChangeShapeType="1"/>
            </p:cNvSpPr>
            <p:nvPr/>
          </p:nvSpPr>
          <p:spPr bwMode="auto">
            <a:xfrm>
              <a:off x="1066" y="1071"/>
              <a:ext cx="0" cy="409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91152" name="Line 25"/>
            <p:cNvSpPr>
              <a:spLocks noChangeShapeType="1"/>
            </p:cNvSpPr>
            <p:nvPr/>
          </p:nvSpPr>
          <p:spPr bwMode="auto">
            <a:xfrm>
              <a:off x="4876" y="1071"/>
              <a:ext cx="0" cy="409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91153" name="Line 39"/>
            <p:cNvSpPr>
              <a:spLocks noChangeShapeType="1"/>
            </p:cNvSpPr>
            <p:nvPr/>
          </p:nvSpPr>
          <p:spPr bwMode="auto">
            <a:xfrm>
              <a:off x="4876" y="1480"/>
              <a:ext cx="0" cy="72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91154" name="Line 41"/>
            <p:cNvSpPr>
              <a:spLocks noChangeShapeType="1"/>
            </p:cNvSpPr>
            <p:nvPr/>
          </p:nvSpPr>
          <p:spPr bwMode="auto">
            <a:xfrm>
              <a:off x="3916" y="1480"/>
              <a:ext cx="0" cy="34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91155" name="Line 43"/>
            <p:cNvSpPr>
              <a:spLocks noChangeShapeType="1"/>
            </p:cNvSpPr>
            <p:nvPr/>
          </p:nvSpPr>
          <p:spPr bwMode="auto">
            <a:xfrm>
              <a:off x="2956" y="1480"/>
              <a:ext cx="0" cy="34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91156" name="Line 45"/>
            <p:cNvSpPr>
              <a:spLocks noChangeShapeType="1"/>
            </p:cNvSpPr>
            <p:nvPr/>
          </p:nvSpPr>
          <p:spPr bwMode="auto">
            <a:xfrm>
              <a:off x="1996" y="1480"/>
              <a:ext cx="0" cy="34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91157" name="Line 47"/>
            <p:cNvSpPr>
              <a:spLocks noChangeShapeType="1"/>
            </p:cNvSpPr>
            <p:nvPr/>
          </p:nvSpPr>
          <p:spPr bwMode="auto">
            <a:xfrm>
              <a:off x="1066" y="1480"/>
              <a:ext cx="0" cy="72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91139" name="Text Box 57"/>
          <p:cNvSpPr txBox="1">
            <a:spLocks noChangeArrowheads="1"/>
          </p:cNvSpPr>
          <p:nvPr/>
        </p:nvSpPr>
        <p:spPr bwMode="auto">
          <a:xfrm>
            <a:off x="539750" y="476250"/>
            <a:ext cx="16557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solidFill>
                  <a:schemeClr val="folHlink"/>
                </a:solidFill>
              </a:rPr>
              <a:t>解：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6"/>
          <p:cNvGrpSpPr>
            <a:grpSpLocks/>
          </p:cNvGrpSpPr>
          <p:nvPr/>
        </p:nvGrpSpPr>
        <p:grpSpPr bwMode="auto">
          <a:xfrm>
            <a:off x="520700" y="836613"/>
            <a:ext cx="8515350" cy="4706937"/>
            <a:chOff x="249" y="1071"/>
            <a:chExt cx="5364" cy="2965"/>
          </a:xfrm>
        </p:grpSpPr>
        <p:sp>
          <p:nvSpPr>
            <p:cNvPr id="92164" name="Text Box 2"/>
            <p:cNvSpPr txBox="1">
              <a:spLocks noChangeArrowheads="1"/>
            </p:cNvSpPr>
            <p:nvPr/>
          </p:nvSpPr>
          <p:spPr bwMode="auto">
            <a:xfrm>
              <a:off x="249" y="1071"/>
              <a:ext cx="5364" cy="29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　（</a:t>
              </a:r>
              <a:r>
                <a:rPr lang="en-US" altLang="zh-CN" sz="2800">
                  <a:latin typeface="Times New Roman" pitchFamily="18" charset="0"/>
                </a:rPr>
                <a:t>3</a:t>
              </a:r>
              <a:r>
                <a:rPr lang="zh-CN" altLang="en-US" sz="2800">
                  <a:latin typeface="Times New Roman" pitchFamily="18" charset="0"/>
                </a:rPr>
                <a:t>）相对转移指令为一地址格式，取单字长</a:t>
              </a:r>
            </a:p>
            <a:p>
              <a:pPr>
                <a:lnSpc>
                  <a:spcPct val="120000"/>
                </a:lnSpc>
                <a:spcBef>
                  <a:spcPct val="0"/>
                </a:spcBef>
              </a:pPr>
              <a:r>
                <a:rPr lang="en-US" altLang="zh-CN" sz="2800">
                  <a:latin typeface="Times New Roman" pitchFamily="18" charset="0"/>
                </a:rPr>
                <a:t>                    16 </a:t>
              </a:r>
              <a:r>
                <a:rPr lang="zh-CN" altLang="en-US" sz="2800">
                  <a:latin typeface="Times New Roman" pitchFamily="18" charset="0"/>
                </a:rPr>
                <a:t>位，格式如下：</a:t>
              </a:r>
            </a:p>
            <a:p>
              <a:pPr>
                <a:lnSpc>
                  <a:spcPct val="120000"/>
                </a:lnSpc>
                <a:spcBef>
                  <a:spcPct val="0"/>
                </a:spcBef>
              </a:pPr>
              <a:endParaRPr lang="zh-CN" altLang="en-US" sz="2800">
                <a:latin typeface="Times New Roman" pitchFamily="18" charset="0"/>
              </a:endParaRPr>
            </a:p>
            <a:p>
              <a:pPr algn="ctr">
                <a:lnSpc>
                  <a:spcPct val="120000"/>
                </a:lnSpc>
                <a:spcBef>
                  <a:spcPct val="0"/>
                </a:spcBef>
              </a:pPr>
              <a:r>
                <a:rPr lang="en-US" altLang="zh-CN" sz="2800">
                  <a:latin typeface="Times New Roman" pitchFamily="18" charset="0"/>
                </a:rPr>
                <a:t>			</a:t>
              </a:r>
            </a:p>
            <a:p>
              <a:pPr algn="ctr">
                <a:lnSpc>
                  <a:spcPct val="120000"/>
                </a:lnSpc>
                <a:spcBef>
                  <a:spcPct val="0"/>
                </a:spcBef>
              </a:pPr>
              <a:r>
                <a:rPr lang="en-US" altLang="zh-CN" sz="2800">
                  <a:latin typeface="Times New Roman" pitchFamily="18" charset="0"/>
                </a:rPr>
                <a:t>		</a:t>
              </a:r>
              <a:endParaRPr lang="en-US" altLang="zh-CN" sz="2800" baseline="-25000">
                <a:latin typeface="Times New Roman" pitchFamily="18" charset="0"/>
              </a:endParaRPr>
            </a:p>
            <a:p>
              <a:pPr>
                <a:lnSpc>
                  <a:spcPct val="120000"/>
                </a:lnSpc>
                <a:spcBef>
                  <a:spcPct val="0"/>
                </a:spcBef>
              </a:pPr>
              <a:endParaRPr lang="en-US" altLang="zh-CN" sz="2800">
                <a:latin typeface="Times New Roman" pitchFamily="18" charset="0"/>
              </a:endParaRPr>
            </a:p>
            <a:p>
              <a:pPr>
                <a:lnSpc>
                  <a:spcPct val="120000"/>
                </a:lnSpc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其中     </a:t>
              </a:r>
              <a:r>
                <a:rPr lang="en-US" altLang="zh-CN" sz="2800">
                  <a:latin typeface="Times New Roman" pitchFamily="18" charset="0"/>
                </a:rPr>
                <a:t>OP  </a:t>
              </a:r>
              <a:r>
                <a:rPr lang="zh-CN" altLang="en-US" sz="2800">
                  <a:latin typeface="Times New Roman" pitchFamily="18" charset="0"/>
                </a:rPr>
                <a:t>操作码 </a:t>
              </a:r>
              <a:r>
                <a:rPr lang="en-US" altLang="zh-CN" sz="2800">
                  <a:latin typeface="Times New Roman" pitchFamily="18" charset="0"/>
                </a:rPr>
                <a:t>6 </a:t>
              </a:r>
              <a:r>
                <a:rPr lang="zh-CN" altLang="en-US" sz="2800">
                  <a:latin typeface="Times New Roman" pitchFamily="18" charset="0"/>
                </a:rPr>
                <a:t>位不变；</a:t>
              </a:r>
            </a:p>
            <a:p>
              <a:pPr>
                <a:lnSpc>
                  <a:spcPct val="120000"/>
                </a:lnSpc>
                <a:spcBef>
                  <a:spcPct val="0"/>
                </a:spcBef>
              </a:pPr>
              <a:r>
                <a:rPr lang="en-US" altLang="zh-CN" sz="2800">
                  <a:latin typeface="Times New Roman" pitchFamily="18" charset="0"/>
                </a:rPr>
                <a:t>              M  </a:t>
              </a:r>
              <a:r>
                <a:rPr lang="zh-CN" altLang="en-US" sz="2800">
                  <a:latin typeface="Times New Roman" pitchFamily="18" charset="0"/>
                </a:rPr>
                <a:t>寻址模式 </a:t>
              </a:r>
              <a:r>
                <a:rPr lang="en-US" altLang="zh-CN" sz="2800">
                  <a:latin typeface="Times New Roman" pitchFamily="18" charset="0"/>
                </a:rPr>
                <a:t>2 </a:t>
              </a:r>
              <a:r>
                <a:rPr lang="zh-CN" altLang="en-US" sz="2800">
                  <a:latin typeface="Times New Roman" pitchFamily="18" charset="0"/>
                </a:rPr>
                <a:t>位不变；</a:t>
              </a:r>
            </a:p>
            <a:p>
              <a:pPr>
                <a:lnSpc>
                  <a:spcPct val="120000"/>
                </a:lnSpc>
                <a:spcBef>
                  <a:spcPct val="0"/>
                </a:spcBef>
              </a:pPr>
              <a:r>
                <a:rPr lang="en-US" altLang="zh-CN" sz="2800">
                  <a:latin typeface="Times New Roman" pitchFamily="18" charset="0"/>
                </a:rPr>
                <a:t>              </a:t>
              </a:r>
              <a:r>
                <a:rPr lang="en-US" altLang="en-US" sz="2800">
                  <a:latin typeface="Times New Roman" pitchFamily="18" charset="0"/>
                </a:rPr>
                <a:t>A	位移量</a:t>
              </a:r>
              <a:r>
                <a:rPr lang="en-US" altLang="zh-CN" sz="2800">
                  <a:latin typeface="Times New Roman" pitchFamily="18" charset="0"/>
                </a:rPr>
                <a:t> </a:t>
              </a:r>
              <a:r>
                <a:rPr lang="en-US" altLang="en-US" sz="2800">
                  <a:latin typeface="Times New Roman" pitchFamily="18" charset="0"/>
                </a:rPr>
                <a:t>8</a:t>
              </a:r>
              <a:r>
                <a:rPr lang="en-US" altLang="zh-CN" sz="2800">
                  <a:latin typeface="Times New Roman" pitchFamily="18" charset="0"/>
                </a:rPr>
                <a:t> </a:t>
              </a:r>
              <a:r>
                <a:rPr lang="en-US" altLang="en-US" sz="2800">
                  <a:latin typeface="Times New Roman" pitchFamily="18" charset="0"/>
                </a:rPr>
                <a:t>位，对应 – 128 ~ +127</a:t>
              </a:r>
              <a:r>
                <a:rPr lang="en-US" altLang="zh-CN" sz="2800">
                  <a:latin typeface="Times New Roman" pitchFamily="18" charset="0"/>
                </a:rPr>
                <a:t>。</a:t>
              </a:r>
              <a:endParaRPr lang="zh-CN" altLang="en-US" sz="2800">
                <a:latin typeface="Times New Roman" pitchFamily="18" charset="0"/>
              </a:endParaRPr>
            </a:p>
          </p:txBody>
        </p:sp>
        <p:grpSp>
          <p:nvGrpSpPr>
            <p:cNvPr id="92165" name="Group 45"/>
            <p:cNvGrpSpPr>
              <a:grpSpLocks/>
            </p:cNvGrpSpPr>
            <p:nvPr/>
          </p:nvGrpSpPr>
          <p:grpSpPr bwMode="auto">
            <a:xfrm>
              <a:off x="1036" y="2024"/>
              <a:ext cx="3840" cy="718"/>
              <a:chOff x="1036" y="2024"/>
              <a:chExt cx="3840" cy="718"/>
            </a:xfrm>
          </p:grpSpPr>
          <p:sp>
            <p:nvSpPr>
              <p:cNvPr id="92166" name="Rectangle 25"/>
              <p:cNvSpPr>
                <a:spLocks noChangeArrowheads="1"/>
              </p:cNvSpPr>
              <p:nvPr/>
            </p:nvSpPr>
            <p:spPr bwMode="auto">
              <a:xfrm>
                <a:off x="2941" y="2387"/>
                <a:ext cx="1935" cy="3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buClr>
                    <a:schemeClr val="accent2"/>
                  </a:buClr>
                  <a:buSzPct val="80000"/>
                  <a:buFont typeface="Wingdings" pitchFamily="2" charset="2"/>
                  <a:buNone/>
                </a:pPr>
                <a:r>
                  <a:rPr lang="en-US" altLang="zh-CN" sz="2800">
                    <a:latin typeface="Times New Roman" pitchFamily="18" charset="0"/>
                  </a:rPr>
                  <a:t>A</a:t>
                </a:r>
                <a:endParaRPr lang="zh-CN" altLang="en-US" sz="2800" baseline="-25000">
                  <a:latin typeface="Times New Roman" pitchFamily="18" charset="0"/>
                </a:endParaRPr>
              </a:p>
            </p:txBody>
          </p:sp>
          <p:sp>
            <p:nvSpPr>
              <p:cNvPr id="92167" name="Rectangle 26"/>
              <p:cNvSpPr>
                <a:spLocks noChangeArrowheads="1"/>
              </p:cNvSpPr>
              <p:nvPr/>
            </p:nvSpPr>
            <p:spPr bwMode="auto">
              <a:xfrm>
                <a:off x="1996" y="2387"/>
                <a:ext cx="945" cy="3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buClr>
                    <a:schemeClr val="accent2"/>
                  </a:buClr>
                  <a:buSzPct val="80000"/>
                  <a:buFont typeface="Wingdings" pitchFamily="2" charset="2"/>
                  <a:buNone/>
                </a:pPr>
                <a:r>
                  <a:rPr lang="en-US" altLang="zh-CN" sz="2800">
                    <a:latin typeface="Times New Roman" pitchFamily="18" charset="0"/>
                  </a:rPr>
                  <a:t>M</a:t>
                </a:r>
                <a:endParaRPr lang="zh-CN" altLang="en-US" sz="2800">
                  <a:latin typeface="Times New Roman" pitchFamily="18" charset="0"/>
                </a:endParaRPr>
              </a:p>
            </p:txBody>
          </p:sp>
          <p:sp>
            <p:nvSpPr>
              <p:cNvPr id="92168" name="Rectangle 27"/>
              <p:cNvSpPr>
                <a:spLocks noChangeArrowheads="1"/>
              </p:cNvSpPr>
              <p:nvPr/>
            </p:nvSpPr>
            <p:spPr bwMode="auto">
              <a:xfrm>
                <a:off x="1036" y="2387"/>
                <a:ext cx="960" cy="3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buClr>
                    <a:schemeClr val="accent2"/>
                  </a:buClr>
                  <a:buSzPct val="80000"/>
                  <a:buFont typeface="Wingdings" pitchFamily="2" charset="2"/>
                  <a:buNone/>
                </a:pPr>
                <a:r>
                  <a:rPr lang="en-US" altLang="zh-CN" sz="2800">
                    <a:latin typeface="Times New Roman" pitchFamily="18" charset="0"/>
                  </a:rPr>
                  <a:t>OP</a:t>
                </a:r>
                <a:endParaRPr lang="zh-CN" altLang="en-US" sz="2800">
                  <a:latin typeface="Times New Roman" pitchFamily="18" charset="0"/>
                </a:endParaRPr>
              </a:p>
            </p:txBody>
          </p:sp>
          <p:sp>
            <p:nvSpPr>
              <p:cNvPr id="92169" name="Rectangle 28"/>
              <p:cNvSpPr>
                <a:spLocks noChangeArrowheads="1"/>
              </p:cNvSpPr>
              <p:nvPr/>
            </p:nvSpPr>
            <p:spPr bwMode="auto">
              <a:xfrm>
                <a:off x="1036" y="2024"/>
                <a:ext cx="3840" cy="3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buClr>
                    <a:schemeClr val="accent2"/>
                  </a:buClr>
                  <a:buSzPct val="80000"/>
                  <a:buFont typeface="Wingdings" pitchFamily="2" charset="2"/>
                  <a:buNone/>
                </a:pPr>
                <a:r>
                  <a:rPr lang="en-US" altLang="zh-CN" sz="2800">
                    <a:latin typeface="Times New Roman" pitchFamily="18" charset="0"/>
                  </a:rPr>
                  <a:t>      6                2                       8</a:t>
                </a:r>
                <a:endParaRPr lang="zh-CN" altLang="en-US" sz="2800">
                  <a:latin typeface="Times New Roman" pitchFamily="18" charset="0"/>
                </a:endParaRPr>
              </a:p>
            </p:txBody>
          </p:sp>
          <p:sp>
            <p:nvSpPr>
              <p:cNvPr id="92170" name="Line 29"/>
              <p:cNvSpPr>
                <a:spLocks noChangeShapeType="1"/>
              </p:cNvSpPr>
              <p:nvPr/>
            </p:nvSpPr>
            <p:spPr bwMode="auto">
              <a:xfrm>
                <a:off x="1036" y="2024"/>
                <a:ext cx="3840" cy="0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2171" name="Line 30"/>
              <p:cNvSpPr>
                <a:spLocks noChangeShapeType="1"/>
              </p:cNvSpPr>
              <p:nvPr/>
            </p:nvSpPr>
            <p:spPr bwMode="auto">
              <a:xfrm>
                <a:off x="1036" y="2387"/>
                <a:ext cx="38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2172" name="Line 31"/>
              <p:cNvSpPr>
                <a:spLocks noChangeShapeType="1"/>
              </p:cNvSpPr>
              <p:nvPr/>
            </p:nvSpPr>
            <p:spPr bwMode="auto">
              <a:xfrm>
                <a:off x="1036" y="2742"/>
                <a:ext cx="384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2173" name="Line 32"/>
              <p:cNvSpPr>
                <a:spLocks noChangeShapeType="1"/>
              </p:cNvSpPr>
              <p:nvPr/>
            </p:nvSpPr>
            <p:spPr bwMode="auto">
              <a:xfrm>
                <a:off x="1036" y="2024"/>
                <a:ext cx="0" cy="363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2174" name="Line 33"/>
              <p:cNvSpPr>
                <a:spLocks noChangeShapeType="1"/>
              </p:cNvSpPr>
              <p:nvPr/>
            </p:nvSpPr>
            <p:spPr bwMode="auto">
              <a:xfrm>
                <a:off x="4876" y="2024"/>
                <a:ext cx="0" cy="363"/>
              </a:xfrm>
              <a:prstGeom prst="line">
                <a:avLst/>
              </a:prstGeom>
              <a:noFill/>
              <a:ln w="28575" cap="sq">
                <a:noFill/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2175" name="Line 34"/>
              <p:cNvSpPr>
                <a:spLocks noChangeShapeType="1"/>
              </p:cNvSpPr>
              <p:nvPr/>
            </p:nvSpPr>
            <p:spPr bwMode="auto">
              <a:xfrm>
                <a:off x="1036" y="2387"/>
                <a:ext cx="0" cy="355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2176" name="Line 35"/>
              <p:cNvSpPr>
                <a:spLocks noChangeShapeType="1"/>
              </p:cNvSpPr>
              <p:nvPr/>
            </p:nvSpPr>
            <p:spPr bwMode="auto">
              <a:xfrm>
                <a:off x="4876" y="2387"/>
                <a:ext cx="0" cy="355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2177" name="Line 36"/>
              <p:cNvSpPr>
                <a:spLocks noChangeShapeType="1"/>
              </p:cNvSpPr>
              <p:nvPr/>
            </p:nvSpPr>
            <p:spPr bwMode="auto">
              <a:xfrm>
                <a:off x="1996" y="2387"/>
                <a:ext cx="0" cy="35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2178" name="Line 37"/>
              <p:cNvSpPr>
                <a:spLocks noChangeShapeType="1"/>
              </p:cNvSpPr>
              <p:nvPr/>
            </p:nvSpPr>
            <p:spPr bwMode="auto">
              <a:xfrm>
                <a:off x="2941" y="2387"/>
                <a:ext cx="0" cy="35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92163" name="Text Box 47"/>
          <p:cNvSpPr txBox="1">
            <a:spLocks noChangeArrowheads="1"/>
          </p:cNvSpPr>
          <p:nvPr/>
        </p:nvSpPr>
        <p:spPr bwMode="auto">
          <a:xfrm>
            <a:off x="171450" y="836613"/>
            <a:ext cx="165576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solidFill>
                  <a:schemeClr val="folHlink"/>
                </a:solidFill>
              </a:rPr>
              <a:t>解：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71" name="Text Box 7"/>
          <p:cNvSpPr txBox="1">
            <a:spLocks noChangeArrowheads="1"/>
          </p:cNvSpPr>
          <p:nvPr/>
        </p:nvSpPr>
        <p:spPr bwMode="auto">
          <a:xfrm>
            <a:off x="1457325" y="3111500"/>
            <a:ext cx="8515350" cy="604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800">
                <a:latin typeface="Times New Roman" pitchFamily="18" charset="0"/>
              </a:rPr>
              <a:t>2</a:t>
            </a:r>
            <a:r>
              <a:rPr lang="en-US" altLang="zh-CN" sz="2800"/>
              <a:t>.</a:t>
            </a:r>
            <a:r>
              <a:rPr lang="zh-CN" altLang="en-US" sz="2800"/>
              <a:t>扩展操作码技术的运用</a:t>
            </a:r>
          </a:p>
        </p:txBody>
      </p:sp>
      <p:sp>
        <p:nvSpPr>
          <p:cNvPr id="164872" name="Rectangle 8"/>
          <p:cNvSpPr>
            <a:spLocks noChangeArrowheads="1"/>
          </p:cNvSpPr>
          <p:nvPr/>
        </p:nvSpPr>
        <p:spPr bwMode="auto">
          <a:xfrm>
            <a:off x="760413" y="19685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第７章  指令系统</a:t>
            </a:r>
          </a:p>
        </p:txBody>
      </p:sp>
      <p:grpSp>
        <p:nvGrpSpPr>
          <p:cNvPr id="93188" name="Group 10"/>
          <p:cNvGrpSpPr>
            <a:grpSpLocks/>
          </p:cNvGrpSpPr>
          <p:nvPr/>
        </p:nvGrpSpPr>
        <p:grpSpPr bwMode="auto">
          <a:xfrm>
            <a:off x="539750" y="1454150"/>
            <a:ext cx="9432925" cy="1427163"/>
            <a:chOff x="340" y="916"/>
            <a:chExt cx="5942" cy="899"/>
          </a:xfrm>
        </p:grpSpPr>
        <p:sp>
          <p:nvSpPr>
            <p:cNvPr id="93189" name="Text Box 3"/>
            <p:cNvSpPr txBox="1">
              <a:spLocks noChangeArrowheads="1"/>
            </p:cNvSpPr>
            <p:nvPr/>
          </p:nvSpPr>
          <p:spPr bwMode="auto">
            <a:xfrm>
              <a:off x="340" y="916"/>
              <a:ext cx="3819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600">
                  <a:solidFill>
                    <a:schemeClr val="folHlink"/>
                  </a:solidFill>
                  <a:latin typeface="Times New Roman" pitchFamily="18" charset="0"/>
                </a:rPr>
                <a:t>难点</a:t>
              </a:r>
            </a:p>
          </p:txBody>
        </p:sp>
        <p:sp>
          <p:nvSpPr>
            <p:cNvPr id="93190" name="Text Box 9"/>
            <p:cNvSpPr txBox="1">
              <a:spLocks noChangeArrowheads="1"/>
            </p:cNvSpPr>
            <p:nvPr/>
          </p:nvSpPr>
          <p:spPr bwMode="auto">
            <a:xfrm>
              <a:off x="918" y="1434"/>
              <a:ext cx="5364" cy="3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</a:pPr>
              <a:r>
                <a:rPr lang="en-US" altLang="zh-CN" sz="2800">
                  <a:latin typeface="Times New Roman" pitchFamily="18" charset="0"/>
                </a:rPr>
                <a:t>1</a:t>
              </a:r>
              <a:r>
                <a:rPr lang="en-US" altLang="zh-CN" sz="2800"/>
                <a:t>.</a:t>
              </a:r>
              <a:r>
                <a:rPr lang="zh-CN" altLang="en-US" sz="2800"/>
                <a:t>掌握设计指令格式的方法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4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71" grpId="0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ext Box 2"/>
          <p:cNvSpPr txBox="1">
            <a:spLocks noChangeArrowheads="1"/>
          </p:cNvSpPr>
          <p:nvPr/>
        </p:nvSpPr>
        <p:spPr bwMode="auto">
          <a:xfrm>
            <a:off x="304800" y="144463"/>
            <a:ext cx="52038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   </a:t>
            </a:r>
            <a:r>
              <a:rPr lang="zh-CN" altLang="en-US" sz="3200">
                <a:latin typeface="Times New Roman" pitchFamily="18" charset="0"/>
              </a:rPr>
              <a:t>扩展操作码技术</a:t>
            </a:r>
          </a:p>
        </p:txBody>
      </p:sp>
      <p:sp>
        <p:nvSpPr>
          <p:cNvPr id="301059" name="Text Box 3"/>
          <p:cNvSpPr txBox="1">
            <a:spLocks noChangeArrowheads="1"/>
          </p:cNvSpPr>
          <p:nvPr/>
        </p:nvSpPr>
        <p:spPr bwMode="auto">
          <a:xfrm>
            <a:off x="838200" y="762000"/>
            <a:ext cx="6613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操作码的位数随地址数的减少而增加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752725" y="1295400"/>
            <a:ext cx="3114675" cy="457200"/>
            <a:chOff x="1686" y="1056"/>
            <a:chExt cx="1920" cy="288"/>
          </a:xfrm>
        </p:grpSpPr>
        <p:sp>
          <p:nvSpPr>
            <p:cNvPr id="94293" name="Text Box 5"/>
            <p:cNvSpPr txBox="1">
              <a:spLocks noChangeArrowheads="1"/>
            </p:cNvSpPr>
            <p:nvPr/>
          </p:nvSpPr>
          <p:spPr bwMode="auto">
            <a:xfrm>
              <a:off x="1736" y="1056"/>
              <a:ext cx="37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OP</a:t>
              </a:r>
            </a:p>
          </p:txBody>
        </p:sp>
        <p:sp>
          <p:nvSpPr>
            <p:cNvPr id="94294" name="Text Box 6"/>
            <p:cNvSpPr txBox="1">
              <a:spLocks noChangeArrowheads="1"/>
            </p:cNvSpPr>
            <p:nvPr/>
          </p:nvSpPr>
          <p:spPr bwMode="auto">
            <a:xfrm>
              <a:off x="2214" y="1056"/>
              <a:ext cx="3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 A</a:t>
              </a:r>
              <a:r>
                <a:rPr lang="en-US" altLang="zh-CN" sz="2400" baseline="-25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94295" name="Text Box 7"/>
            <p:cNvSpPr txBox="1">
              <a:spLocks noChangeArrowheads="1"/>
            </p:cNvSpPr>
            <p:nvPr/>
          </p:nvSpPr>
          <p:spPr bwMode="auto">
            <a:xfrm>
              <a:off x="2711" y="1056"/>
              <a:ext cx="35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 A</a:t>
              </a:r>
              <a:r>
                <a:rPr lang="en-US" altLang="zh-CN" sz="2400" baseline="-25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94296" name="Text Box 8"/>
            <p:cNvSpPr txBox="1">
              <a:spLocks noChangeArrowheads="1"/>
            </p:cNvSpPr>
            <p:nvPr/>
          </p:nvSpPr>
          <p:spPr bwMode="auto">
            <a:xfrm>
              <a:off x="3174" y="1056"/>
              <a:ext cx="3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 A</a:t>
              </a:r>
              <a:r>
                <a:rPr lang="en-US" altLang="zh-CN" sz="2400" baseline="-250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94297" name="Rectangle 9"/>
            <p:cNvSpPr>
              <a:spLocks noChangeArrowheads="1"/>
            </p:cNvSpPr>
            <p:nvPr/>
          </p:nvSpPr>
          <p:spPr bwMode="auto">
            <a:xfrm>
              <a:off x="1686" y="1056"/>
              <a:ext cx="47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98" name="Rectangle 10"/>
            <p:cNvSpPr>
              <a:spLocks noChangeArrowheads="1"/>
            </p:cNvSpPr>
            <p:nvPr/>
          </p:nvSpPr>
          <p:spPr bwMode="auto">
            <a:xfrm>
              <a:off x="2168" y="1056"/>
              <a:ext cx="47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99" name="Rectangle 11"/>
            <p:cNvSpPr>
              <a:spLocks noChangeArrowheads="1"/>
            </p:cNvSpPr>
            <p:nvPr/>
          </p:nvSpPr>
          <p:spPr bwMode="auto">
            <a:xfrm>
              <a:off x="2646" y="1056"/>
              <a:ext cx="47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300" name="Rectangle 12"/>
            <p:cNvSpPr>
              <a:spLocks noChangeArrowheads="1"/>
            </p:cNvSpPr>
            <p:nvPr/>
          </p:nvSpPr>
          <p:spPr bwMode="auto">
            <a:xfrm>
              <a:off x="3128" y="1056"/>
              <a:ext cx="47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2752725" y="1905000"/>
            <a:ext cx="3124200" cy="1143000"/>
            <a:chOff x="1686" y="1200"/>
            <a:chExt cx="1968" cy="720"/>
          </a:xfrm>
        </p:grpSpPr>
        <p:sp>
          <p:nvSpPr>
            <p:cNvPr id="94276" name="Rectangle 14"/>
            <p:cNvSpPr>
              <a:spLocks noChangeArrowheads="1"/>
            </p:cNvSpPr>
            <p:nvPr/>
          </p:nvSpPr>
          <p:spPr bwMode="auto">
            <a:xfrm>
              <a:off x="1686" y="1210"/>
              <a:ext cx="1968" cy="67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77" name="Text Box 15"/>
            <p:cNvSpPr txBox="1">
              <a:spLocks noChangeArrowheads="1"/>
            </p:cNvSpPr>
            <p:nvPr/>
          </p:nvSpPr>
          <p:spPr bwMode="auto">
            <a:xfrm>
              <a:off x="1734" y="1200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0000</a:t>
              </a:r>
            </a:p>
          </p:txBody>
        </p:sp>
        <p:sp>
          <p:nvSpPr>
            <p:cNvPr id="94278" name="Text Box 16"/>
            <p:cNvSpPr txBox="1">
              <a:spLocks noChangeArrowheads="1"/>
            </p:cNvSpPr>
            <p:nvPr/>
          </p:nvSpPr>
          <p:spPr bwMode="auto">
            <a:xfrm>
              <a:off x="1734" y="1354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0001</a:t>
              </a:r>
            </a:p>
          </p:txBody>
        </p:sp>
        <p:sp>
          <p:nvSpPr>
            <p:cNvPr id="94279" name="Text Box 17"/>
            <p:cNvSpPr txBox="1">
              <a:spLocks noChangeArrowheads="1"/>
            </p:cNvSpPr>
            <p:nvPr/>
          </p:nvSpPr>
          <p:spPr bwMode="auto">
            <a:xfrm>
              <a:off x="1734" y="1670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1110</a:t>
              </a:r>
            </a:p>
          </p:txBody>
        </p:sp>
        <p:sp>
          <p:nvSpPr>
            <p:cNvPr id="94280" name="Text Box 18"/>
            <p:cNvSpPr txBox="1">
              <a:spLocks noChangeArrowheads="1"/>
            </p:cNvSpPr>
            <p:nvPr/>
          </p:nvSpPr>
          <p:spPr bwMode="auto">
            <a:xfrm>
              <a:off x="1810" y="1536"/>
              <a:ext cx="308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94281" name="Text Box 19"/>
            <p:cNvSpPr txBox="1">
              <a:spLocks noChangeArrowheads="1"/>
            </p:cNvSpPr>
            <p:nvPr/>
          </p:nvSpPr>
          <p:spPr bwMode="auto">
            <a:xfrm>
              <a:off x="2310" y="1200"/>
              <a:ext cx="2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A</a:t>
              </a:r>
              <a:r>
                <a:rPr lang="en-US" altLang="zh-CN" sz="2000" baseline="-25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94282" name="Text Box 20"/>
            <p:cNvSpPr txBox="1">
              <a:spLocks noChangeArrowheads="1"/>
            </p:cNvSpPr>
            <p:nvPr/>
          </p:nvSpPr>
          <p:spPr bwMode="auto">
            <a:xfrm>
              <a:off x="2310" y="1344"/>
              <a:ext cx="2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A</a:t>
              </a:r>
              <a:r>
                <a:rPr lang="en-US" altLang="zh-CN" sz="2000" baseline="-25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94283" name="Text Box 21"/>
            <p:cNvSpPr txBox="1">
              <a:spLocks noChangeArrowheads="1"/>
            </p:cNvSpPr>
            <p:nvPr/>
          </p:nvSpPr>
          <p:spPr bwMode="auto">
            <a:xfrm>
              <a:off x="2310" y="1670"/>
              <a:ext cx="2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A</a:t>
              </a:r>
              <a:r>
                <a:rPr lang="en-US" altLang="zh-CN" sz="2000" baseline="-15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94284" name="Text Box 22"/>
            <p:cNvSpPr txBox="1">
              <a:spLocks noChangeArrowheads="1"/>
            </p:cNvSpPr>
            <p:nvPr/>
          </p:nvSpPr>
          <p:spPr bwMode="auto">
            <a:xfrm>
              <a:off x="2310" y="1536"/>
              <a:ext cx="308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94285" name="Text Box 23"/>
            <p:cNvSpPr txBox="1">
              <a:spLocks noChangeArrowheads="1"/>
            </p:cNvSpPr>
            <p:nvPr/>
          </p:nvSpPr>
          <p:spPr bwMode="auto">
            <a:xfrm>
              <a:off x="2770" y="1200"/>
              <a:ext cx="2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A</a:t>
              </a:r>
              <a:r>
                <a:rPr lang="en-US" altLang="zh-CN" sz="2000" baseline="-25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94286" name="Text Box 24"/>
            <p:cNvSpPr txBox="1">
              <a:spLocks noChangeArrowheads="1"/>
            </p:cNvSpPr>
            <p:nvPr/>
          </p:nvSpPr>
          <p:spPr bwMode="auto">
            <a:xfrm>
              <a:off x="2770" y="1344"/>
              <a:ext cx="2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A</a:t>
              </a:r>
              <a:r>
                <a:rPr lang="en-US" altLang="zh-CN" sz="2000" baseline="-25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94287" name="Text Box 25"/>
            <p:cNvSpPr txBox="1">
              <a:spLocks noChangeArrowheads="1"/>
            </p:cNvSpPr>
            <p:nvPr/>
          </p:nvSpPr>
          <p:spPr bwMode="auto">
            <a:xfrm>
              <a:off x="2770" y="1670"/>
              <a:ext cx="2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A</a:t>
              </a:r>
              <a:r>
                <a:rPr lang="en-US" altLang="zh-CN" sz="2000" baseline="-15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94288" name="Text Box 26"/>
            <p:cNvSpPr txBox="1">
              <a:spLocks noChangeArrowheads="1"/>
            </p:cNvSpPr>
            <p:nvPr/>
          </p:nvSpPr>
          <p:spPr bwMode="auto">
            <a:xfrm>
              <a:off x="2770" y="1536"/>
              <a:ext cx="308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94289" name="Text Box 27"/>
            <p:cNvSpPr txBox="1">
              <a:spLocks noChangeArrowheads="1"/>
            </p:cNvSpPr>
            <p:nvPr/>
          </p:nvSpPr>
          <p:spPr bwMode="auto">
            <a:xfrm>
              <a:off x="3202" y="1200"/>
              <a:ext cx="2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A</a:t>
              </a:r>
              <a:r>
                <a:rPr lang="en-US" altLang="zh-CN" sz="2000" baseline="-250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94290" name="Text Box 28"/>
            <p:cNvSpPr txBox="1">
              <a:spLocks noChangeArrowheads="1"/>
            </p:cNvSpPr>
            <p:nvPr/>
          </p:nvSpPr>
          <p:spPr bwMode="auto">
            <a:xfrm>
              <a:off x="3202" y="1344"/>
              <a:ext cx="2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A</a:t>
              </a:r>
              <a:r>
                <a:rPr lang="en-US" altLang="zh-CN" sz="2000" baseline="-250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94291" name="Text Box 29"/>
            <p:cNvSpPr txBox="1">
              <a:spLocks noChangeArrowheads="1"/>
            </p:cNvSpPr>
            <p:nvPr/>
          </p:nvSpPr>
          <p:spPr bwMode="auto">
            <a:xfrm>
              <a:off x="3202" y="1670"/>
              <a:ext cx="2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A</a:t>
              </a:r>
              <a:r>
                <a:rPr lang="en-US" altLang="zh-CN" sz="2000" baseline="-150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94292" name="Text Box 30"/>
            <p:cNvSpPr txBox="1">
              <a:spLocks noChangeArrowheads="1"/>
            </p:cNvSpPr>
            <p:nvPr/>
          </p:nvSpPr>
          <p:spPr bwMode="auto">
            <a:xfrm>
              <a:off x="3202" y="1536"/>
              <a:ext cx="308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…</a:t>
              </a:r>
            </a:p>
          </p:txBody>
        </p:sp>
      </p:grpSp>
      <p:grpSp>
        <p:nvGrpSpPr>
          <p:cNvPr id="4" name="Group 31"/>
          <p:cNvGrpSpPr>
            <a:grpSpLocks/>
          </p:cNvGrpSpPr>
          <p:nvPr/>
        </p:nvGrpSpPr>
        <p:grpSpPr bwMode="auto">
          <a:xfrm>
            <a:off x="2752725" y="3124200"/>
            <a:ext cx="3124200" cy="1143000"/>
            <a:chOff x="1686" y="1968"/>
            <a:chExt cx="1968" cy="720"/>
          </a:xfrm>
        </p:grpSpPr>
        <p:sp>
          <p:nvSpPr>
            <p:cNvPr id="94259" name="Rectangle 32"/>
            <p:cNvSpPr>
              <a:spLocks noChangeArrowheads="1"/>
            </p:cNvSpPr>
            <p:nvPr/>
          </p:nvSpPr>
          <p:spPr bwMode="auto">
            <a:xfrm>
              <a:off x="1686" y="1978"/>
              <a:ext cx="1968" cy="67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60" name="Text Box 33"/>
            <p:cNvSpPr txBox="1">
              <a:spLocks noChangeArrowheads="1"/>
            </p:cNvSpPr>
            <p:nvPr/>
          </p:nvSpPr>
          <p:spPr bwMode="auto">
            <a:xfrm>
              <a:off x="2770" y="1968"/>
              <a:ext cx="2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A</a:t>
              </a:r>
              <a:r>
                <a:rPr lang="en-US" altLang="zh-CN" sz="2000" baseline="-25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94261" name="Text Box 34"/>
            <p:cNvSpPr txBox="1">
              <a:spLocks noChangeArrowheads="1"/>
            </p:cNvSpPr>
            <p:nvPr/>
          </p:nvSpPr>
          <p:spPr bwMode="auto">
            <a:xfrm>
              <a:off x="2770" y="2112"/>
              <a:ext cx="2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A</a:t>
              </a:r>
              <a:r>
                <a:rPr lang="en-US" altLang="zh-CN" sz="2000" baseline="-25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94262" name="Text Box 35"/>
            <p:cNvSpPr txBox="1">
              <a:spLocks noChangeArrowheads="1"/>
            </p:cNvSpPr>
            <p:nvPr/>
          </p:nvSpPr>
          <p:spPr bwMode="auto">
            <a:xfrm>
              <a:off x="2770" y="2438"/>
              <a:ext cx="2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A</a:t>
              </a:r>
              <a:r>
                <a:rPr lang="en-US" altLang="zh-CN" sz="2000" baseline="-15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94263" name="Text Box 36"/>
            <p:cNvSpPr txBox="1">
              <a:spLocks noChangeArrowheads="1"/>
            </p:cNvSpPr>
            <p:nvPr/>
          </p:nvSpPr>
          <p:spPr bwMode="auto">
            <a:xfrm>
              <a:off x="2770" y="2304"/>
              <a:ext cx="308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94264" name="Text Box 37"/>
            <p:cNvSpPr txBox="1">
              <a:spLocks noChangeArrowheads="1"/>
            </p:cNvSpPr>
            <p:nvPr/>
          </p:nvSpPr>
          <p:spPr bwMode="auto">
            <a:xfrm>
              <a:off x="3202" y="1968"/>
              <a:ext cx="2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A</a:t>
              </a:r>
              <a:r>
                <a:rPr lang="en-US" altLang="zh-CN" sz="2000" baseline="-250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94265" name="Text Box 38"/>
            <p:cNvSpPr txBox="1">
              <a:spLocks noChangeArrowheads="1"/>
            </p:cNvSpPr>
            <p:nvPr/>
          </p:nvSpPr>
          <p:spPr bwMode="auto">
            <a:xfrm>
              <a:off x="3202" y="2112"/>
              <a:ext cx="2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A</a:t>
              </a:r>
              <a:r>
                <a:rPr lang="en-US" altLang="zh-CN" sz="2000" baseline="-250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94266" name="Text Box 39"/>
            <p:cNvSpPr txBox="1">
              <a:spLocks noChangeArrowheads="1"/>
            </p:cNvSpPr>
            <p:nvPr/>
          </p:nvSpPr>
          <p:spPr bwMode="auto">
            <a:xfrm>
              <a:off x="3202" y="2438"/>
              <a:ext cx="2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A</a:t>
              </a:r>
              <a:r>
                <a:rPr lang="en-US" altLang="zh-CN" sz="2000" baseline="-150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94267" name="Text Box 40"/>
            <p:cNvSpPr txBox="1">
              <a:spLocks noChangeArrowheads="1"/>
            </p:cNvSpPr>
            <p:nvPr/>
          </p:nvSpPr>
          <p:spPr bwMode="auto">
            <a:xfrm>
              <a:off x="3202" y="2304"/>
              <a:ext cx="308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94268" name="Text Box 41"/>
            <p:cNvSpPr txBox="1">
              <a:spLocks noChangeArrowheads="1"/>
            </p:cNvSpPr>
            <p:nvPr/>
          </p:nvSpPr>
          <p:spPr bwMode="auto">
            <a:xfrm>
              <a:off x="1734" y="1968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1111</a:t>
              </a:r>
            </a:p>
          </p:txBody>
        </p:sp>
        <p:sp>
          <p:nvSpPr>
            <p:cNvPr id="94269" name="Text Box 42"/>
            <p:cNvSpPr txBox="1">
              <a:spLocks noChangeArrowheads="1"/>
            </p:cNvSpPr>
            <p:nvPr/>
          </p:nvSpPr>
          <p:spPr bwMode="auto">
            <a:xfrm>
              <a:off x="1734" y="2102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1111</a:t>
              </a:r>
            </a:p>
          </p:txBody>
        </p:sp>
        <p:sp>
          <p:nvSpPr>
            <p:cNvPr id="94270" name="Text Box 43"/>
            <p:cNvSpPr txBox="1">
              <a:spLocks noChangeArrowheads="1"/>
            </p:cNvSpPr>
            <p:nvPr/>
          </p:nvSpPr>
          <p:spPr bwMode="auto">
            <a:xfrm>
              <a:off x="1734" y="2438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1111</a:t>
              </a:r>
            </a:p>
          </p:txBody>
        </p:sp>
        <p:sp>
          <p:nvSpPr>
            <p:cNvPr id="94271" name="Text Box 44"/>
            <p:cNvSpPr txBox="1">
              <a:spLocks noChangeArrowheads="1"/>
            </p:cNvSpPr>
            <p:nvPr/>
          </p:nvSpPr>
          <p:spPr bwMode="auto">
            <a:xfrm>
              <a:off x="1810" y="2304"/>
              <a:ext cx="308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94272" name="Text Box 45"/>
            <p:cNvSpPr txBox="1">
              <a:spLocks noChangeArrowheads="1"/>
            </p:cNvSpPr>
            <p:nvPr/>
          </p:nvSpPr>
          <p:spPr bwMode="auto">
            <a:xfrm>
              <a:off x="2214" y="1968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0000</a:t>
              </a:r>
            </a:p>
          </p:txBody>
        </p:sp>
        <p:sp>
          <p:nvSpPr>
            <p:cNvPr id="94273" name="Text Box 46"/>
            <p:cNvSpPr txBox="1">
              <a:spLocks noChangeArrowheads="1"/>
            </p:cNvSpPr>
            <p:nvPr/>
          </p:nvSpPr>
          <p:spPr bwMode="auto">
            <a:xfrm>
              <a:off x="2214" y="2102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0001</a:t>
              </a:r>
            </a:p>
          </p:txBody>
        </p:sp>
        <p:sp>
          <p:nvSpPr>
            <p:cNvPr id="94274" name="Text Box 47"/>
            <p:cNvSpPr txBox="1">
              <a:spLocks noChangeArrowheads="1"/>
            </p:cNvSpPr>
            <p:nvPr/>
          </p:nvSpPr>
          <p:spPr bwMode="auto">
            <a:xfrm>
              <a:off x="2214" y="2438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1110</a:t>
              </a:r>
            </a:p>
          </p:txBody>
        </p:sp>
        <p:sp>
          <p:nvSpPr>
            <p:cNvPr id="94275" name="Text Box 48"/>
            <p:cNvSpPr txBox="1">
              <a:spLocks noChangeArrowheads="1"/>
            </p:cNvSpPr>
            <p:nvPr/>
          </p:nvSpPr>
          <p:spPr bwMode="auto">
            <a:xfrm>
              <a:off x="2290" y="2304"/>
              <a:ext cx="308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…</a:t>
              </a:r>
            </a:p>
          </p:txBody>
        </p:sp>
      </p:grpSp>
      <p:grpSp>
        <p:nvGrpSpPr>
          <p:cNvPr id="5" name="Group 49"/>
          <p:cNvGrpSpPr>
            <a:grpSpLocks/>
          </p:cNvGrpSpPr>
          <p:nvPr/>
        </p:nvGrpSpPr>
        <p:grpSpPr bwMode="auto">
          <a:xfrm>
            <a:off x="2752725" y="5562600"/>
            <a:ext cx="3124200" cy="1143000"/>
            <a:chOff x="1686" y="3504"/>
            <a:chExt cx="1968" cy="720"/>
          </a:xfrm>
        </p:grpSpPr>
        <p:sp>
          <p:nvSpPr>
            <p:cNvPr id="94242" name="Rectangle 50"/>
            <p:cNvSpPr>
              <a:spLocks noChangeArrowheads="1"/>
            </p:cNvSpPr>
            <p:nvPr/>
          </p:nvSpPr>
          <p:spPr bwMode="auto">
            <a:xfrm>
              <a:off x="1686" y="3514"/>
              <a:ext cx="1968" cy="67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43" name="Text Box 51"/>
            <p:cNvSpPr txBox="1">
              <a:spLocks noChangeArrowheads="1"/>
            </p:cNvSpPr>
            <p:nvPr/>
          </p:nvSpPr>
          <p:spPr bwMode="auto">
            <a:xfrm>
              <a:off x="1734" y="3504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1111</a:t>
              </a:r>
            </a:p>
          </p:txBody>
        </p:sp>
        <p:sp>
          <p:nvSpPr>
            <p:cNvPr id="94244" name="Text Box 52"/>
            <p:cNvSpPr txBox="1">
              <a:spLocks noChangeArrowheads="1"/>
            </p:cNvSpPr>
            <p:nvPr/>
          </p:nvSpPr>
          <p:spPr bwMode="auto">
            <a:xfrm>
              <a:off x="1734" y="3638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1111</a:t>
              </a:r>
            </a:p>
          </p:txBody>
        </p:sp>
        <p:sp>
          <p:nvSpPr>
            <p:cNvPr id="94245" name="Text Box 53"/>
            <p:cNvSpPr txBox="1">
              <a:spLocks noChangeArrowheads="1"/>
            </p:cNvSpPr>
            <p:nvPr/>
          </p:nvSpPr>
          <p:spPr bwMode="auto">
            <a:xfrm>
              <a:off x="1734" y="3974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1111</a:t>
              </a:r>
            </a:p>
          </p:txBody>
        </p:sp>
        <p:sp>
          <p:nvSpPr>
            <p:cNvPr id="94246" name="Text Box 54"/>
            <p:cNvSpPr txBox="1">
              <a:spLocks noChangeArrowheads="1"/>
            </p:cNvSpPr>
            <p:nvPr/>
          </p:nvSpPr>
          <p:spPr bwMode="auto">
            <a:xfrm>
              <a:off x="1810" y="3840"/>
              <a:ext cx="308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94247" name="Text Box 55"/>
            <p:cNvSpPr txBox="1">
              <a:spLocks noChangeArrowheads="1"/>
            </p:cNvSpPr>
            <p:nvPr/>
          </p:nvSpPr>
          <p:spPr bwMode="auto">
            <a:xfrm>
              <a:off x="2214" y="3504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1111</a:t>
              </a:r>
            </a:p>
          </p:txBody>
        </p:sp>
        <p:sp>
          <p:nvSpPr>
            <p:cNvPr id="94248" name="Text Box 56"/>
            <p:cNvSpPr txBox="1">
              <a:spLocks noChangeArrowheads="1"/>
            </p:cNvSpPr>
            <p:nvPr/>
          </p:nvSpPr>
          <p:spPr bwMode="auto">
            <a:xfrm>
              <a:off x="2214" y="3638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1111</a:t>
              </a:r>
            </a:p>
          </p:txBody>
        </p:sp>
        <p:sp>
          <p:nvSpPr>
            <p:cNvPr id="94249" name="Text Box 57"/>
            <p:cNvSpPr txBox="1">
              <a:spLocks noChangeArrowheads="1"/>
            </p:cNvSpPr>
            <p:nvPr/>
          </p:nvSpPr>
          <p:spPr bwMode="auto">
            <a:xfrm>
              <a:off x="2214" y="3974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1111</a:t>
              </a:r>
            </a:p>
          </p:txBody>
        </p:sp>
        <p:sp>
          <p:nvSpPr>
            <p:cNvPr id="94250" name="Text Box 58"/>
            <p:cNvSpPr txBox="1">
              <a:spLocks noChangeArrowheads="1"/>
            </p:cNvSpPr>
            <p:nvPr/>
          </p:nvSpPr>
          <p:spPr bwMode="auto">
            <a:xfrm>
              <a:off x="2290" y="3840"/>
              <a:ext cx="308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94251" name="Text Box 59"/>
            <p:cNvSpPr txBox="1">
              <a:spLocks noChangeArrowheads="1"/>
            </p:cNvSpPr>
            <p:nvPr/>
          </p:nvSpPr>
          <p:spPr bwMode="auto">
            <a:xfrm>
              <a:off x="2690" y="3504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1111</a:t>
              </a:r>
            </a:p>
          </p:txBody>
        </p:sp>
        <p:sp>
          <p:nvSpPr>
            <p:cNvPr id="94252" name="Text Box 60"/>
            <p:cNvSpPr txBox="1">
              <a:spLocks noChangeArrowheads="1"/>
            </p:cNvSpPr>
            <p:nvPr/>
          </p:nvSpPr>
          <p:spPr bwMode="auto">
            <a:xfrm>
              <a:off x="2690" y="3638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1111</a:t>
              </a:r>
            </a:p>
          </p:txBody>
        </p:sp>
        <p:sp>
          <p:nvSpPr>
            <p:cNvPr id="94253" name="Text Box 61"/>
            <p:cNvSpPr txBox="1">
              <a:spLocks noChangeArrowheads="1"/>
            </p:cNvSpPr>
            <p:nvPr/>
          </p:nvSpPr>
          <p:spPr bwMode="auto">
            <a:xfrm>
              <a:off x="2690" y="3974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1111</a:t>
              </a:r>
            </a:p>
          </p:txBody>
        </p:sp>
        <p:sp>
          <p:nvSpPr>
            <p:cNvPr id="94254" name="Text Box 62"/>
            <p:cNvSpPr txBox="1">
              <a:spLocks noChangeArrowheads="1"/>
            </p:cNvSpPr>
            <p:nvPr/>
          </p:nvSpPr>
          <p:spPr bwMode="auto">
            <a:xfrm>
              <a:off x="2766" y="3840"/>
              <a:ext cx="308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94255" name="Text Box 63"/>
            <p:cNvSpPr txBox="1">
              <a:spLocks noChangeArrowheads="1"/>
            </p:cNvSpPr>
            <p:nvPr/>
          </p:nvSpPr>
          <p:spPr bwMode="auto">
            <a:xfrm>
              <a:off x="3170" y="3504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0000</a:t>
              </a:r>
            </a:p>
          </p:txBody>
        </p:sp>
        <p:sp>
          <p:nvSpPr>
            <p:cNvPr id="94256" name="Text Box 64"/>
            <p:cNvSpPr txBox="1">
              <a:spLocks noChangeArrowheads="1"/>
            </p:cNvSpPr>
            <p:nvPr/>
          </p:nvSpPr>
          <p:spPr bwMode="auto">
            <a:xfrm>
              <a:off x="3170" y="3638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0001</a:t>
              </a:r>
            </a:p>
          </p:txBody>
        </p:sp>
        <p:sp>
          <p:nvSpPr>
            <p:cNvPr id="94257" name="Text Box 65"/>
            <p:cNvSpPr txBox="1">
              <a:spLocks noChangeArrowheads="1"/>
            </p:cNvSpPr>
            <p:nvPr/>
          </p:nvSpPr>
          <p:spPr bwMode="auto">
            <a:xfrm>
              <a:off x="3170" y="3974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1111</a:t>
              </a:r>
            </a:p>
          </p:txBody>
        </p:sp>
        <p:sp>
          <p:nvSpPr>
            <p:cNvPr id="94258" name="Text Box 66"/>
            <p:cNvSpPr txBox="1">
              <a:spLocks noChangeArrowheads="1"/>
            </p:cNvSpPr>
            <p:nvPr/>
          </p:nvSpPr>
          <p:spPr bwMode="auto">
            <a:xfrm>
              <a:off x="3246" y="3840"/>
              <a:ext cx="308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…</a:t>
              </a:r>
            </a:p>
          </p:txBody>
        </p:sp>
      </p:grpSp>
      <p:grpSp>
        <p:nvGrpSpPr>
          <p:cNvPr id="6" name="Group 67"/>
          <p:cNvGrpSpPr>
            <a:grpSpLocks/>
          </p:cNvGrpSpPr>
          <p:nvPr/>
        </p:nvGrpSpPr>
        <p:grpSpPr bwMode="auto">
          <a:xfrm>
            <a:off x="2752725" y="4343400"/>
            <a:ext cx="3124200" cy="1143000"/>
            <a:chOff x="1686" y="2736"/>
            <a:chExt cx="1968" cy="720"/>
          </a:xfrm>
        </p:grpSpPr>
        <p:sp>
          <p:nvSpPr>
            <p:cNvPr id="94225" name="Rectangle 68"/>
            <p:cNvSpPr>
              <a:spLocks noChangeArrowheads="1"/>
            </p:cNvSpPr>
            <p:nvPr/>
          </p:nvSpPr>
          <p:spPr bwMode="auto">
            <a:xfrm>
              <a:off x="1686" y="2746"/>
              <a:ext cx="1968" cy="67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26" name="Text Box 69"/>
            <p:cNvSpPr txBox="1">
              <a:spLocks noChangeArrowheads="1"/>
            </p:cNvSpPr>
            <p:nvPr/>
          </p:nvSpPr>
          <p:spPr bwMode="auto">
            <a:xfrm>
              <a:off x="1734" y="2736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1111</a:t>
              </a:r>
            </a:p>
          </p:txBody>
        </p:sp>
        <p:sp>
          <p:nvSpPr>
            <p:cNvPr id="94227" name="Text Box 70"/>
            <p:cNvSpPr txBox="1">
              <a:spLocks noChangeArrowheads="1"/>
            </p:cNvSpPr>
            <p:nvPr/>
          </p:nvSpPr>
          <p:spPr bwMode="auto">
            <a:xfrm>
              <a:off x="1734" y="2870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1111</a:t>
              </a:r>
            </a:p>
          </p:txBody>
        </p:sp>
        <p:sp>
          <p:nvSpPr>
            <p:cNvPr id="94228" name="Text Box 71"/>
            <p:cNvSpPr txBox="1">
              <a:spLocks noChangeArrowheads="1"/>
            </p:cNvSpPr>
            <p:nvPr/>
          </p:nvSpPr>
          <p:spPr bwMode="auto">
            <a:xfrm>
              <a:off x="1734" y="3206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1111</a:t>
              </a:r>
            </a:p>
          </p:txBody>
        </p:sp>
        <p:sp>
          <p:nvSpPr>
            <p:cNvPr id="94229" name="Text Box 72"/>
            <p:cNvSpPr txBox="1">
              <a:spLocks noChangeArrowheads="1"/>
            </p:cNvSpPr>
            <p:nvPr/>
          </p:nvSpPr>
          <p:spPr bwMode="auto">
            <a:xfrm>
              <a:off x="1810" y="3072"/>
              <a:ext cx="308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94230" name="Text Box 73"/>
            <p:cNvSpPr txBox="1">
              <a:spLocks noChangeArrowheads="1"/>
            </p:cNvSpPr>
            <p:nvPr/>
          </p:nvSpPr>
          <p:spPr bwMode="auto">
            <a:xfrm>
              <a:off x="2214" y="2736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1111</a:t>
              </a:r>
            </a:p>
          </p:txBody>
        </p:sp>
        <p:sp>
          <p:nvSpPr>
            <p:cNvPr id="94231" name="Text Box 74"/>
            <p:cNvSpPr txBox="1">
              <a:spLocks noChangeArrowheads="1"/>
            </p:cNvSpPr>
            <p:nvPr/>
          </p:nvSpPr>
          <p:spPr bwMode="auto">
            <a:xfrm>
              <a:off x="2214" y="2870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1111</a:t>
              </a:r>
            </a:p>
          </p:txBody>
        </p:sp>
        <p:sp>
          <p:nvSpPr>
            <p:cNvPr id="94232" name="Text Box 75"/>
            <p:cNvSpPr txBox="1">
              <a:spLocks noChangeArrowheads="1"/>
            </p:cNvSpPr>
            <p:nvPr/>
          </p:nvSpPr>
          <p:spPr bwMode="auto">
            <a:xfrm>
              <a:off x="2214" y="3206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1111</a:t>
              </a:r>
            </a:p>
          </p:txBody>
        </p:sp>
        <p:sp>
          <p:nvSpPr>
            <p:cNvPr id="94233" name="Text Box 76"/>
            <p:cNvSpPr txBox="1">
              <a:spLocks noChangeArrowheads="1"/>
            </p:cNvSpPr>
            <p:nvPr/>
          </p:nvSpPr>
          <p:spPr bwMode="auto">
            <a:xfrm>
              <a:off x="2290" y="3072"/>
              <a:ext cx="308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94234" name="Text Box 77"/>
            <p:cNvSpPr txBox="1">
              <a:spLocks noChangeArrowheads="1"/>
            </p:cNvSpPr>
            <p:nvPr/>
          </p:nvSpPr>
          <p:spPr bwMode="auto">
            <a:xfrm>
              <a:off x="3202" y="2736"/>
              <a:ext cx="2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A</a:t>
              </a:r>
              <a:r>
                <a:rPr lang="en-US" altLang="zh-CN" sz="2000" baseline="-250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94235" name="Text Box 78"/>
            <p:cNvSpPr txBox="1">
              <a:spLocks noChangeArrowheads="1"/>
            </p:cNvSpPr>
            <p:nvPr/>
          </p:nvSpPr>
          <p:spPr bwMode="auto">
            <a:xfrm>
              <a:off x="3202" y="2880"/>
              <a:ext cx="2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A</a:t>
              </a:r>
              <a:r>
                <a:rPr lang="en-US" altLang="zh-CN" sz="2000" baseline="-250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94236" name="Text Box 79"/>
            <p:cNvSpPr txBox="1">
              <a:spLocks noChangeArrowheads="1"/>
            </p:cNvSpPr>
            <p:nvPr/>
          </p:nvSpPr>
          <p:spPr bwMode="auto">
            <a:xfrm>
              <a:off x="3202" y="3206"/>
              <a:ext cx="2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A</a:t>
              </a:r>
              <a:r>
                <a:rPr lang="en-US" altLang="zh-CN" sz="2000" baseline="-150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94237" name="Text Box 80"/>
            <p:cNvSpPr txBox="1">
              <a:spLocks noChangeArrowheads="1"/>
            </p:cNvSpPr>
            <p:nvPr/>
          </p:nvSpPr>
          <p:spPr bwMode="auto">
            <a:xfrm>
              <a:off x="3202" y="3072"/>
              <a:ext cx="308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94238" name="Text Box 81"/>
            <p:cNvSpPr txBox="1">
              <a:spLocks noChangeArrowheads="1"/>
            </p:cNvSpPr>
            <p:nvPr/>
          </p:nvSpPr>
          <p:spPr bwMode="auto">
            <a:xfrm>
              <a:off x="2690" y="2736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0000</a:t>
              </a:r>
            </a:p>
          </p:txBody>
        </p:sp>
        <p:sp>
          <p:nvSpPr>
            <p:cNvPr id="94239" name="Text Box 82"/>
            <p:cNvSpPr txBox="1">
              <a:spLocks noChangeArrowheads="1"/>
            </p:cNvSpPr>
            <p:nvPr/>
          </p:nvSpPr>
          <p:spPr bwMode="auto">
            <a:xfrm>
              <a:off x="2690" y="2870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0001</a:t>
              </a:r>
            </a:p>
          </p:txBody>
        </p:sp>
        <p:sp>
          <p:nvSpPr>
            <p:cNvPr id="94240" name="Text Box 83"/>
            <p:cNvSpPr txBox="1">
              <a:spLocks noChangeArrowheads="1"/>
            </p:cNvSpPr>
            <p:nvPr/>
          </p:nvSpPr>
          <p:spPr bwMode="auto">
            <a:xfrm>
              <a:off x="2690" y="3206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1110</a:t>
              </a:r>
            </a:p>
          </p:txBody>
        </p:sp>
        <p:sp>
          <p:nvSpPr>
            <p:cNvPr id="94241" name="Text Box 84"/>
            <p:cNvSpPr txBox="1">
              <a:spLocks noChangeArrowheads="1"/>
            </p:cNvSpPr>
            <p:nvPr/>
          </p:nvSpPr>
          <p:spPr bwMode="auto">
            <a:xfrm>
              <a:off x="2766" y="3072"/>
              <a:ext cx="308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…</a:t>
              </a:r>
            </a:p>
          </p:txBody>
        </p:sp>
      </p:grpSp>
      <p:sp>
        <p:nvSpPr>
          <p:cNvPr id="301141" name="Text Box 85"/>
          <p:cNvSpPr txBox="1">
            <a:spLocks noChangeArrowheads="1"/>
          </p:cNvSpPr>
          <p:nvPr/>
        </p:nvSpPr>
        <p:spPr bwMode="auto">
          <a:xfrm>
            <a:off x="1117600" y="2270125"/>
            <a:ext cx="1397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</a:rPr>
              <a:t>4 位操作码</a:t>
            </a:r>
          </a:p>
        </p:txBody>
      </p:sp>
      <p:sp>
        <p:nvSpPr>
          <p:cNvPr id="301142" name="Text Box 86"/>
          <p:cNvSpPr txBox="1">
            <a:spLocks noChangeArrowheads="1"/>
          </p:cNvSpPr>
          <p:nvPr/>
        </p:nvSpPr>
        <p:spPr bwMode="auto">
          <a:xfrm>
            <a:off x="1117600" y="3489325"/>
            <a:ext cx="1397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</a:rPr>
              <a:t>8 位操作码</a:t>
            </a:r>
          </a:p>
        </p:txBody>
      </p:sp>
      <p:sp>
        <p:nvSpPr>
          <p:cNvPr id="301143" name="Text Box 87"/>
          <p:cNvSpPr txBox="1">
            <a:spLocks noChangeArrowheads="1"/>
          </p:cNvSpPr>
          <p:nvPr/>
        </p:nvSpPr>
        <p:spPr bwMode="auto">
          <a:xfrm>
            <a:off x="990600" y="4724400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</a:rPr>
              <a:t>12 位操作码</a:t>
            </a:r>
          </a:p>
        </p:txBody>
      </p:sp>
      <p:sp>
        <p:nvSpPr>
          <p:cNvPr id="301144" name="Text Box 88"/>
          <p:cNvSpPr txBox="1">
            <a:spLocks noChangeArrowheads="1"/>
          </p:cNvSpPr>
          <p:nvPr/>
        </p:nvSpPr>
        <p:spPr bwMode="auto">
          <a:xfrm>
            <a:off x="990600" y="5927725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</a:rPr>
              <a:t>16 位操作码</a:t>
            </a:r>
          </a:p>
        </p:txBody>
      </p:sp>
      <p:sp>
        <p:nvSpPr>
          <p:cNvPr id="301145" name="Text Box 89"/>
          <p:cNvSpPr txBox="1">
            <a:spLocks noChangeArrowheads="1"/>
          </p:cNvSpPr>
          <p:nvPr/>
        </p:nvSpPr>
        <p:spPr bwMode="auto">
          <a:xfrm>
            <a:off x="6029325" y="2270125"/>
            <a:ext cx="31146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</a:rPr>
              <a:t>最多15条三地址指令</a:t>
            </a:r>
          </a:p>
        </p:txBody>
      </p:sp>
      <p:sp>
        <p:nvSpPr>
          <p:cNvPr id="301146" name="Text Box 90"/>
          <p:cNvSpPr txBox="1">
            <a:spLocks noChangeArrowheads="1"/>
          </p:cNvSpPr>
          <p:nvPr/>
        </p:nvSpPr>
        <p:spPr bwMode="auto">
          <a:xfrm>
            <a:off x="6029325" y="3489325"/>
            <a:ext cx="27193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</a:rPr>
              <a:t>最多15条二地址指令</a:t>
            </a:r>
          </a:p>
        </p:txBody>
      </p:sp>
      <p:sp>
        <p:nvSpPr>
          <p:cNvPr id="301147" name="Text Box 91"/>
          <p:cNvSpPr txBox="1">
            <a:spLocks noChangeArrowheads="1"/>
          </p:cNvSpPr>
          <p:nvPr/>
        </p:nvSpPr>
        <p:spPr bwMode="auto">
          <a:xfrm>
            <a:off x="6029325" y="4724400"/>
            <a:ext cx="2646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</a:rPr>
              <a:t>最多15条一地址指令</a:t>
            </a:r>
          </a:p>
        </p:txBody>
      </p:sp>
      <p:sp>
        <p:nvSpPr>
          <p:cNvPr id="301148" name="Text Box 92"/>
          <p:cNvSpPr txBox="1">
            <a:spLocks noChangeArrowheads="1"/>
          </p:cNvSpPr>
          <p:nvPr/>
        </p:nvSpPr>
        <p:spPr bwMode="auto">
          <a:xfrm>
            <a:off x="6029325" y="5927725"/>
            <a:ext cx="19716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</a:rPr>
              <a:t>16条零地址指令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1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1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01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01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01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01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01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01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301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1059" grpId="0" autoUpdateAnimBg="0"/>
      <p:bldP spid="301141" grpId="0" autoUpdateAnimBg="0"/>
      <p:bldP spid="301142" grpId="0" autoUpdateAnimBg="0"/>
      <p:bldP spid="301143" grpId="0" autoUpdateAnimBg="0"/>
      <p:bldP spid="301144" grpId="0" autoUpdateAnimBg="0"/>
      <p:bldP spid="301145" grpId="0" autoUpdateAnimBg="0"/>
      <p:bldP spid="301146" grpId="0" autoUpdateAnimBg="0"/>
      <p:bldP spid="301147" grpId="0" autoUpdateAnimBg="0"/>
      <p:bldP spid="301148" grpId="0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234" name="Group 2"/>
          <p:cNvGrpSpPr>
            <a:grpSpLocks/>
          </p:cNvGrpSpPr>
          <p:nvPr/>
        </p:nvGrpSpPr>
        <p:grpSpPr bwMode="auto">
          <a:xfrm>
            <a:off x="304800" y="144463"/>
            <a:ext cx="7075488" cy="6561137"/>
            <a:chOff x="192" y="91"/>
            <a:chExt cx="4457" cy="4133"/>
          </a:xfrm>
        </p:grpSpPr>
        <p:sp>
          <p:nvSpPr>
            <p:cNvPr id="95237" name="Text Box 3"/>
            <p:cNvSpPr txBox="1">
              <a:spLocks noChangeArrowheads="1"/>
            </p:cNvSpPr>
            <p:nvPr/>
          </p:nvSpPr>
          <p:spPr bwMode="auto">
            <a:xfrm>
              <a:off x="192" y="91"/>
              <a:ext cx="2124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600">
                  <a:latin typeface="Times New Roman" pitchFamily="18" charset="0"/>
                </a:rPr>
                <a:t>   </a:t>
              </a:r>
              <a:r>
                <a:rPr lang="zh-CN" altLang="en-US" sz="3200">
                  <a:latin typeface="Times New Roman" pitchFamily="18" charset="0"/>
                </a:rPr>
                <a:t>扩展操作码技术</a:t>
              </a:r>
            </a:p>
          </p:txBody>
        </p:sp>
        <p:sp>
          <p:nvSpPr>
            <p:cNvPr id="95238" name="Text Box 4"/>
            <p:cNvSpPr txBox="1">
              <a:spLocks noChangeArrowheads="1"/>
            </p:cNvSpPr>
            <p:nvPr/>
          </p:nvSpPr>
          <p:spPr bwMode="auto">
            <a:xfrm>
              <a:off x="528" y="480"/>
              <a:ext cx="412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操作码的位数随地址数的减少而增加</a:t>
              </a:r>
            </a:p>
          </p:txBody>
        </p:sp>
        <p:grpSp>
          <p:nvGrpSpPr>
            <p:cNvPr id="95239" name="Group 5"/>
            <p:cNvGrpSpPr>
              <a:grpSpLocks/>
            </p:cNvGrpSpPr>
            <p:nvPr/>
          </p:nvGrpSpPr>
          <p:grpSpPr bwMode="auto">
            <a:xfrm>
              <a:off x="624" y="816"/>
              <a:ext cx="3078" cy="3408"/>
              <a:chOff x="624" y="816"/>
              <a:chExt cx="3078" cy="3408"/>
            </a:xfrm>
          </p:grpSpPr>
          <p:grpSp>
            <p:nvGrpSpPr>
              <p:cNvPr id="95240" name="Group 6"/>
              <p:cNvGrpSpPr>
                <a:grpSpLocks/>
              </p:cNvGrpSpPr>
              <p:nvPr/>
            </p:nvGrpSpPr>
            <p:grpSpPr bwMode="auto">
              <a:xfrm>
                <a:off x="1734" y="816"/>
                <a:ext cx="1962" cy="288"/>
                <a:chOff x="1686" y="1056"/>
                <a:chExt cx="1920" cy="288"/>
              </a:xfrm>
            </p:grpSpPr>
            <p:sp>
              <p:nvSpPr>
                <p:cNvPr id="95317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1736" y="1056"/>
                  <a:ext cx="374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400">
                      <a:latin typeface="Times New Roman" pitchFamily="18" charset="0"/>
                    </a:rPr>
                    <a:t>OP</a:t>
                  </a:r>
                </a:p>
              </p:txBody>
            </p:sp>
            <p:sp>
              <p:nvSpPr>
                <p:cNvPr id="95318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2214" y="1056"/>
                  <a:ext cx="360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400">
                      <a:latin typeface="Times New Roman" pitchFamily="18" charset="0"/>
                    </a:rPr>
                    <a:t> A</a:t>
                  </a:r>
                  <a:r>
                    <a:rPr lang="en-US" altLang="zh-CN" sz="2400" baseline="-25000">
                      <a:latin typeface="Times New Roman" pitchFamily="18" charset="0"/>
                    </a:rPr>
                    <a:t>1</a:t>
                  </a:r>
                </a:p>
              </p:txBody>
            </p:sp>
            <p:sp>
              <p:nvSpPr>
                <p:cNvPr id="95319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2711" y="1056"/>
                  <a:ext cx="359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400">
                      <a:latin typeface="Times New Roman" pitchFamily="18" charset="0"/>
                    </a:rPr>
                    <a:t> A</a:t>
                  </a:r>
                  <a:r>
                    <a:rPr lang="en-US" altLang="zh-CN" sz="2400" baseline="-25000">
                      <a:latin typeface="Times New Roman" pitchFamily="18" charset="0"/>
                    </a:rPr>
                    <a:t>2</a:t>
                  </a:r>
                </a:p>
              </p:txBody>
            </p:sp>
            <p:sp>
              <p:nvSpPr>
                <p:cNvPr id="95320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3174" y="1056"/>
                  <a:ext cx="360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400">
                      <a:latin typeface="Times New Roman" pitchFamily="18" charset="0"/>
                    </a:rPr>
                    <a:t> A</a:t>
                  </a:r>
                  <a:r>
                    <a:rPr lang="en-US" altLang="zh-CN" sz="2400" baseline="-25000">
                      <a:latin typeface="Times New Roman" pitchFamily="18" charset="0"/>
                    </a:rPr>
                    <a:t>3</a:t>
                  </a:r>
                </a:p>
              </p:txBody>
            </p:sp>
            <p:sp>
              <p:nvSpPr>
                <p:cNvPr id="95321" name="Rectangle 11"/>
                <p:cNvSpPr>
                  <a:spLocks noChangeArrowheads="1"/>
                </p:cNvSpPr>
                <p:nvPr/>
              </p:nvSpPr>
              <p:spPr bwMode="auto">
                <a:xfrm>
                  <a:off x="1686" y="1056"/>
                  <a:ext cx="478" cy="288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5322" name="Rectangle 12"/>
                <p:cNvSpPr>
                  <a:spLocks noChangeArrowheads="1"/>
                </p:cNvSpPr>
                <p:nvPr/>
              </p:nvSpPr>
              <p:spPr bwMode="auto">
                <a:xfrm>
                  <a:off x="2168" y="1056"/>
                  <a:ext cx="478" cy="288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5323" name="Rectangle 13"/>
                <p:cNvSpPr>
                  <a:spLocks noChangeArrowheads="1"/>
                </p:cNvSpPr>
                <p:nvPr/>
              </p:nvSpPr>
              <p:spPr bwMode="auto">
                <a:xfrm>
                  <a:off x="2646" y="1056"/>
                  <a:ext cx="478" cy="288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5324" name="Rectangle 14"/>
                <p:cNvSpPr>
                  <a:spLocks noChangeArrowheads="1"/>
                </p:cNvSpPr>
                <p:nvPr/>
              </p:nvSpPr>
              <p:spPr bwMode="auto">
                <a:xfrm>
                  <a:off x="3128" y="1056"/>
                  <a:ext cx="478" cy="288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5241" name="Group 15"/>
              <p:cNvGrpSpPr>
                <a:grpSpLocks/>
              </p:cNvGrpSpPr>
              <p:nvPr/>
            </p:nvGrpSpPr>
            <p:grpSpPr bwMode="auto">
              <a:xfrm>
                <a:off x="1734" y="1200"/>
                <a:ext cx="1968" cy="720"/>
                <a:chOff x="1686" y="1200"/>
                <a:chExt cx="1968" cy="720"/>
              </a:xfrm>
            </p:grpSpPr>
            <p:sp>
              <p:nvSpPr>
                <p:cNvPr id="95300" name="Rectangle 16"/>
                <p:cNvSpPr>
                  <a:spLocks noChangeArrowheads="1"/>
                </p:cNvSpPr>
                <p:nvPr/>
              </p:nvSpPr>
              <p:spPr bwMode="auto">
                <a:xfrm>
                  <a:off x="1686" y="1210"/>
                  <a:ext cx="1968" cy="67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5301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1734" y="1200"/>
                  <a:ext cx="43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0000</a:t>
                  </a:r>
                </a:p>
              </p:txBody>
            </p:sp>
            <p:sp>
              <p:nvSpPr>
                <p:cNvPr id="95302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1734" y="1354"/>
                  <a:ext cx="43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0001</a:t>
                  </a:r>
                </a:p>
              </p:txBody>
            </p:sp>
            <p:sp>
              <p:nvSpPr>
                <p:cNvPr id="95303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1734" y="1670"/>
                  <a:ext cx="43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1110</a:t>
                  </a:r>
                </a:p>
              </p:txBody>
            </p:sp>
            <p:sp>
              <p:nvSpPr>
                <p:cNvPr id="95304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1810" y="1536"/>
                  <a:ext cx="308" cy="21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eaVert"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…</a:t>
                  </a:r>
                </a:p>
              </p:txBody>
            </p:sp>
            <p:sp>
              <p:nvSpPr>
                <p:cNvPr id="95305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2310" y="1200"/>
                  <a:ext cx="28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latin typeface="Times New Roman" pitchFamily="18" charset="0"/>
                    </a:rPr>
                    <a:t>A</a:t>
                  </a:r>
                  <a:r>
                    <a:rPr lang="en-US" altLang="zh-CN" sz="2000" baseline="-25000">
                      <a:latin typeface="Times New Roman" pitchFamily="18" charset="0"/>
                    </a:rPr>
                    <a:t>1</a:t>
                  </a:r>
                </a:p>
              </p:txBody>
            </p:sp>
            <p:sp>
              <p:nvSpPr>
                <p:cNvPr id="95306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2310" y="1344"/>
                  <a:ext cx="28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latin typeface="Times New Roman" pitchFamily="18" charset="0"/>
                    </a:rPr>
                    <a:t>A</a:t>
                  </a:r>
                  <a:r>
                    <a:rPr lang="en-US" altLang="zh-CN" sz="2000" baseline="-25000">
                      <a:latin typeface="Times New Roman" pitchFamily="18" charset="0"/>
                    </a:rPr>
                    <a:t>1</a:t>
                  </a:r>
                </a:p>
              </p:txBody>
            </p:sp>
            <p:sp>
              <p:nvSpPr>
                <p:cNvPr id="95307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2310" y="1670"/>
                  <a:ext cx="28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latin typeface="Times New Roman" pitchFamily="18" charset="0"/>
                    </a:rPr>
                    <a:t>A</a:t>
                  </a:r>
                  <a:r>
                    <a:rPr lang="en-US" altLang="zh-CN" sz="2000" baseline="-15000">
                      <a:latin typeface="Times New Roman" pitchFamily="18" charset="0"/>
                    </a:rPr>
                    <a:t>1</a:t>
                  </a:r>
                </a:p>
              </p:txBody>
            </p:sp>
            <p:sp>
              <p:nvSpPr>
                <p:cNvPr id="95308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2310" y="1536"/>
                  <a:ext cx="308" cy="21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eaVert"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…</a:t>
                  </a:r>
                </a:p>
              </p:txBody>
            </p:sp>
            <p:sp>
              <p:nvSpPr>
                <p:cNvPr id="95309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2770" y="1200"/>
                  <a:ext cx="28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latin typeface="Times New Roman" pitchFamily="18" charset="0"/>
                    </a:rPr>
                    <a:t>A</a:t>
                  </a:r>
                  <a:r>
                    <a:rPr lang="en-US" altLang="zh-CN" sz="2000" baseline="-25000">
                      <a:latin typeface="Times New Roman" pitchFamily="18" charset="0"/>
                    </a:rPr>
                    <a:t>2</a:t>
                  </a:r>
                </a:p>
              </p:txBody>
            </p:sp>
            <p:sp>
              <p:nvSpPr>
                <p:cNvPr id="95310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2770" y="1344"/>
                  <a:ext cx="28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latin typeface="Times New Roman" pitchFamily="18" charset="0"/>
                    </a:rPr>
                    <a:t>A</a:t>
                  </a:r>
                  <a:r>
                    <a:rPr lang="en-US" altLang="zh-CN" sz="2000" baseline="-25000">
                      <a:latin typeface="Times New Roman" pitchFamily="18" charset="0"/>
                    </a:rPr>
                    <a:t>2</a:t>
                  </a:r>
                </a:p>
              </p:txBody>
            </p:sp>
            <p:sp>
              <p:nvSpPr>
                <p:cNvPr id="95311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2770" y="1670"/>
                  <a:ext cx="28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latin typeface="Times New Roman" pitchFamily="18" charset="0"/>
                    </a:rPr>
                    <a:t>A</a:t>
                  </a:r>
                  <a:r>
                    <a:rPr lang="en-US" altLang="zh-CN" sz="2000" baseline="-15000">
                      <a:latin typeface="Times New Roman" pitchFamily="18" charset="0"/>
                    </a:rPr>
                    <a:t>2</a:t>
                  </a:r>
                </a:p>
              </p:txBody>
            </p:sp>
            <p:sp>
              <p:nvSpPr>
                <p:cNvPr id="95312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2770" y="1536"/>
                  <a:ext cx="308" cy="21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eaVert"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…</a:t>
                  </a:r>
                </a:p>
              </p:txBody>
            </p:sp>
            <p:sp>
              <p:nvSpPr>
                <p:cNvPr id="95313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3202" y="1200"/>
                  <a:ext cx="28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latin typeface="Times New Roman" pitchFamily="18" charset="0"/>
                    </a:rPr>
                    <a:t>A</a:t>
                  </a:r>
                  <a:r>
                    <a:rPr lang="en-US" altLang="zh-CN" sz="2000" baseline="-25000">
                      <a:latin typeface="Times New Roman" pitchFamily="18" charset="0"/>
                    </a:rPr>
                    <a:t>3</a:t>
                  </a:r>
                </a:p>
              </p:txBody>
            </p:sp>
            <p:sp>
              <p:nvSpPr>
                <p:cNvPr id="95314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3202" y="1344"/>
                  <a:ext cx="28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latin typeface="Times New Roman" pitchFamily="18" charset="0"/>
                    </a:rPr>
                    <a:t>A</a:t>
                  </a:r>
                  <a:r>
                    <a:rPr lang="en-US" altLang="zh-CN" sz="2000" baseline="-25000">
                      <a:latin typeface="Times New Roman" pitchFamily="18" charset="0"/>
                    </a:rPr>
                    <a:t>3</a:t>
                  </a:r>
                </a:p>
              </p:txBody>
            </p:sp>
            <p:sp>
              <p:nvSpPr>
                <p:cNvPr id="95315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3202" y="1670"/>
                  <a:ext cx="28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latin typeface="Times New Roman" pitchFamily="18" charset="0"/>
                    </a:rPr>
                    <a:t>A</a:t>
                  </a:r>
                  <a:r>
                    <a:rPr lang="en-US" altLang="zh-CN" sz="2000" baseline="-15000">
                      <a:latin typeface="Times New Roman" pitchFamily="18" charset="0"/>
                    </a:rPr>
                    <a:t>3</a:t>
                  </a:r>
                </a:p>
              </p:txBody>
            </p:sp>
            <p:sp>
              <p:nvSpPr>
                <p:cNvPr id="95316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3202" y="1536"/>
                  <a:ext cx="308" cy="21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eaVert"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…</a:t>
                  </a:r>
                </a:p>
              </p:txBody>
            </p:sp>
          </p:grpSp>
          <p:grpSp>
            <p:nvGrpSpPr>
              <p:cNvPr id="95242" name="Group 33"/>
              <p:cNvGrpSpPr>
                <a:grpSpLocks/>
              </p:cNvGrpSpPr>
              <p:nvPr/>
            </p:nvGrpSpPr>
            <p:grpSpPr bwMode="auto">
              <a:xfrm>
                <a:off x="1734" y="1968"/>
                <a:ext cx="1968" cy="720"/>
                <a:chOff x="1686" y="1968"/>
                <a:chExt cx="1968" cy="720"/>
              </a:xfrm>
            </p:grpSpPr>
            <p:sp>
              <p:nvSpPr>
                <p:cNvPr id="95283" name="Rectangle 34"/>
                <p:cNvSpPr>
                  <a:spLocks noChangeArrowheads="1"/>
                </p:cNvSpPr>
                <p:nvPr/>
              </p:nvSpPr>
              <p:spPr bwMode="auto">
                <a:xfrm>
                  <a:off x="1686" y="1978"/>
                  <a:ext cx="1968" cy="67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5284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2770" y="1968"/>
                  <a:ext cx="28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latin typeface="Times New Roman" pitchFamily="18" charset="0"/>
                    </a:rPr>
                    <a:t>A</a:t>
                  </a:r>
                  <a:r>
                    <a:rPr lang="en-US" altLang="zh-CN" sz="2000" baseline="-25000">
                      <a:latin typeface="Times New Roman" pitchFamily="18" charset="0"/>
                    </a:rPr>
                    <a:t>2</a:t>
                  </a:r>
                </a:p>
              </p:txBody>
            </p:sp>
            <p:sp>
              <p:nvSpPr>
                <p:cNvPr id="95285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2770" y="2112"/>
                  <a:ext cx="28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latin typeface="Times New Roman" pitchFamily="18" charset="0"/>
                    </a:rPr>
                    <a:t>A</a:t>
                  </a:r>
                  <a:r>
                    <a:rPr lang="en-US" altLang="zh-CN" sz="2000" baseline="-25000">
                      <a:latin typeface="Times New Roman" pitchFamily="18" charset="0"/>
                    </a:rPr>
                    <a:t>2</a:t>
                  </a:r>
                </a:p>
              </p:txBody>
            </p:sp>
            <p:sp>
              <p:nvSpPr>
                <p:cNvPr id="95286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2770" y="2438"/>
                  <a:ext cx="28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latin typeface="Times New Roman" pitchFamily="18" charset="0"/>
                    </a:rPr>
                    <a:t>A</a:t>
                  </a:r>
                  <a:r>
                    <a:rPr lang="en-US" altLang="zh-CN" sz="2000" baseline="-15000">
                      <a:latin typeface="Times New Roman" pitchFamily="18" charset="0"/>
                    </a:rPr>
                    <a:t>2</a:t>
                  </a:r>
                </a:p>
              </p:txBody>
            </p:sp>
            <p:sp>
              <p:nvSpPr>
                <p:cNvPr id="95287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2770" y="2304"/>
                  <a:ext cx="308" cy="21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eaVert"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…</a:t>
                  </a:r>
                </a:p>
              </p:txBody>
            </p:sp>
            <p:sp>
              <p:nvSpPr>
                <p:cNvPr id="95288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3202" y="1968"/>
                  <a:ext cx="28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latin typeface="Times New Roman" pitchFamily="18" charset="0"/>
                    </a:rPr>
                    <a:t>A</a:t>
                  </a:r>
                  <a:r>
                    <a:rPr lang="en-US" altLang="zh-CN" sz="2000" baseline="-25000">
                      <a:latin typeface="Times New Roman" pitchFamily="18" charset="0"/>
                    </a:rPr>
                    <a:t>3</a:t>
                  </a:r>
                </a:p>
              </p:txBody>
            </p:sp>
            <p:sp>
              <p:nvSpPr>
                <p:cNvPr id="95289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3202" y="2112"/>
                  <a:ext cx="28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latin typeface="Times New Roman" pitchFamily="18" charset="0"/>
                    </a:rPr>
                    <a:t>A</a:t>
                  </a:r>
                  <a:r>
                    <a:rPr lang="en-US" altLang="zh-CN" sz="2000" baseline="-25000">
                      <a:latin typeface="Times New Roman" pitchFamily="18" charset="0"/>
                    </a:rPr>
                    <a:t>3</a:t>
                  </a:r>
                </a:p>
              </p:txBody>
            </p:sp>
            <p:sp>
              <p:nvSpPr>
                <p:cNvPr id="95290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3202" y="2438"/>
                  <a:ext cx="28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latin typeface="Times New Roman" pitchFamily="18" charset="0"/>
                    </a:rPr>
                    <a:t>A</a:t>
                  </a:r>
                  <a:r>
                    <a:rPr lang="en-US" altLang="zh-CN" sz="2000" baseline="-15000">
                      <a:latin typeface="Times New Roman" pitchFamily="18" charset="0"/>
                    </a:rPr>
                    <a:t>3</a:t>
                  </a:r>
                </a:p>
              </p:txBody>
            </p:sp>
            <p:sp>
              <p:nvSpPr>
                <p:cNvPr id="95291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3202" y="2304"/>
                  <a:ext cx="308" cy="21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eaVert"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…</a:t>
                  </a:r>
                </a:p>
              </p:txBody>
            </p:sp>
            <p:sp>
              <p:nvSpPr>
                <p:cNvPr id="95292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1734" y="1968"/>
                  <a:ext cx="43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000">
                      <a:solidFill>
                        <a:schemeClr val="folHlink"/>
                      </a:solidFill>
                      <a:latin typeface="Times New Roman" pitchFamily="18" charset="0"/>
                    </a:rPr>
                    <a:t>1111</a:t>
                  </a:r>
                </a:p>
              </p:txBody>
            </p:sp>
            <p:sp>
              <p:nvSpPr>
                <p:cNvPr id="95293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1734" y="2102"/>
                  <a:ext cx="43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000">
                      <a:solidFill>
                        <a:schemeClr val="folHlink"/>
                      </a:solidFill>
                      <a:latin typeface="Times New Roman" pitchFamily="18" charset="0"/>
                    </a:rPr>
                    <a:t>1111</a:t>
                  </a:r>
                </a:p>
              </p:txBody>
            </p:sp>
            <p:sp>
              <p:nvSpPr>
                <p:cNvPr id="95294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1734" y="2438"/>
                  <a:ext cx="43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000">
                      <a:solidFill>
                        <a:schemeClr val="folHlink"/>
                      </a:solidFill>
                      <a:latin typeface="Times New Roman" pitchFamily="18" charset="0"/>
                    </a:rPr>
                    <a:t>1111</a:t>
                  </a:r>
                </a:p>
              </p:txBody>
            </p:sp>
            <p:sp>
              <p:nvSpPr>
                <p:cNvPr id="95295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1810" y="2304"/>
                  <a:ext cx="308" cy="21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eaVert"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000">
                      <a:solidFill>
                        <a:schemeClr val="folHlink"/>
                      </a:solidFill>
                      <a:latin typeface="Times New Roman" pitchFamily="18" charset="0"/>
                    </a:rPr>
                    <a:t>…</a:t>
                  </a:r>
                </a:p>
              </p:txBody>
            </p:sp>
            <p:sp>
              <p:nvSpPr>
                <p:cNvPr id="95296" name="Text Box 47"/>
                <p:cNvSpPr txBox="1">
                  <a:spLocks noChangeArrowheads="1"/>
                </p:cNvSpPr>
                <p:nvPr/>
              </p:nvSpPr>
              <p:spPr bwMode="auto">
                <a:xfrm>
                  <a:off x="2214" y="1968"/>
                  <a:ext cx="43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0000</a:t>
                  </a:r>
                </a:p>
              </p:txBody>
            </p:sp>
            <p:sp>
              <p:nvSpPr>
                <p:cNvPr id="95297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2214" y="2102"/>
                  <a:ext cx="43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0001</a:t>
                  </a:r>
                </a:p>
              </p:txBody>
            </p:sp>
            <p:sp>
              <p:nvSpPr>
                <p:cNvPr id="95298" name="Text Box 49"/>
                <p:cNvSpPr txBox="1">
                  <a:spLocks noChangeArrowheads="1"/>
                </p:cNvSpPr>
                <p:nvPr/>
              </p:nvSpPr>
              <p:spPr bwMode="auto">
                <a:xfrm>
                  <a:off x="2214" y="2438"/>
                  <a:ext cx="43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1110</a:t>
                  </a:r>
                </a:p>
              </p:txBody>
            </p:sp>
            <p:sp>
              <p:nvSpPr>
                <p:cNvPr id="95299" name="Text Box 50"/>
                <p:cNvSpPr txBox="1">
                  <a:spLocks noChangeArrowheads="1"/>
                </p:cNvSpPr>
                <p:nvPr/>
              </p:nvSpPr>
              <p:spPr bwMode="auto">
                <a:xfrm>
                  <a:off x="2290" y="2304"/>
                  <a:ext cx="308" cy="21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eaVert"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…</a:t>
                  </a:r>
                </a:p>
              </p:txBody>
            </p:sp>
          </p:grpSp>
          <p:grpSp>
            <p:nvGrpSpPr>
              <p:cNvPr id="95243" name="Group 51"/>
              <p:cNvGrpSpPr>
                <a:grpSpLocks/>
              </p:cNvGrpSpPr>
              <p:nvPr/>
            </p:nvGrpSpPr>
            <p:grpSpPr bwMode="auto">
              <a:xfrm>
                <a:off x="1734" y="3504"/>
                <a:ext cx="1968" cy="720"/>
                <a:chOff x="1686" y="3504"/>
                <a:chExt cx="1968" cy="720"/>
              </a:xfrm>
            </p:grpSpPr>
            <p:sp>
              <p:nvSpPr>
                <p:cNvPr id="95266" name="Rectangle 52"/>
                <p:cNvSpPr>
                  <a:spLocks noChangeArrowheads="1"/>
                </p:cNvSpPr>
                <p:nvPr/>
              </p:nvSpPr>
              <p:spPr bwMode="auto">
                <a:xfrm>
                  <a:off x="1686" y="3514"/>
                  <a:ext cx="1968" cy="67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5267" name="Text Box 53"/>
                <p:cNvSpPr txBox="1">
                  <a:spLocks noChangeArrowheads="1"/>
                </p:cNvSpPr>
                <p:nvPr/>
              </p:nvSpPr>
              <p:spPr bwMode="auto">
                <a:xfrm>
                  <a:off x="1734" y="3504"/>
                  <a:ext cx="43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000">
                      <a:solidFill>
                        <a:schemeClr val="folHlink"/>
                      </a:solidFill>
                      <a:latin typeface="Times New Roman" pitchFamily="18" charset="0"/>
                    </a:rPr>
                    <a:t>1111</a:t>
                  </a:r>
                </a:p>
              </p:txBody>
            </p:sp>
            <p:sp>
              <p:nvSpPr>
                <p:cNvPr id="95268" name="Text Box 54"/>
                <p:cNvSpPr txBox="1">
                  <a:spLocks noChangeArrowheads="1"/>
                </p:cNvSpPr>
                <p:nvPr/>
              </p:nvSpPr>
              <p:spPr bwMode="auto">
                <a:xfrm>
                  <a:off x="1734" y="3638"/>
                  <a:ext cx="43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000">
                      <a:solidFill>
                        <a:schemeClr val="folHlink"/>
                      </a:solidFill>
                      <a:latin typeface="Times New Roman" pitchFamily="18" charset="0"/>
                    </a:rPr>
                    <a:t>1111</a:t>
                  </a:r>
                </a:p>
              </p:txBody>
            </p:sp>
            <p:sp>
              <p:nvSpPr>
                <p:cNvPr id="95269" name="Text Box 55"/>
                <p:cNvSpPr txBox="1">
                  <a:spLocks noChangeArrowheads="1"/>
                </p:cNvSpPr>
                <p:nvPr/>
              </p:nvSpPr>
              <p:spPr bwMode="auto">
                <a:xfrm>
                  <a:off x="1734" y="3974"/>
                  <a:ext cx="43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000">
                      <a:solidFill>
                        <a:schemeClr val="folHlink"/>
                      </a:solidFill>
                      <a:latin typeface="Times New Roman" pitchFamily="18" charset="0"/>
                    </a:rPr>
                    <a:t>1111</a:t>
                  </a:r>
                </a:p>
              </p:txBody>
            </p:sp>
            <p:sp>
              <p:nvSpPr>
                <p:cNvPr id="95270" name="Text Box 56"/>
                <p:cNvSpPr txBox="1">
                  <a:spLocks noChangeArrowheads="1"/>
                </p:cNvSpPr>
                <p:nvPr/>
              </p:nvSpPr>
              <p:spPr bwMode="auto">
                <a:xfrm>
                  <a:off x="1810" y="3840"/>
                  <a:ext cx="308" cy="21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eaVert"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000">
                      <a:solidFill>
                        <a:schemeClr val="folHlink"/>
                      </a:solidFill>
                      <a:latin typeface="Times New Roman" pitchFamily="18" charset="0"/>
                    </a:rPr>
                    <a:t>…</a:t>
                  </a:r>
                </a:p>
              </p:txBody>
            </p:sp>
            <p:sp>
              <p:nvSpPr>
                <p:cNvPr id="95271" name="Text Box 57"/>
                <p:cNvSpPr txBox="1">
                  <a:spLocks noChangeArrowheads="1"/>
                </p:cNvSpPr>
                <p:nvPr/>
              </p:nvSpPr>
              <p:spPr bwMode="auto">
                <a:xfrm>
                  <a:off x="2214" y="3504"/>
                  <a:ext cx="43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000">
                      <a:solidFill>
                        <a:schemeClr val="folHlink"/>
                      </a:solidFill>
                      <a:latin typeface="Times New Roman" pitchFamily="18" charset="0"/>
                    </a:rPr>
                    <a:t>1111</a:t>
                  </a:r>
                </a:p>
              </p:txBody>
            </p:sp>
            <p:sp>
              <p:nvSpPr>
                <p:cNvPr id="95272" name="Text Box 58"/>
                <p:cNvSpPr txBox="1">
                  <a:spLocks noChangeArrowheads="1"/>
                </p:cNvSpPr>
                <p:nvPr/>
              </p:nvSpPr>
              <p:spPr bwMode="auto">
                <a:xfrm>
                  <a:off x="2214" y="3638"/>
                  <a:ext cx="43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000">
                      <a:solidFill>
                        <a:schemeClr val="folHlink"/>
                      </a:solidFill>
                      <a:latin typeface="Times New Roman" pitchFamily="18" charset="0"/>
                    </a:rPr>
                    <a:t>1111</a:t>
                  </a:r>
                </a:p>
              </p:txBody>
            </p:sp>
            <p:sp>
              <p:nvSpPr>
                <p:cNvPr id="95273" name="Text Box 59"/>
                <p:cNvSpPr txBox="1">
                  <a:spLocks noChangeArrowheads="1"/>
                </p:cNvSpPr>
                <p:nvPr/>
              </p:nvSpPr>
              <p:spPr bwMode="auto">
                <a:xfrm>
                  <a:off x="2214" y="3974"/>
                  <a:ext cx="43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000">
                      <a:solidFill>
                        <a:schemeClr val="folHlink"/>
                      </a:solidFill>
                      <a:latin typeface="Times New Roman" pitchFamily="18" charset="0"/>
                    </a:rPr>
                    <a:t>1111</a:t>
                  </a:r>
                </a:p>
              </p:txBody>
            </p:sp>
            <p:sp>
              <p:nvSpPr>
                <p:cNvPr id="95274" name="Text Box 60"/>
                <p:cNvSpPr txBox="1">
                  <a:spLocks noChangeArrowheads="1"/>
                </p:cNvSpPr>
                <p:nvPr/>
              </p:nvSpPr>
              <p:spPr bwMode="auto">
                <a:xfrm>
                  <a:off x="2290" y="3840"/>
                  <a:ext cx="308" cy="21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eaVert"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000">
                      <a:solidFill>
                        <a:schemeClr val="folHlink"/>
                      </a:solidFill>
                      <a:latin typeface="Times New Roman" pitchFamily="18" charset="0"/>
                    </a:rPr>
                    <a:t>…</a:t>
                  </a:r>
                </a:p>
              </p:txBody>
            </p:sp>
            <p:sp>
              <p:nvSpPr>
                <p:cNvPr id="95275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2690" y="3504"/>
                  <a:ext cx="43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000">
                      <a:solidFill>
                        <a:schemeClr val="folHlink"/>
                      </a:solidFill>
                      <a:latin typeface="Times New Roman" pitchFamily="18" charset="0"/>
                    </a:rPr>
                    <a:t>1111</a:t>
                  </a:r>
                </a:p>
              </p:txBody>
            </p:sp>
            <p:sp>
              <p:nvSpPr>
                <p:cNvPr id="95276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2690" y="3638"/>
                  <a:ext cx="43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000">
                      <a:solidFill>
                        <a:schemeClr val="folHlink"/>
                      </a:solidFill>
                      <a:latin typeface="Times New Roman" pitchFamily="18" charset="0"/>
                    </a:rPr>
                    <a:t>1111</a:t>
                  </a:r>
                </a:p>
              </p:txBody>
            </p:sp>
            <p:sp>
              <p:nvSpPr>
                <p:cNvPr id="95277" name="Text Box 63"/>
                <p:cNvSpPr txBox="1">
                  <a:spLocks noChangeArrowheads="1"/>
                </p:cNvSpPr>
                <p:nvPr/>
              </p:nvSpPr>
              <p:spPr bwMode="auto">
                <a:xfrm>
                  <a:off x="2690" y="3974"/>
                  <a:ext cx="43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000">
                      <a:solidFill>
                        <a:schemeClr val="folHlink"/>
                      </a:solidFill>
                      <a:latin typeface="Times New Roman" pitchFamily="18" charset="0"/>
                    </a:rPr>
                    <a:t>1111</a:t>
                  </a:r>
                </a:p>
              </p:txBody>
            </p:sp>
            <p:sp>
              <p:nvSpPr>
                <p:cNvPr id="95278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2766" y="3840"/>
                  <a:ext cx="308" cy="21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eaVert"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000">
                      <a:solidFill>
                        <a:schemeClr val="folHlink"/>
                      </a:solidFill>
                      <a:latin typeface="Times New Roman" pitchFamily="18" charset="0"/>
                    </a:rPr>
                    <a:t>…</a:t>
                  </a:r>
                </a:p>
              </p:txBody>
            </p:sp>
            <p:sp>
              <p:nvSpPr>
                <p:cNvPr id="95279" name="Text Box 65"/>
                <p:cNvSpPr txBox="1">
                  <a:spLocks noChangeArrowheads="1"/>
                </p:cNvSpPr>
                <p:nvPr/>
              </p:nvSpPr>
              <p:spPr bwMode="auto">
                <a:xfrm>
                  <a:off x="3170" y="3504"/>
                  <a:ext cx="43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0000</a:t>
                  </a:r>
                </a:p>
              </p:txBody>
            </p:sp>
            <p:sp>
              <p:nvSpPr>
                <p:cNvPr id="95280" name="Text Box 66"/>
                <p:cNvSpPr txBox="1">
                  <a:spLocks noChangeArrowheads="1"/>
                </p:cNvSpPr>
                <p:nvPr/>
              </p:nvSpPr>
              <p:spPr bwMode="auto">
                <a:xfrm>
                  <a:off x="3170" y="3638"/>
                  <a:ext cx="43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0001</a:t>
                  </a:r>
                </a:p>
              </p:txBody>
            </p:sp>
            <p:sp>
              <p:nvSpPr>
                <p:cNvPr id="95281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3170" y="3974"/>
                  <a:ext cx="43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1111</a:t>
                  </a:r>
                </a:p>
              </p:txBody>
            </p:sp>
            <p:sp>
              <p:nvSpPr>
                <p:cNvPr id="95282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3246" y="3840"/>
                  <a:ext cx="308" cy="21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eaVert"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…</a:t>
                  </a:r>
                </a:p>
              </p:txBody>
            </p:sp>
          </p:grpSp>
          <p:grpSp>
            <p:nvGrpSpPr>
              <p:cNvPr id="95244" name="Group 69"/>
              <p:cNvGrpSpPr>
                <a:grpSpLocks/>
              </p:cNvGrpSpPr>
              <p:nvPr/>
            </p:nvGrpSpPr>
            <p:grpSpPr bwMode="auto">
              <a:xfrm>
                <a:off x="1734" y="2736"/>
                <a:ext cx="1968" cy="720"/>
                <a:chOff x="1686" y="2736"/>
                <a:chExt cx="1968" cy="720"/>
              </a:xfrm>
            </p:grpSpPr>
            <p:sp>
              <p:nvSpPr>
                <p:cNvPr id="95249" name="Rectangle 70"/>
                <p:cNvSpPr>
                  <a:spLocks noChangeArrowheads="1"/>
                </p:cNvSpPr>
                <p:nvPr/>
              </p:nvSpPr>
              <p:spPr bwMode="auto">
                <a:xfrm>
                  <a:off x="1686" y="2746"/>
                  <a:ext cx="1968" cy="67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5250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1734" y="2736"/>
                  <a:ext cx="43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000">
                      <a:solidFill>
                        <a:schemeClr val="folHlink"/>
                      </a:solidFill>
                      <a:latin typeface="Times New Roman" pitchFamily="18" charset="0"/>
                    </a:rPr>
                    <a:t>1111</a:t>
                  </a:r>
                </a:p>
              </p:txBody>
            </p:sp>
            <p:sp>
              <p:nvSpPr>
                <p:cNvPr id="95251" name="Text Box 72"/>
                <p:cNvSpPr txBox="1">
                  <a:spLocks noChangeArrowheads="1"/>
                </p:cNvSpPr>
                <p:nvPr/>
              </p:nvSpPr>
              <p:spPr bwMode="auto">
                <a:xfrm>
                  <a:off x="1734" y="2870"/>
                  <a:ext cx="43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000">
                      <a:solidFill>
                        <a:schemeClr val="folHlink"/>
                      </a:solidFill>
                      <a:latin typeface="Times New Roman" pitchFamily="18" charset="0"/>
                    </a:rPr>
                    <a:t>1111</a:t>
                  </a:r>
                </a:p>
              </p:txBody>
            </p:sp>
            <p:sp>
              <p:nvSpPr>
                <p:cNvPr id="95252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1734" y="3206"/>
                  <a:ext cx="43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000">
                      <a:solidFill>
                        <a:schemeClr val="folHlink"/>
                      </a:solidFill>
                      <a:latin typeface="Times New Roman" pitchFamily="18" charset="0"/>
                    </a:rPr>
                    <a:t>1111</a:t>
                  </a:r>
                </a:p>
              </p:txBody>
            </p:sp>
            <p:sp>
              <p:nvSpPr>
                <p:cNvPr id="95253" name="Text Box 74"/>
                <p:cNvSpPr txBox="1">
                  <a:spLocks noChangeArrowheads="1"/>
                </p:cNvSpPr>
                <p:nvPr/>
              </p:nvSpPr>
              <p:spPr bwMode="auto">
                <a:xfrm>
                  <a:off x="1810" y="3072"/>
                  <a:ext cx="308" cy="21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eaVert"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000">
                      <a:solidFill>
                        <a:schemeClr val="folHlink"/>
                      </a:solidFill>
                      <a:latin typeface="Times New Roman" pitchFamily="18" charset="0"/>
                    </a:rPr>
                    <a:t>…</a:t>
                  </a:r>
                </a:p>
              </p:txBody>
            </p:sp>
            <p:sp>
              <p:nvSpPr>
                <p:cNvPr id="95254" name="Text Box 75"/>
                <p:cNvSpPr txBox="1">
                  <a:spLocks noChangeArrowheads="1"/>
                </p:cNvSpPr>
                <p:nvPr/>
              </p:nvSpPr>
              <p:spPr bwMode="auto">
                <a:xfrm>
                  <a:off x="2214" y="2736"/>
                  <a:ext cx="43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000">
                      <a:solidFill>
                        <a:schemeClr val="folHlink"/>
                      </a:solidFill>
                      <a:latin typeface="Times New Roman" pitchFamily="18" charset="0"/>
                    </a:rPr>
                    <a:t>1111</a:t>
                  </a:r>
                </a:p>
              </p:txBody>
            </p:sp>
            <p:sp>
              <p:nvSpPr>
                <p:cNvPr id="95255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2214" y="2870"/>
                  <a:ext cx="43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000">
                      <a:solidFill>
                        <a:schemeClr val="folHlink"/>
                      </a:solidFill>
                      <a:latin typeface="Times New Roman" pitchFamily="18" charset="0"/>
                    </a:rPr>
                    <a:t>1111</a:t>
                  </a:r>
                </a:p>
              </p:txBody>
            </p:sp>
            <p:sp>
              <p:nvSpPr>
                <p:cNvPr id="95256" name="Text Box 77"/>
                <p:cNvSpPr txBox="1">
                  <a:spLocks noChangeArrowheads="1"/>
                </p:cNvSpPr>
                <p:nvPr/>
              </p:nvSpPr>
              <p:spPr bwMode="auto">
                <a:xfrm>
                  <a:off x="2214" y="3206"/>
                  <a:ext cx="43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000">
                      <a:solidFill>
                        <a:schemeClr val="folHlink"/>
                      </a:solidFill>
                      <a:latin typeface="Times New Roman" pitchFamily="18" charset="0"/>
                    </a:rPr>
                    <a:t>1111</a:t>
                  </a:r>
                </a:p>
              </p:txBody>
            </p:sp>
            <p:sp>
              <p:nvSpPr>
                <p:cNvPr id="95257" name="Text Box 78"/>
                <p:cNvSpPr txBox="1">
                  <a:spLocks noChangeArrowheads="1"/>
                </p:cNvSpPr>
                <p:nvPr/>
              </p:nvSpPr>
              <p:spPr bwMode="auto">
                <a:xfrm>
                  <a:off x="2290" y="3072"/>
                  <a:ext cx="308" cy="21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eaVert"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000">
                      <a:solidFill>
                        <a:schemeClr val="folHlink"/>
                      </a:solidFill>
                      <a:latin typeface="Times New Roman" pitchFamily="18" charset="0"/>
                    </a:rPr>
                    <a:t>…</a:t>
                  </a:r>
                </a:p>
              </p:txBody>
            </p:sp>
            <p:sp>
              <p:nvSpPr>
                <p:cNvPr id="95258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3202" y="2736"/>
                  <a:ext cx="28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latin typeface="Times New Roman" pitchFamily="18" charset="0"/>
                    </a:rPr>
                    <a:t>A</a:t>
                  </a:r>
                  <a:r>
                    <a:rPr lang="en-US" altLang="zh-CN" sz="2000" baseline="-25000">
                      <a:latin typeface="Times New Roman" pitchFamily="18" charset="0"/>
                    </a:rPr>
                    <a:t>3</a:t>
                  </a:r>
                </a:p>
              </p:txBody>
            </p:sp>
            <p:sp>
              <p:nvSpPr>
                <p:cNvPr id="95259" name="Text Box 80"/>
                <p:cNvSpPr txBox="1">
                  <a:spLocks noChangeArrowheads="1"/>
                </p:cNvSpPr>
                <p:nvPr/>
              </p:nvSpPr>
              <p:spPr bwMode="auto">
                <a:xfrm>
                  <a:off x="3202" y="2880"/>
                  <a:ext cx="28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latin typeface="Times New Roman" pitchFamily="18" charset="0"/>
                    </a:rPr>
                    <a:t>A</a:t>
                  </a:r>
                  <a:r>
                    <a:rPr lang="en-US" altLang="zh-CN" sz="2000" baseline="-25000">
                      <a:latin typeface="Times New Roman" pitchFamily="18" charset="0"/>
                    </a:rPr>
                    <a:t>3</a:t>
                  </a:r>
                </a:p>
              </p:txBody>
            </p:sp>
            <p:sp>
              <p:nvSpPr>
                <p:cNvPr id="95260" name="Text Box 81"/>
                <p:cNvSpPr txBox="1">
                  <a:spLocks noChangeArrowheads="1"/>
                </p:cNvSpPr>
                <p:nvPr/>
              </p:nvSpPr>
              <p:spPr bwMode="auto">
                <a:xfrm>
                  <a:off x="3202" y="3206"/>
                  <a:ext cx="28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latin typeface="Times New Roman" pitchFamily="18" charset="0"/>
                    </a:rPr>
                    <a:t>A</a:t>
                  </a:r>
                  <a:r>
                    <a:rPr lang="en-US" altLang="zh-CN" sz="2000" baseline="-15000">
                      <a:latin typeface="Times New Roman" pitchFamily="18" charset="0"/>
                    </a:rPr>
                    <a:t>3</a:t>
                  </a:r>
                </a:p>
              </p:txBody>
            </p:sp>
            <p:sp>
              <p:nvSpPr>
                <p:cNvPr id="95261" name="Text Box 82"/>
                <p:cNvSpPr txBox="1">
                  <a:spLocks noChangeArrowheads="1"/>
                </p:cNvSpPr>
                <p:nvPr/>
              </p:nvSpPr>
              <p:spPr bwMode="auto">
                <a:xfrm>
                  <a:off x="3202" y="3072"/>
                  <a:ext cx="308" cy="21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eaVert"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…</a:t>
                  </a:r>
                </a:p>
              </p:txBody>
            </p:sp>
            <p:sp>
              <p:nvSpPr>
                <p:cNvPr id="95262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2690" y="2736"/>
                  <a:ext cx="43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0000</a:t>
                  </a:r>
                </a:p>
              </p:txBody>
            </p:sp>
            <p:sp>
              <p:nvSpPr>
                <p:cNvPr id="95263" name="Text Box 84"/>
                <p:cNvSpPr txBox="1">
                  <a:spLocks noChangeArrowheads="1"/>
                </p:cNvSpPr>
                <p:nvPr/>
              </p:nvSpPr>
              <p:spPr bwMode="auto">
                <a:xfrm>
                  <a:off x="2690" y="2870"/>
                  <a:ext cx="43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0001</a:t>
                  </a:r>
                </a:p>
              </p:txBody>
            </p:sp>
            <p:sp>
              <p:nvSpPr>
                <p:cNvPr id="95264" name="Text Box 85"/>
                <p:cNvSpPr txBox="1">
                  <a:spLocks noChangeArrowheads="1"/>
                </p:cNvSpPr>
                <p:nvPr/>
              </p:nvSpPr>
              <p:spPr bwMode="auto">
                <a:xfrm>
                  <a:off x="2690" y="3206"/>
                  <a:ext cx="43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1110</a:t>
                  </a:r>
                </a:p>
              </p:txBody>
            </p:sp>
            <p:sp>
              <p:nvSpPr>
                <p:cNvPr id="95265" name="Text Box 86"/>
                <p:cNvSpPr txBox="1">
                  <a:spLocks noChangeArrowheads="1"/>
                </p:cNvSpPr>
                <p:nvPr/>
              </p:nvSpPr>
              <p:spPr bwMode="auto">
                <a:xfrm>
                  <a:off x="2766" y="3072"/>
                  <a:ext cx="308" cy="21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eaVert"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…</a:t>
                  </a:r>
                </a:p>
              </p:txBody>
            </p:sp>
          </p:grpSp>
          <p:sp>
            <p:nvSpPr>
              <p:cNvPr id="95245" name="Text Box 87"/>
              <p:cNvSpPr txBox="1">
                <a:spLocks noChangeArrowheads="1"/>
              </p:cNvSpPr>
              <p:nvPr/>
            </p:nvSpPr>
            <p:spPr bwMode="auto">
              <a:xfrm>
                <a:off x="704" y="1430"/>
                <a:ext cx="88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4 位操作码</a:t>
                </a:r>
              </a:p>
            </p:txBody>
          </p:sp>
          <p:sp>
            <p:nvSpPr>
              <p:cNvPr id="95246" name="Text Box 88"/>
              <p:cNvSpPr txBox="1">
                <a:spLocks noChangeArrowheads="1"/>
              </p:cNvSpPr>
              <p:nvPr/>
            </p:nvSpPr>
            <p:spPr bwMode="auto">
              <a:xfrm>
                <a:off x="704" y="2198"/>
                <a:ext cx="88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8 位操作码</a:t>
                </a:r>
              </a:p>
            </p:txBody>
          </p:sp>
          <p:sp>
            <p:nvSpPr>
              <p:cNvPr id="95247" name="Text Box 89"/>
              <p:cNvSpPr txBox="1">
                <a:spLocks noChangeArrowheads="1"/>
              </p:cNvSpPr>
              <p:nvPr/>
            </p:nvSpPr>
            <p:spPr bwMode="auto">
              <a:xfrm>
                <a:off x="624" y="2976"/>
                <a:ext cx="96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12 位操作码</a:t>
                </a:r>
              </a:p>
            </p:txBody>
          </p:sp>
          <p:sp>
            <p:nvSpPr>
              <p:cNvPr id="95248" name="Text Box 90"/>
              <p:cNvSpPr txBox="1">
                <a:spLocks noChangeArrowheads="1"/>
              </p:cNvSpPr>
              <p:nvPr/>
            </p:nvSpPr>
            <p:spPr bwMode="auto">
              <a:xfrm>
                <a:off x="624" y="3734"/>
                <a:ext cx="96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16 位操作码</a:t>
                </a:r>
              </a:p>
            </p:txBody>
          </p:sp>
        </p:grpSp>
      </p:grpSp>
      <p:sp>
        <p:nvSpPr>
          <p:cNvPr id="302171" name="Text Box 91"/>
          <p:cNvSpPr txBox="1">
            <a:spLocks noChangeArrowheads="1"/>
          </p:cNvSpPr>
          <p:nvPr/>
        </p:nvSpPr>
        <p:spPr bwMode="auto">
          <a:xfrm>
            <a:off x="6029325" y="2493963"/>
            <a:ext cx="311467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</a:rPr>
              <a:t>三地址指令操作码</a:t>
            </a:r>
          </a:p>
          <a:p>
            <a:pPr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</a:rPr>
              <a:t>每减少一种可多构成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latin typeface="Times New Roman" pitchFamily="18" charset="0"/>
              </a:rPr>
              <a:t>2</a:t>
            </a:r>
            <a:r>
              <a:rPr lang="en-US" altLang="zh-CN" sz="2000" baseline="30000">
                <a:latin typeface="Times New Roman" pitchFamily="18" charset="0"/>
              </a:rPr>
              <a:t>4 </a:t>
            </a:r>
            <a:r>
              <a:rPr lang="zh-CN" altLang="en-US" sz="2000">
                <a:latin typeface="Times New Roman" pitchFamily="18" charset="0"/>
              </a:rPr>
              <a:t>种二地址指令</a:t>
            </a:r>
          </a:p>
        </p:txBody>
      </p:sp>
      <p:sp>
        <p:nvSpPr>
          <p:cNvPr id="302172" name="Text Box 92"/>
          <p:cNvSpPr txBox="1">
            <a:spLocks noChangeArrowheads="1"/>
          </p:cNvSpPr>
          <p:nvPr/>
        </p:nvSpPr>
        <p:spPr bwMode="auto">
          <a:xfrm>
            <a:off x="6029325" y="3789363"/>
            <a:ext cx="2719388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</a:rPr>
              <a:t>二地址指令操作码</a:t>
            </a:r>
          </a:p>
          <a:p>
            <a:pPr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</a:rPr>
              <a:t>每减少一种可多构成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latin typeface="Times New Roman" pitchFamily="18" charset="0"/>
              </a:rPr>
              <a:t>2</a:t>
            </a:r>
            <a:r>
              <a:rPr lang="en-US" altLang="zh-CN" sz="2000" baseline="30000">
                <a:latin typeface="Times New Roman" pitchFamily="18" charset="0"/>
              </a:rPr>
              <a:t>4</a:t>
            </a:r>
            <a:r>
              <a:rPr lang="en-US" altLang="zh-CN" sz="2000">
                <a:latin typeface="Times New Roman" pitchFamily="18" charset="0"/>
              </a:rPr>
              <a:t> </a:t>
            </a:r>
            <a:r>
              <a:rPr lang="zh-CN" altLang="en-US" sz="2000">
                <a:latin typeface="Times New Roman" pitchFamily="18" charset="0"/>
              </a:rPr>
              <a:t>种一地址指令</a:t>
            </a:r>
          </a:p>
          <a:p>
            <a:pPr>
              <a:spcBef>
                <a:spcPct val="0"/>
              </a:spcBef>
            </a:pPr>
            <a:endParaRPr lang="zh-CN" altLang="en-US" sz="20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2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2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171" grpId="0" autoUpdateAnimBg="0"/>
      <p:bldP spid="302172" grpId="0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Text Box 2"/>
          <p:cNvSpPr txBox="1">
            <a:spLocks noChangeArrowheads="1"/>
          </p:cNvSpPr>
          <p:nvPr/>
        </p:nvSpPr>
        <p:spPr bwMode="auto">
          <a:xfrm>
            <a:off x="1673225" y="2482850"/>
            <a:ext cx="8515350" cy="604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800">
                <a:latin typeface="Times New Roman" pitchFamily="18" charset="0"/>
              </a:rPr>
              <a:t>1</a:t>
            </a:r>
            <a:r>
              <a:rPr lang="en-US" altLang="zh-CN" sz="2800"/>
              <a:t>.</a:t>
            </a:r>
            <a:r>
              <a:rPr lang="en-US" altLang="zh-CN" sz="2800">
                <a:latin typeface="Times New Roman" pitchFamily="18" charset="0"/>
              </a:rPr>
              <a:t>CPU </a:t>
            </a:r>
            <a:r>
              <a:rPr lang="zh-CN" altLang="en-US" sz="2800"/>
              <a:t>的功能和硬件组成</a:t>
            </a:r>
          </a:p>
        </p:txBody>
      </p:sp>
      <p:sp>
        <p:nvSpPr>
          <p:cNvPr id="166915" name="Text Box 3"/>
          <p:cNvSpPr txBox="1">
            <a:spLocks noChangeArrowheads="1"/>
          </p:cNvSpPr>
          <p:nvPr/>
        </p:nvSpPr>
        <p:spPr bwMode="auto">
          <a:xfrm>
            <a:off x="792163" y="1557338"/>
            <a:ext cx="606266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solidFill>
                  <a:schemeClr val="folHlink"/>
                </a:solidFill>
                <a:latin typeface="Times New Roman" pitchFamily="18" charset="0"/>
              </a:rPr>
              <a:t>重点</a:t>
            </a:r>
          </a:p>
        </p:txBody>
      </p:sp>
      <p:sp>
        <p:nvSpPr>
          <p:cNvPr id="166916" name="Rectangle 4"/>
          <p:cNvSpPr>
            <a:spLocks noChangeArrowheads="1"/>
          </p:cNvSpPr>
          <p:nvPr/>
        </p:nvSpPr>
        <p:spPr bwMode="auto">
          <a:xfrm>
            <a:off x="685800" y="26035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kumimoji="0" lang="zh-CN" altLang="en-US" sz="4000" b="0" cap="small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+mj-ea"/>
                <a:cs typeface="+mj-cs"/>
              </a:rPr>
              <a:t>第８章  </a:t>
            </a:r>
            <a:r>
              <a:rPr kumimoji="0" lang="en-US" altLang="zh-CN" sz="4000" b="0" cap="small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+mj-ea"/>
                <a:cs typeface="+mj-cs"/>
              </a:rPr>
              <a:t>CPU </a:t>
            </a:r>
            <a:r>
              <a:rPr kumimoji="0" lang="zh-CN" altLang="en-US" sz="4000" b="0" cap="small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+mj-ea"/>
                <a:cs typeface="+mj-cs"/>
              </a:rPr>
              <a:t>的结构和功能</a:t>
            </a:r>
          </a:p>
        </p:txBody>
      </p:sp>
      <p:sp>
        <p:nvSpPr>
          <p:cNvPr id="166917" name="Text Box 5"/>
          <p:cNvSpPr txBox="1">
            <a:spLocks noChangeArrowheads="1"/>
          </p:cNvSpPr>
          <p:nvPr/>
        </p:nvSpPr>
        <p:spPr bwMode="auto">
          <a:xfrm>
            <a:off x="1673225" y="3192463"/>
            <a:ext cx="8515350" cy="604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800">
                <a:latin typeface="Times New Roman" pitchFamily="18" charset="0"/>
              </a:rPr>
              <a:t>2.  CPU </a:t>
            </a:r>
            <a:r>
              <a:rPr lang="zh-CN" altLang="en-US" sz="2800"/>
              <a:t>工作周期和指令周期的概念</a:t>
            </a:r>
          </a:p>
        </p:txBody>
      </p:sp>
      <p:sp>
        <p:nvSpPr>
          <p:cNvPr id="166918" name="Text Box 6"/>
          <p:cNvSpPr txBox="1">
            <a:spLocks noChangeArrowheads="1"/>
          </p:cNvSpPr>
          <p:nvPr/>
        </p:nvSpPr>
        <p:spPr bwMode="auto">
          <a:xfrm>
            <a:off x="1673225" y="3902075"/>
            <a:ext cx="8515350" cy="604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800">
                <a:latin typeface="Times New Roman" pitchFamily="18" charset="0"/>
              </a:rPr>
              <a:t>3.  </a:t>
            </a:r>
            <a:r>
              <a:rPr lang="zh-CN" altLang="en-US" sz="2800"/>
              <a:t>一个完整的指令周期中的信息流程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6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6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6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6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14" grpId="0" autoUpdateAnimBg="0"/>
      <p:bldP spid="166915" grpId="0"/>
      <p:bldP spid="166917" grpId="0" autoUpdateAnimBg="0"/>
      <p:bldP spid="166918" grpId="0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AutoShape 2"/>
          <p:cNvSpPr>
            <a:spLocks noChangeArrowheads="1"/>
          </p:cNvSpPr>
          <p:nvPr/>
        </p:nvSpPr>
        <p:spPr bwMode="auto">
          <a:xfrm rot="10800000">
            <a:off x="2743200" y="5603875"/>
            <a:ext cx="1143000" cy="152400"/>
          </a:xfrm>
          <a:prstGeom prst="rightArrow">
            <a:avLst>
              <a:gd name="adj1" fmla="val 50000"/>
              <a:gd name="adj2" fmla="val 133333"/>
            </a:avLst>
          </a:prstGeom>
          <a:solidFill>
            <a:schemeClr val="folHlink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>
              <a:spcBef>
                <a:spcPct val="0"/>
              </a:spcBef>
            </a:pPr>
            <a:endParaRPr lang="zh-CN" altLang="en-US" sz="200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300035" name="AutoShape 3"/>
          <p:cNvSpPr>
            <a:spLocks noChangeArrowheads="1"/>
          </p:cNvSpPr>
          <p:nvPr/>
        </p:nvSpPr>
        <p:spPr bwMode="auto">
          <a:xfrm>
            <a:off x="2743200" y="3927475"/>
            <a:ext cx="1143000" cy="152400"/>
          </a:xfrm>
          <a:prstGeom prst="rightArrow">
            <a:avLst>
              <a:gd name="adj1" fmla="val 50000"/>
              <a:gd name="adj2" fmla="val 133333"/>
            </a:avLst>
          </a:prstGeom>
          <a:solidFill>
            <a:schemeClr val="folHlink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en-US" sz="200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300036" name="AutoShape 4"/>
          <p:cNvSpPr>
            <a:spLocks noChangeArrowheads="1"/>
          </p:cNvSpPr>
          <p:nvPr/>
        </p:nvSpPr>
        <p:spPr bwMode="auto">
          <a:xfrm>
            <a:off x="4876800" y="3927475"/>
            <a:ext cx="609600" cy="152400"/>
          </a:xfrm>
          <a:prstGeom prst="rightArrow">
            <a:avLst>
              <a:gd name="adj1" fmla="val 50000"/>
              <a:gd name="adj2" fmla="val 71111"/>
            </a:avLst>
          </a:prstGeom>
          <a:solidFill>
            <a:schemeClr val="folHlink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en-US" sz="200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300037" name="AutoShape 5"/>
          <p:cNvSpPr>
            <a:spLocks noChangeArrowheads="1"/>
          </p:cNvSpPr>
          <p:nvPr/>
        </p:nvSpPr>
        <p:spPr bwMode="auto">
          <a:xfrm rot="10800000">
            <a:off x="4876800" y="5562600"/>
            <a:ext cx="1143000" cy="152400"/>
          </a:xfrm>
          <a:prstGeom prst="rightArrow">
            <a:avLst>
              <a:gd name="adj1" fmla="val 50000"/>
              <a:gd name="adj2" fmla="val 133333"/>
            </a:avLst>
          </a:prstGeom>
          <a:solidFill>
            <a:schemeClr val="folHlink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>
              <a:spcBef>
                <a:spcPct val="0"/>
              </a:spcBef>
            </a:pPr>
            <a:endParaRPr lang="zh-CN" altLang="en-US" sz="200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300038" name="Text Box 6"/>
          <p:cNvSpPr txBox="1">
            <a:spLocks noChangeArrowheads="1"/>
          </p:cNvSpPr>
          <p:nvPr/>
        </p:nvSpPr>
        <p:spPr bwMode="auto">
          <a:xfrm>
            <a:off x="1447800" y="1295400"/>
            <a:ext cx="5715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1.  取指周期数据流</a:t>
            </a:r>
          </a:p>
        </p:txBody>
      </p:sp>
      <p:sp>
        <p:nvSpPr>
          <p:cNvPr id="99335" name="Text Box 7"/>
          <p:cNvSpPr txBox="1">
            <a:spLocks noChangeArrowheads="1"/>
          </p:cNvSpPr>
          <p:nvPr/>
        </p:nvSpPr>
        <p:spPr bwMode="auto">
          <a:xfrm>
            <a:off x="685800" y="457200"/>
            <a:ext cx="5715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指令周期的数据流</a:t>
            </a:r>
          </a:p>
        </p:txBody>
      </p:sp>
      <p:sp>
        <p:nvSpPr>
          <p:cNvPr id="300040" name="AutoShape 8"/>
          <p:cNvSpPr>
            <a:spLocks noChangeArrowheads="1"/>
          </p:cNvSpPr>
          <p:nvPr/>
        </p:nvSpPr>
        <p:spPr bwMode="auto">
          <a:xfrm>
            <a:off x="4876800" y="4648200"/>
            <a:ext cx="1676400" cy="152400"/>
          </a:xfrm>
          <a:prstGeom prst="rightArrow">
            <a:avLst>
              <a:gd name="adj1" fmla="val 50000"/>
              <a:gd name="adj2" fmla="val 114583"/>
            </a:avLst>
          </a:prstGeom>
          <a:solidFill>
            <a:schemeClr val="folHlink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en-US" sz="200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300041" name="AutoShape 9"/>
          <p:cNvSpPr>
            <a:spLocks noChangeArrowheads="1"/>
          </p:cNvSpPr>
          <p:nvPr/>
        </p:nvSpPr>
        <p:spPr bwMode="auto">
          <a:xfrm>
            <a:off x="5638800" y="4432300"/>
            <a:ext cx="1447800" cy="152400"/>
          </a:xfrm>
          <a:prstGeom prst="rightArrow">
            <a:avLst>
              <a:gd name="adj1" fmla="val 50000"/>
              <a:gd name="adj2" fmla="val 127063"/>
            </a:avLst>
          </a:prstGeom>
          <a:solidFill>
            <a:schemeClr val="folHlink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en-US" sz="200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300042" name="AutoShape 10"/>
          <p:cNvSpPr>
            <a:spLocks noChangeArrowheads="1"/>
          </p:cNvSpPr>
          <p:nvPr/>
        </p:nvSpPr>
        <p:spPr bwMode="auto">
          <a:xfrm rot="10800000">
            <a:off x="6172200" y="4232275"/>
            <a:ext cx="914400" cy="152400"/>
          </a:xfrm>
          <a:prstGeom prst="rightArrow">
            <a:avLst>
              <a:gd name="adj1" fmla="val 50000"/>
              <a:gd name="adj2" fmla="val 106667"/>
            </a:avLst>
          </a:prstGeom>
          <a:solidFill>
            <a:schemeClr val="folHlink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>
              <a:spcBef>
                <a:spcPct val="0"/>
              </a:spcBef>
            </a:pPr>
            <a:endParaRPr lang="zh-CN" altLang="en-US" sz="200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300043" name="AutoShape 11"/>
          <p:cNvSpPr>
            <a:spLocks noChangeArrowheads="1"/>
          </p:cNvSpPr>
          <p:nvPr/>
        </p:nvSpPr>
        <p:spPr bwMode="auto">
          <a:xfrm>
            <a:off x="6629400" y="4003675"/>
            <a:ext cx="457200" cy="152400"/>
          </a:xfrm>
          <a:prstGeom prst="rightArrow">
            <a:avLst>
              <a:gd name="adj1" fmla="val 50000"/>
              <a:gd name="adj2" fmla="val 53333"/>
            </a:avLst>
          </a:prstGeom>
          <a:solidFill>
            <a:schemeClr val="folHlink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en-US" sz="2000">
              <a:solidFill>
                <a:schemeClr val="folHlink"/>
              </a:solidFill>
              <a:latin typeface="Times New Roman" pitchFamily="18" charset="0"/>
            </a:endParaRP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3886200" y="5451475"/>
            <a:ext cx="990600" cy="457200"/>
            <a:chOff x="2448" y="3434"/>
            <a:chExt cx="624" cy="288"/>
          </a:xfrm>
        </p:grpSpPr>
        <p:sp>
          <p:nvSpPr>
            <p:cNvPr id="99367" name="Text Box 13"/>
            <p:cNvSpPr txBox="1">
              <a:spLocks noChangeArrowheads="1"/>
            </p:cNvSpPr>
            <p:nvPr/>
          </p:nvSpPr>
          <p:spPr bwMode="auto">
            <a:xfrm>
              <a:off x="2534" y="3443"/>
              <a:ext cx="49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MDR</a:t>
              </a:r>
            </a:p>
          </p:txBody>
        </p:sp>
        <p:sp>
          <p:nvSpPr>
            <p:cNvPr id="99368" name="Rectangle 14"/>
            <p:cNvSpPr>
              <a:spLocks noChangeArrowheads="1"/>
            </p:cNvSpPr>
            <p:nvPr/>
          </p:nvSpPr>
          <p:spPr bwMode="auto">
            <a:xfrm>
              <a:off x="2448" y="3434"/>
              <a:ext cx="624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00047" name="Rectangle 15"/>
          <p:cNvSpPr>
            <a:spLocks noChangeArrowheads="1"/>
          </p:cNvSpPr>
          <p:nvPr/>
        </p:nvSpPr>
        <p:spPr bwMode="auto">
          <a:xfrm>
            <a:off x="3886200" y="4537075"/>
            <a:ext cx="990600" cy="457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latin typeface="Times New Roman" pitchFamily="18" charset="0"/>
              </a:rPr>
              <a:t>CU</a:t>
            </a:r>
          </a:p>
        </p:txBody>
      </p:sp>
      <p:sp>
        <p:nvSpPr>
          <p:cNvPr id="300048" name="Rectangle 16"/>
          <p:cNvSpPr>
            <a:spLocks noChangeArrowheads="1"/>
          </p:cNvSpPr>
          <p:nvPr/>
        </p:nvSpPr>
        <p:spPr bwMode="auto">
          <a:xfrm>
            <a:off x="3886200" y="3810000"/>
            <a:ext cx="990600" cy="457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latin typeface="Times New Roman" pitchFamily="18" charset="0"/>
              </a:rPr>
              <a:t>MAR</a:t>
            </a:r>
          </a:p>
        </p:txBody>
      </p:sp>
      <p:sp>
        <p:nvSpPr>
          <p:cNvPr id="300049" name="Rectangle 17"/>
          <p:cNvSpPr>
            <a:spLocks noChangeArrowheads="1"/>
          </p:cNvSpPr>
          <p:nvPr/>
        </p:nvSpPr>
        <p:spPr bwMode="auto">
          <a:xfrm>
            <a:off x="1752600" y="3775075"/>
            <a:ext cx="990600" cy="457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latin typeface="Times New Roman" pitchFamily="18" charset="0"/>
              </a:rPr>
              <a:t>PC</a:t>
            </a:r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1752600" y="5451475"/>
            <a:ext cx="990600" cy="457200"/>
            <a:chOff x="1104" y="3434"/>
            <a:chExt cx="624" cy="288"/>
          </a:xfrm>
        </p:grpSpPr>
        <p:sp>
          <p:nvSpPr>
            <p:cNvPr id="99365" name="Rectangle 19"/>
            <p:cNvSpPr>
              <a:spLocks noChangeArrowheads="1"/>
            </p:cNvSpPr>
            <p:nvPr/>
          </p:nvSpPr>
          <p:spPr bwMode="auto">
            <a:xfrm>
              <a:off x="1104" y="3434"/>
              <a:ext cx="624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66" name="Text Box 20"/>
            <p:cNvSpPr txBox="1">
              <a:spLocks noChangeArrowheads="1"/>
            </p:cNvSpPr>
            <p:nvPr/>
          </p:nvSpPr>
          <p:spPr bwMode="auto">
            <a:xfrm>
              <a:off x="1290" y="3443"/>
              <a:ext cx="2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IR</a:t>
              </a:r>
            </a:p>
          </p:txBody>
        </p: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1447800" y="2209800"/>
            <a:ext cx="6934200" cy="3851275"/>
            <a:chOff x="912" y="1392"/>
            <a:chExt cx="4368" cy="2426"/>
          </a:xfrm>
        </p:grpSpPr>
        <p:sp>
          <p:nvSpPr>
            <p:cNvPr id="99356" name="Rectangle 22"/>
            <p:cNvSpPr>
              <a:spLocks noChangeArrowheads="1"/>
            </p:cNvSpPr>
            <p:nvPr/>
          </p:nvSpPr>
          <p:spPr bwMode="auto">
            <a:xfrm>
              <a:off x="912" y="2090"/>
              <a:ext cx="2352" cy="172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57" name="Rectangle 23"/>
            <p:cNvSpPr>
              <a:spLocks noChangeArrowheads="1"/>
            </p:cNvSpPr>
            <p:nvPr/>
          </p:nvSpPr>
          <p:spPr bwMode="auto">
            <a:xfrm>
              <a:off x="3456" y="2090"/>
              <a:ext cx="96" cy="168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58" name="Rectangle 24"/>
            <p:cNvSpPr>
              <a:spLocks noChangeArrowheads="1"/>
            </p:cNvSpPr>
            <p:nvPr/>
          </p:nvSpPr>
          <p:spPr bwMode="auto">
            <a:xfrm>
              <a:off x="3792" y="2090"/>
              <a:ext cx="96" cy="168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59" name="Rectangle 25"/>
            <p:cNvSpPr>
              <a:spLocks noChangeArrowheads="1"/>
            </p:cNvSpPr>
            <p:nvPr/>
          </p:nvSpPr>
          <p:spPr bwMode="auto">
            <a:xfrm>
              <a:off x="4128" y="2090"/>
              <a:ext cx="96" cy="168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60" name="Rectangle 26"/>
            <p:cNvSpPr>
              <a:spLocks noChangeArrowheads="1"/>
            </p:cNvSpPr>
            <p:nvPr/>
          </p:nvSpPr>
          <p:spPr bwMode="auto">
            <a:xfrm>
              <a:off x="4464" y="2463"/>
              <a:ext cx="816" cy="52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存储器</a:t>
              </a:r>
            </a:p>
          </p:txBody>
        </p:sp>
        <p:sp>
          <p:nvSpPr>
            <p:cNvPr id="99361" name="Text Box 27"/>
            <p:cNvSpPr txBox="1">
              <a:spLocks noChangeArrowheads="1"/>
            </p:cNvSpPr>
            <p:nvPr/>
          </p:nvSpPr>
          <p:spPr bwMode="auto">
            <a:xfrm>
              <a:off x="1718" y="1850"/>
              <a:ext cx="44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CPU</a:t>
              </a:r>
            </a:p>
          </p:txBody>
        </p:sp>
        <p:sp>
          <p:nvSpPr>
            <p:cNvPr id="99362" name="Text Box 28"/>
            <p:cNvSpPr txBox="1">
              <a:spLocks noChangeArrowheads="1"/>
            </p:cNvSpPr>
            <p:nvPr/>
          </p:nvSpPr>
          <p:spPr bwMode="auto">
            <a:xfrm>
              <a:off x="3340" y="1392"/>
              <a:ext cx="308" cy="6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地址总线</a:t>
              </a:r>
            </a:p>
          </p:txBody>
        </p:sp>
        <p:sp>
          <p:nvSpPr>
            <p:cNvPr id="99363" name="Text Box 29"/>
            <p:cNvSpPr txBox="1">
              <a:spLocks noChangeArrowheads="1"/>
            </p:cNvSpPr>
            <p:nvPr/>
          </p:nvSpPr>
          <p:spPr bwMode="auto">
            <a:xfrm>
              <a:off x="3676" y="1392"/>
              <a:ext cx="308" cy="6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数据总线</a:t>
              </a:r>
            </a:p>
          </p:txBody>
        </p:sp>
        <p:sp>
          <p:nvSpPr>
            <p:cNvPr id="99364" name="Text Box 30"/>
            <p:cNvSpPr txBox="1">
              <a:spLocks noChangeArrowheads="1"/>
            </p:cNvSpPr>
            <p:nvPr/>
          </p:nvSpPr>
          <p:spPr bwMode="auto">
            <a:xfrm>
              <a:off x="4060" y="1392"/>
              <a:ext cx="308" cy="6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控制总线</a:t>
              </a:r>
            </a:p>
          </p:txBody>
        </p:sp>
      </p:grpSp>
      <p:grpSp>
        <p:nvGrpSpPr>
          <p:cNvPr id="5" name="Group 31"/>
          <p:cNvGrpSpPr>
            <a:grpSpLocks/>
          </p:cNvGrpSpPr>
          <p:nvPr/>
        </p:nvGrpSpPr>
        <p:grpSpPr bwMode="auto">
          <a:xfrm>
            <a:off x="1752600" y="5443538"/>
            <a:ext cx="990600" cy="457200"/>
            <a:chOff x="1104" y="3423"/>
            <a:chExt cx="624" cy="288"/>
          </a:xfrm>
        </p:grpSpPr>
        <p:sp>
          <p:nvSpPr>
            <p:cNvPr id="99354" name="Rectangle 32"/>
            <p:cNvSpPr>
              <a:spLocks noChangeArrowheads="1"/>
            </p:cNvSpPr>
            <p:nvPr/>
          </p:nvSpPr>
          <p:spPr bwMode="auto">
            <a:xfrm>
              <a:off x="1104" y="3423"/>
              <a:ext cx="624" cy="288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55" name="Text Box 33"/>
            <p:cNvSpPr txBox="1">
              <a:spLocks noChangeArrowheads="1"/>
            </p:cNvSpPr>
            <p:nvPr/>
          </p:nvSpPr>
          <p:spPr bwMode="auto">
            <a:xfrm>
              <a:off x="1290" y="3446"/>
              <a:ext cx="300" cy="25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bg2"/>
                  </a:solidFill>
                  <a:latin typeface="Times New Roman" pitchFamily="18" charset="0"/>
                </a:rPr>
                <a:t>IR</a:t>
              </a:r>
            </a:p>
          </p:txBody>
        </p:sp>
      </p:grpSp>
      <p:grpSp>
        <p:nvGrpSpPr>
          <p:cNvPr id="6" name="Group 34"/>
          <p:cNvGrpSpPr>
            <a:grpSpLocks/>
          </p:cNvGrpSpPr>
          <p:nvPr/>
        </p:nvGrpSpPr>
        <p:grpSpPr bwMode="auto">
          <a:xfrm>
            <a:off x="2259013" y="4235450"/>
            <a:ext cx="2209800" cy="914400"/>
            <a:chOff x="1440" y="2640"/>
            <a:chExt cx="1392" cy="576"/>
          </a:xfrm>
        </p:grpSpPr>
        <p:grpSp>
          <p:nvGrpSpPr>
            <p:cNvPr id="99348" name="Group 35"/>
            <p:cNvGrpSpPr>
              <a:grpSpLocks/>
            </p:cNvGrpSpPr>
            <p:nvPr/>
          </p:nvGrpSpPr>
          <p:grpSpPr bwMode="auto">
            <a:xfrm>
              <a:off x="1440" y="2640"/>
              <a:ext cx="1392" cy="576"/>
              <a:chOff x="1440" y="2640"/>
              <a:chExt cx="1392" cy="576"/>
            </a:xfrm>
          </p:grpSpPr>
          <p:grpSp>
            <p:nvGrpSpPr>
              <p:cNvPr id="99350" name="Group 36"/>
              <p:cNvGrpSpPr>
                <a:grpSpLocks/>
              </p:cNvGrpSpPr>
              <p:nvPr/>
            </p:nvGrpSpPr>
            <p:grpSpPr bwMode="auto">
              <a:xfrm>
                <a:off x="1440" y="2640"/>
                <a:ext cx="1008" cy="336"/>
                <a:chOff x="1440" y="2666"/>
                <a:chExt cx="1008" cy="336"/>
              </a:xfrm>
            </p:grpSpPr>
            <p:sp>
              <p:nvSpPr>
                <p:cNvPr id="99352" name="Rectangle 37"/>
                <p:cNvSpPr>
                  <a:spLocks noChangeArrowheads="1"/>
                </p:cNvSpPr>
                <p:nvPr/>
              </p:nvSpPr>
              <p:spPr bwMode="auto">
                <a:xfrm>
                  <a:off x="1488" y="2954"/>
                  <a:ext cx="960" cy="48"/>
                </a:xfrm>
                <a:prstGeom prst="rect">
                  <a:avLst/>
                </a:prstGeom>
                <a:solidFill>
                  <a:schemeClr val="folHlink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9353" name="AutoShape 38"/>
                <p:cNvSpPr>
                  <a:spLocks noChangeArrowheads="1"/>
                </p:cNvSpPr>
                <p:nvPr/>
              </p:nvSpPr>
              <p:spPr bwMode="auto">
                <a:xfrm>
                  <a:off x="1440" y="2666"/>
                  <a:ext cx="96" cy="336"/>
                </a:xfrm>
                <a:prstGeom prst="upArrow">
                  <a:avLst>
                    <a:gd name="adj1" fmla="val 50000"/>
                    <a:gd name="adj2" fmla="val 87500"/>
                  </a:avLst>
                </a:prstGeom>
                <a:solidFill>
                  <a:schemeClr val="folHlink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99351" name="Text Box 39"/>
              <p:cNvSpPr txBox="1">
                <a:spLocks noChangeArrowheads="1"/>
              </p:cNvSpPr>
              <p:nvPr/>
            </p:nvSpPr>
            <p:spPr bwMode="auto">
              <a:xfrm>
                <a:off x="1824" y="2966"/>
                <a:ext cx="100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latin typeface="Times New Roman" pitchFamily="18" charset="0"/>
                  </a:rPr>
                  <a:t>+1      </a:t>
                </a:r>
              </a:p>
            </p:txBody>
          </p:sp>
        </p:grpSp>
        <p:sp>
          <p:nvSpPr>
            <p:cNvPr id="99349" name="Rectangle 40"/>
            <p:cNvSpPr>
              <a:spLocks noChangeArrowheads="1"/>
            </p:cNvSpPr>
            <p:nvPr/>
          </p:nvSpPr>
          <p:spPr bwMode="auto">
            <a:xfrm rot="5400000">
              <a:off x="1502" y="2938"/>
              <a:ext cx="34" cy="23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0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300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300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300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2" dur="500"/>
                                        <p:tgtEl>
                                          <p:spTgt spid="300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7" dur="500"/>
                                        <p:tgtEl>
                                          <p:spTgt spid="300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2" dur="500"/>
                                        <p:tgtEl>
                                          <p:spTgt spid="300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7" dur="500"/>
                                        <p:tgtEl>
                                          <p:spTgt spid="300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2" dur="500"/>
                                        <p:tgtEl>
                                          <p:spTgt spid="300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7" dur="500"/>
                                        <p:tgtEl>
                                          <p:spTgt spid="300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2" dur="500"/>
                                        <p:tgtEl>
                                          <p:spTgt spid="300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7" dur="500"/>
                                        <p:tgtEl>
                                          <p:spTgt spid="300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8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0034" grpId="0" animBg="1" autoUpdateAnimBg="0"/>
      <p:bldP spid="300035" grpId="0" animBg="1" autoUpdateAnimBg="0"/>
      <p:bldP spid="300036" grpId="0" animBg="1" autoUpdateAnimBg="0"/>
      <p:bldP spid="300037" grpId="0" animBg="1" autoUpdateAnimBg="0"/>
      <p:bldP spid="300038" grpId="0" autoUpdateAnimBg="0"/>
      <p:bldP spid="300040" grpId="0" animBg="1" autoUpdateAnimBg="0"/>
      <p:bldP spid="300041" grpId="0" animBg="1" autoUpdateAnimBg="0"/>
      <p:bldP spid="300042" grpId="0" animBg="1" autoUpdateAnimBg="0"/>
      <p:bldP spid="300043" grpId="0" animBg="1" autoUpdateAnimBg="0"/>
      <p:bldP spid="300047" grpId="0" animBg="1" autoUpdateAnimBg="0"/>
      <p:bldP spid="300048" grpId="0" animBg="1" autoUpdateAnimBg="0"/>
      <p:bldP spid="300049" grpId="0" animBg="1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ext Box 2"/>
          <p:cNvSpPr txBox="1">
            <a:spLocks noChangeArrowheads="1"/>
          </p:cNvSpPr>
          <p:nvPr/>
        </p:nvSpPr>
        <p:spPr bwMode="auto">
          <a:xfrm>
            <a:off x="1143000" y="609600"/>
            <a:ext cx="5715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2.  间址周期数据流</a:t>
            </a:r>
          </a:p>
        </p:txBody>
      </p:sp>
      <p:sp>
        <p:nvSpPr>
          <p:cNvPr id="261123" name="AutoShape 3"/>
          <p:cNvSpPr>
            <a:spLocks noChangeArrowheads="1"/>
          </p:cNvSpPr>
          <p:nvPr/>
        </p:nvSpPr>
        <p:spPr bwMode="auto">
          <a:xfrm rot="10800000">
            <a:off x="6324600" y="3962400"/>
            <a:ext cx="914400" cy="152400"/>
          </a:xfrm>
          <a:prstGeom prst="rightArrow">
            <a:avLst>
              <a:gd name="adj1" fmla="val 50000"/>
              <a:gd name="adj2" fmla="val 106667"/>
            </a:avLst>
          </a:prstGeom>
          <a:solidFill>
            <a:schemeClr val="folHlink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>
              <a:spcBef>
                <a:spcPct val="0"/>
              </a:spcBef>
            </a:pPr>
            <a:endParaRPr lang="zh-CN" altLang="en-US" sz="200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261124" name="AutoShape 4"/>
          <p:cNvSpPr>
            <a:spLocks noChangeArrowheads="1"/>
          </p:cNvSpPr>
          <p:nvPr/>
        </p:nvSpPr>
        <p:spPr bwMode="auto">
          <a:xfrm>
            <a:off x="5029200" y="4419600"/>
            <a:ext cx="1676400" cy="152400"/>
          </a:xfrm>
          <a:prstGeom prst="rightArrow">
            <a:avLst>
              <a:gd name="adj1" fmla="val 50000"/>
              <a:gd name="adj2" fmla="val 114583"/>
            </a:avLst>
          </a:prstGeom>
          <a:solidFill>
            <a:schemeClr val="folHlink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en-US" sz="200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261125" name="AutoShape 5"/>
          <p:cNvSpPr>
            <a:spLocks noChangeArrowheads="1"/>
          </p:cNvSpPr>
          <p:nvPr/>
        </p:nvSpPr>
        <p:spPr bwMode="auto">
          <a:xfrm>
            <a:off x="5029200" y="3622675"/>
            <a:ext cx="609600" cy="152400"/>
          </a:xfrm>
          <a:prstGeom prst="rightArrow">
            <a:avLst>
              <a:gd name="adj1" fmla="val 50000"/>
              <a:gd name="adj2" fmla="val 71111"/>
            </a:avLst>
          </a:prstGeom>
          <a:solidFill>
            <a:schemeClr val="folHlink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en-US" sz="2000">
              <a:solidFill>
                <a:schemeClr val="folHlink"/>
              </a:solidFill>
              <a:latin typeface="Times New Roman" pitchFamily="18" charset="0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5753100" y="4156075"/>
            <a:ext cx="1485900" cy="152400"/>
            <a:chOff x="3624" y="2618"/>
            <a:chExt cx="936" cy="96"/>
          </a:xfrm>
        </p:grpSpPr>
        <p:sp>
          <p:nvSpPr>
            <p:cNvPr id="100391" name="AutoShape 7"/>
            <p:cNvSpPr>
              <a:spLocks noChangeArrowheads="1"/>
            </p:cNvSpPr>
            <p:nvPr/>
          </p:nvSpPr>
          <p:spPr bwMode="auto">
            <a:xfrm>
              <a:off x="3648" y="2618"/>
              <a:ext cx="912" cy="96"/>
            </a:xfrm>
            <a:prstGeom prst="rightArrow">
              <a:avLst>
                <a:gd name="adj1" fmla="val 50000"/>
                <a:gd name="adj2" fmla="val 127063"/>
              </a:avLst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en-US" sz="2000">
                <a:solidFill>
                  <a:schemeClr val="folHlink"/>
                </a:solidFill>
                <a:latin typeface="Times New Roman" pitchFamily="18" charset="0"/>
              </a:endParaRPr>
            </a:p>
          </p:txBody>
        </p:sp>
        <p:sp>
          <p:nvSpPr>
            <p:cNvPr id="100392" name="Rectangle 8"/>
            <p:cNvSpPr>
              <a:spLocks noChangeArrowheads="1"/>
            </p:cNvSpPr>
            <p:nvPr/>
          </p:nvSpPr>
          <p:spPr bwMode="auto">
            <a:xfrm rot="5400000">
              <a:off x="3633" y="2641"/>
              <a:ext cx="27" cy="45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5029200" y="5299075"/>
            <a:ext cx="1195388" cy="152400"/>
            <a:chOff x="3168" y="3338"/>
            <a:chExt cx="753" cy="96"/>
          </a:xfrm>
        </p:grpSpPr>
        <p:sp>
          <p:nvSpPr>
            <p:cNvPr id="100389" name="AutoShape 10"/>
            <p:cNvSpPr>
              <a:spLocks noChangeArrowheads="1"/>
            </p:cNvSpPr>
            <p:nvPr/>
          </p:nvSpPr>
          <p:spPr bwMode="auto">
            <a:xfrm rot="10800000">
              <a:off x="3168" y="3338"/>
              <a:ext cx="720" cy="96"/>
            </a:xfrm>
            <a:prstGeom prst="rightArrow">
              <a:avLst>
                <a:gd name="adj1" fmla="val 50000"/>
                <a:gd name="adj2" fmla="val 133333"/>
              </a:avLst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algn="ctr">
                <a:spcBef>
                  <a:spcPct val="0"/>
                </a:spcBef>
              </a:pPr>
              <a:endParaRPr lang="zh-CN" altLang="en-US" sz="2000">
                <a:solidFill>
                  <a:schemeClr val="folHlink"/>
                </a:solidFill>
                <a:latin typeface="Times New Roman" pitchFamily="18" charset="0"/>
              </a:endParaRPr>
            </a:p>
          </p:txBody>
        </p:sp>
        <p:sp>
          <p:nvSpPr>
            <p:cNvPr id="100390" name="Rectangle 11"/>
            <p:cNvSpPr>
              <a:spLocks noChangeArrowheads="1"/>
            </p:cNvSpPr>
            <p:nvPr/>
          </p:nvSpPr>
          <p:spPr bwMode="auto">
            <a:xfrm rot="5400000">
              <a:off x="3885" y="3364"/>
              <a:ext cx="27" cy="45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3048000" y="3622675"/>
            <a:ext cx="990600" cy="1752600"/>
            <a:chOff x="1920" y="2282"/>
            <a:chExt cx="624" cy="1104"/>
          </a:xfrm>
        </p:grpSpPr>
        <p:sp>
          <p:nvSpPr>
            <p:cNvPr id="100384" name="AutoShape 13"/>
            <p:cNvSpPr>
              <a:spLocks noChangeArrowheads="1"/>
            </p:cNvSpPr>
            <p:nvPr/>
          </p:nvSpPr>
          <p:spPr bwMode="auto">
            <a:xfrm>
              <a:off x="1920" y="2282"/>
              <a:ext cx="624" cy="96"/>
            </a:xfrm>
            <a:prstGeom prst="rightArrow">
              <a:avLst>
                <a:gd name="adj1" fmla="val 50000"/>
                <a:gd name="adj2" fmla="val 115556"/>
              </a:avLst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en-US" sz="2000">
                <a:solidFill>
                  <a:schemeClr val="folHlink"/>
                </a:solidFill>
                <a:latin typeface="Times New Roman" pitchFamily="18" charset="0"/>
              </a:endParaRPr>
            </a:p>
          </p:txBody>
        </p:sp>
        <p:sp>
          <p:nvSpPr>
            <p:cNvPr id="100385" name="Rectangle 14"/>
            <p:cNvSpPr>
              <a:spLocks noChangeArrowheads="1"/>
            </p:cNvSpPr>
            <p:nvPr/>
          </p:nvSpPr>
          <p:spPr bwMode="auto">
            <a:xfrm>
              <a:off x="1920" y="3338"/>
              <a:ext cx="624" cy="4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386" name="Rectangle 15"/>
            <p:cNvSpPr>
              <a:spLocks noChangeArrowheads="1"/>
            </p:cNvSpPr>
            <p:nvPr/>
          </p:nvSpPr>
          <p:spPr bwMode="auto">
            <a:xfrm>
              <a:off x="1920" y="2330"/>
              <a:ext cx="48" cy="105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387" name="Rectangle 16"/>
            <p:cNvSpPr>
              <a:spLocks noChangeArrowheads="1"/>
            </p:cNvSpPr>
            <p:nvPr/>
          </p:nvSpPr>
          <p:spPr bwMode="auto">
            <a:xfrm rot="5400000">
              <a:off x="1934" y="3348"/>
              <a:ext cx="34" cy="3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388" name="Rectangle 17"/>
            <p:cNvSpPr>
              <a:spLocks noChangeArrowheads="1"/>
            </p:cNvSpPr>
            <p:nvPr/>
          </p:nvSpPr>
          <p:spPr bwMode="auto">
            <a:xfrm>
              <a:off x="1926" y="2312"/>
              <a:ext cx="79" cy="3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6767513" y="3733800"/>
            <a:ext cx="471487" cy="152400"/>
            <a:chOff x="4263" y="2352"/>
            <a:chExt cx="297" cy="96"/>
          </a:xfrm>
        </p:grpSpPr>
        <p:sp>
          <p:nvSpPr>
            <p:cNvPr id="100382" name="AutoShape 19"/>
            <p:cNvSpPr>
              <a:spLocks noChangeArrowheads="1"/>
            </p:cNvSpPr>
            <p:nvPr/>
          </p:nvSpPr>
          <p:spPr bwMode="auto">
            <a:xfrm>
              <a:off x="4272" y="2352"/>
              <a:ext cx="288" cy="96"/>
            </a:xfrm>
            <a:prstGeom prst="rightArrow">
              <a:avLst>
                <a:gd name="adj1" fmla="val 50000"/>
                <a:gd name="adj2" fmla="val 53333"/>
              </a:avLst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en-US" sz="2000">
                <a:solidFill>
                  <a:schemeClr val="folHlink"/>
                </a:solidFill>
                <a:latin typeface="Times New Roman" pitchFamily="18" charset="0"/>
              </a:endParaRPr>
            </a:p>
          </p:txBody>
        </p:sp>
        <p:sp>
          <p:nvSpPr>
            <p:cNvPr id="100383" name="Rectangle 20"/>
            <p:cNvSpPr>
              <a:spLocks noChangeArrowheads="1"/>
            </p:cNvSpPr>
            <p:nvPr/>
          </p:nvSpPr>
          <p:spPr bwMode="auto">
            <a:xfrm>
              <a:off x="4263" y="2372"/>
              <a:ext cx="45" cy="6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Group 21"/>
          <p:cNvGrpSpPr>
            <a:grpSpLocks/>
          </p:cNvGrpSpPr>
          <p:nvPr/>
        </p:nvGrpSpPr>
        <p:grpSpPr bwMode="auto">
          <a:xfrm>
            <a:off x="1600200" y="1924050"/>
            <a:ext cx="6934200" cy="3851275"/>
            <a:chOff x="1008" y="1212"/>
            <a:chExt cx="4368" cy="2426"/>
          </a:xfrm>
        </p:grpSpPr>
        <p:sp>
          <p:nvSpPr>
            <p:cNvPr id="100366" name="Text Box 22"/>
            <p:cNvSpPr txBox="1">
              <a:spLocks noChangeArrowheads="1"/>
            </p:cNvSpPr>
            <p:nvPr/>
          </p:nvSpPr>
          <p:spPr bwMode="auto">
            <a:xfrm>
              <a:off x="2630" y="3263"/>
              <a:ext cx="49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MDR</a:t>
              </a:r>
            </a:p>
          </p:txBody>
        </p:sp>
        <p:sp>
          <p:nvSpPr>
            <p:cNvPr id="100367" name="Rectangle 23"/>
            <p:cNvSpPr>
              <a:spLocks noChangeArrowheads="1"/>
            </p:cNvSpPr>
            <p:nvPr/>
          </p:nvSpPr>
          <p:spPr bwMode="auto">
            <a:xfrm>
              <a:off x="2544" y="3254"/>
              <a:ext cx="624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368" name="Rectangle 24"/>
            <p:cNvSpPr>
              <a:spLocks noChangeArrowheads="1"/>
            </p:cNvSpPr>
            <p:nvPr/>
          </p:nvSpPr>
          <p:spPr bwMode="auto">
            <a:xfrm>
              <a:off x="2544" y="2678"/>
              <a:ext cx="624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CU</a:t>
              </a:r>
            </a:p>
          </p:txBody>
        </p:sp>
        <p:sp>
          <p:nvSpPr>
            <p:cNvPr id="100369" name="Rectangle 25"/>
            <p:cNvSpPr>
              <a:spLocks noChangeArrowheads="1"/>
            </p:cNvSpPr>
            <p:nvPr/>
          </p:nvSpPr>
          <p:spPr bwMode="auto">
            <a:xfrm>
              <a:off x="2544" y="2198"/>
              <a:ext cx="624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MAR</a:t>
              </a:r>
            </a:p>
          </p:txBody>
        </p:sp>
        <p:sp>
          <p:nvSpPr>
            <p:cNvPr id="100370" name="Rectangle 26"/>
            <p:cNvSpPr>
              <a:spLocks noChangeArrowheads="1"/>
            </p:cNvSpPr>
            <p:nvPr/>
          </p:nvSpPr>
          <p:spPr bwMode="auto">
            <a:xfrm>
              <a:off x="3552" y="1910"/>
              <a:ext cx="96" cy="168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371" name="Rectangle 27"/>
            <p:cNvSpPr>
              <a:spLocks noChangeArrowheads="1"/>
            </p:cNvSpPr>
            <p:nvPr/>
          </p:nvSpPr>
          <p:spPr bwMode="auto">
            <a:xfrm>
              <a:off x="3888" y="1910"/>
              <a:ext cx="96" cy="168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372" name="Rectangle 28"/>
            <p:cNvSpPr>
              <a:spLocks noChangeArrowheads="1"/>
            </p:cNvSpPr>
            <p:nvPr/>
          </p:nvSpPr>
          <p:spPr bwMode="auto">
            <a:xfrm>
              <a:off x="4224" y="1910"/>
              <a:ext cx="96" cy="168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373" name="Rectangle 29"/>
            <p:cNvSpPr>
              <a:spLocks noChangeArrowheads="1"/>
            </p:cNvSpPr>
            <p:nvPr/>
          </p:nvSpPr>
          <p:spPr bwMode="auto">
            <a:xfrm>
              <a:off x="1008" y="1910"/>
              <a:ext cx="2352" cy="172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374" name="Text Box 30"/>
            <p:cNvSpPr txBox="1">
              <a:spLocks noChangeArrowheads="1"/>
            </p:cNvSpPr>
            <p:nvPr/>
          </p:nvSpPr>
          <p:spPr bwMode="auto">
            <a:xfrm>
              <a:off x="1814" y="1670"/>
              <a:ext cx="44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CPU</a:t>
              </a:r>
            </a:p>
          </p:txBody>
        </p:sp>
        <p:sp>
          <p:nvSpPr>
            <p:cNvPr id="100375" name="Text Box 31"/>
            <p:cNvSpPr txBox="1">
              <a:spLocks noChangeArrowheads="1"/>
            </p:cNvSpPr>
            <p:nvPr/>
          </p:nvSpPr>
          <p:spPr bwMode="auto">
            <a:xfrm>
              <a:off x="3436" y="1212"/>
              <a:ext cx="308" cy="7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地址总线</a:t>
              </a:r>
            </a:p>
          </p:txBody>
        </p:sp>
        <p:sp>
          <p:nvSpPr>
            <p:cNvPr id="100376" name="Text Box 32"/>
            <p:cNvSpPr txBox="1">
              <a:spLocks noChangeArrowheads="1"/>
            </p:cNvSpPr>
            <p:nvPr/>
          </p:nvSpPr>
          <p:spPr bwMode="auto">
            <a:xfrm>
              <a:off x="3772" y="1212"/>
              <a:ext cx="308" cy="7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数据总线</a:t>
              </a:r>
            </a:p>
          </p:txBody>
        </p:sp>
        <p:sp>
          <p:nvSpPr>
            <p:cNvPr id="100377" name="Text Box 33"/>
            <p:cNvSpPr txBox="1">
              <a:spLocks noChangeArrowheads="1"/>
            </p:cNvSpPr>
            <p:nvPr/>
          </p:nvSpPr>
          <p:spPr bwMode="auto">
            <a:xfrm>
              <a:off x="4156" y="1212"/>
              <a:ext cx="308" cy="7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控制总线</a:t>
              </a:r>
            </a:p>
          </p:txBody>
        </p:sp>
        <p:sp>
          <p:nvSpPr>
            <p:cNvPr id="100378" name="Rectangle 34"/>
            <p:cNvSpPr>
              <a:spLocks noChangeArrowheads="1"/>
            </p:cNvSpPr>
            <p:nvPr/>
          </p:nvSpPr>
          <p:spPr bwMode="auto">
            <a:xfrm>
              <a:off x="1152" y="2198"/>
              <a:ext cx="624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PC</a:t>
              </a:r>
            </a:p>
          </p:txBody>
        </p:sp>
        <p:sp>
          <p:nvSpPr>
            <p:cNvPr id="100379" name="Rectangle 35"/>
            <p:cNvSpPr>
              <a:spLocks noChangeArrowheads="1"/>
            </p:cNvSpPr>
            <p:nvPr/>
          </p:nvSpPr>
          <p:spPr bwMode="auto">
            <a:xfrm>
              <a:off x="1152" y="3254"/>
              <a:ext cx="624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380" name="Text Box 36"/>
            <p:cNvSpPr txBox="1">
              <a:spLocks noChangeArrowheads="1"/>
            </p:cNvSpPr>
            <p:nvPr/>
          </p:nvSpPr>
          <p:spPr bwMode="auto">
            <a:xfrm>
              <a:off x="1338" y="3266"/>
              <a:ext cx="29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IR</a:t>
              </a:r>
            </a:p>
          </p:txBody>
        </p:sp>
        <p:sp>
          <p:nvSpPr>
            <p:cNvPr id="100381" name="Rectangle 37"/>
            <p:cNvSpPr>
              <a:spLocks noChangeArrowheads="1"/>
            </p:cNvSpPr>
            <p:nvPr/>
          </p:nvSpPr>
          <p:spPr bwMode="auto">
            <a:xfrm>
              <a:off x="4560" y="2268"/>
              <a:ext cx="816" cy="52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存储器</a:t>
              </a:r>
            </a:p>
          </p:txBody>
        </p:sp>
      </p:grpSp>
      <p:grpSp>
        <p:nvGrpSpPr>
          <p:cNvPr id="7" name="Group 38"/>
          <p:cNvGrpSpPr>
            <a:grpSpLocks/>
          </p:cNvGrpSpPr>
          <p:nvPr/>
        </p:nvGrpSpPr>
        <p:grpSpPr bwMode="auto">
          <a:xfrm>
            <a:off x="4038600" y="5170488"/>
            <a:ext cx="990600" cy="457200"/>
            <a:chOff x="2544" y="3264"/>
            <a:chExt cx="624" cy="288"/>
          </a:xfrm>
        </p:grpSpPr>
        <p:sp>
          <p:nvSpPr>
            <p:cNvPr id="100364" name="Rectangle 39"/>
            <p:cNvSpPr>
              <a:spLocks noChangeArrowheads="1"/>
            </p:cNvSpPr>
            <p:nvPr/>
          </p:nvSpPr>
          <p:spPr bwMode="auto">
            <a:xfrm>
              <a:off x="2544" y="3264"/>
              <a:ext cx="624" cy="288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365" name="Text Box 40"/>
            <p:cNvSpPr txBox="1">
              <a:spLocks noChangeArrowheads="1"/>
            </p:cNvSpPr>
            <p:nvPr/>
          </p:nvSpPr>
          <p:spPr bwMode="auto">
            <a:xfrm>
              <a:off x="2621" y="3264"/>
              <a:ext cx="505" cy="25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bg2"/>
                  </a:solidFill>
                  <a:latin typeface="Times New Roman" pitchFamily="18" charset="0"/>
                </a:rPr>
                <a:t>MDR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261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261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7" dur="500"/>
                                        <p:tgtEl>
                                          <p:spTgt spid="261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123" grpId="0" animBg="1" autoUpdateAnimBg="0"/>
      <p:bldP spid="261124" grpId="0" animBg="1" autoUpdateAnimBg="0"/>
      <p:bldP spid="261125" grpId="0" animBg="1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AutoShape 2"/>
          <p:cNvSpPr>
            <a:spLocks noChangeArrowheads="1"/>
          </p:cNvSpPr>
          <p:nvPr/>
        </p:nvSpPr>
        <p:spPr bwMode="auto">
          <a:xfrm>
            <a:off x="5045075" y="4343400"/>
            <a:ext cx="609600" cy="152400"/>
          </a:xfrm>
          <a:prstGeom prst="rightArrow">
            <a:avLst>
              <a:gd name="adj1" fmla="val 50000"/>
              <a:gd name="adj2" fmla="val 71111"/>
            </a:avLst>
          </a:prstGeom>
          <a:solidFill>
            <a:schemeClr val="folHlink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en-US" sz="2000">
              <a:solidFill>
                <a:schemeClr val="folHlink"/>
              </a:solidFill>
              <a:latin typeface="Times New Roman" pitchFamily="18" charset="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514600" y="4659313"/>
            <a:ext cx="1524000" cy="1487487"/>
            <a:chOff x="1584" y="2935"/>
            <a:chExt cx="960" cy="937"/>
          </a:xfrm>
        </p:grpSpPr>
        <p:sp>
          <p:nvSpPr>
            <p:cNvPr id="101413" name="Rectangle 4"/>
            <p:cNvSpPr>
              <a:spLocks noChangeArrowheads="1"/>
            </p:cNvSpPr>
            <p:nvPr/>
          </p:nvSpPr>
          <p:spPr bwMode="auto">
            <a:xfrm>
              <a:off x="1584" y="2935"/>
              <a:ext cx="48" cy="91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1414" name="AutoShape 5"/>
            <p:cNvSpPr>
              <a:spLocks noChangeArrowheads="1"/>
            </p:cNvSpPr>
            <p:nvPr/>
          </p:nvSpPr>
          <p:spPr bwMode="auto">
            <a:xfrm>
              <a:off x="1632" y="3776"/>
              <a:ext cx="912" cy="96"/>
            </a:xfrm>
            <a:prstGeom prst="rightArrow">
              <a:avLst>
                <a:gd name="adj1" fmla="val 50000"/>
                <a:gd name="adj2" fmla="val 168889"/>
              </a:avLst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en-US" sz="2000">
                <a:solidFill>
                  <a:schemeClr val="folHlink"/>
                </a:solidFill>
                <a:latin typeface="Times New Roman" pitchFamily="18" charset="0"/>
              </a:endParaRPr>
            </a:p>
          </p:txBody>
        </p:sp>
        <p:sp>
          <p:nvSpPr>
            <p:cNvPr id="101415" name="Rectangle 6"/>
            <p:cNvSpPr>
              <a:spLocks noChangeArrowheads="1"/>
            </p:cNvSpPr>
            <p:nvPr/>
          </p:nvSpPr>
          <p:spPr bwMode="auto">
            <a:xfrm rot="5400000">
              <a:off x="1631" y="3794"/>
              <a:ext cx="34" cy="5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62151" name="AutoShape 7"/>
          <p:cNvSpPr>
            <a:spLocks noChangeArrowheads="1"/>
          </p:cNvSpPr>
          <p:nvPr/>
        </p:nvSpPr>
        <p:spPr bwMode="auto">
          <a:xfrm>
            <a:off x="5045075" y="6019800"/>
            <a:ext cx="1127125" cy="152400"/>
          </a:xfrm>
          <a:prstGeom prst="rightArrow">
            <a:avLst>
              <a:gd name="adj1" fmla="val 50000"/>
              <a:gd name="adj2" fmla="val 131481"/>
            </a:avLst>
          </a:prstGeom>
          <a:solidFill>
            <a:schemeClr val="folHlink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en-US" sz="200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101381" name="Text Box 8"/>
          <p:cNvSpPr txBox="1">
            <a:spLocks noChangeArrowheads="1"/>
          </p:cNvSpPr>
          <p:nvPr/>
        </p:nvSpPr>
        <p:spPr bwMode="auto">
          <a:xfrm>
            <a:off x="609600" y="457200"/>
            <a:ext cx="5715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3.  执行周期数据流</a:t>
            </a:r>
            <a:endParaRPr lang="en-US" altLang="zh-CN" sz="3200">
              <a:latin typeface="Times New Roman" pitchFamily="18" charset="0"/>
            </a:endParaRPr>
          </a:p>
        </p:txBody>
      </p:sp>
      <p:sp>
        <p:nvSpPr>
          <p:cNvPr id="262153" name="Text Box 9"/>
          <p:cNvSpPr txBox="1">
            <a:spLocks noChangeArrowheads="1"/>
          </p:cNvSpPr>
          <p:nvPr/>
        </p:nvSpPr>
        <p:spPr bwMode="auto">
          <a:xfrm>
            <a:off x="609600" y="1935163"/>
            <a:ext cx="5715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4 . 中断周期数据流</a:t>
            </a:r>
          </a:p>
        </p:txBody>
      </p:sp>
      <p:sp>
        <p:nvSpPr>
          <p:cNvPr id="262154" name="Text Box 10"/>
          <p:cNvSpPr txBox="1">
            <a:spLocks noChangeArrowheads="1"/>
          </p:cNvSpPr>
          <p:nvPr/>
        </p:nvSpPr>
        <p:spPr bwMode="auto">
          <a:xfrm>
            <a:off x="1143000" y="1127125"/>
            <a:ext cx="5334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不同指令的执行周期数据流不同</a:t>
            </a:r>
          </a:p>
        </p:txBody>
      </p:sp>
      <p:sp>
        <p:nvSpPr>
          <p:cNvPr id="262155" name="AutoShape 11"/>
          <p:cNvSpPr>
            <a:spLocks noChangeArrowheads="1"/>
          </p:cNvSpPr>
          <p:nvPr/>
        </p:nvSpPr>
        <p:spPr bwMode="auto">
          <a:xfrm>
            <a:off x="6324600" y="4683125"/>
            <a:ext cx="914400" cy="152400"/>
          </a:xfrm>
          <a:prstGeom prst="rightArrow">
            <a:avLst>
              <a:gd name="adj1" fmla="val 50000"/>
              <a:gd name="adj2" fmla="val 106667"/>
            </a:avLst>
          </a:prstGeom>
          <a:solidFill>
            <a:schemeClr val="folHlink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en-US" sz="200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262156" name="AutoShape 12"/>
          <p:cNvSpPr>
            <a:spLocks noChangeArrowheads="1"/>
          </p:cNvSpPr>
          <p:nvPr/>
        </p:nvSpPr>
        <p:spPr bwMode="auto">
          <a:xfrm>
            <a:off x="5029200" y="5105400"/>
            <a:ext cx="1676400" cy="152400"/>
          </a:xfrm>
          <a:prstGeom prst="rightArrow">
            <a:avLst>
              <a:gd name="adj1" fmla="val 50000"/>
              <a:gd name="adj2" fmla="val 114583"/>
            </a:avLst>
          </a:prstGeom>
          <a:solidFill>
            <a:schemeClr val="folHlink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en-US" sz="2000">
              <a:solidFill>
                <a:schemeClr val="folHlink"/>
              </a:solidFill>
              <a:latin typeface="Times New Roman" pitchFamily="18" charset="0"/>
            </a:endParaRPr>
          </a:p>
        </p:txBody>
      </p: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5753100" y="4876800"/>
            <a:ext cx="1485900" cy="152400"/>
            <a:chOff x="3624" y="3072"/>
            <a:chExt cx="936" cy="96"/>
          </a:xfrm>
        </p:grpSpPr>
        <p:sp>
          <p:nvSpPr>
            <p:cNvPr id="101411" name="AutoShape 14"/>
            <p:cNvSpPr>
              <a:spLocks noChangeArrowheads="1"/>
            </p:cNvSpPr>
            <p:nvPr/>
          </p:nvSpPr>
          <p:spPr bwMode="auto">
            <a:xfrm>
              <a:off x="3648" y="3072"/>
              <a:ext cx="912" cy="96"/>
            </a:xfrm>
            <a:prstGeom prst="rightArrow">
              <a:avLst>
                <a:gd name="adj1" fmla="val 50000"/>
                <a:gd name="adj2" fmla="val 127063"/>
              </a:avLst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en-US" sz="2000">
                <a:solidFill>
                  <a:schemeClr val="folHlink"/>
                </a:solidFill>
                <a:latin typeface="Times New Roman" pitchFamily="18" charset="0"/>
              </a:endParaRPr>
            </a:p>
          </p:txBody>
        </p:sp>
        <p:sp>
          <p:nvSpPr>
            <p:cNvPr id="101412" name="Rectangle 15"/>
            <p:cNvSpPr>
              <a:spLocks noChangeArrowheads="1"/>
            </p:cNvSpPr>
            <p:nvPr/>
          </p:nvSpPr>
          <p:spPr bwMode="auto">
            <a:xfrm rot="5400000">
              <a:off x="3633" y="3095"/>
              <a:ext cx="27" cy="45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2770188" y="4648200"/>
            <a:ext cx="1255712" cy="609600"/>
            <a:chOff x="1745" y="2928"/>
            <a:chExt cx="791" cy="384"/>
          </a:xfrm>
        </p:grpSpPr>
        <p:sp>
          <p:nvSpPr>
            <p:cNvPr id="101408" name="AutoShape 17"/>
            <p:cNvSpPr>
              <a:spLocks noChangeArrowheads="1"/>
            </p:cNvSpPr>
            <p:nvPr/>
          </p:nvSpPr>
          <p:spPr bwMode="auto">
            <a:xfrm>
              <a:off x="1745" y="2928"/>
              <a:ext cx="79" cy="384"/>
            </a:xfrm>
            <a:prstGeom prst="upArrow">
              <a:avLst>
                <a:gd name="adj1" fmla="val 50000"/>
                <a:gd name="adj2" fmla="val 121519"/>
              </a:avLst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01409" name="Rectangle 18"/>
            <p:cNvSpPr>
              <a:spLocks noChangeArrowheads="1"/>
            </p:cNvSpPr>
            <p:nvPr/>
          </p:nvSpPr>
          <p:spPr bwMode="auto">
            <a:xfrm>
              <a:off x="1790" y="3264"/>
              <a:ext cx="746" cy="4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1410" name="Rectangle 19"/>
            <p:cNvSpPr>
              <a:spLocks noChangeArrowheads="1"/>
            </p:cNvSpPr>
            <p:nvPr/>
          </p:nvSpPr>
          <p:spPr bwMode="auto">
            <a:xfrm rot="5400000">
              <a:off x="1769" y="3262"/>
              <a:ext cx="45" cy="45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62164" name="AutoShape 20"/>
          <p:cNvSpPr>
            <a:spLocks noChangeArrowheads="1"/>
          </p:cNvSpPr>
          <p:nvPr/>
        </p:nvSpPr>
        <p:spPr bwMode="auto">
          <a:xfrm>
            <a:off x="4419600" y="4667250"/>
            <a:ext cx="152400" cy="228600"/>
          </a:xfrm>
          <a:prstGeom prst="upArrow">
            <a:avLst>
              <a:gd name="adj1" fmla="val 50000"/>
              <a:gd name="adj2" fmla="val 37500"/>
            </a:avLst>
          </a:prstGeom>
          <a:solidFill>
            <a:schemeClr val="folHlink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6767513" y="4454525"/>
            <a:ext cx="471487" cy="152400"/>
            <a:chOff x="4263" y="2806"/>
            <a:chExt cx="297" cy="96"/>
          </a:xfrm>
        </p:grpSpPr>
        <p:sp>
          <p:nvSpPr>
            <p:cNvPr id="101406" name="AutoShape 22"/>
            <p:cNvSpPr>
              <a:spLocks noChangeArrowheads="1"/>
            </p:cNvSpPr>
            <p:nvPr/>
          </p:nvSpPr>
          <p:spPr bwMode="auto">
            <a:xfrm>
              <a:off x="4272" y="2806"/>
              <a:ext cx="288" cy="96"/>
            </a:xfrm>
            <a:prstGeom prst="rightArrow">
              <a:avLst>
                <a:gd name="adj1" fmla="val 50000"/>
                <a:gd name="adj2" fmla="val 53333"/>
              </a:avLst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en-US" sz="2000">
                <a:solidFill>
                  <a:schemeClr val="folHlink"/>
                </a:solidFill>
                <a:latin typeface="Times New Roman" pitchFamily="18" charset="0"/>
              </a:endParaRPr>
            </a:p>
          </p:txBody>
        </p:sp>
        <p:sp>
          <p:nvSpPr>
            <p:cNvPr id="101407" name="Rectangle 23"/>
            <p:cNvSpPr>
              <a:spLocks noChangeArrowheads="1"/>
            </p:cNvSpPr>
            <p:nvPr/>
          </p:nvSpPr>
          <p:spPr bwMode="auto">
            <a:xfrm>
              <a:off x="4263" y="2826"/>
              <a:ext cx="45" cy="6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Group 24"/>
          <p:cNvGrpSpPr>
            <a:grpSpLocks/>
          </p:cNvGrpSpPr>
          <p:nvPr/>
        </p:nvGrpSpPr>
        <p:grpSpPr bwMode="auto">
          <a:xfrm>
            <a:off x="1600200" y="2625725"/>
            <a:ext cx="6934200" cy="3851275"/>
            <a:chOff x="1008" y="1654"/>
            <a:chExt cx="4368" cy="2426"/>
          </a:xfrm>
        </p:grpSpPr>
        <p:sp>
          <p:nvSpPr>
            <p:cNvPr id="101391" name="Rectangle 25"/>
            <p:cNvSpPr>
              <a:spLocks noChangeArrowheads="1"/>
            </p:cNvSpPr>
            <p:nvPr/>
          </p:nvSpPr>
          <p:spPr bwMode="auto">
            <a:xfrm>
              <a:off x="2544" y="3696"/>
              <a:ext cx="624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01392" name="Group 26"/>
            <p:cNvGrpSpPr>
              <a:grpSpLocks/>
            </p:cNvGrpSpPr>
            <p:nvPr/>
          </p:nvGrpSpPr>
          <p:grpSpPr bwMode="auto">
            <a:xfrm>
              <a:off x="1008" y="1654"/>
              <a:ext cx="4368" cy="2426"/>
              <a:chOff x="1008" y="1654"/>
              <a:chExt cx="4368" cy="2426"/>
            </a:xfrm>
          </p:grpSpPr>
          <p:sp>
            <p:nvSpPr>
              <p:cNvPr id="101393" name="Text Box 27"/>
              <p:cNvSpPr txBox="1">
                <a:spLocks noChangeArrowheads="1"/>
              </p:cNvSpPr>
              <p:nvPr/>
            </p:nvSpPr>
            <p:spPr bwMode="auto">
              <a:xfrm>
                <a:off x="2630" y="3705"/>
                <a:ext cx="49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latin typeface="Times New Roman" pitchFamily="18" charset="0"/>
                  </a:rPr>
                  <a:t>MDR</a:t>
                </a:r>
              </a:p>
            </p:txBody>
          </p:sp>
          <p:sp>
            <p:nvSpPr>
              <p:cNvPr id="101394" name="Rectangle 28"/>
              <p:cNvSpPr>
                <a:spLocks noChangeArrowheads="1"/>
              </p:cNvSpPr>
              <p:nvPr/>
            </p:nvSpPr>
            <p:spPr bwMode="auto">
              <a:xfrm>
                <a:off x="2544" y="3105"/>
                <a:ext cx="624" cy="2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2000">
                    <a:latin typeface="Times New Roman" pitchFamily="18" charset="0"/>
                  </a:rPr>
                  <a:t>CU</a:t>
                </a:r>
              </a:p>
            </p:txBody>
          </p:sp>
          <p:sp>
            <p:nvSpPr>
              <p:cNvPr id="101395" name="Rectangle 29"/>
              <p:cNvSpPr>
                <a:spLocks noChangeArrowheads="1"/>
              </p:cNvSpPr>
              <p:nvPr/>
            </p:nvSpPr>
            <p:spPr bwMode="auto">
              <a:xfrm>
                <a:off x="2544" y="2640"/>
                <a:ext cx="624" cy="2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2000">
                    <a:latin typeface="Times New Roman" pitchFamily="18" charset="0"/>
                  </a:rPr>
                  <a:t>MAR</a:t>
                </a:r>
              </a:p>
            </p:txBody>
          </p:sp>
          <p:sp>
            <p:nvSpPr>
              <p:cNvPr id="101396" name="Rectangle 30"/>
              <p:cNvSpPr>
                <a:spLocks noChangeArrowheads="1"/>
              </p:cNvSpPr>
              <p:nvPr/>
            </p:nvSpPr>
            <p:spPr bwMode="auto">
              <a:xfrm>
                <a:off x="3552" y="2352"/>
                <a:ext cx="96" cy="1680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1397" name="Rectangle 31"/>
              <p:cNvSpPr>
                <a:spLocks noChangeArrowheads="1"/>
              </p:cNvSpPr>
              <p:nvPr/>
            </p:nvSpPr>
            <p:spPr bwMode="auto">
              <a:xfrm>
                <a:off x="3888" y="2352"/>
                <a:ext cx="96" cy="1680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1398" name="Rectangle 32"/>
              <p:cNvSpPr>
                <a:spLocks noChangeArrowheads="1"/>
              </p:cNvSpPr>
              <p:nvPr/>
            </p:nvSpPr>
            <p:spPr bwMode="auto">
              <a:xfrm>
                <a:off x="4224" y="2352"/>
                <a:ext cx="96" cy="1680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1399" name="Rectangle 33"/>
              <p:cNvSpPr>
                <a:spLocks noChangeArrowheads="1"/>
              </p:cNvSpPr>
              <p:nvPr/>
            </p:nvSpPr>
            <p:spPr bwMode="auto">
              <a:xfrm>
                <a:off x="1008" y="2352"/>
                <a:ext cx="2352" cy="172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1400" name="Text Box 34"/>
              <p:cNvSpPr txBox="1">
                <a:spLocks noChangeArrowheads="1"/>
              </p:cNvSpPr>
              <p:nvPr/>
            </p:nvSpPr>
            <p:spPr bwMode="auto">
              <a:xfrm>
                <a:off x="1814" y="2112"/>
                <a:ext cx="44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latin typeface="Times New Roman" pitchFamily="18" charset="0"/>
                  </a:rPr>
                  <a:t>CPU</a:t>
                </a:r>
              </a:p>
            </p:txBody>
          </p:sp>
          <p:sp>
            <p:nvSpPr>
              <p:cNvPr id="101401" name="Text Box 35"/>
              <p:cNvSpPr txBox="1">
                <a:spLocks noChangeArrowheads="1"/>
              </p:cNvSpPr>
              <p:nvPr/>
            </p:nvSpPr>
            <p:spPr bwMode="auto">
              <a:xfrm>
                <a:off x="3436" y="1654"/>
                <a:ext cx="308" cy="7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eaVert"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地址总线</a:t>
                </a:r>
              </a:p>
            </p:txBody>
          </p:sp>
          <p:sp>
            <p:nvSpPr>
              <p:cNvPr id="101402" name="Text Box 36"/>
              <p:cNvSpPr txBox="1">
                <a:spLocks noChangeArrowheads="1"/>
              </p:cNvSpPr>
              <p:nvPr/>
            </p:nvSpPr>
            <p:spPr bwMode="auto">
              <a:xfrm>
                <a:off x="3772" y="1654"/>
                <a:ext cx="308" cy="7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eaVert"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数据总线</a:t>
                </a:r>
              </a:p>
            </p:txBody>
          </p:sp>
          <p:sp>
            <p:nvSpPr>
              <p:cNvPr id="101403" name="Text Box 37"/>
              <p:cNvSpPr txBox="1">
                <a:spLocks noChangeArrowheads="1"/>
              </p:cNvSpPr>
              <p:nvPr/>
            </p:nvSpPr>
            <p:spPr bwMode="auto">
              <a:xfrm>
                <a:off x="4156" y="1654"/>
                <a:ext cx="308" cy="7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eaVert"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控制总线</a:t>
                </a:r>
              </a:p>
            </p:txBody>
          </p:sp>
          <p:sp>
            <p:nvSpPr>
              <p:cNvPr id="101404" name="Rectangle 38"/>
              <p:cNvSpPr>
                <a:spLocks noChangeArrowheads="1"/>
              </p:cNvSpPr>
              <p:nvPr/>
            </p:nvSpPr>
            <p:spPr bwMode="auto">
              <a:xfrm>
                <a:off x="1344" y="2640"/>
                <a:ext cx="624" cy="2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2000">
                    <a:latin typeface="Times New Roman" pitchFamily="18" charset="0"/>
                  </a:rPr>
                  <a:t>PC</a:t>
                </a:r>
              </a:p>
            </p:txBody>
          </p:sp>
          <p:sp>
            <p:nvSpPr>
              <p:cNvPr id="101405" name="Rectangle 39"/>
              <p:cNvSpPr>
                <a:spLocks noChangeArrowheads="1"/>
              </p:cNvSpPr>
              <p:nvPr/>
            </p:nvSpPr>
            <p:spPr bwMode="auto">
              <a:xfrm>
                <a:off x="4560" y="2736"/>
                <a:ext cx="816" cy="52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存储器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2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2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62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262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7" dur="500"/>
                                        <p:tgtEl>
                                          <p:spTgt spid="262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2" dur="500"/>
                                        <p:tgtEl>
                                          <p:spTgt spid="262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7" dur="500"/>
                                        <p:tgtEl>
                                          <p:spTgt spid="262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6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146" grpId="0" animBg="1" autoUpdateAnimBg="0"/>
      <p:bldP spid="262151" grpId="0" animBg="1" autoUpdateAnimBg="0"/>
      <p:bldP spid="262153" grpId="0" autoUpdateAnimBg="0"/>
      <p:bldP spid="262154" grpId="0" autoUpdateAnimBg="0"/>
      <p:bldP spid="262155" grpId="0" animBg="1" autoUpdateAnimBg="0"/>
      <p:bldP spid="262156" grpId="0" animBg="1" autoUpdateAnimBg="0"/>
      <p:bldP spid="262164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Text Box 2"/>
          <p:cNvSpPr txBox="1">
            <a:spLocks noChangeArrowheads="1"/>
          </p:cNvSpPr>
          <p:nvPr/>
        </p:nvSpPr>
        <p:spPr bwMode="auto">
          <a:xfrm>
            <a:off x="1673225" y="2482850"/>
            <a:ext cx="8515350" cy="604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800">
                <a:latin typeface="Times New Roman" pitchFamily="18" charset="0"/>
              </a:rPr>
              <a:t>1</a:t>
            </a:r>
            <a:r>
              <a:rPr lang="en-US" altLang="zh-CN" sz="2800"/>
              <a:t>.</a:t>
            </a:r>
            <a:r>
              <a:rPr lang="en-US" altLang="zh-CN" sz="2800">
                <a:latin typeface="Times New Roman" pitchFamily="18" charset="0"/>
              </a:rPr>
              <a:t>CPU </a:t>
            </a:r>
            <a:r>
              <a:rPr lang="zh-CN" altLang="en-US" sz="2800"/>
              <a:t>的功能和硬件组成</a:t>
            </a:r>
          </a:p>
        </p:txBody>
      </p:sp>
      <p:sp>
        <p:nvSpPr>
          <p:cNvPr id="166915" name="Text Box 3"/>
          <p:cNvSpPr txBox="1">
            <a:spLocks noChangeArrowheads="1"/>
          </p:cNvSpPr>
          <p:nvPr/>
        </p:nvSpPr>
        <p:spPr bwMode="auto">
          <a:xfrm>
            <a:off x="792163" y="1557338"/>
            <a:ext cx="606266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solidFill>
                  <a:schemeClr val="folHlink"/>
                </a:solidFill>
                <a:latin typeface="Times New Roman" pitchFamily="18" charset="0"/>
              </a:rPr>
              <a:t>重点</a:t>
            </a:r>
          </a:p>
        </p:txBody>
      </p:sp>
      <p:sp>
        <p:nvSpPr>
          <p:cNvPr id="166916" name="Rectangle 4"/>
          <p:cNvSpPr>
            <a:spLocks noChangeArrowheads="1"/>
          </p:cNvSpPr>
          <p:nvPr/>
        </p:nvSpPr>
        <p:spPr bwMode="auto">
          <a:xfrm>
            <a:off x="685800" y="26035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kumimoji="0" lang="zh-CN" altLang="en-US" sz="4000" b="0" cap="small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+mj-ea"/>
                <a:cs typeface="+mj-cs"/>
              </a:rPr>
              <a:t>第８章  </a:t>
            </a:r>
            <a:r>
              <a:rPr kumimoji="0" lang="en-US" altLang="zh-CN" sz="4000" b="0" cap="small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+mj-ea"/>
                <a:cs typeface="+mj-cs"/>
              </a:rPr>
              <a:t>CPU </a:t>
            </a:r>
            <a:r>
              <a:rPr kumimoji="0" lang="zh-CN" altLang="en-US" sz="4000" b="0" cap="small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+mj-ea"/>
                <a:cs typeface="+mj-cs"/>
              </a:rPr>
              <a:t>的结构和功能</a:t>
            </a:r>
          </a:p>
        </p:txBody>
      </p:sp>
      <p:sp>
        <p:nvSpPr>
          <p:cNvPr id="166917" name="Text Box 5"/>
          <p:cNvSpPr txBox="1">
            <a:spLocks noChangeArrowheads="1"/>
          </p:cNvSpPr>
          <p:nvPr/>
        </p:nvSpPr>
        <p:spPr bwMode="auto">
          <a:xfrm>
            <a:off x="1673225" y="3192463"/>
            <a:ext cx="8515350" cy="604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800">
                <a:latin typeface="Times New Roman" pitchFamily="18" charset="0"/>
              </a:rPr>
              <a:t>2.  CPU </a:t>
            </a:r>
            <a:r>
              <a:rPr lang="zh-CN" altLang="en-US" sz="2800"/>
              <a:t>工作周期和指令周期的概念</a:t>
            </a:r>
          </a:p>
        </p:txBody>
      </p:sp>
      <p:sp>
        <p:nvSpPr>
          <p:cNvPr id="166918" name="Text Box 6"/>
          <p:cNvSpPr txBox="1">
            <a:spLocks noChangeArrowheads="1"/>
          </p:cNvSpPr>
          <p:nvPr/>
        </p:nvSpPr>
        <p:spPr bwMode="auto">
          <a:xfrm>
            <a:off x="1673225" y="3902075"/>
            <a:ext cx="6283151" cy="559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800" dirty="0">
                <a:latin typeface="Times New Roman" pitchFamily="18" charset="0"/>
              </a:rPr>
              <a:t>3.  </a:t>
            </a:r>
            <a:r>
              <a:rPr lang="zh-CN" altLang="en-US" sz="2800" dirty="0"/>
              <a:t>一个完整的指令周期中的信息流程</a:t>
            </a:r>
          </a:p>
        </p:txBody>
      </p:sp>
      <p:sp>
        <p:nvSpPr>
          <p:cNvPr id="2" name="Text Box 6">
            <a:extLst>
              <a:ext uri="{FF2B5EF4-FFF2-40B4-BE49-F238E27FC236}">
                <a16:creationId xmlns:a16="http://schemas.microsoft.com/office/drawing/2014/main" id="{651F6E92-7587-8EC7-73C8-7295C9EBD7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3224" y="4653136"/>
            <a:ext cx="6283151" cy="1574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800" dirty="0">
                <a:latin typeface="Times New Roman" pitchFamily="18" charset="0"/>
              </a:rPr>
              <a:t>4. </a:t>
            </a:r>
            <a:r>
              <a:rPr lang="zh-CN" altLang="en-US" sz="2800" dirty="0"/>
              <a:t>如何区分存放在存储器中的是指令还是数据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67246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6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6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6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6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14" grpId="0" autoUpdateAnimBg="0"/>
      <p:bldP spid="166915" grpId="0"/>
      <p:bldP spid="166917" grpId="0" autoUpdateAnimBg="0"/>
      <p:bldP spid="166918" grpId="0" autoUpdateAnimBg="0"/>
      <p:bldP spid="2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Text Box 3"/>
          <p:cNvSpPr txBox="1">
            <a:spLocks noChangeArrowheads="1"/>
          </p:cNvSpPr>
          <p:nvPr/>
        </p:nvSpPr>
        <p:spPr bwMode="auto">
          <a:xfrm>
            <a:off x="684213" y="1268413"/>
            <a:ext cx="595471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3200">
                <a:solidFill>
                  <a:schemeClr val="folHlink"/>
                </a:solidFill>
                <a:latin typeface="Times New Roman" pitchFamily="18" charset="0"/>
              </a:rPr>
              <a:t>重点</a:t>
            </a:r>
          </a:p>
        </p:txBody>
      </p:sp>
      <p:sp>
        <p:nvSpPr>
          <p:cNvPr id="122889" name="Rectangle 9"/>
          <p:cNvSpPr>
            <a:spLocks noGrp="1" noChangeArrowheads="1"/>
          </p:cNvSpPr>
          <p:nvPr>
            <p:ph type="title"/>
          </p:nvPr>
        </p:nvSpPr>
        <p:spPr>
          <a:xfrm>
            <a:off x="685800" y="26035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000" b="1"/>
              <a:t>第</a:t>
            </a:r>
            <a:r>
              <a:rPr lang="zh-CN" altLang="en-US" sz="4000" b="1">
                <a:latin typeface="Times New Roman" pitchFamily="18" charset="0"/>
              </a:rPr>
              <a:t>３</a:t>
            </a:r>
            <a:r>
              <a:rPr lang="zh-CN" altLang="en-US" sz="4000" b="1"/>
              <a:t>章  系统总线</a:t>
            </a:r>
          </a:p>
        </p:txBody>
      </p:sp>
      <p:sp>
        <p:nvSpPr>
          <p:cNvPr id="19460" name="AutoShape 1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7524750" y="6165850"/>
            <a:ext cx="576263" cy="215900"/>
          </a:xfrm>
          <a:prstGeom prst="actionButtonForwardNex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1454150" y="2120900"/>
            <a:ext cx="9432925" cy="2028825"/>
            <a:chOff x="916" y="1336"/>
            <a:chExt cx="5942" cy="1278"/>
          </a:xfrm>
        </p:grpSpPr>
        <p:sp>
          <p:nvSpPr>
            <p:cNvPr id="19462" name="Text Box 4"/>
            <p:cNvSpPr txBox="1">
              <a:spLocks noChangeArrowheads="1"/>
            </p:cNvSpPr>
            <p:nvPr/>
          </p:nvSpPr>
          <p:spPr bwMode="auto">
            <a:xfrm>
              <a:off x="916" y="1336"/>
              <a:ext cx="535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800" dirty="0">
                  <a:latin typeface="Times New Roman" pitchFamily="18" charset="0"/>
                </a:rPr>
                <a:t>1</a:t>
              </a:r>
              <a:r>
                <a:rPr lang="en-US" altLang="zh-CN" sz="2800" dirty="0"/>
                <a:t>.</a:t>
              </a:r>
              <a:r>
                <a:rPr lang="zh-CN" altLang="en-US" sz="2800"/>
                <a:t>有关总线的基本概念</a:t>
              </a:r>
            </a:p>
          </p:txBody>
        </p:sp>
        <p:sp>
          <p:nvSpPr>
            <p:cNvPr id="19463" name="Text Box 12"/>
            <p:cNvSpPr txBox="1">
              <a:spLocks noChangeArrowheads="1"/>
            </p:cNvSpPr>
            <p:nvPr/>
          </p:nvSpPr>
          <p:spPr bwMode="auto">
            <a:xfrm>
              <a:off x="1188" y="1827"/>
              <a:ext cx="567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400">
                  <a:latin typeface="Times New Roman" pitchFamily="18" charset="0"/>
                </a:rPr>
                <a:t>什么是总线　总线上信息传输的特点</a:t>
              </a:r>
              <a:endParaRPr lang="zh-CN" altLang="en-US" sz="2400"/>
            </a:p>
          </p:txBody>
        </p:sp>
        <p:sp>
          <p:nvSpPr>
            <p:cNvPr id="19464" name="Text Box 13"/>
            <p:cNvSpPr txBox="1">
              <a:spLocks noChangeArrowheads="1"/>
            </p:cNvSpPr>
            <p:nvPr/>
          </p:nvSpPr>
          <p:spPr bwMode="auto">
            <a:xfrm>
              <a:off x="1188" y="2326"/>
              <a:ext cx="567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400" dirty="0">
                  <a:solidFill>
                    <a:srgbClr val="FF0000"/>
                  </a:solidFill>
                  <a:latin typeface="Times New Roman" pitchFamily="18" charset="0"/>
                </a:rPr>
                <a:t>总线宽度　总线带宽　</a:t>
              </a:r>
              <a:r>
                <a:rPr lang="zh-CN" altLang="en-US" sz="2400" dirty="0">
                  <a:latin typeface="Times New Roman" pitchFamily="18" charset="0"/>
                </a:rPr>
                <a:t>总线复用　总线传输周期</a:t>
              </a:r>
              <a:endParaRPr lang="zh-CN" altLang="en-US" sz="24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3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Text Box 2"/>
          <p:cNvSpPr txBox="1">
            <a:spLocks noChangeArrowheads="1"/>
          </p:cNvSpPr>
          <p:nvPr/>
        </p:nvSpPr>
        <p:spPr bwMode="auto">
          <a:xfrm>
            <a:off x="3603625" y="3259138"/>
            <a:ext cx="18319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/>
              <a:t>取指令</a:t>
            </a:r>
          </a:p>
        </p:txBody>
      </p:sp>
      <p:sp>
        <p:nvSpPr>
          <p:cNvPr id="117763" name="Text Box 3"/>
          <p:cNvSpPr txBox="1">
            <a:spLocks noChangeArrowheads="1"/>
          </p:cNvSpPr>
          <p:nvPr/>
        </p:nvSpPr>
        <p:spPr bwMode="auto">
          <a:xfrm>
            <a:off x="3603625" y="3883025"/>
            <a:ext cx="19431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/>
              <a:t>分析指令</a:t>
            </a:r>
          </a:p>
        </p:txBody>
      </p:sp>
      <p:sp>
        <p:nvSpPr>
          <p:cNvPr id="117764" name="Text Box 4"/>
          <p:cNvSpPr txBox="1">
            <a:spLocks noChangeArrowheads="1"/>
          </p:cNvSpPr>
          <p:nvPr/>
        </p:nvSpPr>
        <p:spPr bwMode="auto">
          <a:xfrm>
            <a:off x="3603625" y="4478338"/>
            <a:ext cx="18669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/>
              <a:t>执行指令</a:t>
            </a:r>
          </a:p>
        </p:txBody>
      </p:sp>
      <p:sp>
        <p:nvSpPr>
          <p:cNvPr id="117776" name="AutoShape 16"/>
          <p:cNvSpPr>
            <a:spLocks/>
          </p:cNvSpPr>
          <p:nvPr/>
        </p:nvSpPr>
        <p:spPr bwMode="auto">
          <a:xfrm>
            <a:off x="5435600" y="3441700"/>
            <a:ext cx="152400" cy="838200"/>
          </a:xfrm>
          <a:prstGeom prst="rightBrace">
            <a:avLst>
              <a:gd name="adj1" fmla="val 45833"/>
              <a:gd name="adj2" fmla="val 50000"/>
            </a:avLst>
          </a:prstGeom>
          <a:noFill/>
          <a:ln w="38100">
            <a:solidFill>
              <a:schemeClr val="folHlink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7777" name="Text Box 17"/>
          <p:cNvSpPr txBox="1">
            <a:spLocks noChangeArrowheads="1"/>
          </p:cNvSpPr>
          <p:nvPr/>
        </p:nvSpPr>
        <p:spPr bwMode="auto">
          <a:xfrm>
            <a:off x="5664200" y="3587750"/>
            <a:ext cx="20034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/>
              <a:t>取指阶段</a:t>
            </a:r>
          </a:p>
        </p:txBody>
      </p:sp>
      <p:sp>
        <p:nvSpPr>
          <p:cNvPr id="117778" name="Text Box 18"/>
          <p:cNvSpPr txBox="1">
            <a:spLocks noChangeArrowheads="1"/>
          </p:cNvSpPr>
          <p:nvPr/>
        </p:nvSpPr>
        <p:spPr bwMode="auto">
          <a:xfrm>
            <a:off x="5664200" y="4478338"/>
            <a:ext cx="20764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/>
              <a:t>执行阶段</a:t>
            </a:r>
          </a:p>
        </p:txBody>
      </p:sp>
      <p:sp>
        <p:nvSpPr>
          <p:cNvPr id="117783" name="Text Box 23"/>
          <p:cNvSpPr txBox="1">
            <a:spLocks noChangeArrowheads="1"/>
          </p:cNvSpPr>
          <p:nvPr/>
        </p:nvSpPr>
        <p:spPr bwMode="auto">
          <a:xfrm>
            <a:off x="7321550" y="4478338"/>
            <a:ext cx="12827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/>
              <a:t>访存</a:t>
            </a:r>
          </a:p>
        </p:txBody>
      </p:sp>
      <p:sp>
        <p:nvSpPr>
          <p:cNvPr id="117784" name="Text Box 24"/>
          <p:cNvSpPr txBox="1">
            <a:spLocks noChangeArrowheads="1"/>
          </p:cNvSpPr>
          <p:nvPr/>
        </p:nvSpPr>
        <p:spPr bwMode="auto">
          <a:xfrm>
            <a:off x="7318375" y="3557588"/>
            <a:ext cx="1244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/>
              <a:t>访存</a:t>
            </a:r>
          </a:p>
        </p:txBody>
      </p:sp>
      <p:sp>
        <p:nvSpPr>
          <p:cNvPr id="117785" name="AutoShape 25"/>
          <p:cNvSpPr>
            <a:spLocks/>
          </p:cNvSpPr>
          <p:nvPr/>
        </p:nvSpPr>
        <p:spPr bwMode="auto">
          <a:xfrm>
            <a:off x="3306763" y="3435350"/>
            <a:ext cx="228600" cy="1371600"/>
          </a:xfrm>
          <a:prstGeom prst="leftBrace">
            <a:avLst>
              <a:gd name="adj1" fmla="val 50000"/>
              <a:gd name="adj2" fmla="val 50000"/>
            </a:avLst>
          </a:prstGeom>
          <a:noFill/>
          <a:ln w="38100">
            <a:solidFill>
              <a:schemeClr val="folHlink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7786" name="Text Box 26"/>
          <p:cNvSpPr txBox="1">
            <a:spLocks noChangeArrowheads="1"/>
          </p:cNvSpPr>
          <p:nvPr/>
        </p:nvSpPr>
        <p:spPr bwMode="auto">
          <a:xfrm>
            <a:off x="900113" y="3798888"/>
            <a:ext cx="23590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/>
              <a:t>完成一条指令</a:t>
            </a:r>
          </a:p>
        </p:txBody>
      </p:sp>
      <p:sp>
        <p:nvSpPr>
          <p:cNvPr id="117788" name="Text Box 28"/>
          <p:cNvSpPr txBox="1">
            <a:spLocks noChangeArrowheads="1"/>
          </p:cNvSpPr>
          <p:nvPr/>
        </p:nvSpPr>
        <p:spPr bwMode="auto">
          <a:xfrm>
            <a:off x="793750" y="1749425"/>
            <a:ext cx="59118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600" dirty="0">
                <a:solidFill>
                  <a:schemeClr val="folHlink"/>
                </a:solidFill>
              </a:rPr>
              <a:t>重点</a:t>
            </a:r>
          </a:p>
        </p:txBody>
      </p:sp>
      <p:sp>
        <p:nvSpPr>
          <p:cNvPr id="117789" name="Text Box 29"/>
          <p:cNvSpPr txBox="1">
            <a:spLocks noChangeArrowheads="1"/>
          </p:cNvSpPr>
          <p:nvPr/>
        </p:nvSpPr>
        <p:spPr bwMode="auto">
          <a:xfrm>
            <a:off x="1692275" y="2405063"/>
            <a:ext cx="68707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800" dirty="0"/>
              <a:t>如何区分存放在存储器中的指令和数据</a:t>
            </a:r>
          </a:p>
        </p:txBody>
      </p:sp>
      <p:sp>
        <p:nvSpPr>
          <p:cNvPr id="117791" name="Text Box 31"/>
          <p:cNvSpPr txBox="1">
            <a:spLocks noChangeArrowheads="1"/>
          </p:cNvSpPr>
          <p:nvPr/>
        </p:nvSpPr>
        <p:spPr bwMode="auto">
          <a:xfrm>
            <a:off x="2771775" y="5270500"/>
            <a:ext cx="532861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800" dirty="0"/>
              <a:t>取指阶段取出的是 </a:t>
            </a:r>
            <a:r>
              <a:rPr lang="zh-CN" altLang="en-US" sz="2800" dirty="0">
                <a:solidFill>
                  <a:schemeClr val="folHlink"/>
                </a:solidFill>
              </a:rPr>
              <a:t>指令</a:t>
            </a:r>
          </a:p>
        </p:txBody>
      </p:sp>
      <p:sp>
        <p:nvSpPr>
          <p:cNvPr id="117792" name="Text Box 32"/>
          <p:cNvSpPr txBox="1">
            <a:spLocks noChangeArrowheads="1"/>
          </p:cNvSpPr>
          <p:nvPr/>
        </p:nvSpPr>
        <p:spPr bwMode="auto">
          <a:xfrm>
            <a:off x="2771775" y="5934075"/>
            <a:ext cx="5257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/>
              <a:t>执行阶段取出的是 </a:t>
            </a:r>
            <a:r>
              <a:rPr lang="zh-CN" altLang="en-US" sz="2800">
                <a:solidFill>
                  <a:schemeClr val="folHlink"/>
                </a:solidFill>
              </a:rPr>
              <a:t>数据</a:t>
            </a:r>
          </a:p>
        </p:txBody>
      </p:sp>
      <p:sp>
        <p:nvSpPr>
          <p:cNvPr id="117793" name="Rectangle 33"/>
          <p:cNvSpPr>
            <a:spLocks noGrp="1" noChangeArrowheads="1"/>
          </p:cNvSpPr>
          <p:nvPr>
            <p:ph type="title"/>
          </p:nvPr>
        </p:nvSpPr>
        <p:spPr>
          <a:xfrm>
            <a:off x="685800" y="254000"/>
            <a:ext cx="7772400" cy="1143000"/>
          </a:xfrm>
        </p:spPr>
        <p:txBody>
          <a:bodyPr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第８章  </a:t>
            </a:r>
            <a:r>
              <a:rPr lang="en-US" altLang="zh-CN" sz="4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CPU </a:t>
            </a:r>
            <a:r>
              <a:rPr lang="zh-CN" altLang="en-US" sz="4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的结构和功能</a:t>
            </a:r>
          </a:p>
        </p:txBody>
      </p:sp>
    </p:spTree>
    <p:extLst>
      <p:ext uri="{BB962C8B-B14F-4D97-AF65-F5344CB8AC3E}">
        <p14:creationId xmlns:p14="http://schemas.microsoft.com/office/powerpoint/2010/main" val="2983399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7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7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7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9" dur="500"/>
                                        <p:tgtEl>
                                          <p:spTgt spid="117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17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17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17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9" dur="500"/>
                                        <p:tgtEl>
                                          <p:spTgt spid="117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17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17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17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17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17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117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2" grpId="0" autoUpdateAnimBg="0"/>
      <p:bldP spid="117763" grpId="0" autoUpdateAnimBg="0"/>
      <p:bldP spid="117764" grpId="0" autoUpdateAnimBg="0"/>
      <p:bldP spid="117776" grpId="0" animBg="1"/>
      <p:bldP spid="117777" grpId="0" autoUpdateAnimBg="0"/>
      <p:bldP spid="117778" grpId="0" autoUpdateAnimBg="0"/>
      <p:bldP spid="117783" grpId="0" autoUpdateAnimBg="0"/>
      <p:bldP spid="117784" grpId="0" autoUpdateAnimBg="0"/>
      <p:bldP spid="117785" grpId="0" animBg="1"/>
      <p:bldP spid="117786" grpId="0" autoUpdateAnimBg="0"/>
      <p:bldP spid="117788" grpId="0"/>
      <p:bldP spid="117789" grpId="0"/>
      <p:bldP spid="117791" grpId="0" autoUpdateAnimBg="0"/>
      <p:bldP spid="117792" grpId="0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ext Box 3"/>
          <p:cNvSpPr txBox="1">
            <a:spLocks noChangeArrowheads="1"/>
          </p:cNvSpPr>
          <p:nvPr/>
        </p:nvSpPr>
        <p:spPr bwMode="auto">
          <a:xfrm>
            <a:off x="576030" y="1484784"/>
            <a:ext cx="60626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 dirty="0">
                <a:solidFill>
                  <a:schemeClr val="folHlink"/>
                </a:solidFill>
                <a:latin typeface="Times New Roman" pitchFamily="18" charset="0"/>
              </a:rPr>
              <a:t>重难点</a:t>
            </a:r>
          </a:p>
        </p:txBody>
      </p:sp>
      <p:sp>
        <p:nvSpPr>
          <p:cNvPr id="273412" name="Text Box 4"/>
          <p:cNvSpPr txBox="1">
            <a:spLocks noChangeArrowheads="1"/>
          </p:cNvSpPr>
          <p:nvPr/>
        </p:nvSpPr>
        <p:spPr bwMode="auto">
          <a:xfrm>
            <a:off x="611188" y="3595688"/>
            <a:ext cx="8515350" cy="576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en-US" altLang="zh-CN" sz="2800" dirty="0">
                <a:latin typeface="Times New Roman" pitchFamily="18" charset="0"/>
              </a:rPr>
              <a:t>2. </a:t>
            </a:r>
            <a:r>
              <a:rPr lang="zh-CN" altLang="en-US" sz="2800" dirty="0">
                <a:latin typeface="Times New Roman" pitchFamily="18" charset="0"/>
              </a:rPr>
              <a:t>响应优先级和处理优先级的区别</a:t>
            </a:r>
            <a:endParaRPr lang="zh-CN" altLang="en-US" sz="2800" dirty="0"/>
          </a:p>
        </p:txBody>
      </p:sp>
      <p:sp>
        <p:nvSpPr>
          <p:cNvPr id="273413" name="Rectangle 5"/>
          <p:cNvSpPr>
            <a:spLocks noChangeArrowheads="1"/>
          </p:cNvSpPr>
          <p:nvPr/>
        </p:nvSpPr>
        <p:spPr bwMode="auto">
          <a:xfrm>
            <a:off x="831850" y="8255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第８章  </a:t>
            </a:r>
            <a:r>
              <a:rPr lang="en-US" altLang="zh-CN" sz="4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CPU </a:t>
            </a:r>
            <a:r>
              <a:rPr lang="zh-CN" altLang="en-US" sz="4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的结构和功能</a:t>
            </a:r>
          </a:p>
        </p:txBody>
      </p:sp>
      <p:sp>
        <p:nvSpPr>
          <p:cNvPr id="273418" name="Text Box 10"/>
          <p:cNvSpPr txBox="1">
            <a:spLocks noChangeArrowheads="1"/>
          </p:cNvSpPr>
          <p:nvPr/>
        </p:nvSpPr>
        <p:spPr bwMode="auto">
          <a:xfrm>
            <a:off x="611188" y="2827338"/>
            <a:ext cx="8731250" cy="559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800" dirty="0">
                <a:latin typeface="Times New Roman" pitchFamily="18" charset="0"/>
              </a:rPr>
              <a:t>1</a:t>
            </a:r>
            <a:r>
              <a:rPr lang="en-US" altLang="zh-CN" sz="2800" dirty="0"/>
              <a:t>.</a:t>
            </a:r>
            <a:r>
              <a:rPr lang="en-US" altLang="en-US" sz="2800" dirty="0"/>
              <a:t>掌握各种中断技术</a:t>
            </a:r>
            <a:r>
              <a:rPr lang="en-US" altLang="zh-CN" sz="2800" dirty="0"/>
              <a:t>，</a:t>
            </a:r>
            <a:r>
              <a:rPr lang="zh-CN" altLang="en-US" sz="2800" dirty="0"/>
              <a:t>实现多重中断需配置哪些硬件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3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3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412" grpId="0"/>
      <p:bldP spid="273418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8" name="Rectangle 4"/>
          <p:cNvSpPr>
            <a:spLocks noChangeArrowheads="1"/>
          </p:cNvSpPr>
          <p:nvPr/>
        </p:nvSpPr>
        <p:spPr bwMode="auto">
          <a:xfrm>
            <a:off x="1258888" y="4797425"/>
            <a:ext cx="63373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响应优先级  </a:t>
            </a:r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A→B→C→D</a:t>
            </a:r>
            <a:r>
              <a:rPr lang="en-US" altLang="zh-CN" sz="2800">
                <a:latin typeface="Times New Roman" pitchFamily="18" charset="0"/>
              </a:rPr>
              <a:t> </a:t>
            </a:r>
            <a:r>
              <a:rPr lang="zh-CN" altLang="en-US" sz="2800">
                <a:latin typeface="Times New Roman" pitchFamily="18" charset="0"/>
              </a:rPr>
              <a:t>降序排列</a:t>
            </a:r>
            <a:r>
              <a:rPr lang="zh-CN" altLang="en-US" sz="2800" b="0">
                <a:latin typeface="Times New Roman" pitchFamily="18" charset="0"/>
              </a:rPr>
              <a:t> </a:t>
            </a:r>
          </a:p>
        </p:txBody>
      </p:sp>
      <p:sp>
        <p:nvSpPr>
          <p:cNvPr id="303110" name="Rectangle 6"/>
          <p:cNvSpPr>
            <a:spLocks noChangeArrowheads="1"/>
          </p:cNvSpPr>
          <p:nvPr/>
        </p:nvSpPr>
        <p:spPr bwMode="auto">
          <a:xfrm>
            <a:off x="3779838" y="765175"/>
            <a:ext cx="21431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不可改变</a:t>
            </a:r>
          </a:p>
        </p:txBody>
      </p:sp>
      <p:grpSp>
        <p:nvGrpSpPr>
          <p:cNvPr id="113668" name="Group 24"/>
          <p:cNvGrpSpPr>
            <a:grpSpLocks/>
          </p:cNvGrpSpPr>
          <p:nvPr/>
        </p:nvGrpSpPr>
        <p:grpSpPr bwMode="auto">
          <a:xfrm>
            <a:off x="1258888" y="765175"/>
            <a:ext cx="2143125" cy="1152525"/>
            <a:chOff x="793" y="482"/>
            <a:chExt cx="1350" cy="726"/>
          </a:xfrm>
        </p:grpSpPr>
        <p:sp>
          <p:nvSpPr>
            <p:cNvPr id="113685" name="Rectangle 3"/>
            <p:cNvSpPr>
              <a:spLocks noChangeArrowheads="1"/>
            </p:cNvSpPr>
            <p:nvPr/>
          </p:nvSpPr>
          <p:spPr bwMode="auto">
            <a:xfrm>
              <a:off x="793" y="482"/>
              <a:ext cx="1350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响应优先级</a:t>
              </a:r>
            </a:p>
          </p:txBody>
        </p:sp>
        <p:sp>
          <p:nvSpPr>
            <p:cNvPr id="113686" name="Rectangle 7"/>
            <p:cNvSpPr>
              <a:spLocks noChangeArrowheads="1"/>
            </p:cNvSpPr>
            <p:nvPr/>
          </p:nvSpPr>
          <p:spPr bwMode="auto">
            <a:xfrm>
              <a:off x="793" y="936"/>
              <a:ext cx="1350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处理优先级</a:t>
              </a:r>
            </a:p>
          </p:txBody>
        </p:sp>
      </p:grpSp>
      <p:sp>
        <p:nvSpPr>
          <p:cNvPr id="303112" name="Rectangle 8"/>
          <p:cNvSpPr>
            <a:spLocks noChangeArrowheads="1"/>
          </p:cNvSpPr>
          <p:nvPr/>
        </p:nvSpPr>
        <p:spPr bwMode="auto">
          <a:xfrm>
            <a:off x="3779838" y="1485900"/>
            <a:ext cx="403225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可改变（通过重新设置屏蔽字）</a:t>
            </a:r>
          </a:p>
        </p:txBody>
      </p:sp>
      <p:graphicFrame>
        <p:nvGraphicFramePr>
          <p:cNvPr id="303113" name="Group 9"/>
          <p:cNvGraphicFramePr>
            <a:graphicFrameLocks noGrp="1"/>
          </p:cNvGraphicFramePr>
          <p:nvPr/>
        </p:nvGraphicFramePr>
        <p:xfrm>
          <a:off x="1979613" y="2422525"/>
          <a:ext cx="5184775" cy="1943101"/>
        </p:xfrm>
        <a:graphic>
          <a:graphicData uri="http://schemas.openxmlformats.org/drawingml/2006/table">
            <a:tbl>
              <a:tblPr/>
              <a:tblGrid>
                <a:gridCol w="138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0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0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中断源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原屏蔽字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新屏蔽字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9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 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1  1  1  1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0  1  1  1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0  0  1  1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0  0  0  1 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1  1  1  1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0  1  0  0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0  1  1  0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0  1  1  1 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3127" name="Rectangle 23"/>
          <p:cNvSpPr>
            <a:spLocks noChangeArrowheads="1"/>
          </p:cNvSpPr>
          <p:nvPr/>
        </p:nvSpPr>
        <p:spPr bwMode="auto">
          <a:xfrm>
            <a:off x="1258888" y="5589588"/>
            <a:ext cx="65532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处理优先级  </a:t>
            </a:r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A→D→C→B </a:t>
            </a:r>
            <a:r>
              <a:rPr lang="zh-CN" altLang="en-US" sz="2800">
                <a:latin typeface="Times New Roman" pitchFamily="18" charset="0"/>
              </a:rPr>
              <a:t>降序排列</a:t>
            </a:r>
            <a:endParaRPr lang="zh-CN" altLang="en-US" sz="2800" b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3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3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303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03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03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3108" grpId="0" autoUpdateAnimBg="0"/>
      <p:bldP spid="303110" grpId="0" autoUpdateAnimBg="0"/>
      <p:bldP spid="303112" grpId="0" autoUpdateAnimBg="0"/>
      <p:bldP spid="303127" grpId="0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ChangeArrowheads="1"/>
          </p:cNvSpPr>
          <p:nvPr/>
        </p:nvSpPr>
        <p:spPr bwMode="auto">
          <a:xfrm>
            <a:off x="893763" y="404813"/>
            <a:ext cx="71342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屏蔽技术可改变处理优先等级</a:t>
            </a:r>
          </a:p>
        </p:txBody>
      </p:sp>
      <p:grpSp>
        <p:nvGrpSpPr>
          <p:cNvPr id="2" name="Group 55"/>
          <p:cNvGrpSpPr>
            <a:grpSpLocks/>
          </p:cNvGrpSpPr>
          <p:nvPr/>
        </p:nvGrpSpPr>
        <p:grpSpPr bwMode="auto">
          <a:xfrm>
            <a:off x="396875" y="1484313"/>
            <a:ext cx="7991475" cy="5014912"/>
            <a:chOff x="250" y="935"/>
            <a:chExt cx="5034" cy="3159"/>
          </a:xfrm>
        </p:grpSpPr>
        <p:grpSp>
          <p:nvGrpSpPr>
            <p:cNvPr id="114692" name="Group 4"/>
            <p:cNvGrpSpPr>
              <a:grpSpLocks/>
            </p:cNvGrpSpPr>
            <p:nvPr/>
          </p:nvGrpSpPr>
          <p:grpSpPr bwMode="auto">
            <a:xfrm>
              <a:off x="929" y="935"/>
              <a:ext cx="4355" cy="2602"/>
              <a:chOff x="748" y="935"/>
              <a:chExt cx="4355" cy="2602"/>
            </a:xfrm>
          </p:grpSpPr>
          <p:grpSp>
            <p:nvGrpSpPr>
              <p:cNvPr id="114694" name="Group 5"/>
              <p:cNvGrpSpPr>
                <a:grpSpLocks/>
              </p:cNvGrpSpPr>
              <p:nvPr/>
            </p:nvGrpSpPr>
            <p:grpSpPr bwMode="auto">
              <a:xfrm>
                <a:off x="748" y="935"/>
                <a:ext cx="4355" cy="1912"/>
                <a:chOff x="748" y="935"/>
                <a:chExt cx="4355" cy="1912"/>
              </a:xfrm>
            </p:grpSpPr>
            <p:sp>
              <p:nvSpPr>
                <p:cNvPr id="114696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1050" y="935"/>
                  <a:ext cx="787" cy="218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zh-CN" altLang="en-US" sz="1800">
                      <a:latin typeface="Times New Roman" pitchFamily="18" charset="0"/>
                    </a:rPr>
                    <a:t>服务程序</a:t>
                  </a:r>
                </a:p>
              </p:txBody>
            </p:sp>
            <p:sp>
              <p:nvSpPr>
                <p:cNvPr id="114697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2971" y="2341"/>
                  <a:ext cx="702" cy="182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altLang="zh-CN" sz="1800">
                      <a:latin typeface="Times New Roman" pitchFamily="18" charset="0"/>
                    </a:rPr>
                    <a:t>B</a:t>
                  </a:r>
                  <a:r>
                    <a:rPr lang="zh-CN" altLang="en-US" sz="1800">
                      <a:latin typeface="Times New Roman" pitchFamily="18" charset="0"/>
                    </a:rPr>
                    <a:t>处理完</a:t>
                  </a:r>
                </a:p>
              </p:txBody>
            </p:sp>
            <p:sp>
              <p:nvSpPr>
                <p:cNvPr id="114698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3540" y="2516"/>
                  <a:ext cx="692" cy="204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altLang="zh-CN" sz="1800">
                      <a:latin typeface="Times New Roman" pitchFamily="18" charset="0"/>
                    </a:rPr>
                    <a:t>C</a:t>
                  </a:r>
                  <a:r>
                    <a:rPr lang="zh-CN" altLang="en-US" sz="1800">
                      <a:latin typeface="Times New Roman" pitchFamily="18" charset="0"/>
                    </a:rPr>
                    <a:t>处理完</a:t>
                  </a:r>
                </a:p>
              </p:txBody>
            </p:sp>
            <p:sp>
              <p:nvSpPr>
                <p:cNvPr id="114699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4124" y="2341"/>
                  <a:ext cx="630" cy="209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altLang="zh-CN" sz="1800">
                      <a:latin typeface="Times New Roman" pitchFamily="18" charset="0"/>
                    </a:rPr>
                    <a:t>D</a:t>
                  </a:r>
                  <a:r>
                    <a:rPr lang="zh-CN" altLang="en-US" sz="1800">
                      <a:latin typeface="Times New Roman" pitchFamily="18" charset="0"/>
                    </a:rPr>
                    <a:t>处理完</a:t>
                  </a:r>
                </a:p>
              </p:txBody>
            </p:sp>
            <p:sp>
              <p:nvSpPr>
                <p:cNvPr id="114700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2165" y="2341"/>
                  <a:ext cx="630" cy="209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altLang="zh-CN" sz="1800">
                      <a:latin typeface="Times New Roman" pitchFamily="18" charset="0"/>
                    </a:rPr>
                    <a:t>A</a:t>
                  </a:r>
                  <a:r>
                    <a:rPr lang="zh-CN" altLang="en-US" sz="1800">
                      <a:latin typeface="Times New Roman" pitchFamily="18" charset="0"/>
                    </a:rPr>
                    <a:t>处理完</a:t>
                  </a:r>
                </a:p>
              </p:txBody>
            </p:sp>
            <p:sp>
              <p:nvSpPr>
                <p:cNvPr id="11470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4811" y="2206"/>
                  <a:ext cx="292" cy="213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altLang="zh-CN" sz="2400" i="1">
                      <a:latin typeface="Times New Roman" pitchFamily="18" charset="0"/>
                    </a:rPr>
                    <a:t>t</a:t>
                  </a:r>
                  <a:endParaRPr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14702" name="Line 12"/>
                <p:cNvSpPr>
                  <a:spLocks noChangeShapeType="1"/>
                </p:cNvSpPr>
                <p:nvPr/>
              </p:nvSpPr>
              <p:spPr bwMode="auto">
                <a:xfrm>
                  <a:off x="1289" y="2341"/>
                  <a:ext cx="356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stealth" w="sm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4703" name="Line 13"/>
                <p:cNvSpPr>
                  <a:spLocks noChangeShapeType="1"/>
                </p:cNvSpPr>
                <p:nvPr/>
              </p:nvSpPr>
              <p:spPr bwMode="auto">
                <a:xfrm>
                  <a:off x="1289" y="1099"/>
                  <a:ext cx="0" cy="123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stealth" w="sm" len="lg"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4704" name="Line 14"/>
                <p:cNvSpPr>
                  <a:spLocks noChangeShapeType="1"/>
                </p:cNvSpPr>
                <p:nvPr/>
              </p:nvSpPr>
              <p:spPr bwMode="auto">
                <a:xfrm>
                  <a:off x="800" y="1372"/>
                  <a:ext cx="489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4705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748" y="2165"/>
                  <a:ext cx="511" cy="213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zh-CN" altLang="en-US" sz="1800">
                      <a:latin typeface="Times New Roman" pitchFamily="18" charset="0"/>
                    </a:rPr>
                    <a:t>主程序</a:t>
                  </a:r>
                </a:p>
              </p:txBody>
            </p:sp>
            <p:sp>
              <p:nvSpPr>
                <p:cNvPr id="114706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748" y="1868"/>
                  <a:ext cx="511" cy="213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altLang="zh-CN" sz="1800">
                      <a:latin typeface="Times New Roman" pitchFamily="18" charset="0"/>
                    </a:rPr>
                    <a:t>A</a:t>
                  </a:r>
                  <a:r>
                    <a:rPr lang="zh-CN" altLang="en-US" sz="1800">
                      <a:latin typeface="Times New Roman" pitchFamily="18" charset="0"/>
                    </a:rPr>
                    <a:t>程序</a:t>
                  </a:r>
                </a:p>
              </p:txBody>
            </p:sp>
            <p:sp>
              <p:nvSpPr>
                <p:cNvPr id="114707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748" y="1649"/>
                  <a:ext cx="511" cy="214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altLang="zh-CN" sz="1800">
                      <a:latin typeface="Times New Roman" pitchFamily="18" charset="0"/>
                    </a:rPr>
                    <a:t>B</a:t>
                  </a:r>
                  <a:r>
                    <a:rPr lang="zh-CN" altLang="en-US" sz="1800">
                      <a:latin typeface="Times New Roman" pitchFamily="18" charset="0"/>
                    </a:rPr>
                    <a:t>程序</a:t>
                  </a:r>
                </a:p>
              </p:txBody>
            </p:sp>
            <p:sp>
              <p:nvSpPr>
                <p:cNvPr id="114708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748" y="1411"/>
                  <a:ext cx="511" cy="213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altLang="zh-CN" sz="1800">
                      <a:latin typeface="Times New Roman" pitchFamily="18" charset="0"/>
                    </a:rPr>
                    <a:t>C</a:t>
                  </a:r>
                  <a:r>
                    <a:rPr lang="zh-CN" altLang="en-US" sz="1800">
                      <a:latin typeface="Times New Roman" pitchFamily="18" charset="0"/>
                    </a:rPr>
                    <a:t>程序</a:t>
                  </a:r>
                </a:p>
              </p:txBody>
            </p:sp>
            <p:sp>
              <p:nvSpPr>
                <p:cNvPr id="114709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748" y="1158"/>
                  <a:ext cx="511" cy="214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altLang="zh-CN" sz="1800">
                      <a:latin typeface="Times New Roman" pitchFamily="18" charset="0"/>
                    </a:rPr>
                    <a:t>D</a:t>
                  </a:r>
                  <a:r>
                    <a:rPr lang="zh-CN" altLang="en-US" sz="1800">
                      <a:latin typeface="Times New Roman" pitchFamily="18" charset="0"/>
                    </a:rPr>
                    <a:t>程序</a:t>
                  </a:r>
                </a:p>
              </p:txBody>
            </p:sp>
            <p:sp>
              <p:nvSpPr>
                <p:cNvPr id="114710" name="Line 20"/>
                <p:cNvSpPr>
                  <a:spLocks noChangeShapeType="1"/>
                </p:cNvSpPr>
                <p:nvPr/>
              </p:nvSpPr>
              <p:spPr bwMode="auto">
                <a:xfrm>
                  <a:off x="1842" y="2081"/>
                  <a:ext cx="0" cy="25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4711" name="Line 21"/>
                <p:cNvSpPr>
                  <a:spLocks noChangeShapeType="1"/>
                </p:cNvSpPr>
                <p:nvPr/>
              </p:nvSpPr>
              <p:spPr bwMode="auto">
                <a:xfrm>
                  <a:off x="2434" y="2081"/>
                  <a:ext cx="0" cy="25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stealth" w="sm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4712" name="Line 22"/>
                <p:cNvSpPr>
                  <a:spLocks noChangeShapeType="1"/>
                </p:cNvSpPr>
                <p:nvPr/>
              </p:nvSpPr>
              <p:spPr bwMode="auto">
                <a:xfrm rot="-5400000">
                  <a:off x="2136" y="1787"/>
                  <a:ext cx="0" cy="58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4713" name="Line 23"/>
                <p:cNvSpPr>
                  <a:spLocks noChangeShapeType="1"/>
                </p:cNvSpPr>
                <p:nvPr/>
              </p:nvSpPr>
              <p:spPr bwMode="auto">
                <a:xfrm>
                  <a:off x="2468" y="1849"/>
                  <a:ext cx="0" cy="48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4714" name="Line 24"/>
                <p:cNvSpPr>
                  <a:spLocks noChangeShapeType="1"/>
                </p:cNvSpPr>
                <p:nvPr/>
              </p:nvSpPr>
              <p:spPr bwMode="auto">
                <a:xfrm>
                  <a:off x="3290" y="1851"/>
                  <a:ext cx="0" cy="48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stealth" w="sm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4715" name="Line 25"/>
                <p:cNvSpPr>
                  <a:spLocks noChangeShapeType="1"/>
                </p:cNvSpPr>
                <p:nvPr/>
              </p:nvSpPr>
              <p:spPr bwMode="auto">
                <a:xfrm rot="-5400000">
                  <a:off x="2879" y="1441"/>
                  <a:ext cx="0" cy="81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4716" name="Line 26"/>
                <p:cNvSpPr>
                  <a:spLocks noChangeShapeType="1"/>
                </p:cNvSpPr>
                <p:nvPr/>
              </p:nvSpPr>
              <p:spPr bwMode="auto">
                <a:xfrm rot="-5400000">
                  <a:off x="3537" y="1402"/>
                  <a:ext cx="0" cy="42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4717" name="Line 27"/>
                <p:cNvSpPr>
                  <a:spLocks noChangeShapeType="1"/>
                </p:cNvSpPr>
                <p:nvPr/>
              </p:nvSpPr>
              <p:spPr bwMode="auto">
                <a:xfrm>
                  <a:off x="3757" y="1615"/>
                  <a:ext cx="0" cy="73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stealth" w="sm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4718" name="Line 28"/>
                <p:cNvSpPr>
                  <a:spLocks noChangeShapeType="1"/>
                </p:cNvSpPr>
                <p:nvPr/>
              </p:nvSpPr>
              <p:spPr bwMode="auto">
                <a:xfrm>
                  <a:off x="3330" y="1615"/>
                  <a:ext cx="0" cy="72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none" w="sm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4719" name="Line 29"/>
                <p:cNvSpPr>
                  <a:spLocks noChangeShapeType="1"/>
                </p:cNvSpPr>
                <p:nvPr/>
              </p:nvSpPr>
              <p:spPr bwMode="auto">
                <a:xfrm rot="-5400000">
                  <a:off x="4065" y="1100"/>
                  <a:ext cx="0" cy="54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4720" name="Line 30"/>
                <p:cNvSpPr>
                  <a:spLocks noChangeShapeType="1"/>
                </p:cNvSpPr>
                <p:nvPr/>
              </p:nvSpPr>
              <p:spPr bwMode="auto">
                <a:xfrm>
                  <a:off x="4343" y="1374"/>
                  <a:ext cx="0" cy="98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stealth" w="sm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4721" name="Line 31"/>
                <p:cNvSpPr>
                  <a:spLocks noChangeShapeType="1"/>
                </p:cNvSpPr>
                <p:nvPr/>
              </p:nvSpPr>
              <p:spPr bwMode="auto">
                <a:xfrm>
                  <a:off x="3791" y="1374"/>
                  <a:ext cx="0" cy="9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none" w="sm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4722" name="Line 32"/>
                <p:cNvSpPr>
                  <a:spLocks noChangeShapeType="1"/>
                </p:cNvSpPr>
                <p:nvPr/>
              </p:nvSpPr>
              <p:spPr bwMode="auto">
                <a:xfrm>
                  <a:off x="1842" y="2343"/>
                  <a:ext cx="0" cy="14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stealth" w="sm" len="med"/>
                  <a:tailEnd type="none" w="sm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4723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1435" y="2516"/>
                  <a:ext cx="876" cy="33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altLang="zh-CN" sz="1800">
                      <a:latin typeface="Times New Roman" pitchFamily="18" charset="0"/>
                    </a:rPr>
                    <a:t>A</a:t>
                  </a:r>
                  <a:r>
                    <a:rPr lang="zh-CN" altLang="en-US" sz="1800">
                      <a:latin typeface="Times New Roman" pitchFamily="18" charset="0"/>
                    </a:rPr>
                    <a:t>、</a:t>
                  </a:r>
                  <a:r>
                    <a:rPr lang="en-US" altLang="zh-CN" sz="1800">
                      <a:latin typeface="Times New Roman" pitchFamily="18" charset="0"/>
                    </a:rPr>
                    <a:t>B</a:t>
                  </a:r>
                  <a:r>
                    <a:rPr lang="zh-CN" altLang="en-US" sz="1800">
                      <a:latin typeface="Times New Roman" pitchFamily="18" charset="0"/>
                    </a:rPr>
                    <a:t>、</a:t>
                  </a:r>
                  <a:r>
                    <a:rPr lang="en-US" altLang="zh-CN" sz="1800">
                      <a:latin typeface="Times New Roman" pitchFamily="18" charset="0"/>
                    </a:rPr>
                    <a:t>C</a:t>
                  </a:r>
                  <a:r>
                    <a:rPr lang="zh-CN" altLang="en-US" sz="1800">
                      <a:latin typeface="Times New Roman" pitchFamily="18" charset="0"/>
                    </a:rPr>
                    <a:t>、</a:t>
                  </a:r>
                  <a:r>
                    <a:rPr lang="en-US" altLang="zh-CN" sz="1800">
                      <a:latin typeface="Times New Roman" pitchFamily="18" charset="0"/>
                    </a:rPr>
                    <a:t>D</a:t>
                  </a:r>
                </a:p>
                <a:p>
                  <a:pPr algn="ctr">
                    <a:spcBef>
                      <a:spcPct val="0"/>
                    </a:spcBef>
                  </a:pPr>
                  <a:r>
                    <a:rPr lang="zh-CN" altLang="en-US" sz="1800">
                      <a:latin typeface="Times New Roman" pitchFamily="18" charset="0"/>
                    </a:rPr>
                    <a:t>同时请求中断</a:t>
                  </a:r>
                </a:p>
              </p:txBody>
            </p:sp>
            <p:sp>
              <p:nvSpPr>
                <p:cNvPr id="114724" name="Line 34"/>
                <p:cNvSpPr>
                  <a:spLocks noChangeShapeType="1"/>
                </p:cNvSpPr>
                <p:nvPr/>
              </p:nvSpPr>
              <p:spPr bwMode="auto">
                <a:xfrm>
                  <a:off x="3748" y="2343"/>
                  <a:ext cx="0" cy="14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stealth" w="sm" len="med"/>
                  <a:tailEnd type="none" w="sm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4725" name="Line 35"/>
                <p:cNvSpPr>
                  <a:spLocks noChangeShapeType="1"/>
                </p:cNvSpPr>
                <p:nvPr/>
              </p:nvSpPr>
              <p:spPr bwMode="auto">
                <a:xfrm>
                  <a:off x="800" y="2079"/>
                  <a:ext cx="489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4726" name="Line 36"/>
                <p:cNvSpPr>
                  <a:spLocks noChangeShapeType="1"/>
                </p:cNvSpPr>
                <p:nvPr/>
              </p:nvSpPr>
              <p:spPr bwMode="auto">
                <a:xfrm>
                  <a:off x="800" y="1851"/>
                  <a:ext cx="489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4727" name="Line 37"/>
                <p:cNvSpPr>
                  <a:spLocks noChangeShapeType="1"/>
                </p:cNvSpPr>
                <p:nvPr/>
              </p:nvSpPr>
              <p:spPr bwMode="auto">
                <a:xfrm>
                  <a:off x="800" y="1621"/>
                  <a:ext cx="489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14695" name="Text Box 38"/>
              <p:cNvSpPr txBox="1">
                <a:spLocks noChangeArrowheads="1"/>
              </p:cNvSpPr>
              <p:nvPr/>
            </p:nvSpPr>
            <p:spPr bwMode="auto">
              <a:xfrm>
                <a:off x="1475" y="3249"/>
                <a:ext cx="326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>
                    <a:latin typeface="Times New Roman" pitchFamily="18" charset="0"/>
                  </a:rPr>
                  <a:t>CPU </a:t>
                </a:r>
                <a:r>
                  <a:rPr lang="zh-CN" altLang="en-US" sz="2400">
                    <a:latin typeface="Times New Roman" pitchFamily="18" charset="0"/>
                  </a:rPr>
                  <a:t>执行程序轨迹（原屏蔽字）</a:t>
                </a:r>
              </a:p>
            </p:txBody>
          </p:sp>
        </p:grpSp>
        <p:sp>
          <p:nvSpPr>
            <p:cNvPr id="114693" name="Text Box 54"/>
            <p:cNvSpPr txBox="1">
              <a:spLocks noChangeArrowheads="1"/>
            </p:cNvSpPr>
            <p:nvPr/>
          </p:nvSpPr>
          <p:spPr bwMode="auto">
            <a:xfrm>
              <a:off x="250" y="2886"/>
              <a:ext cx="1179" cy="1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/>
                <a:t>   </a:t>
              </a:r>
              <a:r>
                <a:rPr lang="zh-CN" altLang="en-US" sz="2000"/>
                <a:t>原屏蔽字</a:t>
              </a:r>
              <a:endParaRPr lang="en-US" altLang="zh-CN" sz="2000"/>
            </a:p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sz="2400">
                  <a:latin typeface="Times New Roman" pitchFamily="18" charset="0"/>
                </a:rPr>
                <a:t>A    1 1 1 1</a:t>
              </a:r>
            </a:p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sz="2400">
                  <a:latin typeface="Times New Roman" pitchFamily="18" charset="0"/>
                </a:rPr>
                <a:t>B    0 1 1 1</a:t>
              </a:r>
            </a:p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sz="2400">
                  <a:latin typeface="Times New Roman" pitchFamily="18" charset="0"/>
                </a:rPr>
                <a:t>C    0 0 1 1</a:t>
              </a:r>
            </a:p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sz="2400">
                  <a:latin typeface="Times New Roman" pitchFamily="18" charset="0"/>
                </a:rPr>
                <a:t>D    0 0 0 1</a:t>
              </a:r>
              <a:endParaRPr lang="zh-CN" altLang="en-US" sz="2400"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46"/>
          <p:cNvSpPr>
            <a:spLocks noChangeArrowheads="1"/>
          </p:cNvSpPr>
          <p:nvPr/>
        </p:nvSpPr>
        <p:spPr bwMode="auto">
          <a:xfrm>
            <a:off x="893763" y="404813"/>
            <a:ext cx="699135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屏蔽技术可改变 </a:t>
            </a:r>
            <a:r>
              <a:rPr lang="zh-CN" altLang="en-US" sz="3200">
                <a:solidFill>
                  <a:schemeClr val="folHlink"/>
                </a:solidFill>
                <a:latin typeface="Times New Roman" pitchFamily="18" charset="0"/>
              </a:rPr>
              <a:t>处理 </a:t>
            </a:r>
            <a:r>
              <a:rPr lang="zh-CN" altLang="en-US" sz="3200">
                <a:latin typeface="Times New Roman" pitchFamily="18" charset="0"/>
              </a:rPr>
              <a:t>优先等级</a:t>
            </a:r>
          </a:p>
        </p:txBody>
      </p:sp>
      <p:grpSp>
        <p:nvGrpSpPr>
          <p:cNvPr id="2" name="Group 48"/>
          <p:cNvGrpSpPr>
            <a:grpSpLocks/>
          </p:cNvGrpSpPr>
          <p:nvPr/>
        </p:nvGrpSpPr>
        <p:grpSpPr bwMode="auto">
          <a:xfrm>
            <a:off x="468313" y="1819275"/>
            <a:ext cx="7704137" cy="4679950"/>
            <a:chOff x="295" y="1146"/>
            <a:chExt cx="4853" cy="2948"/>
          </a:xfrm>
        </p:grpSpPr>
        <p:grpSp>
          <p:nvGrpSpPr>
            <p:cNvPr id="115717" name="Group 7"/>
            <p:cNvGrpSpPr>
              <a:grpSpLocks/>
            </p:cNvGrpSpPr>
            <p:nvPr/>
          </p:nvGrpSpPr>
          <p:grpSpPr bwMode="auto">
            <a:xfrm>
              <a:off x="1156" y="1146"/>
              <a:ext cx="3992" cy="2284"/>
              <a:chOff x="793" y="799"/>
              <a:chExt cx="3992" cy="2284"/>
            </a:xfrm>
          </p:grpSpPr>
          <p:grpSp>
            <p:nvGrpSpPr>
              <p:cNvPr id="115719" name="Group 8"/>
              <p:cNvGrpSpPr>
                <a:grpSpLocks/>
              </p:cNvGrpSpPr>
              <p:nvPr/>
            </p:nvGrpSpPr>
            <p:grpSpPr bwMode="auto">
              <a:xfrm>
                <a:off x="793" y="799"/>
                <a:ext cx="3992" cy="1859"/>
                <a:chOff x="793" y="890"/>
                <a:chExt cx="3992" cy="1859"/>
              </a:xfrm>
            </p:grpSpPr>
            <p:sp>
              <p:nvSpPr>
                <p:cNvPr id="115721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1071" y="890"/>
                  <a:ext cx="675" cy="227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zh-CN" altLang="en-US" sz="1600">
                      <a:latin typeface="Times New Roman" pitchFamily="18" charset="0"/>
                    </a:rPr>
                    <a:t>服务程序</a:t>
                  </a:r>
                </a:p>
              </p:txBody>
            </p:sp>
            <p:sp>
              <p:nvSpPr>
                <p:cNvPr id="115722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2847" y="2257"/>
                  <a:ext cx="577" cy="22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altLang="zh-CN" sz="1600">
                      <a:latin typeface="Times New Roman" pitchFamily="18" charset="0"/>
                    </a:rPr>
                    <a:t>D</a:t>
                  </a:r>
                  <a:r>
                    <a:rPr lang="zh-CN" altLang="en-US" sz="1600">
                      <a:latin typeface="Times New Roman" pitchFamily="18" charset="0"/>
                    </a:rPr>
                    <a:t>处理完</a:t>
                  </a:r>
                </a:p>
              </p:txBody>
            </p:sp>
            <p:sp>
              <p:nvSpPr>
                <p:cNvPr id="115723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3190" y="2426"/>
                  <a:ext cx="552" cy="188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altLang="zh-CN" sz="1600">
                      <a:latin typeface="Times New Roman" pitchFamily="18" charset="0"/>
                    </a:rPr>
                    <a:t>C</a:t>
                  </a:r>
                  <a:r>
                    <a:rPr lang="zh-CN" altLang="en-US" sz="1600">
                      <a:latin typeface="Times New Roman" pitchFamily="18" charset="0"/>
                    </a:rPr>
                    <a:t>处理完</a:t>
                  </a:r>
                </a:p>
              </p:txBody>
            </p:sp>
            <p:sp>
              <p:nvSpPr>
                <p:cNvPr id="115724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3763" y="2257"/>
                  <a:ext cx="659" cy="266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altLang="zh-CN" sz="1600">
                      <a:latin typeface="Times New Roman" pitchFamily="18" charset="0"/>
                    </a:rPr>
                    <a:t>B</a:t>
                  </a:r>
                  <a:r>
                    <a:rPr lang="zh-CN" altLang="en-US" sz="1600">
                      <a:latin typeface="Times New Roman" pitchFamily="18" charset="0"/>
                    </a:rPr>
                    <a:t>处理完</a:t>
                  </a:r>
                </a:p>
              </p:txBody>
            </p:sp>
            <p:sp>
              <p:nvSpPr>
                <p:cNvPr id="115725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2092" y="2257"/>
                  <a:ext cx="607" cy="22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altLang="zh-CN" sz="1600">
                      <a:latin typeface="Times New Roman" pitchFamily="18" charset="0"/>
                    </a:rPr>
                    <a:t>A</a:t>
                  </a:r>
                  <a:r>
                    <a:rPr lang="zh-CN" altLang="en-US" sz="1600">
                      <a:latin typeface="Times New Roman" pitchFamily="18" charset="0"/>
                    </a:rPr>
                    <a:t>处理完</a:t>
                  </a:r>
                </a:p>
              </p:txBody>
            </p:sp>
            <p:sp>
              <p:nvSpPr>
                <p:cNvPr id="115726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4518" y="2126"/>
                  <a:ext cx="267" cy="207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altLang="zh-CN" sz="2000" i="1">
                      <a:latin typeface="Times New Roman" pitchFamily="18" charset="0"/>
                    </a:rPr>
                    <a:t>t</a:t>
                  </a:r>
                  <a:endParaRPr lang="en-US" altLang="zh-CN" sz="2000">
                    <a:latin typeface="Times New Roman" pitchFamily="18" charset="0"/>
                  </a:endParaRPr>
                </a:p>
              </p:txBody>
            </p:sp>
            <p:sp>
              <p:nvSpPr>
                <p:cNvPr id="115727" name="Line 15"/>
                <p:cNvSpPr>
                  <a:spLocks noChangeShapeType="1"/>
                </p:cNvSpPr>
                <p:nvPr/>
              </p:nvSpPr>
              <p:spPr bwMode="auto">
                <a:xfrm>
                  <a:off x="1290" y="2257"/>
                  <a:ext cx="327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stealth" w="sm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5728" name="Line 16"/>
                <p:cNvSpPr>
                  <a:spLocks noChangeShapeType="1"/>
                </p:cNvSpPr>
                <p:nvPr/>
              </p:nvSpPr>
              <p:spPr bwMode="auto">
                <a:xfrm>
                  <a:off x="1290" y="1049"/>
                  <a:ext cx="0" cy="120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stealth" w="sm" len="lg"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5729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793" y="2095"/>
                  <a:ext cx="468" cy="208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zh-CN" altLang="en-US" sz="1600">
                      <a:latin typeface="Times New Roman" pitchFamily="18" charset="0"/>
                    </a:rPr>
                    <a:t>主程序</a:t>
                  </a:r>
                </a:p>
              </p:txBody>
            </p:sp>
            <p:sp>
              <p:nvSpPr>
                <p:cNvPr id="115730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793" y="1806"/>
                  <a:ext cx="468" cy="208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altLang="zh-CN" sz="1600">
                      <a:latin typeface="Times New Roman" pitchFamily="18" charset="0"/>
                    </a:rPr>
                    <a:t>A</a:t>
                  </a:r>
                  <a:r>
                    <a:rPr lang="zh-CN" altLang="en-US" sz="1600">
                      <a:latin typeface="Times New Roman" pitchFamily="18" charset="0"/>
                    </a:rPr>
                    <a:t>程序</a:t>
                  </a:r>
                </a:p>
              </p:txBody>
            </p:sp>
            <p:sp>
              <p:nvSpPr>
                <p:cNvPr id="115731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793" y="1593"/>
                  <a:ext cx="468" cy="208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altLang="zh-CN" sz="1600">
                      <a:latin typeface="Times New Roman" pitchFamily="18" charset="0"/>
                    </a:rPr>
                    <a:t>B</a:t>
                  </a:r>
                  <a:r>
                    <a:rPr lang="zh-CN" altLang="en-US" sz="1600">
                      <a:latin typeface="Times New Roman" pitchFamily="18" charset="0"/>
                    </a:rPr>
                    <a:t>程序</a:t>
                  </a:r>
                </a:p>
              </p:txBody>
            </p:sp>
            <p:sp>
              <p:nvSpPr>
                <p:cNvPr id="115732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793" y="1362"/>
                  <a:ext cx="468" cy="207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altLang="zh-CN" sz="1600">
                      <a:latin typeface="Times New Roman" pitchFamily="18" charset="0"/>
                    </a:rPr>
                    <a:t>C</a:t>
                  </a:r>
                  <a:r>
                    <a:rPr lang="zh-CN" altLang="en-US" sz="1600">
                      <a:latin typeface="Times New Roman" pitchFamily="18" charset="0"/>
                    </a:rPr>
                    <a:t>程序</a:t>
                  </a:r>
                </a:p>
              </p:txBody>
            </p:sp>
            <p:sp>
              <p:nvSpPr>
                <p:cNvPr id="115733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793" y="1130"/>
                  <a:ext cx="468" cy="208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altLang="zh-CN" sz="1600">
                      <a:latin typeface="Times New Roman" pitchFamily="18" charset="0"/>
                    </a:rPr>
                    <a:t>D</a:t>
                  </a:r>
                  <a:r>
                    <a:rPr lang="zh-CN" altLang="en-US" sz="1600">
                      <a:latin typeface="Times New Roman" pitchFamily="18" charset="0"/>
                    </a:rPr>
                    <a:t>程序</a:t>
                  </a:r>
                </a:p>
              </p:txBody>
            </p:sp>
            <p:sp>
              <p:nvSpPr>
                <p:cNvPr id="115734" name="Line 22"/>
                <p:cNvSpPr>
                  <a:spLocks noChangeShapeType="1"/>
                </p:cNvSpPr>
                <p:nvPr/>
              </p:nvSpPr>
              <p:spPr bwMode="auto">
                <a:xfrm>
                  <a:off x="1796" y="2004"/>
                  <a:ext cx="0" cy="25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5735" name="Line 23"/>
                <p:cNvSpPr>
                  <a:spLocks noChangeShapeType="1"/>
                </p:cNvSpPr>
                <p:nvPr/>
              </p:nvSpPr>
              <p:spPr bwMode="auto">
                <a:xfrm>
                  <a:off x="2339" y="2004"/>
                  <a:ext cx="0" cy="25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stealth" w="sm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5736" name="Line 24"/>
                <p:cNvSpPr>
                  <a:spLocks noChangeShapeType="1"/>
                </p:cNvSpPr>
                <p:nvPr/>
              </p:nvSpPr>
              <p:spPr bwMode="auto">
                <a:xfrm rot="-5400000">
                  <a:off x="2065" y="1724"/>
                  <a:ext cx="0" cy="5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5737" name="Line 25"/>
                <p:cNvSpPr>
                  <a:spLocks noChangeShapeType="1"/>
                </p:cNvSpPr>
                <p:nvPr/>
              </p:nvSpPr>
              <p:spPr bwMode="auto">
                <a:xfrm>
                  <a:off x="2369" y="1766"/>
                  <a:ext cx="0" cy="48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5738" name="Line 26"/>
                <p:cNvSpPr>
                  <a:spLocks noChangeShapeType="1"/>
                </p:cNvSpPr>
                <p:nvPr/>
              </p:nvSpPr>
              <p:spPr bwMode="auto">
                <a:xfrm>
                  <a:off x="2455" y="1553"/>
                  <a:ext cx="0" cy="22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none" w="sm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5739" name="Line 27"/>
                <p:cNvSpPr>
                  <a:spLocks noChangeShapeType="1"/>
                </p:cNvSpPr>
                <p:nvPr/>
              </p:nvSpPr>
              <p:spPr bwMode="auto">
                <a:xfrm rot="-5400000">
                  <a:off x="2411" y="1720"/>
                  <a:ext cx="0" cy="10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5740" name="Line 28"/>
                <p:cNvSpPr>
                  <a:spLocks noChangeShapeType="1"/>
                </p:cNvSpPr>
                <p:nvPr/>
              </p:nvSpPr>
              <p:spPr bwMode="auto">
                <a:xfrm rot="-5400000">
                  <a:off x="3222" y="1387"/>
                  <a:ext cx="0" cy="32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5741" name="Line 29"/>
                <p:cNvSpPr>
                  <a:spLocks noChangeShapeType="1"/>
                </p:cNvSpPr>
                <p:nvPr/>
              </p:nvSpPr>
              <p:spPr bwMode="auto">
                <a:xfrm rot="-5400000">
                  <a:off x="2804" y="1071"/>
                  <a:ext cx="0" cy="50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5742" name="Line 30"/>
                <p:cNvSpPr>
                  <a:spLocks noChangeShapeType="1"/>
                </p:cNvSpPr>
                <p:nvPr/>
              </p:nvSpPr>
              <p:spPr bwMode="auto">
                <a:xfrm>
                  <a:off x="3973" y="1773"/>
                  <a:ext cx="0" cy="48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stealth" w="sm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5743" name="Line 31"/>
                <p:cNvSpPr>
                  <a:spLocks noChangeShapeType="1"/>
                </p:cNvSpPr>
                <p:nvPr/>
              </p:nvSpPr>
              <p:spPr bwMode="auto">
                <a:xfrm>
                  <a:off x="1796" y="2258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stealth" w="sm" len="med"/>
                  <a:tailEnd type="none" w="sm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5744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1424" y="2426"/>
                  <a:ext cx="912" cy="323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>
                    <a:spcBef>
                      <a:spcPct val="0"/>
                    </a:spcBef>
                  </a:pPr>
                  <a:r>
                    <a:rPr lang="en-US" altLang="zh-CN" sz="1600">
                      <a:latin typeface="Times New Roman" pitchFamily="18" charset="0"/>
                    </a:rPr>
                    <a:t>A</a:t>
                  </a:r>
                  <a:r>
                    <a:rPr lang="zh-CN" altLang="en-US" sz="1600">
                      <a:latin typeface="Times New Roman" pitchFamily="18" charset="0"/>
                    </a:rPr>
                    <a:t>、</a:t>
                  </a:r>
                  <a:r>
                    <a:rPr lang="en-US" altLang="zh-CN" sz="1600">
                      <a:latin typeface="Times New Roman" pitchFamily="18" charset="0"/>
                    </a:rPr>
                    <a:t>B</a:t>
                  </a:r>
                  <a:r>
                    <a:rPr lang="zh-CN" altLang="en-US" sz="1600">
                      <a:latin typeface="Times New Roman" pitchFamily="18" charset="0"/>
                    </a:rPr>
                    <a:t>、</a:t>
                  </a:r>
                  <a:r>
                    <a:rPr lang="en-US" altLang="zh-CN" sz="1600">
                      <a:latin typeface="Times New Roman" pitchFamily="18" charset="0"/>
                    </a:rPr>
                    <a:t>C</a:t>
                  </a:r>
                  <a:r>
                    <a:rPr lang="zh-CN" altLang="en-US" sz="1600">
                      <a:latin typeface="Times New Roman" pitchFamily="18" charset="0"/>
                    </a:rPr>
                    <a:t>、</a:t>
                  </a:r>
                  <a:r>
                    <a:rPr lang="en-US" altLang="zh-CN" sz="1600">
                      <a:latin typeface="Times New Roman" pitchFamily="18" charset="0"/>
                    </a:rPr>
                    <a:t>D</a:t>
                  </a:r>
                </a:p>
                <a:p>
                  <a:pPr algn="ctr">
                    <a:spcBef>
                      <a:spcPct val="0"/>
                    </a:spcBef>
                  </a:pPr>
                  <a:r>
                    <a:rPr lang="zh-CN" altLang="en-US" sz="1600">
                      <a:latin typeface="Times New Roman" pitchFamily="18" charset="0"/>
                    </a:rPr>
                    <a:t>同时请求中断</a:t>
                  </a:r>
                </a:p>
              </p:txBody>
            </p:sp>
            <p:sp>
              <p:nvSpPr>
                <p:cNvPr id="115745" name="Line 33"/>
                <p:cNvSpPr>
                  <a:spLocks noChangeShapeType="1"/>
                </p:cNvSpPr>
                <p:nvPr/>
              </p:nvSpPr>
              <p:spPr bwMode="auto">
                <a:xfrm>
                  <a:off x="3391" y="2258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stealth" w="sm" len="med"/>
                  <a:tailEnd type="none" w="sm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5746" name="Line 34"/>
                <p:cNvSpPr>
                  <a:spLocks noChangeShapeType="1"/>
                </p:cNvSpPr>
                <p:nvPr/>
              </p:nvSpPr>
              <p:spPr bwMode="auto">
                <a:xfrm rot="-5400000">
                  <a:off x="2509" y="1506"/>
                  <a:ext cx="0" cy="10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5747" name="Line 35"/>
                <p:cNvSpPr>
                  <a:spLocks noChangeShapeType="1"/>
                </p:cNvSpPr>
                <p:nvPr/>
              </p:nvSpPr>
              <p:spPr bwMode="auto">
                <a:xfrm>
                  <a:off x="2551" y="1326"/>
                  <a:ext cx="0" cy="22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none" w="sm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5748" name="Line 36"/>
                <p:cNvSpPr>
                  <a:spLocks noChangeShapeType="1"/>
                </p:cNvSpPr>
                <p:nvPr/>
              </p:nvSpPr>
              <p:spPr bwMode="auto">
                <a:xfrm>
                  <a:off x="3057" y="1326"/>
                  <a:ext cx="0" cy="22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none" w="sm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5749" name="Line 37"/>
                <p:cNvSpPr>
                  <a:spLocks noChangeShapeType="1"/>
                </p:cNvSpPr>
                <p:nvPr/>
              </p:nvSpPr>
              <p:spPr bwMode="auto">
                <a:xfrm>
                  <a:off x="3381" y="1553"/>
                  <a:ext cx="0" cy="22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none" w="sm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5750" name="Line 38"/>
                <p:cNvSpPr>
                  <a:spLocks noChangeShapeType="1"/>
                </p:cNvSpPr>
                <p:nvPr/>
              </p:nvSpPr>
              <p:spPr bwMode="auto">
                <a:xfrm rot="-5400000">
                  <a:off x="3682" y="1475"/>
                  <a:ext cx="0" cy="58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5751" name="Line 39"/>
                <p:cNvSpPr>
                  <a:spLocks noChangeShapeType="1"/>
                </p:cNvSpPr>
                <p:nvPr/>
              </p:nvSpPr>
              <p:spPr bwMode="auto">
                <a:xfrm>
                  <a:off x="3391" y="1783"/>
                  <a:ext cx="0" cy="48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none" w="sm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5752" name="Line 40"/>
                <p:cNvSpPr>
                  <a:spLocks noChangeShapeType="1"/>
                </p:cNvSpPr>
                <p:nvPr/>
              </p:nvSpPr>
              <p:spPr bwMode="auto">
                <a:xfrm>
                  <a:off x="3059" y="1543"/>
                  <a:ext cx="0" cy="73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none" w="sm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5753" name="Line 41"/>
                <p:cNvSpPr>
                  <a:spLocks noChangeShapeType="1"/>
                </p:cNvSpPr>
                <p:nvPr/>
              </p:nvSpPr>
              <p:spPr bwMode="auto">
                <a:xfrm>
                  <a:off x="839" y="2002"/>
                  <a:ext cx="44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5754" name="Line 42"/>
                <p:cNvSpPr>
                  <a:spLocks noChangeShapeType="1"/>
                </p:cNvSpPr>
                <p:nvPr/>
              </p:nvSpPr>
              <p:spPr bwMode="auto">
                <a:xfrm>
                  <a:off x="839" y="1780"/>
                  <a:ext cx="44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5755" name="Line 43"/>
                <p:cNvSpPr>
                  <a:spLocks noChangeShapeType="1"/>
                </p:cNvSpPr>
                <p:nvPr/>
              </p:nvSpPr>
              <p:spPr bwMode="auto">
                <a:xfrm>
                  <a:off x="839" y="1557"/>
                  <a:ext cx="44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5756" name="Line 44"/>
                <p:cNvSpPr>
                  <a:spLocks noChangeShapeType="1"/>
                </p:cNvSpPr>
                <p:nvPr/>
              </p:nvSpPr>
              <p:spPr bwMode="auto">
                <a:xfrm>
                  <a:off x="839" y="1314"/>
                  <a:ext cx="44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15720" name="Text Box 45"/>
              <p:cNvSpPr txBox="1">
                <a:spLocks noChangeArrowheads="1"/>
              </p:cNvSpPr>
              <p:nvPr/>
            </p:nvSpPr>
            <p:spPr bwMode="auto">
              <a:xfrm>
                <a:off x="1293" y="2795"/>
                <a:ext cx="326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>
                    <a:latin typeface="Times New Roman" pitchFamily="18" charset="0"/>
                  </a:rPr>
                  <a:t>CPU </a:t>
                </a:r>
                <a:r>
                  <a:rPr lang="zh-CN" altLang="en-US" sz="2400">
                    <a:latin typeface="Times New Roman" pitchFamily="18" charset="0"/>
                  </a:rPr>
                  <a:t>执行程序轨迹（新屏蔽字）</a:t>
                </a:r>
              </a:p>
            </p:txBody>
          </p:sp>
        </p:grpSp>
        <p:sp>
          <p:nvSpPr>
            <p:cNvPr id="115718" name="Text Box 47"/>
            <p:cNvSpPr txBox="1">
              <a:spLocks noChangeArrowheads="1"/>
            </p:cNvSpPr>
            <p:nvPr/>
          </p:nvSpPr>
          <p:spPr bwMode="auto">
            <a:xfrm>
              <a:off x="295" y="2886"/>
              <a:ext cx="1179" cy="1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/>
                <a:t>   </a:t>
              </a:r>
              <a:r>
                <a:rPr lang="zh-CN" altLang="en-US" sz="2000"/>
                <a:t>新屏蔽字</a:t>
              </a:r>
              <a:endParaRPr lang="en-US" altLang="zh-CN" sz="2000"/>
            </a:p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sz="2400">
                  <a:latin typeface="Times New Roman" pitchFamily="18" charset="0"/>
                </a:rPr>
                <a:t>A    1 1 1 1</a:t>
              </a:r>
            </a:p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sz="2400">
                  <a:latin typeface="Times New Roman" pitchFamily="18" charset="0"/>
                </a:rPr>
                <a:t>B    0 1 0 0</a:t>
              </a:r>
            </a:p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sz="2400">
                  <a:latin typeface="Times New Roman" pitchFamily="18" charset="0"/>
                </a:rPr>
                <a:t>C    0 1 1 0</a:t>
              </a:r>
            </a:p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sz="2400">
                  <a:latin typeface="Times New Roman" pitchFamily="18" charset="0"/>
                </a:rPr>
                <a:t>D    0 1 1 1</a:t>
              </a:r>
              <a:endParaRPr lang="zh-CN" altLang="en-US" sz="2400">
                <a:latin typeface="Times New Roman" pitchFamily="18" charset="0"/>
              </a:endParaRPr>
            </a:p>
          </p:txBody>
        </p:sp>
      </p:grpSp>
      <p:sp>
        <p:nvSpPr>
          <p:cNvPr id="275505" name="Rectangle 49"/>
          <p:cNvSpPr>
            <a:spLocks noChangeArrowheads="1"/>
          </p:cNvSpPr>
          <p:nvPr/>
        </p:nvSpPr>
        <p:spPr bwMode="auto">
          <a:xfrm>
            <a:off x="2771775" y="5805488"/>
            <a:ext cx="699135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spcBef>
                <a:spcPct val="0"/>
              </a:spcBef>
            </a:pPr>
            <a:r>
              <a:rPr lang="zh-CN" altLang="en-US" sz="2600">
                <a:solidFill>
                  <a:schemeClr val="folHlink"/>
                </a:solidFill>
                <a:latin typeface="Times New Roman" pitchFamily="18" charset="0"/>
              </a:rPr>
              <a:t>新屏蔽字设在中断服务程序中</a:t>
            </a:r>
            <a:endParaRPr lang="en-US" altLang="zh-CN" sz="2600">
              <a:solidFill>
                <a:schemeClr val="folHlink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55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Text Box 2"/>
          <p:cNvSpPr txBox="1">
            <a:spLocks noChangeArrowheads="1"/>
          </p:cNvSpPr>
          <p:nvPr/>
        </p:nvSpPr>
        <p:spPr bwMode="auto">
          <a:xfrm>
            <a:off x="1241425" y="2636838"/>
            <a:ext cx="7146999" cy="1057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800" dirty="0">
                <a:latin typeface="Times New Roman" pitchFamily="18" charset="0"/>
              </a:rPr>
              <a:t>1</a:t>
            </a:r>
            <a:r>
              <a:rPr lang="en-US" altLang="zh-CN" sz="2800" dirty="0"/>
              <a:t>.</a:t>
            </a:r>
            <a:r>
              <a:rPr lang="zh-CN" altLang="en-US" sz="2800" dirty="0"/>
              <a:t>控制单元对不同的指令在取指、间址和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800" dirty="0"/>
              <a:t>  中断周期中，发出哪些</a:t>
            </a:r>
            <a:r>
              <a:rPr lang="zh-CN" altLang="en-US" sz="2800" dirty="0">
                <a:solidFill>
                  <a:srgbClr val="FF0000"/>
                </a:solidFill>
              </a:rPr>
              <a:t>相同</a:t>
            </a:r>
            <a:r>
              <a:rPr lang="zh-CN" altLang="en-US" sz="2800" dirty="0"/>
              <a:t>的操作命令</a:t>
            </a:r>
            <a:r>
              <a:rPr lang="zh-CN" altLang="en-US" sz="2400" dirty="0"/>
              <a:t> </a:t>
            </a:r>
          </a:p>
        </p:txBody>
      </p:sp>
      <p:sp>
        <p:nvSpPr>
          <p:cNvPr id="173059" name="Text Box 3"/>
          <p:cNvSpPr txBox="1">
            <a:spLocks noChangeArrowheads="1"/>
          </p:cNvSpPr>
          <p:nvPr/>
        </p:nvSpPr>
        <p:spPr bwMode="auto">
          <a:xfrm>
            <a:off x="468313" y="1628775"/>
            <a:ext cx="606266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solidFill>
                  <a:schemeClr val="folHlink"/>
                </a:solidFill>
                <a:latin typeface="Times New Roman" pitchFamily="18" charset="0"/>
              </a:rPr>
              <a:t>重点</a:t>
            </a:r>
          </a:p>
        </p:txBody>
      </p:sp>
      <p:sp>
        <p:nvSpPr>
          <p:cNvPr id="173060" name="Rectangle 4"/>
          <p:cNvSpPr>
            <a:spLocks noChangeArrowheads="1"/>
          </p:cNvSpPr>
          <p:nvPr/>
        </p:nvSpPr>
        <p:spPr bwMode="auto">
          <a:xfrm>
            <a:off x="685800" y="26035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第９章  控制单元的功能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3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3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58" grpId="0" autoUpdateAnimBg="0"/>
      <p:bldP spid="173059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7"/>
          <p:cNvGrpSpPr>
            <a:grpSpLocks/>
          </p:cNvGrpSpPr>
          <p:nvPr/>
        </p:nvGrpSpPr>
        <p:grpSpPr bwMode="auto">
          <a:xfrm>
            <a:off x="863600" y="1844675"/>
            <a:ext cx="8128000" cy="3725863"/>
            <a:chOff x="544" y="1162"/>
            <a:chExt cx="5120" cy="2347"/>
          </a:xfrm>
        </p:grpSpPr>
        <p:grpSp>
          <p:nvGrpSpPr>
            <p:cNvPr id="119812" name="Group 3"/>
            <p:cNvGrpSpPr>
              <a:grpSpLocks/>
            </p:cNvGrpSpPr>
            <p:nvPr/>
          </p:nvGrpSpPr>
          <p:grpSpPr bwMode="auto">
            <a:xfrm>
              <a:off x="544" y="1207"/>
              <a:ext cx="2720" cy="272"/>
              <a:chOff x="240" y="1968"/>
              <a:chExt cx="2720" cy="272"/>
            </a:xfrm>
          </p:grpSpPr>
          <p:sp>
            <p:nvSpPr>
              <p:cNvPr id="119859" name="Rectangle 4"/>
              <p:cNvSpPr>
                <a:spLocks noChangeArrowheads="1"/>
              </p:cNvSpPr>
              <p:nvPr/>
            </p:nvSpPr>
            <p:spPr bwMode="auto">
              <a:xfrm>
                <a:off x="240" y="1968"/>
                <a:ext cx="2720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>
                    <a:latin typeface="Times New Roman" pitchFamily="18" charset="0"/>
                  </a:rPr>
                  <a:t>PC       MAR       </a:t>
                </a:r>
                <a:r>
                  <a:rPr lang="zh-CN" altLang="en-US" sz="2200">
                    <a:latin typeface="Times New Roman" pitchFamily="18" charset="0"/>
                  </a:rPr>
                  <a:t>地址线</a:t>
                </a:r>
              </a:p>
            </p:txBody>
          </p:sp>
          <p:sp>
            <p:nvSpPr>
              <p:cNvPr id="119860" name="Line 5"/>
              <p:cNvSpPr>
                <a:spLocks noChangeShapeType="1"/>
              </p:cNvSpPr>
              <p:nvPr/>
            </p:nvSpPr>
            <p:spPr bwMode="auto">
              <a:xfrm>
                <a:off x="528" y="2112"/>
                <a:ext cx="24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19861" name="Line 6"/>
              <p:cNvSpPr>
                <a:spLocks noChangeShapeType="1"/>
              </p:cNvSpPr>
              <p:nvPr/>
            </p:nvSpPr>
            <p:spPr bwMode="auto">
              <a:xfrm>
                <a:off x="1335" y="2112"/>
                <a:ext cx="24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19813" name="Group 7"/>
            <p:cNvGrpSpPr>
              <a:grpSpLocks/>
            </p:cNvGrpSpPr>
            <p:nvPr/>
          </p:nvGrpSpPr>
          <p:grpSpPr bwMode="auto">
            <a:xfrm>
              <a:off x="544" y="1613"/>
              <a:ext cx="2720" cy="272"/>
              <a:chOff x="528" y="2464"/>
              <a:chExt cx="2720" cy="272"/>
            </a:xfrm>
          </p:grpSpPr>
          <p:sp>
            <p:nvSpPr>
              <p:cNvPr id="119857" name="Rectangle 8"/>
              <p:cNvSpPr>
                <a:spLocks noChangeArrowheads="1"/>
              </p:cNvSpPr>
              <p:nvPr/>
            </p:nvSpPr>
            <p:spPr bwMode="auto">
              <a:xfrm>
                <a:off x="528" y="2464"/>
                <a:ext cx="2720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>
                    <a:latin typeface="Times New Roman" pitchFamily="18" charset="0"/>
                  </a:rPr>
                  <a:t>1      R</a:t>
                </a:r>
              </a:p>
            </p:txBody>
          </p:sp>
          <p:sp>
            <p:nvSpPr>
              <p:cNvPr id="119858" name="Line 9"/>
              <p:cNvSpPr>
                <a:spLocks noChangeShapeType="1"/>
              </p:cNvSpPr>
              <p:nvPr/>
            </p:nvSpPr>
            <p:spPr bwMode="auto">
              <a:xfrm>
                <a:off x="663" y="2591"/>
                <a:ext cx="24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19814" name="Group 10"/>
            <p:cNvGrpSpPr>
              <a:grpSpLocks/>
            </p:cNvGrpSpPr>
            <p:nvPr/>
          </p:nvGrpSpPr>
          <p:grpSpPr bwMode="auto">
            <a:xfrm>
              <a:off x="544" y="2019"/>
              <a:ext cx="2720" cy="272"/>
              <a:chOff x="528" y="2752"/>
              <a:chExt cx="2720" cy="272"/>
            </a:xfrm>
          </p:grpSpPr>
          <p:sp>
            <p:nvSpPr>
              <p:cNvPr id="119855" name="Rectangle 11"/>
              <p:cNvSpPr>
                <a:spLocks noChangeArrowheads="1"/>
              </p:cNvSpPr>
              <p:nvPr/>
            </p:nvSpPr>
            <p:spPr bwMode="auto">
              <a:xfrm>
                <a:off x="528" y="2752"/>
                <a:ext cx="2720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>
                    <a:latin typeface="Times New Roman" pitchFamily="18" charset="0"/>
                  </a:rPr>
                  <a:t>M ( MAR )       MDR</a:t>
                </a:r>
              </a:p>
            </p:txBody>
          </p:sp>
          <p:sp>
            <p:nvSpPr>
              <p:cNvPr id="119856" name="Line 12"/>
              <p:cNvSpPr>
                <a:spLocks noChangeShapeType="1"/>
              </p:cNvSpPr>
              <p:nvPr/>
            </p:nvSpPr>
            <p:spPr bwMode="auto">
              <a:xfrm>
                <a:off x="1488" y="2901"/>
                <a:ext cx="24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19815" name="Group 13"/>
            <p:cNvGrpSpPr>
              <a:grpSpLocks/>
            </p:cNvGrpSpPr>
            <p:nvPr/>
          </p:nvGrpSpPr>
          <p:grpSpPr bwMode="auto">
            <a:xfrm>
              <a:off x="544" y="2425"/>
              <a:ext cx="2720" cy="272"/>
              <a:chOff x="544" y="2754"/>
              <a:chExt cx="2720" cy="272"/>
            </a:xfrm>
          </p:grpSpPr>
          <p:sp>
            <p:nvSpPr>
              <p:cNvPr id="119853" name="Rectangle 14"/>
              <p:cNvSpPr>
                <a:spLocks noChangeArrowheads="1"/>
              </p:cNvSpPr>
              <p:nvPr/>
            </p:nvSpPr>
            <p:spPr bwMode="auto">
              <a:xfrm>
                <a:off x="544" y="2754"/>
                <a:ext cx="2720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>
                    <a:latin typeface="Times New Roman" pitchFamily="18" charset="0"/>
                  </a:rPr>
                  <a:t>MDR       IR</a:t>
                </a:r>
              </a:p>
            </p:txBody>
          </p:sp>
          <p:sp>
            <p:nvSpPr>
              <p:cNvPr id="119854" name="Line 15"/>
              <p:cNvSpPr>
                <a:spLocks noChangeShapeType="1"/>
              </p:cNvSpPr>
              <p:nvPr/>
            </p:nvSpPr>
            <p:spPr bwMode="auto">
              <a:xfrm>
                <a:off x="1063" y="2881"/>
                <a:ext cx="24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19816" name="Group 16"/>
            <p:cNvGrpSpPr>
              <a:grpSpLocks/>
            </p:cNvGrpSpPr>
            <p:nvPr/>
          </p:nvGrpSpPr>
          <p:grpSpPr bwMode="auto">
            <a:xfrm>
              <a:off x="544" y="3237"/>
              <a:ext cx="2720" cy="272"/>
              <a:chOff x="528" y="3328"/>
              <a:chExt cx="2720" cy="272"/>
            </a:xfrm>
          </p:grpSpPr>
          <p:sp>
            <p:nvSpPr>
              <p:cNvPr id="119851" name="Rectangle 17"/>
              <p:cNvSpPr>
                <a:spLocks noChangeArrowheads="1"/>
              </p:cNvSpPr>
              <p:nvPr/>
            </p:nvSpPr>
            <p:spPr bwMode="auto">
              <a:xfrm>
                <a:off x="528" y="3328"/>
                <a:ext cx="2720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( </a:t>
                </a:r>
                <a:r>
                  <a:rPr lang="en-US" altLang="zh-CN" sz="2400">
                    <a:latin typeface="Times New Roman" pitchFamily="18" charset="0"/>
                  </a:rPr>
                  <a:t>PC ) + 1       PC</a:t>
                </a:r>
              </a:p>
            </p:txBody>
          </p:sp>
          <p:sp>
            <p:nvSpPr>
              <p:cNvPr id="119852" name="Line 18"/>
              <p:cNvSpPr>
                <a:spLocks noChangeShapeType="1"/>
              </p:cNvSpPr>
              <p:nvPr/>
            </p:nvSpPr>
            <p:spPr bwMode="auto">
              <a:xfrm>
                <a:off x="1335" y="3456"/>
                <a:ext cx="24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19817" name="Group 19"/>
            <p:cNvGrpSpPr>
              <a:grpSpLocks/>
            </p:cNvGrpSpPr>
            <p:nvPr/>
          </p:nvGrpSpPr>
          <p:grpSpPr bwMode="auto">
            <a:xfrm>
              <a:off x="2640" y="1162"/>
              <a:ext cx="3024" cy="2112"/>
              <a:chOff x="2640" y="1392"/>
              <a:chExt cx="3024" cy="2112"/>
            </a:xfrm>
          </p:grpSpPr>
          <p:sp>
            <p:nvSpPr>
              <p:cNvPr id="119821" name="Rectangle 20"/>
              <p:cNvSpPr>
                <a:spLocks noChangeArrowheads="1"/>
              </p:cNvSpPr>
              <p:nvPr/>
            </p:nvSpPr>
            <p:spPr bwMode="auto">
              <a:xfrm>
                <a:off x="2640" y="2102"/>
                <a:ext cx="1628" cy="140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9822" name="AutoShape 21"/>
              <p:cNvSpPr>
                <a:spLocks noChangeArrowheads="1"/>
              </p:cNvSpPr>
              <p:nvPr/>
            </p:nvSpPr>
            <p:spPr bwMode="auto">
              <a:xfrm>
                <a:off x="4135" y="2414"/>
                <a:ext cx="266" cy="78"/>
              </a:xfrm>
              <a:prstGeom prst="rightArrow">
                <a:avLst>
                  <a:gd name="adj1" fmla="val 50000"/>
                  <a:gd name="adj2" fmla="val 60627"/>
                </a:avLst>
              </a:prstGeom>
              <a:solidFill>
                <a:schemeClr val="fol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endParaRPr lang="zh-CN" altLang="en-US" sz="2000">
                  <a:solidFill>
                    <a:schemeClr val="folHlink"/>
                  </a:solidFill>
                  <a:latin typeface="Times New Roman" pitchFamily="18" charset="0"/>
                </a:endParaRPr>
              </a:p>
            </p:txBody>
          </p:sp>
          <p:grpSp>
            <p:nvGrpSpPr>
              <p:cNvPr id="119823" name="Group 22"/>
              <p:cNvGrpSpPr>
                <a:grpSpLocks/>
              </p:cNvGrpSpPr>
              <p:nvPr/>
            </p:nvGrpSpPr>
            <p:grpSpPr bwMode="auto">
              <a:xfrm>
                <a:off x="2994" y="2571"/>
                <a:ext cx="963" cy="515"/>
                <a:chOff x="1440" y="2640"/>
                <a:chExt cx="1392" cy="635"/>
              </a:xfrm>
            </p:grpSpPr>
            <p:grpSp>
              <p:nvGrpSpPr>
                <p:cNvPr id="119847" name="Group 23"/>
                <p:cNvGrpSpPr>
                  <a:grpSpLocks/>
                </p:cNvGrpSpPr>
                <p:nvPr/>
              </p:nvGrpSpPr>
              <p:grpSpPr bwMode="auto">
                <a:xfrm>
                  <a:off x="1440" y="2640"/>
                  <a:ext cx="1008" cy="336"/>
                  <a:chOff x="1440" y="2666"/>
                  <a:chExt cx="1008" cy="336"/>
                </a:xfrm>
              </p:grpSpPr>
              <p:sp>
                <p:nvSpPr>
                  <p:cNvPr id="119849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1488" y="2954"/>
                    <a:ext cx="960" cy="48"/>
                  </a:xfrm>
                  <a:prstGeom prst="rect">
                    <a:avLst/>
                  </a:prstGeom>
                  <a:solidFill>
                    <a:schemeClr val="folHlink"/>
                  </a:solidFill>
                  <a:ln w="9525">
                    <a:solidFill>
                      <a:schemeClr val="bg2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850" name="AutoShape 25"/>
                  <p:cNvSpPr>
                    <a:spLocks noChangeArrowheads="1"/>
                  </p:cNvSpPr>
                  <p:nvPr/>
                </p:nvSpPr>
                <p:spPr bwMode="auto">
                  <a:xfrm>
                    <a:off x="1440" y="2666"/>
                    <a:ext cx="96" cy="336"/>
                  </a:xfrm>
                  <a:prstGeom prst="upArrow">
                    <a:avLst>
                      <a:gd name="adj1" fmla="val 50000"/>
                      <a:gd name="adj2" fmla="val 87500"/>
                    </a:avLst>
                  </a:prstGeom>
                  <a:solidFill>
                    <a:schemeClr val="folHlink"/>
                  </a:solidFill>
                  <a:ln w="9525">
                    <a:solidFill>
                      <a:schemeClr val="bg2"/>
                    </a:solidFill>
                    <a:miter lim="800000"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19848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1824" y="2967"/>
                  <a:ext cx="1008" cy="30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000">
                      <a:latin typeface="Times New Roman" pitchFamily="18" charset="0"/>
                    </a:rPr>
                    <a:t>+1      </a:t>
                  </a:r>
                </a:p>
              </p:txBody>
            </p:sp>
          </p:grpSp>
          <p:sp>
            <p:nvSpPr>
              <p:cNvPr id="119824" name="AutoShape 27"/>
              <p:cNvSpPr>
                <a:spLocks noChangeArrowheads="1"/>
              </p:cNvSpPr>
              <p:nvPr/>
            </p:nvSpPr>
            <p:spPr bwMode="auto">
              <a:xfrm>
                <a:off x="3205" y="2414"/>
                <a:ext cx="498" cy="78"/>
              </a:xfrm>
              <a:prstGeom prst="rightArrow">
                <a:avLst>
                  <a:gd name="adj1" fmla="val 50000"/>
                  <a:gd name="adj2" fmla="val 113504"/>
                </a:avLst>
              </a:prstGeom>
              <a:solidFill>
                <a:schemeClr val="fol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endParaRPr lang="zh-CN" altLang="en-US" sz="2000">
                  <a:solidFill>
                    <a:schemeClr val="folHlin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19825" name="AutoShape 28"/>
              <p:cNvSpPr>
                <a:spLocks noChangeArrowheads="1"/>
              </p:cNvSpPr>
              <p:nvPr/>
            </p:nvSpPr>
            <p:spPr bwMode="auto">
              <a:xfrm rot="10800000">
                <a:off x="4135" y="3249"/>
                <a:ext cx="499" cy="78"/>
              </a:xfrm>
              <a:prstGeom prst="rightArrow">
                <a:avLst>
                  <a:gd name="adj1" fmla="val 50000"/>
                  <a:gd name="adj2" fmla="val 113732"/>
                </a:avLst>
              </a:prstGeom>
              <a:solidFill>
                <a:schemeClr val="fol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/>
              <a:p>
                <a:pPr algn="ctr">
                  <a:spcBef>
                    <a:spcPct val="0"/>
                  </a:spcBef>
                </a:pPr>
                <a:endParaRPr lang="zh-CN" altLang="en-US" sz="2000">
                  <a:solidFill>
                    <a:schemeClr val="folHlin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19826" name="AutoShape 29"/>
              <p:cNvSpPr>
                <a:spLocks noChangeArrowheads="1"/>
              </p:cNvSpPr>
              <p:nvPr/>
            </p:nvSpPr>
            <p:spPr bwMode="auto">
              <a:xfrm>
                <a:off x="4135" y="2782"/>
                <a:ext cx="731" cy="78"/>
              </a:xfrm>
              <a:prstGeom prst="rightArrow">
                <a:avLst>
                  <a:gd name="adj1" fmla="val 50000"/>
                  <a:gd name="adj2" fmla="val 97623"/>
                </a:avLst>
              </a:prstGeom>
              <a:solidFill>
                <a:schemeClr val="fol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endParaRPr lang="zh-CN" altLang="en-US" sz="2000">
                  <a:solidFill>
                    <a:schemeClr val="folHlin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19827" name="AutoShape 30"/>
              <p:cNvSpPr>
                <a:spLocks noChangeArrowheads="1"/>
              </p:cNvSpPr>
              <p:nvPr/>
            </p:nvSpPr>
            <p:spPr bwMode="auto">
              <a:xfrm>
                <a:off x="4468" y="2672"/>
                <a:ext cx="631" cy="78"/>
              </a:xfrm>
              <a:prstGeom prst="rightArrow">
                <a:avLst>
                  <a:gd name="adj1" fmla="val 50000"/>
                  <a:gd name="adj2" fmla="val 108200"/>
                </a:avLst>
              </a:prstGeom>
              <a:solidFill>
                <a:schemeClr val="fol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endParaRPr lang="zh-CN" altLang="en-US" sz="2000">
                  <a:solidFill>
                    <a:schemeClr val="folHlin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19828" name="AutoShape 31"/>
              <p:cNvSpPr>
                <a:spLocks noChangeArrowheads="1"/>
              </p:cNvSpPr>
              <p:nvPr/>
            </p:nvSpPr>
            <p:spPr bwMode="auto">
              <a:xfrm rot="10800000">
                <a:off x="4700" y="2569"/>
                <a:ext cx="399" cy="78"/>
              </a:xfrm>
              <a:prstGeom prst="rightArrow">
                <a:avLst>
                  <a:gd name="adj1" fmla="val 50000"/>
                  <a:gd name="adj2" fmla="val 90940"/>
                </a:avLst>
              </a:prstGeom>
              <a:solidFill>
                <a:schemeClr val="fol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/>
              <a:p>
                <a:pPr algn="ctr">
                  <a:spcBef>
                    <a:spcPct val="0"/>
                  </a:spcBef>
                </a:pPr>
                <a:endParaRPr lang="zh-CN" altLang="en-US" sz="2000">
                  <a:solidFill>
                    <a:schemeClr val="folHlin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19829" name="AutoShape 32"/>
              <p:cNvSpPr>
                <a:spLocks noChangeArrowheads="1"/>
              </p:cNvSpPr>
              <p:nvPr/>
            </p:nvSpPr>
            <p:spPr bwMode="auto">
              <a:xfrm>
                <a:off x="4900" y="2453"/>
                <a:ext cx="199" cy="78"/>
              </a:xfrm>
              <a:prstGeom prst="rightArrow">
                <a:avLst>
                  <a:gd name="adj1" fmla="val 50000"/>
                  <a:gd name="adj2" fmla="val 45356"/>
                </a:avLst>
              </a:prstGeom>
              <a:solidFill>
                <a:schemeClr val="fol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endParaRPr lang="zh-CN" altLang="en-US" sz="2000">
                  <a:solidFill>
                    <a:schemeClr val="folHlin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19830" name="Text Box 33"/>
              <p:cNvSpPr txBox="1">
                <a:spLocks noChangeArrowheads="1"/>
              </p:cNvSpPr>
              <p:nvPr/>
            </p:nvSpPr>
            <p:spPr bwMode="auto">
              <a:xfrm>
                <a:off x="3668" y="3180"/>
                <a:ext cx="49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00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latin typeface="Times New Roman" pitchFamily="18" charset="0"/>
                  </a:rPr>
                  <a:t>MDR</a:t>
                </a:r>
              </a:p>
            </p:txBody>
          </p:sp>
          <p:sp>
            <p:nvSpPr>
              <p:cNvPr id="119831" name="Rectangle 34"/>
              <p:cNvSpPr>
                <a:spLocks noChangeArrowheads="1"/>
              </p:cNvSpPr>
              <p:nvPr/>
            </p:nvSpPr>
            <p:spPr bwMode="auto">
              <a:xfrm>
                <a:off x="3703" y="2725"/>
                <a:ext cx="432" cy="23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2000">
                    <a:latin typeface="Times New Roman" pitchFamily="18" charset="0"/>
                  </a:rPr>
                  <a:t>CU</a:t>
                </a:r>
              </a:p>
            </p:txBody>
          </p:sp>
          <p:sp>
            <p:nvSpPr>
              <p:cNvPr id="119832" name="Rectangle 35"/>
              <p:cNvSpPr>
                <a:spLocks noChangeArrowheads="1"/>
              </p:cNvSpPr>
              <p:nvPr/>
            </p:nvSpPr>
            <p:spPr bwMode="auto">
              <a:xfrm>
                <a:off x="3703" y="2346"/>
                <a:ext cx="432" cy="23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2000">
                    <a:latin typeface="Times New Roman" pitchFamily="18" charset="0"/>
                  </a:rPr>
                  <a:t>MAR</a:t>
                </a:r>
              </a:p>
            </p:txBody>
          </p:sp>
          <p:sp>
            <p:nvSpPr>
              <p:cNvPr id="119833" name="Rectangle 36"/>
              <p:cNvSpPr>
                <a:spLocks noChangeArrowheads="1"/>
              </p:cNvSpPr>
              <p:nvPr/>
            </p:nvSpPr>
            <p:spPr bwMode="auto">
              <a:xfrm>
                <a:off x="2773" y="2336"/>
                <a:ext cx="432" cy="23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800">
                    <a:latin typeface="Times New Roman" pitchFamily="18" charset="0"/>
                  </a:rPr>
                  <a:t> </a:t>
                </a:r>
                <a:r>
                  <a:rPr lang="en-US" altLang="zh-CN" sz="2000">
                    <a:latin typeface="Times New Roman" pitchFamily="18" charset="0"/>
                  </a:rPr>
                  <a:t>PC</a:t>
                </a:r>
              </a:p>
            </p:txBody>
          </p:sp>
          <p:sp>
            <p:nvSpPr>
              <p:cNvPr id="119834" name="Rectangle 37"/>
              <p:cNvSpPr>
                <a:spLocks noChangeArrowheads="1"/>
              </p:cNvSpPr>
              <p:nvPr/>
            </p:nvSpPr>
            <p:spPr bwMode="auto">
              <a:xfrm>
                <a:off x="2773" y="3192"/>
                <a:ext cx="432" cy="23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9835" name="Text Box 38"/>
              <p:cNvSpPr txBox="1">
                <a:spLocks noChangeArrowheads="1"/>
              </p:cNvSpPr>
              <p:nvPr/>
            </p:nvSpPr>
            <p:spPr bwMode="auto">
              <a:xfrm>
                <a:off x="2820" y="3182"/>
                <a:ext cx="31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1000">
                    <a:latin typeface="Times New Roman" pitchFamily="18" charset="0"/>
                  </a:rPr>
                  <a:t> </a:t>
                </a:r>
                <a:r>
                  <a:rPr lang="en-US" altLang="zh-CN" sz="2000">
                    <a:latin typeface="Times New Roman" pitchFamily="18" charset="0"/>
                  </a:rPr>
                  <a:t>IR</a:t>
                </a:r>
              </a:p>
            </p:txBody>
          </p:sp>
          <p:sp>
            <p:nvSpPr>
              <p:cNvPr id="119836" name="Rectangle 39"/>
              <p:cNvSpPr>
                <a:spLocks noChangeArrowheads="1"/>
              </p:cNvSpPr>
              <p:nvPr/>
            </p:nvSpPr>
            <p:spPr bwMode="auto">
              <a:xfrm>
                <a:off x="4401" y="2102"/>
                <a:ext cx="67" cy="1363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9837" name="Rectangle 40"/>
              <p:cNvSpPr>
                <a:spLocks noChangeArrowheads="1"/>
              </p:cNvSpPr>
              <p:nvPr/>
            </p:nvSpPr>
            <p:spPr bwMode="auto">
              <a:xfrm>
                <a:off x="4634" y="2102"/>
                <a:ext cx="66" cy="1363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9838" name="Rectangle 41"/>
              <p:cNvSpPr>
                <a:spLocks noChangeArrowheads="1"/>
              </p:cNvSpPr>
              <p:nvPr/>
            </p:nvSpPr>
            <p:spPr bwMode="auto">
              <a:xfrm>
                <a:off x="4866" y="2102"/>
                <a:ext cx="67" cy="1363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9839" name="Rectangle 42"/>
              <p:cNvSpPr>
                <a:spLocks noChangeArrowheads="1"/>
              </p:cNvSpPr>
              <p:nvPr/>
            </p:nvSpPr>
            <p:spPr bwMode="auto">
              <a:xfrm>
                <a:off x="5099" y="2405"/>
                <a:ext cx="565" cy="42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存储器</a:t>
                </a:r>
              </a:p>
            </p:txBody>
          </p:sp>
          <p:sp>
            <p:nvSpPr>
              <p:cNvPr id="119840" name="Text Box 43"/>
              <p:cNvSpPr txBox="1">
                <a:spLocks noChangeArrowheads="1"/>
              </p:cNvSpPr>
              <p:nvPr/>
            </p:nvSpPr>
            <p:spPr bwMode="auto">
              <a:xfrm>
                <a:off x="3198" y="1872"/>
                <a:ext cx="44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latin typeface="Times New Roman" pitchFamily="18" charset="0"/>
                  </a:rPr>
                  <a:t>CPU</a:t>
                </a:r>
              </a:p>
            </p:txBody>
          </p:sp>
          <p:sp>
            <p:nvSpPr>
              <p:cNvPr id="119841" name="Text Box 44"/>
              <p:cNvSpPr txBox="1">
                <a:spLocks noChangeArrowheads="1"/>
              </p:cNvSpPr>
              <p:nvPr/>
            </p:nvSpPr>
            <p:spPr bwMode="auto">
              <a:xfrm>
                <a:off x="4227" y="1392"/>
                <a:ext cx="308" cy="6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eaVert"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地址总线</a:t>
                </a:r>
              </a:p>
            </p:txBody>
          </p:sp>
          <p:sp>
            <p:nvSpPr>
              <p:cNvPr id="119842" name="Text Box 45"/>
              <p:cNvSpPr txBox="1">
                <a:spLocks noChangeArrowheads="1"/>
              </p:cNvSpPr>
              <p:nvPr/>
            </p:nvSpPr>
            <p:spPr bwMode="auto">
              <a:xfrm>
                <a:off x="4459" y="1392"/>
                <a:ext cx="308" cy="6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eaVert"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数据总线</a:t>
                </a:r>
              </a:p>
            </p:txBody>
          </p:sp>
          <p:sp>
            <p:nvSpPr>
              <p:cNvPr id="119843" name="Text Box 46"/>
              <p:cNvSpPr txBox="1">
                <a:spLocks noChangeArrowheads="1"/>
              </p:cNvSpPr>
              <p:nvPr/>
            </p:nvSpPr>
            <p:spPr bwMode="auto">
              <a:xfrm>
                <a:off x="4725" y="1392"/>
                <a:ext cx="308" cy="6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eaVert"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控制总线</a:t>
                </a:r>
              </a:p>
            </p:txBody>
          </p:sp>
          <p:sp>
            <p:nvSpPr>
              <p:cNvPr id="119844" name="AutoShape 47"/>
              <p:cNvSpPr>
                <a:spLocks noChangeArrowheads="1"/>
              </p:cNvSpPr>
              <p:nvPr/>
            </p:nvSpPr>
            <p:spPr bwMode="auto">
              <a:xfrm rot="10800000">
                <a:off x="3205" y="3270"/>
                <a:ext cx="498" cy="78"/>
              </a:xfrm>
              <a:prstGeom prst="rightArrow">
                <a:avLst>
                  <a:gd name="adj1" fmla="val 50000"/>
                  <a:gd name="adj2" fmla="val 113504"/>
                </a:avLst>
              </a:prstGeom>
              <a:solidFill>
                <a:schemeClr val="fol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/>
              <a:p>
                <a:pPr algn="ctr">
                  <a:spcBef>
                    <a:spcPct val="0"/>
                  </a:spcBef>
                </a:pPr>
                <a:endParaRPr lang="zh-CN" altLang="en-US" sz="2000">
                  <a:solidFill>
                    <a:schemeClr val="folHlin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19845" name="Rectangle 48"/>
              <p:cNvSpPr>
                <a:spLocks noChangeArrowheads="1"/>
              </p:cNvSpPr>
              <p:nvPr/>
            </p:nvSpPr>
            <p:spPr bwMode="auto">
              <a:xfrm rot="5400000">
                <a:off x="3034" y="2815"/>
                <a:ext cx="27" cy="16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9846" name="Rectangle 49"/>
              <p:cNvSpPr>
                <a:spLocks noChangeArrowheads="1"/>
              </p:cNvSpPr>
              <p:nvPr/>
            </p:nvSpPr>
            <p:spPr bwMode="auto">
              <a:xfrm>
                <a:off x="3703" y="3192"/>
                <a:ext cx="432" cy="23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19818" name="Group 51"/>
            <p:cNvGrpSpPr>
              <a:grpSpLocks/>
            </p:cNvGrpSpPr>
            <p:nvPr/>
          </p:nvGrpSpPr>
          <p:grpSpPr bwMode="auto">
            <a:xfrm>
              <a:off x="544" y="2831"/>
              <a:ext cx="2720" cy="272"/>
              <a:chOff x="544" y="3160"/>
              <a:chExt cx="2720" cy="272"/>
            </a:xfrm>
          </p:grpSpPr>
          <p:sp>
            <p:nvSpPr>
              <p:cNvPr id="119819" name="Rectangle 52"/>
              <p:cNvSpPr>
                <a:spLocks noChangeArrowheads="1"/>
              </p:cNvSpPr>
              <p:nvPr/>
            </p:nvSpPr>
            <p:spPr bwMode="auto">
              <a:xfrm>
                <a:off x="544" y="3160"/>
                <a:ext cx="2720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>
                    <a:latin typeface="Times New Roman" pitchFamily="18" charset="0"/>
                  </a:rPr>
                  <a:t>OP</a:t>
                </a:r>
                <a:r>
                  <a:rPr lang="zh-CN" altLang="en-US" sz="2400">
                    <a:latin typeface="Times New Roman" pitchFamily="18" charset="0"/>
                  </a:rPr>
                  <a:t>（</a:t>
                </a:r>
                <a:r>
                  <a:rPr lang="en-US" altLang="zh-CN" sz="2400">
                    <a:latin typeface="Times New Roman" pitchFamily="18" charset="0"/>
                  </a:rPr>
                  <a:t>IR</a:t>
                </a:r>
                <a:r>
                  <a:rPr lang="zh-CN" altLang="en-US" sz="2400">
                    <a:latin typeface="Times New Roman" pitchFamily="18" charset="0"/>
                  </a:rPr>
                  <a:t>）      </a:t>
                </a:r>
                <a:r>
                  <a:rPr lang="en-US" altLang="zh-CN" sz="2400">
                    <a:latin typeface="Times New Roman" pitchFamily="18" charset="0"/>
                  </a:rPr>
                  <a:t>CU</a:t>
                </a:r>
              </a:p>
            </p:txBody>
          </p:sp>
          <p:sp>
            <p:nvSpPr>
              <p:cNvPr id="119820" name="Line 53"/>
              <p:cNvSpPr>
                <a:spLocks noChangeShapeType="1"/>
              </p:cNvSpPr>
              <p:nvPr/>
            </p:nvSpPr>
            <p:spPr bwMode="auto">
              <a:xfrm>
                <a:off x="1404" y="3287"/>
                <a:ext cx="24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sp>
        <p:nvSpPr>
          <p:cNvPr id="119811" name="Rectangle 56"/>
          <p:cNvSpPr>
            <a:spLocks noChangeArrowheads="1"/>
          </p:cNvSpPr>
          <p:nvPr/>
        </p:nvSpPr>
        <p:spPr bwMode="auto">
          <a:xfrm>
            <a:off x="901700" y="406400"/>
            <a:ext cx="32385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spcBef>
                <a:spcPct val="0"/>
              </a:spcBef>
            </a:pPr>
            <a:r>
              <a:rPr lang="zh-CN" altLang="en-US" sz="3600" dirty="0">
                <a:solidFill>
                  <a:srgbClr val="FF0000"/>
                </a:solidFill>
                <a:latin typeface="Times New Roman" pitchFamily="18" charset="0"/>
              </a:rPr>
              <a:t>取指周期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ChangeArrowheads="1"/>
          </p:cNvSpPr>
          <p:nvPr/>
        </p:nvSpPr>
        <p:spPr bwMode="auto">
          <a:xfrm>
            <a:off x="755650" y="406400"/>
            <a:ext cx="32385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间址周期 </a:t>
            </a:r>
          </a:p>
        </p:txBody>
      </p:sp>
      <p:grpSp>
        <p:nvGrpSpPr>
          <p:cNvPr id="2" name="Group 46"/>
          <p:cNvGrpSpPr>
            <a:grpSpLocks/>
          </p:cNvGrpSpPr>
          <p:nvPr/>
        </p:nvGrpSpPr>
        <p:grpSpPr bwMode="auto">
          <a:xfrm>
            <a:off x="762000" y="1828800"/>
            <a:ext cx="8153400" cy="3657600"/>
            <a:chOff x="480" y="1152"/>
            <a:chExt cx="5136" cy="2304"/>
          </a:xfrm>
        </p:grpSpPr>
        <p:grpSp>
          <p:nvGrpSpPr>
            <p:cNvPr id="120836" name="Group 3"/>
            <p:cNvGrpSpPr>
              <a:grpSpLocks/>
            </p:cNvGrpSpPr>
            <p:nvPr/>
          </p:nvGrpSpPr>
          <p:grpSpPr bwMode="auto">
            <a:xfrm>
              <a:off x="480" y="2604"/>
              <a:ext cx="1814" cy="272"/>
              <a:chOff x="480" y="2604"/>
              <a:chExt cx="1814" cy="272"/>
            </a:xfrm>
          </p:grpSpPr>
          <p:sp>
            <p:nvSpPr>
              <p:cNvPr id="120876" name="Rectangle 4"/>
              <p:cNvSpPr>
                <a:spLocks noChangeArrowheads="1"/>
              </p:cNvSpPr>
              <p:nvPr/>
            </p:nvSpPr>
            <p:spPr bwMode="auto">
              <a:xfrm>
                <a:off x="480" y="2604"/>
                <a:ext cx="1814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>
                    <a:latin typeface="Times New Roman" pitchFamily="18" charset="0"/>
                  </a:rPr>
                  <a:t>M ( MAR )       MDR</a:t>
                </a:r>
              </a:p>
            </p:txBody>
          </p:sp>
          <p:sp>
            <p:nvSpPr>
              <p:cNvPr id="120877" name="Line 5"/>
              <p:cNvSpPr>
                <a:spLocks noChangeShapeType="1"/>
              </p:cNvSpPr>
              <p:nvPr/>
            </p:nvSpPr>
            <p:spPr bwMode="auto">
              <a:xfrm>
                <a:off x="1430" y="2754"/>
                <a:ext cx="27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20837" name="Group 6"/>
            <p:cNvGrpSpPr>
              <a:grpSpLocks/>
            </p:cNvGrpSpPr>
            <p:nvPr/>
          </p:nvGrpSpPr>
          <p:grpSpPr bwMode="auto">
            <a:xfrm>
              <a:off x="480" y="2120"/>
              <a:ext cx="1814" cy="272"/>
              <a:chOff x="480" y="2120"/>
              <a:chExt cx="1814" cy="272"/>
            </a:xfrm>
          </p:grpSpPr>
          <p:sp>
            <p:nvSpPr>
              <p:cNvPr id="120874" name="Rectangle 7"/>
              <p:cNvSpPr>
                <a:spLocks noChangeArrowheads="1"/>
              </p:cNvSpPr>
              <p:nvPr/>
            </p:nvSpPr>
            <p:spPr bwMode="auto">
              <a:xfrm>
                <a:off x="480" y="2120"/>
                <a:ext cx="1814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>
                    <a:latin typeface="Times New Roman" pitchFamily="18" charset="0"/>
                  </a:rPr>
                  <a:t>1      R</a:t>
                </a:r>
              </a:p>
            </p:txBody>
          </p:sp>
          <p:sp>
            <p:nvSpPr>
              <p:cNvPr id="120875" name="Line 8"/>
              <p:cNvSpPr>
                <a:spLocks noChangeShapeType="1"/>
              </p:cNvSpPr>
              <p:nvPr/>
            </p:nvSpPr>
            <p:spPr bwMode="auto">
              <a:xfrm>
                <a:off x="576" y="2266"/>
                <a:ext cx="27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20838" name="Group 9"/>
            <p:cNvGrpSpPr>
              <a:grpSpLocks/>
            </p:cNvGrpSpPr>
            <p:nvPr/>
          </p:nvGrpSpPr>
          <p:grpSpPr bwMode="auto">
            <a:xfrm>
              <a:off x="480" y="1636"/>
              <a:ext cx="1814" cy="272"/>
              <a:chOff x="480" y="1636"/>
              <a:chExt cx="1814" cy="272"/>
            </a:xfrm>
          </p:grpSpPr>
          <p:sp>
            <p:nvSpPr>
              <p:cNvPr id="120872" name="Rectangle 10"/>
              <p:cNvSpPr>
                <a:spLocks noChangeArrowheads="1"/>
              </p:cNvSpPr>
              <p:nvPr/>
            </p:nvSpPr>
            <p:spPr bwMode="auto">
              <a:xfrm>
                <a:off x="480" y="1636"/>
                <a:ext cx="1814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>
                    <a:latin typeface="Times New Roman" pitchFamily="18" charset="0"/>
                  </a:rPr>
                  <a:t>Ad ( IR )        MAR</a:t>
                </a:r>
              </a:p>
            </p:txBody>
          </p:sp>
          <p:sp>
            <p:nvSpPr>
              <p:cNvPr id="120873" name="Line 11"/>
              <p:cNvSpPr>
                <a:spLocks noChangeShapeType="1"/>
              </p:cNvSpPr>
              <p:nvPr/>
            </p:nvSpPr>
            <p:spPr bwMode="auto">
              <a:xfrm>
                <a:off x="1264" y="1770"/>
                <a:ext cx="27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20839" name="Group 12"/>
            <p:cNvGrpSpPr>
              <a:grpSpLocks/>
            </p:cNvGrpSpPr>
            <p:nvPr/>
          </p:nvGrpSpPr>
          <p:grpSpPr bwMode="auto">
            <a:xfrm>
              <a:off x="480" y="3088"/>
              <a:ext cx="1814" cy="272"/>
              <a:chOff x="480" y="3088"/>
              <a:chExt cx="1814" cy="272"/>
            </a:xfrm>
          </p:grpSpPr>
          <p:sp>
            <p:nvSpPr>
              <p:cNvPr id="120870" name="Rectangle 13"/>
              <p:cNvSpPr>
                <a:spLocks noChangeArrowheads="1"/>
              </p:cNvSpPr>
              <p:nvPr/>
            </p:nvSpPr>
            <p:spPr bwMode="auto">
              <a:xfrm>
                <a:off x="480" y="3088"/>
                <a:ext cx="1814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>
                    <a:latin typeface="Times New Roman" pitchFamily="18" charset="0"/>
                  </a:rPr>
                  <a:t>MDR       Ad ( IR )</a:t>
                </a:r>
              </a:p>
            </p:txBody>
          </p:sp>
          <p:sp>
            <p:nvSpPr>
              <p:cNvPr id="120871" name="Line 14"/>
              <p:cNvSpPr>
                <a:spLocks noChangeShapeType="1"/>
              </p:cNvSpPr>
              <p:nvPr/>
            </p:nvSpPr>
            <p:spPr bwMode="auto">
              <a:xfrm>
                <a:off x="960" y="3234"/>
                <a:ext cx="27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20840" name="Group 15"/>
            <p:cNvGrpSpPr>
              <a:grpSpLocks/>
            </p:cNvGrpSpPr>
            <p:nvPr/>
          </p:nvGrpSpPr>
          <p:grpSpPr bwMode="auto">
            <a:xfrm>
              <a:off x="480" y="1152"/>
              <a:ext cx="2720" cy="272"/>
              <a:chOff x="480" y="912"/>
              <a:chExt cx="2720" cy="272"/>
            </a:xfrm>
          </p:grpSpPr>
          <p:sp>
            <p:nvSpPr>
              <p:cNvPr id="120868" name="Rectangle 16"/>
              <p:cNvSpPr>
                <a:spLocks noChangeArrowheads="1"/>
              </p:cNvSpPr>
              <p:nvPr/>
            </p:nvSpPr>
            <p:spPr bwMode="auto">
              <a:xfrm>
                <a:off x="480" y="912"/>
                <a:ext cx="2720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指令形式地址        </a:t>
                </a:r>
                <a:r>
                  <a:rPr lang="en-US" altLang="zh-CN" sz="2400">
                    <a:latin typeface="Times New Roman" pitchFamily="18" charset="0"/>
                  </a:rPr>
                  <a:t>MAR</a:t>
                </a:r>
              </a:p>
            </p:txBody>
          </p:sp>
          <p:sp>
            <p:nvSpPr>
              <p:cNvPr id="120869" name="Line 17"/>
              <p:cNvSpPr>
                <a:spLocks noChangeShapeType="1"/>
              </p:cNvSpPr>
              <p:nvPr/>
            </p:nvSpPr>
            <p:spPr bwMode="auto">
              <a:xfrm>
                <a:off x="1696" y="1056"/>
                <a:ext cx="27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20841" name="Group 19"/>
            <p:cNvGrpSpPr>
              <a:grpSpLocks/>
            </p:cNvGrpSpPr>
            <p:nvPr/>
          </p:nvGrpSpPr>
          <p:grpSpPr bwMode="auto">
            <a:xfrm>
              <a:off x="2592" y="1296"/>
              <a:ext cx="3024" cy="2160"/>
              <a:chOff x="2592" y="1296"/>
              <a:chExt cx="3024" cy="2160"/>
            </a:xfrm>
          </p:grpSpPr>
          <p:sp>
            <p:nvSpPr>
              <p:cNvPr id="120842" name="AutoShape 20"/>
              <p:cNvSpPr>
                <a:spLocks noChangeArrowheads="1"/>
              </p:cNvSpPr>
              <p:nvPr/>
            </p:nvSpPr>
            <p:spPr bwMode="auto">
              <a:xfrm rot="10800000">
                <a:off x="4086" y="3192"/>
                <a:ext cx="499" cy="94"/>
              </a:xfrm>
              <a:prstGeom prst="rightArrow">
                <a:avLst>
                  <a:gd name="adj1" fmla="val 50000"/>
                  <a:gd name="adj2" fmla="val 94374"/>
                </a:avLst>
              </a:prstGeom>
              <a:solidFill>
                <a:schemeClr val="fol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/>
              <a:p>
                <a:pPr algn="ctr">
                  <a:spcBef>
                    <a:spcPct val="0"/>
                  </a:spcBef>
                </a:pPr>
                <a:endParaRPr lang="zh-CN" altLang="en-US" sz="2000">
                  <a:solidFill>
                    <a:schemeClr val="folHlin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20843" name="AutoShape 21"/>
              <p:cNvSpPr>
                <a:spLocks noChangeArrowheads="1"/>
              </p:cNvSpPr>
              <p:nvPr/>
            </p:nvSpPr>
            <p:spPr bwMode="auto">
              <a:xfrm rot="10800000">
                <a:off x="3120" y="3216"/>
                <a:ext cx="528" cy="96"/>
              </a:xfrm>
              <a:prstGeom prst="rightArrow">
                <a:avLst>
                  <a:gd name="adj1" fmla="val 50000"/>
                  <a:gd name="adj2" fmla="val 97778"/>
                </a:avLst>
              </a:prstGeom>
              <a:solidFill>
                <a:schemeClr val="fol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/>
              <a:p>
                <a:pPr algn="ctr">
                  <a:spcBef>
                    <a:spcPct val="0"/>
                  </a:spcBef>
                </a:pPr>
                <a:endParaRPr lang="zh-CN" altLang="en-US" sz="2000">
                  <a:solidFill>
                    <a:schemeClr val="folHlin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20844" name="AutoShape 22"/>
              <p:cNvSpPr>
                <a:spLocks noChangeArrowheads="1"/>
              </p:cNvSpPr>
              <p:nvPr/>
            </p:nvSpPr>
            <p:spPr bwMode="auto">
              <a:xfrm>
                <a:off x="4080" y="2746"/>
                <a:ext cx="738" cy="86"/>
              </a:xfrm>
              <a:prstGeom prst="rightArrow">
                <a:avLst>
                  <a:gd name="adj1" fmla="val 49250"/>
                  <a:gd name="adj2" fmla="val 89231"/>
                </a:avLst>
              </a:prstGeom>
              <a:solidFill>
                <a:schemeClr val="fol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endParaRPr lang="zh-CN" altLang="en-US" sz="2000">
                  <a:solidFill>
                    <a:schemeClr val="folHlin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20845" name="AutoShape 23"/>
              <p:cNvSpPr>
                <a:spLocks noChangeArrowheads="1"/>
              </p:cNvSpPr>
              <p:nvPr/>
            </p:nvSpPr>
            <p:spPr bwMode="auto">
              <a:xfrm>
                <a:off x="4076" y="2328"/>
                <a:ext cx="288" cy="72"/>
              </a:xfrm>
              <a:prstGeom prst="rightArrow">
                <a:avLst>
                  <a:gd name="adj1" fmla="val 49370"/>
                  <a:gd name="adj2" fmla="val 108296"/>
                </a:avLst>
              </a:prstGeom>
              <a:solidFill>
                <a:schemeClr val="fol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endParaRPr lang="zh-CN" altLang="en-US" sz="2000">
                  <a:solidFill>
                    <a:schemeClr val="folHlin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20846" name="Rectangle 24"/>
              <p:cNvSpPr>
                <a:spLocks noChangeArrowheads="1"/>
              </p:cNvSpPr>
              <p:nvPr/>
            </p:nvSpPr>
            <p:spPr bwMode="auto">
              <a:xfrm>
                <a:off x="2592" y="2018"/>
                <a:ext cx="1628" cy="143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0847" name="AutoShape 25"/>
              <p:cNvSpPr>
                <a:spLocks noChangeArrowheads="1"/>
              </p:cNvSpPr>
              <p:nvPr/>
            </p:nvSpPr>
            <p:spPr bwMode="auto">
              <a:xfrm rot="10800000">
                <a:off x="4651" y="2491"/>
                <a:ext cx="399" cy="94"/>
              </a:xfrm>
              <a:prstGeom prst="rightArrow">
                <a:avLst>
                  <a:gd name="adj1" fmla="val 50000"/>
                  <a:gd name="adj2" fmla="val 75461"/>
                </a:avLst>
              </a:prstGeom>
              <a:solidFill>
                <a:schemeClr val="fol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/>
              <a:p>
                <a:pPr algn="ctr">
                  <a:spcBef>
                    <a:spcPct val="0"/>
                  </a:spcBef>
                </a:pPr>
                <a:endParaRPr lang="zh-CN" altLang="en-US" sz="2000">
                  <a:solidFill>
                    <a:schemeClr val="folHlin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20848" name="AutoShape 26"/>
              <p:cNvSpPr>
                <a:spLocks noChangeArrowheads="1"/>
              </p:cNvSpPr>
              <p:nvPr/>
            </p:nvSpPr>
            <p:spPr bwMode="auto">
              <a:xfrm>
                <a:off x="4420" y="2608"/>
                <a:ext cx="631" cy="94"/>
              </a:xfrm>
              <a:prstGeom prst="rightArrow">
                <a:avLst>
                  <a:gd name="adj1" fmla="val 50000"/>
                  <a:gd name="adj2" fmla="val 89783"/>
                </a:avLst>
              </a:prstGeom>
              <a:solidFill>
                <a:schemeClr val="fol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endParaRPr lang="zh-CN" altLang="en-US" sz="2000">
                  <a:solidFill>
                    <a:schemeClr val="folHlin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20849" name="Rectangle 27"/>
              <p:cNvSpPr>
                <a:spLocks noChangeArrowheads="1"/>
              </p:cNvSpPr>
              <p:nvPr/>
            </p:nvSpPr>
            <p:spPr bwMode="auto">
              <a:xfrm>
                <a:off x="2880" y="2810"/>
                <a:ext cx="36" cy="316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0850" name="AutoShape 28"/>
              <p:cNvSpPr>
                <a:spLocks noChangeArrowheads="1"/>
              </p:cNvSpPr>
              <p:nvPr/>
            </p:nvSpPr>
            <p:spPr bwMode="auto">
              <a:xfrm>
                <a:off x="4851" y="2386"/>
                <a:ext cx="200" cy="94"/>
              </a:xfrm>
              <a:prstGeom prst="rightArrow">
                <a:avLst>
                  <a:gd name="adj1" fmla="val 50000"/>
                  <a:gd name="adj2" fmla="val 37825"/>
                </a:avLst>
              </a:prstGeom>
              <a:solidFill>
                <a:schemeClr val="fol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endParaRPr lang="zh-CN" altLang="en-US" sz="2000">
                  <a:solidFill>
                    <a:schemeClr val="folHlin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20851" name="Rectangle 29"/>
              <p:cNvSpPr>
                <a:spLocks noChangeArrowheads="1"/>
              </p:cNvSpPr>
              <p:nvPr/>
            </p:nvSpPr>
            <p:spPr bwMode="auto">
              <a:xfrm>
                <a:off x="4845" y="2403"/>
                <a:ext cx="31" cy="56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0852" name="Text Box 30"/>
              <p:cNvSpPr txBox="1">
                <a:spLocks noChangeArrowheads="1"/>
              </p:cNvSpPr>
              <p:nvPr/>
            </p:nvSpPr>
            <p:spPr bwMode="auto">
              <a:xfrm>
                <a:off x="3622" y="3135"/>
                <a:ext cx="49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latin typeface="Times New Roman" pitchFamily="18" charset="0"/>
                  </a:rPr>
                  <a:t>MDR</a:t>
                </a:r>
              </a:p>
            </p:txBody>
          </p:sp>
          <p:sp>
            <p:nvSpPr>
              <p:cNvPr id="120853" name="Rectangle 31"/>
              <p:cNvSpPr>
                <a:spLocks noChangeArrowheads="1"/>
              </p:cNvSpPr>
              <p:nvPr/>
            </p:nvSpPr>
            <p:spPr bwMode="auto">
              <a:xfrm>
                <a:off x="3655" y="3137"/>
                <a:ext cx="432" cy="23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0854" name="Rectangle 32"/>
              <p:cNvSpPr>
                <a:spLocks noChangeArrowheads="1"/>
              </p:cNvSpPr>
              <p:nvPr/>
            </p:nvSpPr>
            <p:spPr bwMode="auto">
              <a:xfrm>
                <a:off x="3643" y="2658"/>
                <a:ext cx="432" cy="23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2000">
                    <a:latin typeface="Times New Roman" pitchFamily="18" charset="0"/>
                  </a:rPr>
                  <a:t>CU</a:t>
                </a:r>
              </a:p>
            </p:txBody>
          </p:sp>
          <p:sp>
            <p:nvSpPr>
              <p:cNvPr id="120855" name="Rectangle 33"/>
              <p:cNvSpPr>
                <a:spLocks noChangeArrowheads="1"/>
              </p:cNvSpPr>
              <p:nvPr/>
            </p:nvSpPr>
            <p:spPr bwMode="auto">
              <a:xfrm>
                <a:off x="3643" y="2258"/>
                <a:ext cx="432" cy="2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2000">
                    <a:latin typeface="Times New Roman" pitchFamily="18" charset="0"/>
                  </a:rPr>
                  <a:t>MAR</a:t>
                </a:r>
              </a:p>
            </p:txBody>
          </p:sp>
          <p:sp>
            <p:nvSpPr>
              <p:cNvPr id="120856" name="Rectangle 34"/>
              <p:cNvSpPr>
                <a:spLocks noChangeArrowheads="1"/>
              </p:cNvSpPr>
              <p:nvPr/>
            </p:nvSpPr>
            <p:spPr bwMode="auto">
              <a:xfrm>
                <a:off x="4353" y="2018"/>
                <a:ext cx="67" cy="1397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0857" name="Rectangle 35"/>
              <p:cNvSpPr>
                <a:spLocks noChangeArrowheads="1"/>
              </p:cNvSpPr>
              <p:nvPr/>
            </p:nvSpPr>
            <p:spPr bwMode="auto">
              <a:xfrm>
                <a:off x="4586" y="2018"/>
                <a:ext cx="66" cy="1397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0858" name="Rectangle 36"/>
              <p:cNvSpPr>
                <a:spLocks noChangeArrowheads="1"/>
              </p:cNvSpPr>
              <p:nvPr/>
            </p:nvSpPr>
            <p:spPr bwMode="auto">
              <a:xfrm>
                <a:off x="4818" y="2018"/>
                <a:ext cx="67" cy="1397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0859" name="Text Box 37"/>
              <p:cNvSpPr txBox="1">
                <a:spLocks noChangeArrowheads="1"/>
              </p:cNvSpPr>
              <p:nvPr/>
            </p:nvSpPr>
            <p:spPr bwMode="auto">
              <a:xfrm>
                <a:off x="3150" y="1724"/>
                <a:ext cx="44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latin typeface="Times New Roman" pitchFamily="18" charset="0"/>
                  </a:rPr>
                  <a:t>CPU</a:t>
                </a:r>
              </a:p>
            </p:txBody>
          </p:sp>
          <p:sp>
            <p:nvSpPr>
              <p:cNvPr id="120860" name="Text Box 38"/>
              <p:cNvSpPr txBox="1">
                <a:spLocks noChangeArrowheads="1"/>
              </p:cNvSpPr>
              <p:nvPr/>
            </p:nvSpPr>
            <p:spPr bwMode="auto">
              <a:xfrm>
                <a:off x="4224" y="1296"/>
                <a:ext cx="308" cy="7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eaVert"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地址总线</a:t>
                </a:r>
              </a:p>
            </p:txBody>
          </p:sp>
          <p:sp>
            <p:nvSpPr>
              <p:cNvPr id="120861" name="Text Box 39"/>
              <p:cNvSpPr txBox="1">
                <a:spLocks noChangeArrowheads="1"/>
              </p:cNvSpPr>
              <p:nvPr/>
            </p:nvSpPr>
            <p:spPr bwMode="auto">
              <a:xfrm>
                <a:off x="4457" y="1296"/>
                <a:ext cx="308" cy="7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eaVert"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数据总线</a:t>
                </a:r>
              </a:p>
            </p:txBody>
          </p:sp>
          <p:sp>
            <p:nvSpPr>
              <p:cNvPr id="120862" name="Text Box 40"/>
              <p:cNvSpPr txBox="1">
                <a:spLocks noChangeArrowheads="1"/>
              </p:cNvSpPr>
              <p:nvPr/>
            </p:nvSpPr>
            <p:spPr bwMode="auto">
              <a:xfrm>
                <a:off x="4723" y="1296"/>
                <a:ext cx="308" cy="7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eaVert"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控制总线</a:t>
                </a:r>
              </a:p>
            </p:txBody>
          </p:sp>
          <p:sp>
            <p:nvSpPr>
              <p:cNvPr id="120863" name="Rectangle 41"/>
              <p:cNvSpPr>
                <a:spLocks noChangeArrowheads="1"/>
              </p:cNvSpPr>
              <p:nvPr/>
            </p:nvSpPr>
            <p:spPr bwMode="auto">
              <a:xfrm>
                <a:off x="2692" y="3137"/>
                <a:ext cx="432" cy="23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0864" name="Text Box 42"/>
              <p:cNvSpPr txBox="1">
                <a:spLocks noChangeArrowheads="1"/>
              </p:cNvSpPr>
              <p:nvPr/>
            </p:nvSpPr>
            <p:spPr bwMode="auto">
              <a:xfrm>
                <a:off x="2772" y="3137"/>
                <a:ext cx="294" cy="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latin typeface="Times New Roman" pitchFamily="18" charset="0"/>
                  </a:rPr>
                  <a:t>IR</a:t>
                </a:r>
              </a:p>
            </p:txBody>
          </p:sp>
          <p:sp>
            <p:nvSpPr>
              <p:cNvPr id="120865" name="Rectangle 43"/>
              <p:cNvSpPr>
                <a:spLocks noChangeArrowheads="1"/>
              </p:cNvSpPr>
              <p:nvPr/>
            </p:nvSpPr>
            <p:spPr bwMode="auto">
              <a:xfrm>
                <a:off x="5051" y="2316"/>
                <a:ext cx="565" cy="4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存储器</a:t>
                </a:r>
              </a:p>
            </p:txBody>
          </p:sp>
          <p:sp>
            <p:nvSpPr>
              <p:cNvPr id="120866" name="Rectangle 44"/>
              <p:cNvSpPr>
                <a:spLocks noChangeArrowheads="1"/>
              </p:cNvSpPr>
              <p:nvPr/>
            </p:nvSpPr>
            <p:spPr bwMode="auto">
              <a:xfrm>
                <a:off x="2880" y="2353"/>
                <a:ext cx="36" cy="462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0867" name="AutoShape 45"/>
              <p:cNvSpPr>
                <a:spLocks noChangeArrowheads="1"/>
              </p:cNvSpPr>
              <p:nvPr/>
            </p:nvSpPr>
            <p:spPr bwMode="auto">
              <a:xfrm>
                <a:off x="2880" y="2325"/>
                <a:ext cx="768" cy="75"/>
              </a:xfrm>
              <a:prstGeom prst="rightArrow">
                <a:avLst>
                  <a:gd name="adj1" fmla="val 45833"/>
                  <a:gd name="adj2" fmla="val 117950"/>
                </a:avLst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ChangeArrowheads="1"/>
          </p:cNvSpPr>
          <p:nvPr/>
        </p:nvSpPr>
        <p:spPr bwMode="auto">
          <a:xfrm>
            <a:off x="612775" y="381000"/>
            <a:ext cx="417512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  中断周期</a:t>
            </a:r>
          </a:p>
        </p:txBody>
      </p:sp>
      <p:grpSp>
        <p:nvGrpSpPr>
          <p:cNvPr id="2" name="Group 49"/>
          <p:cNvGrpSpPr>
            <a:grpSpLocks/>
          </p:cNvGrpSpPr>
          <p:nvPr/>
        </p:nvGrpSpPr>
        <p:grpSpPr bwMode="auto">
          <a:xfrm>
            <a:off x="838200" y="1219200"/>
            <a:ext cx="3598863" cy="4876800"/>
            <a:chOff x="528" y="768"/>
            <a:chExt cx="2267" cy="3072"/>
          </a:xfrm>
        </p:grpSpPr>
        <p:sp>
          <p:nvSpPr>
            <p:cNvPr id="121886" name="Rectangle 3"/>
            <p:cNvSpPr>
              <a:spLocks noChangeArrowheads="1"/>
            </p:cNvSpPr>
            <p:nvPr/>
          </p:nvSpPr>
          <p:spPr bwMode="auto">
            <a:xfrm>
              <a:off x="528" y="768"/>
              <a:ext cx="2267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rIns="0" anchor="ctr"/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程序断点存入 </a:t>
              </a:r>
              <a:r>
                <a:rPr lang="zh-CN" altLang="en-US" sz="2400">
                  <a:solidFill>
                    <a:schemeClr val="folHlink"/>
                  </a:solidFill>
                  <a:latin typeface="Times New Roman" pitchFamily="18" charset="0"/>
                </a:rPr>
                <a:t>“ 0 ” 地址</a:t>
              </a:r>
            </a:p>
          </p:txBody>
        </p:sp>
        <p:grpSp>
          <p:nvGrpSpPr>
            <p:cNvPr id="121887" name="Group 5"/>
            <p:cNvGrpSpPr>
              <a:grpSpLocks/>
            </p:cNvGrpSpPr>
            <p:nvPr/>
          </p:nvGrpSpPr>
          <p:grpSpPr bwMode="auto">
            <a:xfrm>
              <a:off x="576" y="1224"/>
              <a:ext cx="1587" cy="336"/>
              <a:chOff x="576" y="1224"/>
              <a:chExt cx="1587" cy="336"/>
            </a:xfrm>
          </p:grpSpPr>
          <p:sp>
            <p:nvSpPr>
              <p:cNvPr id="121903" name="Rectangle 6"/>
              <p:cNvSpPr>
                <a:spLocks noChangeArrowheads="1"/>
              </p:cNvSpPr>
              <p:nvPr/>
            </p:nvSpPr>
            <p:spPr bwMode="auto">
              <a:xfrm>
                <a:off x="576" y="1224"/>
                <a:ext cx="1587" cy="3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rIns="0" anchor="ctr"/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solidFill>
                      <a:schemeClr val="folHlink"/>
                    </a:solidFill>
                    <a:latin typeface="Times New Roman" pitchFamily="18" charset="0"/>
                  </a:rPr>
                  <a:t>0</a:t>
                </a:r>
                <a:r>
                  <a:rPr lang="zh-CN" altLang="en-US" sz="2400">
                    <a:latin typeface="Times New Roman" pitchFamily="18" charset="0"/>
                  </a:rPr>
                  <a:t>       </a:t>
                </a:r>
                <a:r>
                  <a:rPr lang="en-US" altLang="zh-CN" sz="2400">
                    <a:solidFill>
                      <a:schemeClr val="folHlink"/>
                    </a:solidFill>
                    <a:latin typeface="Times New Roman" pitchFamily="18" charset="0"/>
                  </a:rPr>
                  <a:t>MAR</a:t>
                </a:r>
              </a:p>
            </p:txBody>
          </p:sp>
          <p:sp>
            <p:nvSpPr>
              <p:cNvPr id="121904" name="Line 7"/>
              <p:cNvSpPr>
                <a:spLocks noChangeShapeType="1"/>
              </p:cNvSpPr>
              <p:nvPr/>
            </p:nvSpPr>
            <p:spPr bwMode="auto">
              <a:xfrm>
                <a:off x="720" y="1391"/>
                <a:ext cx="227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 type="stealth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21888" name="Group 8"/>
            <p:cNvGrpSpPr>
              <a:grpSpLocks/>
            </p:cNvGrpSpPr>
            <p:nvPr/>
          </p:nvGrpSpPr>
          <p:grpSpPr bwMode="auto">
            <a:xfrm>
              <a:off x="576" y="1680"/>
              <a:ext cx="1587" cy="336"/>
              <a:chOff x="576" y="1392"/>
              <a:chExt cx="1587" cy="336"/>
            </a:xfrm>
          </p:grpSpPr>
          <p:sp>
            <p:nvSpPr>
              <p:cNvPr id="121901" name="Rectangle 9"/>
              <p:cNvSpPr>
                <a:spLocks noChangeArrowheads="1"/>
              </p:cNvSpPr>
              <p:nvPr/>
            </p:nvSpPr>
            <p:spPr bwMode="auto">
              <a:xfrm>
                <a:off x="576" y="1392"/>
                <a:ext cx="1587" cy="3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rIns="0" anchor="ctr"/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1       </a:t>
                </a:r>
                <a:r>
                  <a:rPr lang="en-US" altLang="zh-CN" sz="2400">
                    <a:latin typeface="Times New Roman" pitchFamily="18" charset="0"/>
                  </a:rPr>
                  <a:t>W</a:t>
                </a:r>
              </a:p>
            </p:txBody>
          </p:sp>
          <p:sp>
            <p:nvSpPr>
              <p:cNvPr id="121902" name="Line 10"/>
              <p:cNvSpPr>
                <a:spLocks noChangeShapeType="1"/>
              </p:cNvSpPr>
              <p:nvPr/>
            </p:nvSpPr>
            <p:spPr bwMode="auto">
              <a:xfrm>
                <a:off x="720" y="1559"/>
                <a:ext cx="22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21889" name="Group 11"/>
            <p:cNvGrpSpPr>
              <a:grpSpLocks/>
            </p:cNvGrpSpPr>
            <p:nvPr/>
          </p:nvGrpSpPr>
          <p:grpSpPr bwMode="auto">
            <a:xfrm>
              <a:off x="576" y="2136"/>
              <a:ext cx="1587" cy="336"/>
              <a:chOff x="576" y="2136"/>
              <a:chExt cx="1587" cy="336"/>
            </a:xfrm>
          </p:grpSpPr>
          <p:sp>
            <p:nvSpPr>
              <p:cNvPr id="121899" name="Rectangle 12"/>
              <p:cNvSpPr>
                <a:spLocks noChangeArrowheads="1"/>
              </p:cNvSpPr>
              <p:nvPr/>
            </p:nvSpPr>
            <p:spPr bwMode="auto">
              <a:xfrm>
                <a:off x="576" y="2136"/>
                <a:ext cx="1587" cy="3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rIns="0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>
                    <a:latin typeface="Times New Roman" pitchFamily="18" charset="0"/>
                  </a:rPr>
                  <a:t>PC       MDR</a:t>
                </a:r>
              </a:p>
            </p:txBody>
          </p:sp>
          <p:sp>
            <p:nvSpPr>
              <p:cNvPr id="121900" name="Line 13"/>
              <p:cNvSpPr>
                <a:spLocks noChangeShapeType="1"/>
              </p:cNvSpPr>
              <p:nvPr/>
            </p:nvSpPr>
            <p:spPr bwMode="auto">
              <a:xfrm>
                <a:off x="895" y="2316"/>
                <a:ext cx="22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21890" name="Group 14"/>
            <p:cNvGrpSpPr>
              <a:grpSpLocks/>
            </p:cNvGrpSpPr>
            <p:nvPr/>
          </p:nvGrpSpPr>
          <p:grpSpPr bwMode="auto">
            <a:xfrm>
              <a:off x="576" y="2592"/>
              <a:ext cx="1587" cy="336"/>
              <a:chOff x="576" y="1872"/>
              <a:chExt cx="1587" cy="336"/>
            </a:xfrm>
          </p:grpSpPr>
          <p:sp>
            <p:nvSpPr>
              <p:cNvPr id="121897" name="Rectangle 15"/>
              <p:cNvSpPr>
                <a:spLocks noChangeArrowheads="1"/>
              </p:cNvSpPr>
              <p:nvPr/>
            </p:nvSpPr>
            <p:spPr bwMode="auto">
              <a:xfrm>
                <a:off x="576" y="1872"/>
                <a:ext cx="1587" cy="3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rIns="0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>
                    <a:latin typeface="Times New Roman" pitchFamily="18" charset="0"/>
                  </a:rPr>
                  <a:t>MDR       M ( MAR )</a:t>
                </a:r>
              </a:p>
            </p:txBody>
          </p:sp>
          <p:sp>
            <p:nvSpPr>
              <p:cNvPr id="121898" name="Line 16"/>
              <p:cNvSpPr>
                <a:spLocks noChangeShapeType="1"/>
              </p:cNvSpPr>
              <p:nvPr/>
            </p:nvSpPr>
            <p:spPr bwMode="auto">
              <a:xfrm>
                <a:off x="1104" y="2040"/>
                <a:ext cx="22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21891" name="Group 17"/>
            <p:cNvGrpSpPr>
              <a:grpSpLocks/>
            </p:cNvGrpSpPr>
            <p:nvPr/>
          </p:nvGrpSpPr>
          <p:grpSpPr bwMode="auto">
            <a:xfrm>
              <a:off x="576" y="3048"/>
              <a:ext cx="1587" cy="336"/>
              <a:chOff x="576" y="2160"/>
              <a:chExt cx="1587" cy="336"/>
            </a:xfrm>
          </p:grpSpPr>
          <p:sp>
            <p:nvSpPr>
              <p:cNvPr id="121895" name="Rectangle 18"/>
              <p:cNvSpPr>
                <a:spLocks noChangeArrowheads="1"/>
              </p:cNvSpPr>
              <p:nvPr/>
            </p:nvSpPr>
            <p:spPr bwMode="auto">
              <a:xfrm>
                <a:off x="576" y="2160"/>
                <a:ext cx="1587" cy="3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rIns="0" anchor="ctr"/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向量地址        </a:t>
                </a:r>
                <a:r>
                  <a:rPr lang="en-US" altLang="zh-CN" sz="2400">
                    <a:latin typeface="Times New Roman" pitchFamily="18" charset="0"/>
                  </a:rPr>
                  <a:t>PC</a:t>
                </a:r>
              </a:p>
            </p:txBody>
          </p:sp>
          <p:sp>
            <p:nvSpPr>
              <p:cNvPr id="121896" name="Line 19"/>
              <p:cNvSpPr>
                <a:spLocks noChangeShapeType="1"/>
              </p:cNvSpPr>
              <p:nvPr/>
            </p:nvSpPr>
            <p:spPr bwMode="auto">
              <a:xfrm>
                <a:off x="1453" y="2325"/>
                <a:ext cx="22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21892" name="Group 20"/>
            <p:cNvGrpSpPr>
              <a:grpSpLocks/>
            </p:cNvGrpSpPr>
            <p:nvPr/>
          </p:nvGrpSpPr>
          <p:grpSpPr bwMode="auto">
            <a:xfrm>
              <a:off x="576" y="3504"/>
              <a:ext cx="1587" cy="336"/>
              <a:chOff x="576" y="2448"/>
              <a:chExt cx="1587" cy="336"/>
            </a:xfrm>
          </p:grpSpPr>
          <p:sp>
            <p:nvSpPr>
              <p:cNvPr id="121893" name="Rectangle 21"/>
              <p:cNvSpPr>
                <a:spLocks noChangeArrowheads="1"/>
              </p:cNvSpPr>
              <p:nvPr/>
            </p:nvSpPr>
            <p:spPr bwMode="auto">
              <a:xfrm>
                <a:off x="576" y="2448"/>
                <a:ext cx="1587" cy="3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rIns="0" anchor="ctr"/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0       </a:t>
                </a:r>
                <a:r>
                  <a:rPr lang="en-US" altLang="zh-CN" sz="2400">
                    <a:latin typeface="Times New Roman" pitchFamily="18" charset="0"/>
                  </a:rPr>
                  <a:t>EINT</a:t>
                </a:r>
                <a:r>
                  <a:rPr lang="en-US" altLang="zh-CN" sz="2400">
                    <a:solidFill>
                      <a:schemeClr val="folHlink"/>
                    </a:solidFill>
                    <a:latin typeface="Times New Roman" pitchFamily="18" charset="0"/>
                  </a:rPr>
                  <a:t>（</a:t>
                </a:r>
                <a:r>
                  <a:rPr lang="zh-CN" altLang="en-US" sz="2400">
                    <a:solidFill>
                      <a:schemeClr val="folHlink"/>
                    </a:solidFill>
                    <a:latin typeface="Times New Roman" pitchFamily="18" charset="0"/>
                  </a:rPr>
                  <a:t>置“0”）</a:t>
                </a:r>
              </a:p>
            </p:txBody>
          </p:sp>
          <p:sp>
            <p:nvSpPr>
              <p:cNvPr id="121894" name="Line 22"/>
              <p:cNvSpPr>
                <a:spLocks noChangeShapeType="1"/>
              </p:cNvSpPr>
              <p:nvPr/>
            </p:nvSpPr>
            <p:spPr bwMode="auto">
              <a:xfrm>
                <a:off x="733" y="2613"/>
                <a:ext cx="22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9" name="Group 61"/>
          <p:cNvGrpSpPr>
            <a:grpSpLocks/>
          </p:cNvGrpSpPr>
          <p:nvPr/>
        </p:nvGrpSpPr>
        <p:grpSpPr bwMode="auto">
          <a:xfrm>
            <a:off x="4706938" y="1219200"/>
            <a:ext cx="4186237" cy="4876800"/>
            <a:chOff x="2965" y="768"/>
            <a:chExt cx="2637" cy="3072"/>
          </a:xfrm>
        </p:grpSpPr>
        <p:sp>
          <p:nvSpPr>
            <p:cNvPr id="121866" name="Rectangle 27"/>
            <p:cNvSpPr>
              <a:spLocks noChangeArrowheads="1"/>
            </p:cNvSpPr>
            <p:nvPr/>
          </p:nvSpPr>
          <p:spPr bwMode="auto">
            <a:xfrm>
              <a:off x="2973" y="3040"/>
              <a:ext cx="1587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rIns="0" anchor="ctr"/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向量地址       </a:t>
              </a:r>
              <a:r>
                <a:rPr lang="en-US" altLang="zh-CN" sz="2400">
                  <a:latin typeface="Times New Roman" pitchFamily="18" charset="0"/>
                </a:rPr>
                <a:t>PC</a:t>
              </a:r>
            </a:p>
          </p:txBody>
        </p:sp>
        <p:sp>
          <p:nvSpPr>
            <p:cNvPr id="121867" name="Rectangle 4"/>
            <p:cNvSpPr>
              <a:spLocks noChangeArrowheads="1"/>
            </p:cNvSpPr>
            <p:nvPr/>
          </p:nvSpPr>
          <p:spPr bwMode="auto">
            <a:xfrm>
              <a:off x="2965" y="768"/>
              <a:ext cx="2267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rIns="0" anchor="ctr"/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程序断点 </a:t>
              </a:r>
              <a:r>
                <a:rPr lang="zh-CN" altLang="en-US" sz="2400">
                  <a:solidFill>
                    <a:schemeClr val="folHlink"/>
                  </a:solidFill>
                  <a:latin typeface="Times New Roman" pitchFamily="18" charset="0"/>
                </a:rPr>
                <a:t>进栈</a:t>
              </a:r>
            </a:p>
          </p:txBody>
        </p:sp>
        <p:grpSp>
          <p:nvGrpSpPr>
            <p:cNvPr id="121868" name="Group 23"/>
            <p:cNvGrpSpPr>
              <a:grpSpLocks/>
            </p:cNvGrpSpPr>
            <p:nvPr/>
          </p:nvGrpSpPr>
          <p:grpSpPr bwMode="auto">
            <a:xfrm>
              <a:off x="2976" y="3504"/>
              <a:ext cx="1587" cy="336"/>
              <a:chOff x="2976" y="2496"/>
              <a:chExt cx="1587" cy="336"/>
            </a:xfrm>
          </p:grpSpPr>
          <p:sp>
            <p:nvSpPr>
              <p:cNvPr id="121884" name="Rectangle 24"/>
              <p:cNvSpPr>
                <a:spLocks noChangeArrowheads="1"/>
              </p:cNvSpPr>
              <p:nvPr/>
            </p:nvSpPr>
            <p:spPr bwMode="auto">
              <a:xfrm>
                <a:off x="2976" y="2496"/>
                <a:ext cx="1587" cy="3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rIns="0" anchor="ctr"/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0       </a:t>
                </a:r>
                <a:r>
                  <a:rPr lang="en-US" altLang="zh-CN" sz="2400">
                    <a:latin typeface="Times New Roman" pitchFamily="18" charset="0"/>
                  </a:rPr>
                  <a:t>EINT</a:t>
                </a:r>
                <a:r>
                  <a:rPr lang="en-US" altLang="zh-CN" sz="2400">
                    <a:solidFill>
                      <a:schemeClr val="folHlink"/>
                    </a:solidFill>
                    <a:latin typeface="Times New Roman" pitchFamily="18" charset="0"/>
                  </a:rPr>
                  <a:t>（</a:t>
                </a:r>
                <a:r>
                  <a:rPr lang="zh-CN" altLang="en-US" sz="2400">
                    <a:solidFill>
                      <a:schemeClr val="folHlink"/>
                    </a:solidFill>
                    <a:latin typeface="Times New Roman" pitchFamily="18" charset="0"/>
                  </a:rPr>
                  <a:t>置“0”）</a:t>
                </a:r>
              </a:p>
            </p:txBody>
          </p:sp>
          <p:sp>
            <p:nvSpPr>
              <p:cNvPr id="121885" name="Line 25"/>
              <p:cNvSpPr>
                <a:spLocks noChangeShapeType="1"/>
              </p:cNvSpPr>
              <p:nvPr/>
            </p:nvSpPr>
            <p:spPr bwMode="auto">
              <a:xfrm>
                <a:off x="3133" y="2663"/>
                <a:ext cx="22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21869" name="Group 29"/>
            <p:cNvGrpSpPr>
              <a:grpSpLocks/>
            </p:cNvGrpSpPr>
            <p:nvPr/>
          </p:nvGrpSpPr>
          <p:grpSpPr bwMode="auto">
            <a:xfrm>
              <a:off x="2976" y="2592"/>
              <a:ext cx="1587" cy="336"/>
              <a:chOff x="2976" y="1872"/>
              <a:chExt cx="1587" cy="336"/>
            </a:xfrm>
          </p:grpSpPr>
          <p:sp>
            <p:nvSpPr>
              <p:cNvPr id="121882" name="Rectangle 30"/>
              <p:cNvSpPr>
                <a:spLocks noChangeArrowheads="1"/>
              </p:cNvSpPr>
              <p:nvPr/>
            </p:nvSpPr>
            <p:spPr bwMode="auto">
              <a:xfrm>
                <a:off x="2976" y="1872"/>
                <a:ext cx="1587" cy="3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rIns="0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>
                    <a:latin typeface="Times New Roman" pitchFamily="18" charset="0"/>
                  </a:rPr>
                  <a:t>MDR       M ( MAR )</a:t>
                </a:r>
              </a:p>
            </p:txBody>
          </p:sp>
          <p:sp>
            <p:nvSpPr>
              <p:cNvPr id="121883" name="Line 31"/>
              <p:cNvSpPr>
                <a:spLocks noChangeShapeType="1"/>
              </p:cNvSpPr>
              <p:nvPr/>
            </p:nvSpPr>
            <p:spPr bwMode="auto">
              <a:xfrm>
                <a:off x="3504" y="2038"/>
                <a:ext cx="22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21870" name="Group 32"/>
            <p:cNvGrpSpPr>
              <a:grpSpLocks/>
            </p:cNvGrpSpPr>
            <p:nvPr/>
          </p:nvGrpSpPr>
          <p:grpSpPr bwMode="auto">
            <a:xfrm>
              <a:off x="2976" y="2136"/>
              <a:ext cx="1587" cy="336"/>
              <a:chOff x="2976" y="2136"/>
              <a:chExt cx="1587" cy="336"/>
            </a:xfrm>
          </p:grpSpPr>
          <p:sp>
            <p:nvSpPr>
              <p:cNvPr id="121880" name="Rectangle 33"/>
              <p:cNvSpPr>
                <a:spLocks noChangeArrowheads="1"/>
              </p:cNvSpPr>
              <p:nvPr/>
            </p:nvSpPr>
            <p:spPr bwMode="auto">
              <a:xfrm>
                <a:off x="2976" y="2136"/>
                <a:ext cx="1587" cy="3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rIns="0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>
                    <a:latin typeface="Times New Roman" pitchFamily="18" charset="0"/>
                  </a:rPr>
                  <a:t>PC       MDR</a:t>
                </a:r>
              </a:p>
            </p:txBody>
          </p:sp>
          <p:sp>
            <p:nvSpPr>
              <p:cNvPr id="121881" name="Line 34"/>
              <p:cNvSpPr>
                <a:spLocks noChangeShapeType="1"/>
              </p:cNvSpPr>
              <p:nvPr/>
            </p:nvSpPr>
            <p:spPr bwMode="auto">
              <a:xfrm>
                <a:off x="3300" y="2311"/>
                <a:ext cx="22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21871" name="Group 35"/>
            <p:cNvGrpSpPr>
              <a:grpSpLocks/>
            </p:cNvGrpSpPr>
            <p:nvPr/>
          </p:nvGrpSpPr>
          <p:grpSpPr bwMode="auto">
            <a:xfrm>
              <a:off x="2976" y="1680"/>
              <a:ext cx="1587" cy="336"/>
              <a:chOff x="2976" y="1680"/>
              <a:chExt cx="1587" cy="336"/>
            </a:xfrm>
          </p:grpSpPr>
          <p:sp>
            <p:nvSpPr>
              <p:cNvPr id="121878" name="Rectangle 36"/>
              <p:cNvSpPr>
                <a:spLocks noChangeArrowheads="1"/>
              </p:cNvSpPr>
              <p:nvPr/>
            </p:nvSpPr>
            <p:spPr bwMode="auto">
              <a:xfrm>
                <a:off x="2976" y="1680"/>
                <a:ext cx="1587" cy="3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rIns="0" anchor="ctr"/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1       </a:t>
                </a:r>
                <a:r>
                  <a:rPr lang="en-US" altLang="zh-CN" sz="2400">
                    <a:latin typeface="Times New Roman" pitchFamily="18" charset="0"/>
                  </a:rPr>
                  <a:t>W</a:t>
                </a:r>
              </a:p>
            </p:txBody>
          </p:sp>
          <p:sp>
            <p:nvSpPr>
              <p:cNvPr id="121879" name="Line 37"/>
              <p:cNvSpPr>
                <a:spLocks noChangeShapeType="1"/>
              </p:cNvSpPr>
              <p:nvPr/>
            </p:nvSpPr>
            <p:spPr bwMode="auto">
              <a:xfrm>
                <a:off x="3132" y="1854"/>
                <a:ext cx="22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21872" name="Group 59"/>
            <p:cNvGrpSpPr>
              <a:grpSpLocks/>
            </p:cNvGrpSpPr>
            <p:nvPr/>
          </p:nvGrpSpPr>
          <p:grpSpPr bwMode="auto">
            <a:xfrm>
              <a:off x="2973" y="1234"/>
              <a:ext cx="2629" cy="336"/>
              <a:chOff x="2973" y="1234"/>
              <a:chExt cx="2629" cy="336"/>
            </a:xfrm>
          </p:grpSpPr>
          <p:sp>
            <p:nvSpPr>
              <p:cNvPr id="121874" name="Rectangle 46"/>
              <p:cNvSpPr>
                <a:spLocks noChangeArrowheads="1"/>
              </p:cNvSpPr>
              <p:nvPr/>
            </p:nvSpPr>
            <p:spPr bwMode="auto">
              <a:xfrm>
                <a:off x="2973" y="1234"/>
                <a:ext cx="2629" cy="3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rIns="0" anchor="ctr"/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solidFill>
                      <a:schemeClr val="folHlink"/>
                    </a:solidFill>
                    <a:latin typeface="Times New Roman" pitchFamily="18" charset="0"/>
                  </a:rPr>
                  <a:t>( </a:t>
                </a:r>
                <a:r>
                  <a:rPr lang="en-US" altLang="zh-CN" sz="2400">
                    <a:solidFill>
                      <a:schemeClr val="folHlink"/>
                    </a:solidFill>
                    <a:latin typeface="Times New Roman" pitchFamily="18" charset="0"/>
                  </a:rPr>
                  <a:t>SP ) </a:t>
                </a:r>
                <a:r>
                  <a:rPr lang="en-US" altLang="zh-CN" sz="2400">
                    <a:solidFill>
                      <a:schemeClr val="folHlink"/>
                    </a:solidFill>
                    <a:latin typeface="Times New Roman" pitchFamily="18" charset="0"/>
                    <a:cs typeface="Times New Roman" pitchFamily="18" charset="0"/>
                  </a:rPr>
                  <a:t>   1</a:t>
                </a:r>
                <a:r>
                  <a:rPr lang="en-US" altLang="zh-CN" sz="2400">
                    <a:latin typeface="Times New Roman" pitchFamily="18" charset="0"/>
                  </a:rPr>
                  <a:t>        </a:t>
                </a:r>
                <a:r>
                  <a:rPr lang="en-US" altLang="zh-CN" sz="2400">
                    <a:solidFill>
                      <a:schemeClr val="folHlink"/>
                    </a:solidFill>
                    <a:latin typeface="Times New Roman" pitchFamily="18" charset="0"/>
                  </a:rPr>
                  <a:t>SP</a:t>
                </a:r>
                <a:r>
                  <a:rPr lang="en-US" altLang="zh-CN" sz="2400">
                    <a:latin typeface="Times New Roman" pitchFamily="18" charset="0"/>
                  </a:rPr>
                  <a:t>         </a:t>
                </a:r>
                <a:r>
                  <a:rPr lang="en-US" altLang="zh-CN" sz="2400">
                    <a:solidFill>
                      <a:schemeClr val="folHlink"/>
                    </a:solidFill>
                    <a:latin typeface="Times New Roman" pitchFamily="18" charset="0"/>
                  </a:rPr>
                  <a:t>MAR</a:t>
                </a:r>
              </a:p>
            </p:txBody>
          </p:sp>
          <p:sp>
            <p:nvSpPr>
              <p:cNvPr id="121875" name="Line 47"/>
              <p:cNvSpPr>
                <a:spLocks noChangeShapeType="1"/>
              </p:cNvSpPr>
              <p:nvPr/>
            </p:nvSpPr>
            <p:spPr bwMode="auto">
              <a:xfrm>
                <a:off x="4422" y="1407"/>
                <a:ext cx="227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 type="stealth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1876" name="Line 56"/>
              <p:cNvSpPr>
                <a:spLocks noChangeShapeType="1"/>
              </p:cNvSpPr>
              <p:nvPr/>
            </p:nvSpPr>
            <p:spPr bwMode="auto">
              <a:xfrm>
                <a:off x="3787" y="1407"/>
                <a:ext cx="227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 type="stealth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1877" name="Line 48"/>
              <p:cNvSpPr>
                <a:spLocks noChangeShapeType="1"/>
              </p:cNvSpPr>
              <p:nvPr/>
            </p:nvSpPr>
            <p:spPr bwMode="auto">
              <a:xfrm>
                <a:off x="3470" y="1407"/>
                <a:ext cx="102" cy="0"/>
              </a:xfrm>
              <a:prstGeom prst="line">
                <a:avLst/>
              </a:prstGeom>
              <a:noFill/>
              <a:ln w="1905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21873" name="Line 28"/>
            <p:cNvSpPr>
              <a:spLocks noChangeShapeType="1"/>
            </p:cNvSpPr>
            <p:nvPr/>
          </p:nvSpPr>
          <p:spPr bwMode="auto">
            <a:xfrm>
              <a:off x="3805" y="3213"/>
              <a:ext cx="22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5" name="Group 62"/>
          <p:cNvGrpSpPr>
            <a:grpSpLocks/>
          </p:cNvGrpSpPr>
          <p:nvPr/>
        </p:nvGrpSpPr>
        <p:grpSpPr bwMode="auto">
          <a:xfrm>
            <a:off x="762000" y="4724400"/>
            <a:ext cx="6553200" cy="609600"/>
            <a:chOff x="480" y="3408"/>
            <a:chExt cx="4128" cy="384"/>
          </a:xfrm>
        </p:grpSpPr>
        <p:sp>
          <p:nvSpPr>
            <p:cNvPr id="121862" name="Rectangle 63"/>
            <p:cNvSpPr>
              <a:spLocks noChangeArrowheads="1"/>
            </p:cNvSpPr>
            <p:nvPr/>
          </p:nvSpPr>
          <p:spPr bwMode="auto">
            <a:xfrm>
              <a:off x="480" y="3408"/>
              <a:ext cx="4128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21863" name="Group 64"/>
            <p:cNvGrpSpPr>
              <a:grpSpLocks/>
            </p:cNvGrpSpPr>
            <p:nvPr/>
          </p:nvGrpSpPr>
          <p:grpSpPr bwMode="auto">
            <a:xfrm>
              <a:off x="1309" y="3456"/>
              <a:ext cx="2915" cy="323"/>
              <a:chOff x="1309" y="3456"/>
              <a:chExt cx="2915" cy="323"/>
            </a:xfrm>
          </p:grpSpPr>
          <p:sp>
            <p:nvSpPr>
              <p:cNvPr id="121864" name="Text Box 65"/>
              <p:cNvSpPr txBox="1">
                <a:spLocks noChangeArrowheads="1"/>
              </p:cNvSpPr>
              <p:nvPr/>
            </p:nvSpPr>
            <p:spPr bwMode="auto">
              <a:xfrm>
                <a:off x="1309" y="3456"/>
                <a:ext cx="2915" cy="32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15000"/>
                  </a:lnSpc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中断识别程序入口地址 </a:t>
                </a:r>
                <a:r>
                  <a:rPr lang="en-US" altLang="zh-CN" sz="2400">
                    <a:latin typeface="Times New Roman" pitchFamily="18" charset="0"/>
                  </a:rPr>
                  <a:t>M        PC</a:t>
                </a:r>
              </a:p>
            </p:txBody>
          </p:sp>
          <p:sp>
            <p:nvSpPr>
              <p:cNvPr id="121865" name="Line 66"/>
              <p:cNvSpPr>
                <a:spLocks noChangeShapeType="1"/>
              </p:cNvSpPr>
              <p:nvPr/>
            </p:nvSpPr>
            <p:spPr bwMode="auto">
              <a:xfrm>
                <a:off x="3588" y="3645"/>
                <a:ext cx="22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Text Box 2"/>
          <p:cNvSpPr txBox="1">
            <a:spLocks noChangeArrowheads="1"/>
          </p:cNvSpPr>
          <p:nvPr/>
        </p:nvSpPr>
        <p:spPr bwMode="auto">
          <a:xfrm>
            <a:off x="1241425" y="2636838"/>
            <a:ext cx="8515350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800">
                <a:latin typeface="Times New Roman" pitchFamily="18" charset="0"/>
              </a:rPr>
              <a:t>1</a:t>
            </a:r>
            <a:r>
              <a:rPr lang="en-US" altLang="zh-CN" sz="2800"/>
              <a:t>.</a:t>
            </a:r>
            <a:r>
              <a:rPr lang="zh-CN" altLang="en-US" sz="2800"/>
              <a:t>控制单元对不同的指令在取指、间址和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800"/>
              <a:t>  中断周期中，发出哪些相同的操作命令</a:t>
            </a:r>
            <a:r>
              <a:rPr lang="zh-CN" altLang="en-US" sz="2400"/>
              <a:t> </a:t>
            </a:r>
          </a:p>
        </p:txBody>
      </p:sp>
      <p:sp>
        <p:nvSpPr>
          <p:cNvPr id="122883" name="Text Box 3"/>
          <p:cNvSpPr txBox="1">
            <a:spLocks noChangeArrowheads="1"/>
          </p:cNvSpPr>
          <p:nvPr/>
        </p:nvSpPr>
        <p:spPr bwMode="auto">
          <a:xfrm>
            <a:off x="468313" y="1628775"/>
            <a:ext cx="606266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solidFill>
                  <a:schemeClr val="folHlink"/>
                </a:solidFill>
                <a:latin typeface="Times New Roman" pitchFamily="18" charset="0"/>
              </a:rPr>
              <a:t>重点</a:t>
            </a:r>
          </a:p>
        </p:txBody>
      </p:sp>
      <p:sp>
        <p:nvSpPr>
          <p:cNvPr id="276484" name="Rectangle 4"/>
          <p:cNvSpPr>
            <a:spLocks noChangeArrowheads="1"/>
          </p:cNvSpPr>
          <p:nvPr/>
        </p:nvSpPr>
        <p:spPr bwMode="auto">
          <a:xfrm>
            <a:off x="685800" y="26035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第９章  控制单元的功能</a:t>
            </a:r>
          </a:p>
        </p:txBody>
      </p:sp>
      <p:sp>
        <p:nvSpPr>
          <p:cNvPr id="276485" name="Text Box 5"/>
          <p:cNvSpPr txBox="1">
            <a:spLocks noChangeArrowheads="1"/>
          </p:cNvSpPr>
          <p:nvPr/>
        </p:nvSpPr>
        <p:spPr bwMode="auto">
          <a:xfrm>
            <a:off x="1241425" y="3810000"/>
            <a:ext cx="8515350" cy="1057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800" dirty="0">
                <a:latin typeface="Times New Roman" pitchFamily="18" charset="0"/>
              </a:rPr>
              <a:t>2. </a:t>
            </a:r>
            <a:r>
              <a:rPr lang="en-US" altLang="en-US" sz="2800" dirty="0" err="1"/>
              <a:t>控制单元</a:t>
            </a:r>
            <a:r>
              <a:rPr lang="zh-CN" altLang="en-US" sz="2800" dirty="0"/>
              <a:t>对</a:t>
            </a:r>
            <a:r>
              <a:rPr lang="en-US" altLang="zh-CN" sz="2800" dirty="0" err="1">
                <a:solidFill>
                  <a:srgbClr val="FF0000"/>
                </a:solidFill>
              </a:rPr>
              <a:t>不同</a:t>
            </a:r>
            <a:r>
              <a:rPr lang="zh-CN" altLang="en-US" sz="2800" dirty="0">
                <a:solidFill>
                  <a:srgbClr val="FF0000"/>
                </a:solidFill>
              </a:rPr>
              <a:t>的指令在执行</a:t>
            </a:r>
            <a:r>
              <a:rPr lang="en-US" altLang="zh-CN" sz="2800" dirty="0" err="1">
                <a:solidFill>
                  <a:srgbClr val="FF0000"/>
                </a:solidFill>
              </a:rPr>
              <a:t>周期</a:t>
            </a:r>
            <a:r>
              <a:rPr lang="en-US" altLang="zh-CN" sz="2800" dirty="0" err="1"/>
              <a:t>发出的</a:t>
            </a:r>
            <a:endParaRPr lang="en-US" altLang="zh-CN" sz="2800" dirty="0"/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800" dirty="0"/>
              <a:t>  微操作命令是</a:t>
            </a:r>
            <a:r>
              <a:rPr lang="zh-CN" altLang="en-US" sz="2800" dirty="0">
                <a:solidFill>
                  <a:srgbClr val="FF0000"/>
                </a:solidFill>
              </a:rPr>
              <a:t>不同</a:t>
            </a:r>
            <a:r>
              <a:rPr lang="zh-CN" altLang="en-US" sz="2800" dirty="0"/>
              <a:t>的</a:t>
            </a:r>
          </a:p>
        </p:txBody>
      </p:sp>
      <p:sp>
        <p:nvSpPr>
          <p:cNvPr id="276486" name="Text Box 6"/>
          <p:cNvSpPr txBox="1">
            <a:spLocks noChangeArrowheads="1"/>
          </p:cNvSpPr>
          <p:nvPr/>
        </p:nvSpPr>
        <p:spPr bwMode="auto">
          <a:xfrm>
            <a:off x="1241425" y="4984750"/>
            <a:ext cx="8515350" cy="604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800">
                <a:latin typeface="Times New Roman" pitchFamily="18" charset="0"/>
              </a:rPr>
              <a:t>3. </a:t>
            </a:r>
            <a:r>
              <a:rPr lang="zh-CN" altLang="en-US" sz="2800"/>
              <a:t>多级时序系统</a:t>
            </a:r>
          </a:p>
        </p:txBody>
      </p:sp>
      <p:sp>
        <p:nvSpPr>
          <p:cNvPr id="122887" name="Text Box 7"/>
          <p:cNvSpPr txBox="1">
            <a:spLocks noChangeArrowheads="1"/>
          </p:cNvSpPr>
          <p:nvPr/>
        </p:nvSpPr>
        <p:spPr bwMode="auto">
          <a:xfrm>
            <a:off x="1241425" y="4610100"/>
            <a:ext cx="8515350" cy="604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6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6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85" grpId="0" autoUpdateAnimBg="0"/>
      <p:bldP spid="276486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Text Box 2"/>
          <p:cNvSpPr txBox="1">
            <a:spLocks noChangeArrowheads="1"/>
          </p:cNvSpPr>
          <p:nvPr/>
        </p:nvSpPr>
        <p:spPr bwMode="auto">
          <a:xfrm>
            <a:off x="468313" y="1700213"/>
            <a:ext cx="8424862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chemeClr val="folHlink"/>
                </a:solidFill>
                <a:latin typeface="Times New Roman" pitchFamily="18" charset="0"/>
              </a:rPr>
              <a:t>例</a:t>
            </a:r>
            <a:r>
              <a:rPr lang="en-US" altLang="zh-CN" sz="2400" dirty="0">
                <a:solidFill>
                  <a:schemeClr val="folHlink"/>
                </a:solidFill>
                <a:latin typeface="Times New Roman" pitchFamily="18" charset="0"/>
              </a:rPr>
              <a:t>3.1</a:t>
            </a:r>
            <a:r>
              <a:rPr lang="zh-CN" altLang="en-US" sz="2800" dirty="0">
                <a:latin typeface="Times New Roman" pitchFamily="18" charset="0"/>
              </a:rPr>
              <a:t>  </a:t>
            </a:r>
            <a:r>
              <a:rPr lang="zh-CN" altLang="en-US" sz="2400" dirty="0">
                <a:latin typeface="Times New Roman" pitchFamily="18" charset="0"/>
              </a:rPr>
              <a:t>假设总线的时钟频率为 </a:t>
            </a:r>
            <a:r>
              <a:rPr lang="en-US" altLang="zh-CN" sz="2400" dirty="0">
                <a:solidFill>
                  <a:schemeClr val="folHlink"/>
                </a:solidFill>
                <a:latin typeface="Times New Roman" pitchFamily="18" charset="0"/>
              </a:rPr>
              <a:t>100</a:t>
            </a:r>
            <a:r>
              <a:rPr lang="en-US" altLang="zh-CN" sz="2400" dirty="0">
                <a:latin typeface="Times New Roman" pitchFamily="18" charset="0"/>
              </a:rPr>
              <a:t> MHz</a:t>
            </a:r>
            <a:r>
              <a:rPr lang="zh-CN" altLang="en-US" sz="2400" dirty="0">
                <a:latin typeface="Times New Roman" pitchFamily="18" charset="0"/>
              </a:rPr>
              <a:t>，总线的传输周期为 </a:t>
            </a:r>
            <a:r>
              <a:rPr lang="en-US" altLang="zh-CN" sz="2400" dirty="0">
                <a:solidFill>
                  <a:schemeClr val="folHlink"/>
                </a:solidFill>
                <a:latin typeface="Times New Roman" pitchFamily="18" charset="0"/>
              </a:rPr>
              <a:t>4 </a:t>
            </a:r>
            <a:r>
              <a:rPr lang="zh-CN" altLang="en-US" sz="2400" dirty="0">
                <a:latin typeface="Times New Roman" pitchFamily="18" charset="0"/>
              </a:rPr>
              <a:t>个时钟周期，总线的宽度为 </a:t>
            </a:r>
            <a:r>
              <a:rPr lang="en-US" altLang="zh-CN" sz="2400" dirty="0">
                <a:solidFill>
                  <a:schemeClr val="folHlink"/>
                </a:solidFill>
                <a:latin typeface="Times New Roman" pitchFamily="18" charset="0"/>
              </a:rPr>
              <a:t>32</a:t>
            </a:r>
            <a:r>
              <a:rPr lang="en-US" altLang="zh-CN" sz="2400" dirty="0">
                <a:latin typeface="Times New Roman" pitchFamily="18" charset="0"/>
              </a:rPr>
              <a:t> </a:t>
            </a:r>
            <a:r>
              <a:rPr lang="zh-CN" altLang="en-US" sz="2400" dirty="0">
                <a:latin typeface="Times New Roman" pitchFamily="18" charset="0"/>
              </a:rPr>
              <a:t>位，试求总线的数据传输率。若想提高一倍数据传输率，可采取什么措施？</a:t>
            </a:r>
          </a:p>
        </p:txBody>
      </p:sp>
      <p:sp>
        <p:nvSpPr>
          <p:cNvPr id="393219" name="Text Box 3"/>
          <p:cNvSpPr txBox="1">
            <a:spLocks noChangeArrowheads="1"/>
          </p:cNvSpPr>
          <p:nvPr/>
        </p:nvSpPr>
        <p:spPr bwMode="auto">
          <a:xfrm>
            <a:off x="576263" y="3805238"/>
            <a:ext cx="8532812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chemeClr val="folHlink"/>
                </a:solidFill>
                <a:latin typeface="Times New Roman" pitchFamily="18" charset="0"/>
              </a:rPr>
              <a:t>解：</a:t>
            </a:r>
            <a:r>
              <a:rPr lang="zh-CN" altLang="en-US" sz="2400" dirty="0">
                <a:latin typeface="Times New Roman" pitchFamily="18" charset="0"/>
              </a:rPr>
              <a:t>根据总线时钟频率为</a:t>
            </a:r>
            <a:r>
              <a:rPr lang="en-US" altLang="zh-CN" sz="2400" dirty="0">
                <a:solidFill>
                  <a:schemeClr val="folHlink"/>
                </a:solidFill>
                <a:latin typeface="Times New Roman" pitchFamily="18" charset="0"/>
              </a:rPr>
              <a:t>100</a:t>
            </a:r>
            <a:r>
              <a:rPr lang="en-US" altLang="zh-CN" sz="2400" dirty="0">
                <a:latin typeface="Times New Roman" pitchFamily="18" charset="0"/>
              </a:rPr>
              <a:t> MHz</a:t>
            </a:r>
            <a:r>
              <a:rPr lang="zh-CN" altLang="en-US" sz="2400" dirty="0">
                <a:latin typeface="Times New Roman" pitchFamily="18" charset="0"/>
              </a:rPr>
              <a:t>，</a:t>
            </a:r>
          </a:p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itchFamily="18" charset="0"/>
              </a:rPr>
              <a:t>        得 </a:t>
            </a:r>
            <a:r>
              <a:rPr lang="en-US" altLang="zh-CN" sz="2400" dirty="0">
                <a:solidFill>
                  <a:schemeClr val="folHlink"/>
                </a:solidFill>
                <a:latin typeface="Times New Roman" pitchFamily="18" charset="0"/>
              </a:rPr>
              <a:t>1</a:t>
            </a:r>
            <a:r>
              <a:rPr lang="en-US" altLang="zh-CN" sz="2400" dirty="0">
                <a:latin typeface="Times New Roman" pitchFamily="18" charset="0"/>
              </a:rPr>
              <a:t> </a:t>
            </a:r>
            <a:r>
              <a:rPr lang="zh-CN" altLang="en-US" sz="2400" dirty="0">
                <a:latin typeface="Times New Roman" pitchFamily="18" charset="0"/>
              </a:rPr>
              <a:t>个时钟周期为  </a:t>
            </a:r>
            <a:r>
              <a:rPr lang="en-US" altLang="zh-CN" sz="2400" dirty="0">
                <a:latin typeface="Times New Roman" pitchFamily="18" charset="0"/>
              </a:rPr>
              <a:t>1/100 MHz = </a:t>
            </a:r>
            <a:r>
              <a:rPr lang="en-US" altLang="zh-CN" sz="2400" dirty="0">
                <a:solidFill>
                  <a:schemeClr val="folHlink"/>
                </a:solidFill>
                <a:latin typeface="Times New Roman" pitchFamily="18" charset="0"/>
              </a:rPr>
              <a:t>0.01</a:t>
            </a:r>
            <a:r>
              <a:rPr lang="en-US" altLang="zh-CN" sz="2400" dirty="0">
                <a:latin typeface="Times New Roman" pitchFamily="18" charset="0"/>
              </a:rPr>
              <a:t>μs</a:t>
            </a:r>
          </a:p>
          <a:p>
            <a:pPr>
              <a:spcBef>
                <a:spcPct val="50000"/>
              </a:spcBef>
            </a:pPr>
            <a:r>
              <a:rPr lang="en-US" altLang="zh-CN" sz="2400" dirty="0">
                <a:latin typeface="Times New Roman" pitchFamily="18" charset="0"/>
              </a:rPr>
              <a:t>        </a:t>
            </a:r>
            <a:r>
              <a:rPr lang="zh-CN" altLang="en-US" sz="2400" dirty="0">
                <a:latin typeface="Times New Roman" pitchFamily="18" charset="0"/>
              </a:rPr>
              <a:t>总线传输周期为 </a:t>
            </a:r>
            <a:r>
              <a:rPr lang="en-US" altLang="zh-CN" sz="2400" dirty="0">
                <a:latin typeface="Times New Roman" pitchFamily="18" charset="0"/>
              </a:rPr>
              <a:t>0.01μs×4 = </a:t>
            </a:r>
            <a:r>
              <a:rPr lang="en-US" altLang="zh-CN" sz="2400" dirty="0">
                <a:solidFill>
                  <a:schemeClr val="folHlink"/>
                </a:solidFill>
                <a:latin typeface="Times New Roman" pitchFamily="18" charset="0"/>
              </a:rPr>
              <a:t>0.04</a:t>
            </a:r>
            <a:r>
              <a:rPr lang="en-US" altLang="zh-CN" sz="2400" dirty="0">
                <a:latin typeface="Times New Roman" pitchFamily="18" charset="0"/>
              </a:rPr>
              <a:t>μs</a:t>
            </a:r>
          </a:p>
          <a:p>
            <a:pPr>
              <a:spcBef>
                <a:spcPct val="50000"/>
              </a:spcBef>
            </a:pPr>
            <a:r>
              <a:rPr lang="en-US" altLang="zh-CN" sz="2400" dirty="0">
                <a:latin typeface="Times New Roman" pitchFamily="18" charset="0"/>
              </a:rPr>
              <a:t>        </a:t>
            </a:r>
            <a:r>
              <a:rPr lang="zh-CN" altLang="en-US" sz="2400" dirty="0">
                <a:latin typeface="Times New Roman" pitchFamily="18" charset="0"/>
              </a:rPr>
              <a:t>由于总线的宽度为 </a:t>
            </a:r>
            <a:r>
              <a:rPr lang="en-US" altLang="zh-CN" sz="2400" dirty="0">
                <a:solidFill>
                  <a:schemeClr val="folHlink"/>
                </a:solidFill>
                <a:latin typeface="Times New Roman" pitchFamily="18" charset="0"/>
              </a:rPr>
              <a:t>32</a:t>
            </a:r>
            <a:r>
              <a:rPr lang="en-US" altLang="zh-CN" sz="2400" dirty="0">
                <a:latin typeface="Times New Roman" pitchFamily="18" charset="0"/>
              </a:rPr>
              <a:t> </a:t>
            </a:r>
            <a:r>
              <a:rPr lang="zh-CN" altLang="en-US" sz="2400" dirty="0">
                <a:latin typeface="Times New Roman" pitchFamily="18" charset="0"/>
              </a:rPr>
              <a:t>位 </a:t>
            </a:r>
            <a:r>
              <a:rPr lang="en-US" altLang="zh-CN" sz="2400" dirty="0">
                <a:latin typeface="Times New Roman" pitchFamily="18" charset="0"/>
              </a:rPr>
              <a:t>=</a:t>
            </a:r>
            <a:r>
              <a:rPr lang="en-US" altLang="zh-CN" sz="2400" dirty="0">
                <a:solidFill>
                  <a:schemeClr val="folHlink"/>
                </a:solidFill>
                <a:latin typeface="Times New Roman" pitchFamily="18" charset="0"/>
              </a:rPr>
              <a:t> 4 </a:t>
            </a:r>
            <a:r>
              <a:rPr lang="en-US" altLang="zh-CN" sz="2400" dirty="0">
                <a:latin typeface="Times New Roman" pitchFamily="18" charset="0"/>
              </a:rPr>
              <a:t>B</a:t>
            </a:r>
            <a:r>
              <a:rPr lang="zh-CN" altLang="en-US" sz="2400" dirty="0">
                <a:latin typeface="Times New Roman" pitchFamily="18" charset="0"/>
              </a:rPr>
              <a:t>（字节）</a:t>
            </a:r>
          </a:p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itchFamily="18" charset="0"/>
              </a:rPr>
              <a:t>故总线的数据传输率为 </a:t>
            </a:r>
            <a:r>
              <a:rPr lang="en-US" altLang="zh-CN" sz="2400" dirty="0">
                <a:solidFill>
                  <a:schemeClr val="folHlink"/>
                </a:solidFill>
                <a:latin typeface="Times New Roman" pitchFamily="18" charset="0"/>
              </a:rPr>
              <a:t>4</a:t>
            </a:r>
            <a:r>
              <a:rPr lang="en-US" altLang="zh-CN" sz="2400" dirty="0">
                <a:latin typeface="Times New Roman" pitchFamily="18" charset="0"/>
              </a:rPr>
              <a:t> B/</a:t>
            </a:r>
            <a:r>
              <a:rPr lang="zh-CN" altLang="en-US" sz="2400" dirty="0">
                <a:latin typeface="Times New Roman" pitchFamily="18" charset="0"/>
              </a:rPr>
              <a:t>（</a:t>
            </a:r>
            <a:r>
              <a:rPr lang="en-US" altLang="zh-CN" sz="2400" dirty="0">
                <a:latin typeface="Times New Roman" pitchFamily="18" charset="0"/>
              </a:rPr>
              <a:t>0.04μs</a:t>
            </a:r>
            <a:r>
              <a:rPr lang="zh-CN" altLang="en-US" sz="2400" dirty="0">
                <a:latin typeface="Times New Roman" pitchFamily="18" charset="0"/>
              </a:rPr>
              <a:t>）</a:t>
            </a:r>
            <a:r>
              <a:rPr lang="en-US" altLang="zh-CN" sz="2400" dirty="0">
                <a:latin typeface="Times New Roman" pitchFamily="18" charset="0"/>
              </a:rPr>
              <a:t>=</a:t>
            </a:r>
            <a:r>
              <a:rPr lang="en-US" altLang="zh-CN" sz="2400" dirty="0">
                <a:solidFill>
                  <a:schemeClr val="folHlink"/>
                </a:solidFill>
                <a:latin typeface="Times New Roman" pitchFamily="18" charset="0"/>
              </a:rPr>
              <a:t>100</a:t>
            </a:r>
            <a:r>
              <a:rPr lang="en-US" altLang="zh-CN" sz="2400" dirty="0">
                <a:latin typeface="Times New Roman" pitchFamily="18" charset="0"/>
              </a:rPr>
              <a:t> </a:t>
            </a:r>
            <a:r>
              <a:rPr lang="en-US" altLang="zh-CN" sz="2400" dirty="0" err="1">
                <a:latin typeface="Times New Roman" pitchFamily="18" charset="0"/>
              </a:rPr>
              <a:t>MBps</a:t>
            </a:r>
            <a:endParaRPr lang="en-US" altLang="zh-CN" sz="2400" dirty="0">
              <a:latin typeface="Times New Roman" pitchFamily="18" charset="0"/>
            </a:endParaRP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646113" y="452438"/>
            <a:ext cx="84978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400"/>
              <a:t>总线带宽（总线的数据传输率）</a:t>
            </a:r>
            <a:endParaRPr lang="en-US" altLang="zh-CN" sz="2400"/>
          </a:p>
        </p:txBody>
      </p:sp>
      <p:sp>
        <p:nvSpPr>
          <p:cNvPr id="393221" name="Text Box 5"/>
          <p:cNvSpPr txBox="1">
            <a:spLocks noChangeArrowheads="1"/>
          </p:cNvSpPr>
          <p:nvPr/>
        </p:nvSpPr>
        <p:spPr bwMode="auto">
          <a:xfrm>
            <a:off x="646113" y="1100138"/>
            <a:ext cx="9001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Times New Roman" pitchFamily="18" charset="0"/>
              </a:rPr>
              <a:t>与总线的宽度和总线的时钟频率有关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3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93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93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218" grpId="0"/>
      <p:bldP spid="393219" grpId="0"/>
      <p:bldP spid="393221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Text Box 37"/>
          <p:cNvSpPr txBox="1">
            <a:spLocks noChangeArrowheads="1"/>
          </p:cNvSpPr>
          <p:nvPr/>
        </p:nvSpPr>
        <p:spPr bwMode="auto">
          <a:xfrm>
            <a:off x="441325" y="244475"/>
            <a:ext cx="75866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机器周期、时钟周期和节拍的关系</a:t>
            </a:r>
          </a:p>
        </p:txBody>
      </p:sp>
      <p:grpSp>
        <p:nvGrpSpPr>
          <p:cNvPr id="2" name="Group 64"/>
          <p:cNvGrpSpPr>
            <a:grpSpLocks/>
          </p:cNvGrpSpPr>
          <p:nvPr/>
        </p:nvGrpSpPr>
        <p:grpSpPr bwMode="auto">
          <a:xfrm>
            <a:off x="60325" y="990600"/>
            <a:ext cx="8855075" cy="5638800"/>
            <a:chOff x="38" y="624"/>
            <a:chExt cx="5578" cy="3552"/>
          </a:xfrm>
        </p:grpSpPr>
        <p:sp>
          <p:nvSpPr>
            <p:cNvPr id="123908" name="Freeform 2"/>
            <p:cNvSpPr>
              <a:spLocks/>
            </p:cNvSpPr>
            <p:nvPr/>
          </p:nvSpPr>
          <p:spPr bwMode="auto">
            <a:xfrm>
              <a:off x="384" y="1536"/>
              <a:ext cx="5088" cy="288"/>
            </a:xfrm>
            <a:custGeom>
              <a:avLst/>
              <a:gdLst>
                <a:gd name="T0" fmla="*/ 0 w 5088"/>
                <a:gd name="T1" fmla="*/ 288 h 288"/>
                <a:gd name="T2" fmla="*/ 240 w 5088"/>
                <a:gd name="T3" fmla="*/ 288 h 288"/>
                <a:gd name="T4" fmla="*/ 240 w 5088"/>
                <a:gd name="T5" fmla="*/ 0 h 288"/>
                <a:gd name="T6" fmla="*/ 816 w 5088"/>
                <a:gd name="T7" fmla="*/ 0 h 288"/>
                <a:gd name="T8" fmla="*/ 816 w 5088"/>
                <a:gd name="T9" fmla="*/ 288 h 288"/>
                <a:gd name="T10" fmla="*/ 2544 w 5088"/>
                <a:gd name="T11" fmla="*/ 288 h 288"/>
                <a:gd name="T12" fmla="*/ 2544 w 5088"/>
                <a:gd name="T13" fmla="*/ 0 h 288"/>
                <a:gd name="T14" fmla="*/ 3120 w 5088"/>
                <a:gd name="T15" fmla="*/ 0 h 288"/>
                <a:gd name="T16" fmla="*/ 3120 w 5088"/>
                <a:gd name="T17" fmla="*/ 288 h 288"/>
                <a:gd name="T18" fmla="*/ 4848 w 5088"/>
                <a:gd name="T19" fmla="*/ 288 h 288"/>
                <a:gd name="T20" fmla="*/ 4848 w 5088"/>
                <a:gd name="T21" fmla="*/ 0 h 288"/>
                <a:gd name="T22" fmla="*/ 5088 w 5088"/>
                <a:gd name="T23" fmla="*/ 0 h 28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5088"/>
                <a:gd name="T37" fmla="*/ 0 h 288"/>
                <a:gd name="T38" fmla="*/ 5088 w 5088"/>
                <a:gd name="T39" fmla="*/ 288 h 28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5088" h="288">
                  <a:moveTo>
                    <a:pt x="0" y="288"/>
                  </a:moveTo>
                  <a:lnTo>
                    <a:pt x="240" y="288"/>
                  </a:lnTo>
                  <a:lnTo>
                    <a:pt x="240" y="0"/>
                  </a:lnTo>
                  <a:lnTo>
                    <a:pt x="816" y="0"/>
                  </a:lnTo>
                  <a:lnTo>
                    <a:pt x="816" y="288"/>
                  </a:lnTo>
                  <a:lnTo>
                    <a:pt x="2544" y="288"/>
                  </a:lnTo>
                  <a:lnTo>
                    <a:pt x="2544" y="0"/>
                  </a:lnTo>
                  <a:lnTo>
                    <a:pt x="3120" y="0"/>
                  </a:lnTo>
                  <a:lnTo>
                    <a:pt x="3120" y="288"/>
                  </a:lnTo>
                  <a:lnTo>
                    <a:pt x="4848" y="288"/>
                  </a:lnTo>
                  <a:lnTo>
                    <a:pt x="4848" y="0"/>
                  </a:lnTo>
                  <a:lnTo>
                    <a:pt x="5088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909" name="Freeform 3"/>
            <p:cNvSpPr>
              <a:spLocks/>
            </p:cNvSpPr>
            <p:nvPr/>
          </p:nvSpPr>
          <p:spPr bwMode="auto">
            <a:xfrm>
              <a:off x="367" y="2112"/>
              <a:ext cx="5118" cy="292"/>
            </a:xfrm>
            <a:custGeom>
              <a:avLst/>
              <a:gdLst>
                <a:gd name="T0" fmla="*/ 0 w 5118"/>
                <a:gd name="T1" fmla="*/ 292 h 292"/>
                <a:gd name="T2" fmla="*/ 833 w 5118"/>
                <a:gd name="T3" fmla="*/ 288 h 292"/>
                <a:gd name="T4" fmla="*/ 833 w 5118"/>
                <a:gd name="T5" fmla="*/ 0 h 292"/>
                <a:gd name="T6" fmla="*/ 1409 w 5118"/>
                <a:gd name="T7" fmla="*/ 0 h 292"/>
                <a:gd name="T8" fmla="*/ 1409 w 5118"/>
                <a:gd name="T9" fmla="*/ 288 h 292"/>
                <a:gd name="T10" fmla="*/ 3137 w 5118"/>
                <a:gd name="T11" fmla="*/ 288 h 292"/>
                <a:gd name="T12" fmla="*/ 3137 w 5118"/>
                <a:gd name="T13" fmla="*/ 0 h 292"/>
                <a:gd name="T14" fmla="*/ 3713 w 5118"/>
                <a:gd name="T15" fmla="*/ 0 h 292"/>
                <a:gd name="T16" fmla="*/ 3713 w 5118"/>
                <a:gd name="T17" fmla="*/ 288 h 292"/>
                <a:gd name="T18" fmla="*/ 5118 w 5118"/>
                <a:gd name="T19" fmla="*/ 292 h 292"/>
                <a:gd name="T20" fmla="*/ 5105 w 5118"/>
                <a:gd name="T21" fmla="*/ 292 h 292"/>
                <a:gd name="T22" fmla="*/ 5092 w 5118"/>
                <a:gd name="T23" fmla="*/ 292 h 29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5118"/>
                <a:gd name="T37" fmla="*/ 0 h 292"/>
                <a:gd name="T38" fmla="*/ 5118 w 5118"/>
                <a:gd name="T39" fmla="*/ 292 h 29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5118" h="292">
                  <a:moveTo>
                    <a:pt x="0" y="292"/>
                  </a:moveTo>
                  <a:lnTo>
                    <a:pt x="833" y="288"/>
                  </a:lnTo>
                  <a:lnTo>
                    <a:pt x="833" y="0"/>
                  </a:lnTo>
                  <a:lnTo>
                    <a:pt x="1409" y="0"/>
                  </a:lnTo>
                  <a:lnTo>
                    <a:pt x="1409" y="288"/>
                  </a:lnTo>
                  <a:lnTo>
                    <a:pt x="3137" y="288"/>
                  </a:lnTo>
                  <a:lnTo>
                    <a:pt x="3137" y="0"/>
                  </a:lnTo>
                  <a:lnTo>
                    <a:pt x="3713" y="0"/>
                  </a:lnTo>
                  <a:lnTo>
                    <a:pt x="3713" y="288"/>
                  </a:lnTo>
                  <a:lnTo>
                    <a:pt x="5118" y="292"/>
                  </a:lnTo>
                  <a:lnTo>
                    <a:pt x="5105" y="292"/>
                  </a:lnTo>
                  <a:lnTo>
                    <a:pt x="5092" y="292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910" name="Freeform 4"/>
            <p:cNvSpPr>
              <a:spLocks/>
            </p:cNvSpPr>
            <p:nvPr/>
          </p:nvSpPr>
          <p:spPr bwMode="auto">
            <a:xfrm>
              <a:off x="393" y="2688"/>
              <a:ext cx="5171" cy="301"/>
            </a:xfrm>
            <a:custGeom>
              <a:avLst/>
              <a:gdLst>
                <a:gd name="T0" fmla="*/ 0 w 5171"/>
                <a:gd name="T1" fmla="*/ 288 h 301"/>
                <a:gd name="T2" fmla="*/ 1400 w 5171"/>
                <a:gd name="T3" fmla="*/ 288 h 301"/>
                <a:gd name="T4" fmla="*/ 1400 w 5171"/>
                <a:gd name="T5" fmla="*/ 0 h 301"/>
                <a:gd name="T6" fmla="*/ 1976 w 5171"/>
                <a:gd name="T7" fmla="*/ 0 h 301"/>
                <a:gd name="T8" fmla="*/ 1976 w 5171"/>
                <a:gd name="T9" fmla="*/ 288 h 301"/>
                <a:gd name="T10" fmla="*/ 3704 w 5171"/>
                <a:gd name="T11" fmla="*/ 288 h 301"/>
                <a:gd name="T12" fmla="*/ 3704 w 5171"/>
                <a:gd name="T13" fmla="*/ 0 h 301"/>
                <a:gd name="T14" fmla="*/ 4280 w 5171"/>
                <a:gd name="T15" fmla="*/ 0 h 301"/>
                <a:gd name="T16" fmla="*/ 4280 w 5171"/>
                <a:gd name="T17" fmla="*/ 288 h 301"/>
                <a:gd name="T18" fmla="*/ 5158 w 5171"/>
                <a:gd name="T19" fmla="*/ 288 h 301"/>
                <a:gd name="T20" fmla="*/ 5158 w 5171"/>
                <a:gd name="T21" fmla="*/ 288 h 301"/>
                <a:gd name="T22" fmla="*/ 5171 w 5171"/>
                <a:gd name="T23" fmla="*/ 301 h 30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5171"/>
                <a:gd name="T37" fmla="*/ 0 h 301"/>
                <a:gd name="T38" fmla="*/ 5171 w 5171"/>
                <a:gd name="T39" fmla="*/ 301 h 30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5171" h="301">
                  <a:moveTo>
                    <a:pt x="0" y="288"/>
                  </a:moveTo>
                  <a:lnTo>
                    <a:pt x="1400" y="288"/>
                  </a:lnTo>
                  <a:lnTo>
                    <a:pt x="1400" y="0"/>
                  </a:lnTo>
                  <a:lnTo>
                    <a:pt x="1976" y="0"/>
                  </a:lnTo>
                  <a:lnTo>
                    <a:pt x="1976" y="288"/>
                  </a:lnTo>
                  <a:lnTo>
                    <a:pt x="3704" y="288"/>
                  </a:lnTo>
                  <a:lnTo>
                    <a:pt x="3704" y="0"/>
                  </a:lnTo>
                  <a:lnTo>
                    <a:pt x="4280" y="0"/>
                  </a:lnTo>
                  <a:lnTo>
                    <a:pt x="4280" y="288"/>
                  </a:lnTo>
                  <a:lnTo>
                    <a:pt x="5158" y="288"/>
                  </a:lnTo>
                  <a:lnTo>
                    <a:pt x="5171" y="301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911" name="Freeform 5"/>
            <p:cNvSpPr>
              <a:spLocks/>
            </p:cNvSpPr>
            <p:nvPr/>
          </p:nvSpPr>
          <p:spPr bwMode="auto">
            <a:xfrm>
              <a:off x="393" y="3254"/>
              <a:ext cx="5223" cy="292"/>
            </a:xfrm>
            <a:custGeom>
              <a:avLst/>
              <a:gdLst>
                <a:gd name="T0" fmla="*/ 0 w 5223"/>
                <a:gd name="T1" fmla="*/ 292 h 292"/>
                <a:gd name="T2" fmla="*/ 1967 w 5223"/>
                <a:gd name="T3" fmla="*/ 288 h 292"/>
                <a:gd name="T4" fmla="*/ 1967 w 5223"/>
                <a:gd name="T5" fmla="*/ 0 h 292"/>
                <a:gd name="T6" fmla="*/ 2543 w 5223"/>
                <a:gd name="T7" fmla="*/ 0 h 292"/>
                <a:gd name="T8" fmla="*/ 2543 w 5223"/>
                <a:gd name="T9" fmla="*/ 288 h 292"/>
                <a:gd name="T10" fmla="*/ 4271 w 5223"/>
                <a:gd name="T11" fmla="*/ 288 h 292"/>
                <a:gd name="T12" fmla="*/ 4271 w 5223"/>
                <a:gd name="T13" fmla="*/ 0 h 292"/>
                <a:gd name="T14" fmla="*/ 4847 w 5223"/>
                <a:gd name="T15" fmla="*/ 0 h 292"/>
                <a:gd name="T16" fmla="*/ 4847 w 5223"/>
                <a:gd name="T17" fmla="*/ 288 h 292"/>
                <a:gd name="T18" fmla="*/ 5210 w 5223"/>
                <a:gd name="T19" fmla="*/ 292 h 292"/>
                <a:gd name="T20" fmla="*/ 5210 w 5223"/>
                <a:gd name="T21" fmla="*/ 279 h 292"/>
                <a:gd name="T22" fmla="*/ 5223 w 5223"/>
                <a:gd name="T23" fmla="*/ 292 h 29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5223"/>
                <a:gd name="T37" fmla="*/ 0 h 292"/>
                <a:gd name="T38" fmla="*/ 5223 w 5223"/>
                <a:gd name="T39" fmla="*/ 292 h 29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5223" h="292">
                  <a:moveTo>
                    <a:pt x="0" y="292"/>
                  </a:moveTo>
                  <a:lnTo>
                    <a:pt x="1967" y="288"/>
                  </a:lnTo>
                  <a:lnTo>
                    <a:pt x="1967" y="0"/>
                  </a:lnTo>
                  <a:lnTo>
                    <a:pt x="2543" y="0"/>
                  </a:lnTo>
                  <a:lnTo>
                    <a:pt x="2543" y="288"/>
                  </a:lnTo>
                  <a:lnTo>
                    <a:pt x="4271" y="288"/>
                  </a:lnTo>
                  <a:lnTo>
                    <a:pt x="4271" y="0"/>
                  </a:lnTo>
                  <a:lnTo>
                    <a:pt x="4847" y="0"/>
                  </a:lnTo>
                  <a:lnTo>
                    <a:pt x="4847" y="288"/>
                  </a:lnTo>
                  <a:lnTo>
                    <a:pt x="5210" y="292"/>
                  </a:lnTo>
                  <a:lnTo>
                    <a:pt x="5210" y="279"/>
                  </a:lnTo>
                  <a:lnTo>
                    <a:pt x="5223" y="292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912" name="Text Box 6"/>
            <p:cNvSpPr txBox="1">
              <a:spLocks noChangeArrowheads="1"/>
            </p:cNvSpPr>
            <p:nvPr/>
          </p:nvSpPr>
          <p:spPr bwMode="auto">
            <a:xfrm>
              <a:off x="38" y="1056"/>
              <a:ext cx="497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200">
                  <a:solidFill>
                    <a:schemeClr val="folHlink"/>
                  </a:solidFill>
                  <a:latin typeface="Times New Roman" pitchFamily="18" charset="0"/>
                </a:rPr>
                <a:t>CLK</a:t>
              </a:r>
            </a:p>
          </p:txBody>
        </p:sp>
        <p:sp>
          <p:nvSpPr>
            <p:cNvPr id="123913" name="Text Box 7"/>
            <p:cNvSpPr txBox="1">
              <a:spLocks noChangeArrowheads="1"/>
            </p:cNvSpPr>
            <p:nvPr/>
          </p:nvSpPr>
          <p:spPr bwMode="auto">
            <a:xfrm>
              <a:off x="96" y="1632"/>
              <a:ext cx="29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 i="1">
                  <a:solidFill>
                    <a:schemeClr val="folHlink"/>
                  </a:solidFill>
                  <a:latin typeface="Times New Roman" pitchFamily="18" charset="0"/>
                </a:rPr>
                <a:t>T</a:t>
              </a:r>
              <a:r>
                <a:rPr lang="en-US" altLang="zh-CN" sz="2400" baseline="-15000">
                  <a:solidFill>
                    <a:schemeClr val="folHlink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23914" name="Text Box 8"/>
            <p:cNvSpPr txBox="1">
              <a:spLocks noChangeArrowheads="1"/>
            </p:cNvSpPr>
            <p:nvPr/>
          </p:nvSpPr>
          <p:spPr bwMode="auto">
            <a:xfrm>
              <a:off x="96" y="2208"/>
              <a:ext cx="29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 i="1">
                  <a:solidFill>
                    <a:schemeClr val="folHlink"/>
                  </a:solidFill>
                  <a:latin typeface="Times New Roman" pitchFamily="18" charset="0"/>
                </a:rPr>
                <a:t>T</a:t>
              </a:r>
              <a:r>
                <a:rPr lang="en-US" altLang="zh-CN" sz="2400" baseline="-15000">
                  <a:solidFill>
                    <a:schemeClr val="folHlink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23915" name="Text Box 9"/>
            <p:cNvSpPr txBox="1">
              <a:spLocks noChangeArrowheads="1"/>
            </p:cNvSpPr>
            <p:nvPr/>
          </p:nvSpPr>
          <p:spPr bwMode="auto">
            <a:xfrm>
              <a:off x="96" y="2784"/>
              <a:ext cx="29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 i="1">
                  <a:solidFill>
                    <a:schemeClr val="folHlink"/>
                  </a:solidFill>
                  <a:latin typeface="Times New Roman" pitchFamily="18" charset="0"/>
                </a:rPr>
                <a:t>T</a:t>
              </a:r>
              <a:r>
                <a:rPr lang="en-US" altLang="zh-CN" sz="2400" baseline="-15000">
                  <a:solidFill>
                    <a:schemeClr val="folHlink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23916" name="Text Box 10"/>
            <p:cNvSpPr txBox="1">
              <a:spLocks noChangeArrowheads="1"/>
            </p:cNvSpPr>
            <p:nvPr/>
          </p:nvSpPr>
          <p:spPr bwMode="auto">
            <a:xfrm>
              <a:off x="96" y="3360"/>
              <a:ext cx="29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 i="1">
                  <a:solidFill>
                    <a:schemeClr val="folHlink"/>
                  </a:solidFill>
                  <a:latin typeface="Times New Roman" pitchFamily="18" charset="0"/>
                </a:rPr>
                <a:t>T</a:t>
              </a:r>
              <a:r>
                <a:rPr lang="en-US" altLang="zh-CN" sz="2400" baseline="-15000">
                  <a:solidFill>
                    <a:schemeClr val="folHlink"/>
                  </a:solidFill>
                  <a:latin typeface="Times New Roman" pitchFamily="18" charset="0"/>
                </a:rPr>
                <a:t>3</a:t>
              </a:r>
            </a:p>
          </p:txBody>
        </p:sp>
        <p:grpSp>
          <p:nvGrpSpPr>
            <p:cNvPr id="123917" name="Group 11"/>
            <p:cNvGrpSpPr>
              <a:grpSpLocks/>
            </p:cNvGrpSpPr>
            <p:nvPr/>
          </p:nvGrpSpPr>
          <p:grpSpPr bwMode="auto">
            <a:xfrm>
              <a:off x="384" y="1008"/>
              <a:ext cx="5088" cy="2592"/>
              <a:chOff x="384" y="1008"/>
              <a:chExt cx="5088" cy="2592"/>
            </a:xfrm>
          </p:grpSpPr>
          <p:grpSp>
            <p:nvGrpSpPr>
              <p:cNvPr id="123948" name="Group 12"/>
              <p:cNvGrpSpPr>
                <a:grpSpLocks/>
              </p:cNvGrpSpPr>
              <p:nvPr/>
            </p:nvGrpSpPr>
            <p:grpSpPr bwMode="auto">
              <a:xfrm>
                <a:off x="384" y="1008"/>
                <a:ext cx="5088" cy="292"/>
                <a:chOff x="384" y="1964"/>
                <a:chExt cx="5088" cy="292"/>
              </a:xfrm>
            </p:grpSpPr>
            <p:sp>
              <p:nvSpPr>
                <p:cNvPr id="123959" name="Freeform 13"/>
                <p:cNvSpPr>
                  <a:spLocks/>
                </p:cNvSpPr>
                <p:nvPr/>
              </p:nvSpPr>
              <p:spPr bwMode="auto">
                <a:xfrm>
                  <a:off x="384" y="1964"/>
                  <a:ext cx="480" cy="288"/>
                </a:xfrm>
                <a:custGeom>
                  <a:avLst/>
                  <a:gdLst>
                    <a:gd name="T0" fmla="*/ 0 w 480"/>
                    <a:gd name="T1" fmla="*/ 288 h 288"/>
                    <a:gd name="T2" fmla="*/ 240 w 480"/>
                    <a:gd name="T3" fmla="*/ 288 h 288"/>
                    <a:gd name="T4" fmla="*/ 240 w 480"/>
                    <a:gd name="T5" fmla="*/ 0 h 288"/>
                    <a:gd name="T6" fmla="*/ 480 w 480"/>
                    <a:gd name="T7" fmla="*/ 0 h 288"/>
                    <a:gd name="T8" fmla="*/ 480 w 480"/>
                    <a:gd name="T9" fmla="*/ 288 h 2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0"/>
                    <a:gd name="T16" fmla="*/ 0 h 288"/>
                    <a:gd name="T17" fmla="*/ 480 w 480"/>
                    <a:gd name="T18" fmla="*/ 288 h 28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0" h="288">
                      <a:moveTo>
                        <a:pt x="0" y="288"/>
                      </a:moveTo>
                      <a:lnTo>
                        <a:pt x="240" y="288"/>
                      </a:lnTo>
                      <a:lnTo>
                        <a:pt x="240" y="0"/>
                      </a:lnTo>
                      <a:lnTo>
                        <a:pt x="480" y="0"/>
                      </a:lnTo>
                      <a:lnTo>
                        <a:pt x="480" y="288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23960" name="Freeform 14"/>
                <p:cNvSpPr>
                  <a:spLocks/>
                </p:cNvSpPr>
                <p:nvPr/>
              </p:nvSpPr>
              <p:spPr bwMode="auto">
                <a:xfrm>
                  <a:off x="860" y="1964"/>
                  <a:ext cx="580" cy="292"/>
                </a:xfrm>
                <a:custGeom>
                  <a:avLst/>
                  <a:gdLst>
                    <a:gd name="T0" fmla="*/ 0 w 580"/>
                    <a:gd name="T1" fmla="*/ 292 h 292"/>
                    <a:gd name="T2" fmla="*/ 340 w 580"/>
                    <a:gd name="T3" fmla="*/ 288 h 292"/>
                    <a:gd name="T4" fmla="*/ 340 w 580"/>
                    <a:gd name="T5" fmla="*/ 0 h 292"/>
                    <a:gd name="T6" fmla="*/ 580 w 580"/>
                    <a:gd name="T7" fmla="*/ 0 h 292"/>
                    <a:gd name="T8" fmla="*/ 580 w 580"/>
                    <a:gd name="T9" fmla="*/ 288 h 29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80"/>
                    <a:gd name="T16" fmla="*/ 0 h 292"/>
                    <a:gd name="T17" fmla="*/ 580 w 580"/>
                    <a:gd name="T18" fmla="*/ 292 h 29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80" h="292">
                      <a:moveTo>
                        <a:pt x="0" y="292"/>
                      </a:moveTo>
                      <a:lnTo>
                        <a:pt x="340" y="288"/>
                      </a:lnTo>
                      <a:lnTo>
                        <a:pt x="340" y="0"/>
                      </a:lnTo>
                      <a:lnTo>
                        <a:pt x="580" y="0"/>
                      </a:lnTo>
                      <a:lnTo>
                        <a:pt x="580" y="288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23961" name="Freeform 15"/>
                <p:cNvSpPr>
                  <a:spLocks/>
                </p:cNvSpPr>
                <p:nvPr/>
              </p:nvSpPr>
              <p:spPr bwMode="auto">
                <a:xfrm>
                  <a:off x="1436" y="1964"/>
                  <a:ext cx="580" cy="292"/>
                </a:xfrm>
                <a:custGeom>
                  <a:avLst/>
                  <a:gdLst>
                    <a:gd name="T0" fmla="*/ 0 w 580"/>
                    <a:gd name="T1" fmla="*/ 292 h 292"/>
                    <a:gd name="T2" fmla="*/ 340 w 580"/>
                    <a:gd name="T3" fmla="*/ 288 h 292"/>
                    <a:gd name="T4" fmla="*/ 340 w 580"/>
                    <a:gd name="T5" fmla="*/ 0 h 292"/>
                    <a:gd name="T6" fmla="*/ 580 w 580"/>
                    <a:gd name="T7" fmla="*/ 0 h 292"/>
                    <a:gd name="T8" fmla="*/ 580 w 580"/>
                    <a:gd name="T9" fmla="*/ 288 h 29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80"/>
                    <a:gd name="T16" fmla="*/ 0 h 292"/>
                    <a:gd name="T17" fmla="*/ 580 w 580"/>
                    <a:gd name="T18" fmla="*/ 292 h 29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80" h="292">
                      <a:moveTo>
                        <a:pt x="0" y="292"/>
                      </a:moveTo>
                      <a:lnTo>
                        <a:pt x="340" y="288"/>
                      </a:lnTo>
                      <a:lnTo>
                        <a:pt x="340" y="0"/>
                      </a:lnTo>
                      <a:lnTo>
                        <a:pt x="580" y="0"/>
                      </a:lnTo>
                      <a:lnTo>
                        <a:pt x="580" y="288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23962" name="Freeform 16"/>
                <p:cNvSpPr>
                  <a:spLocks/>
                </p:cNvSpPr>
                <p:nvPr/>
              </p:nvSpPr>
              <p:spPr bwMode="auto">
                <a:xfrm>
                  <a:off x="2012" y="1964"/>
                  <a:ext cx="580" cy="292"/>
                </a:xfrm>
                <a:custGeom>
                  <a:avLst/>
                  <a:gdLst>
                    <a:gd name="T0" fmla="*/ 0 w 580"/>
                    <a:gd name="T1" fmla="*/ 292 h 292"/>
                    <a:gd name="T2" fmla="*/ 340 w 580"/>
                    <a:gd name="T3" fmla="*/ 288 h 292"/>
                    <a:gd name="T4" fmla="*/ 340 w 580"/>
                    <a:gd name="T5" fmla="*/ 0 h 292"/>
                    <a:gd name="T6" fmla="*/ 580 w 580"/>
                    <a:gd name="T7" fmla="*/ 0 h 292"/>
                    <a:gd name="T8" fmla="*/ 580 w 580"/>
                    <a:gd name="T9" fmla="*/ 288 h 29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80"/>
                    <a:gd name="T16" fmla="*/ 0 h 292"/>
                    <a:gd name="T17" fmla="*/ 580 w 580"/>
                    <a:gd name="T18" fmla="*/ 292 h 29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80" h="292">
                      <a:moveTo>
                        <a:pt x="0" y="292"/>
                      </a:moveTo>
                      <a:lnTo>
                        <a:pt x="340" y="288"/>
                      </a:lnTo>
                      <a:lnTo>
                        <a:pt x="340" y="0"/>
                      </a:lnTo>
                      <a:lnTo>
                        <a:pt x="580" y="0"/>
                      </a:lnTo>
                      <a:lnTo>
                        <a:pt x="580" y="288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23963" name="Freeform 17"/>
                <p:cNvSpPr>
                  <a:spLocks/>
                </p:cNvSpPr>
                <p:nvPr/>
              </p:nvSpPr>
              <p:spPr bwMode="auto">
                <a:xfrm>
                  <a:off x="2588" y="1964"/>
                  <a:ext cx="580" cy="292"/>
                </a:xfrm>
                <a:custGeom>
                  <a:avLst/>
                  <a:gdLst>
                    <a:gd name="T0" fmla="*/ 0 w 580"/>
                    <a:gd name="T1" fmla="*/ 292 h 292"/>
                    <a:gd name="T2" fmla="*/ 340 w 580"/>
                    <a:gd name="T3" fmla="*/ 288 h 292"/>
                    <a:gd name="T4" fmla="*/ 340 w 580"/>
                    <a:gd name="T5" fmla="*/ 0 h 292"/>
                    <a:gd name="T6" fmla="*/ 580 w 580"/>
                    <a:gd name="T7" fmla="*/ 0 h 292"/>
                    <a:gd name="T8" fmla="*/ 580 w 580"/>
                    <a:gd name="T9" fmla="*/ 288 h 29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80"/>
                    <a:gd name="T16" fmla="*/ 0 h 292"/>
                    <a:gd name="T17" fmla="*/ 580 w 580"/>
                    <a:gd name="T18" fmla="*/ 292 h 29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80" h="292">
                      <a:moveTo>
                        <a:pt x="0" y="292"/>
                      </a:moveTo>
                      <a:lnTo>
                        <a:pt x="340" y="288"/>
                      </a:lnTo>
                      <a:lnTo>
                        <a:pt x="340" y="0"/>
                      </a:lnTo>
                      <a:lnTo>
                        <a:pt x="580" y="0"/>
                      </a:lnTo>
                      <a:lnTo>
                        <a:pt x="580" y="288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23964" name="Freeform 18"/>
                <p:cNvSpPr>
                  <a:spLocks/>
                </p:cNvSpPr>
                <p:nvPr/>
              </p:nvSpPr>
              <p:spPr bwMode="auto">
                <a:xfrm>
                  <a:off x="3164" y="1964"/>
                  <a:ext cx="580" cy="292"/>
                </a:xfrm>
                <a:custGeom>
                  <a:avLst/>
                  <a:gdLst>
                    <a:gd name="T0" fmla="*/ 0 w 580"/>
                    <a:gd name="T1" fmla="*/ 292 h 292"/>
                    <a:gd name="T2" fmla="*/ 340 w 580"/>
                    <a:gd name="T3" fmla="*/ 288 h 292"/>
                    <a:gd name="T4" fmla="*/ 340 w 580"/>
                    <a:gd name="T5" fmla="*/ 0 h 292"/>
                    <a:gd name="T6" fmla="*/ 580 w 580"/>
                    <a:gd name="T7" fmla="*/ 0 h 292"/>
                    <a:gd name="T8" fmla="*/ 580 w 580"/>
                    <a:gd name="T9" fmla="*/ 288 h 29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80"/>
                    <a:gd name="T16" fmla="*/ 0 h 292"/>
                    <a:gd name="T17" fmla="*/ 580 w 580"/>
                    <a:gd name="T18" fmla="*/ 292 h 29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80" h="292">
                      <a:moveTo>
                        <a:pt x="0" y="292"/>
                      </a:moveTo>
                      <a:lnTo>
                        <a:pt x="340" y="288"/>
                      </a:lnTo>
                      <a:lnTo>
                        <a:pt x="340" y="0"/>
                      </a:lnTo>
                      <a:lnTo>
                        <a:pt x="580" y="0"/>
                      </a:lnTo>
                      <a:lnTo>
                        <a:pt x="580" y="288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23965" name="Freeform 19"/>
                <p:cNvSpPr>
                  <a:spLocks/>
                </p:cNvSpPr>
                <p:nvPr/>
              </p:nvSpPr>
              <p:spPr bwMode="auto">
                <a:xfrm>
                  <a:off x="3740" y="1964"/>
                  <a:ext cx="580" cy="292"/>
                </a:xfrm>
                <a:custGeom>
                  <a:avLst/>
                  <a:gdLst>
                    <a:gd name="T0" fmla="*/ 0 w 580"/>
                    <a:gd name="T1" fmla="*/ 292 h 292"/>
                    <a:gd name="T2" fmla="*/ 340 w 580"/>
                    <a:gd name="T3" fmla="*/ 288 h 292"/>
                    <a:gd name="T4" fmla="*/ 340 w 580"/>
                    <a:gd name="T5" fmla="*/ 0 h 292"/>
                    <a:gd name="T6" fmla="*/ 580 w 580"/>
                    <a:gd name="T7" fmla="*/ 0 h 292"/>
                    <a:gd name="T8" fmla="*/ 580 w 580"/>
                    <a:gd name="T9" fmla="*/ 288 h 29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80"/>
                    <a:gd name="T16" fmla="*/ 0 h 292"/>
                    <a:gd name="T17" fmla="*/ 580 w 580"/>
                    <a:gd name="T18" fmla="*/ 292 h 29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80" h="292">
                      <a:moveTo>
                        <a:pt x="0" y="292"/>
                      </a:moveTo>
                      <a:lnTo>
                        <a:pt x="340" y="288"/>
                      </a:lnTo>
                      <a:lnTo>
                        <a:pt x="340" y="0"/>
                      </a:lnTo>
                      <a:lnTo>
                        <a:pt x="580" y="0"/>
                      </a:lnTo>
                      <a:lnTo>
                        <a:pt x="580" y="288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23966" name="Freeform 20"/>
                <p:cNvSpPr>
                  <a:spLocks/>
                </p:cNvSpPr>
                <p:nvPr/>
              </p:nvSpPr>
              <p:spPr bwMode="auto">
                <a:xfrm>
                  <a:off x="4316" y="1964"/>
                  <a:ext cx="580" cy="292"/>
                </a:xfrm>
                <a:custGeom>
                  <a:avLst/>
                  <a:gdLst>
                    <a:gd name="T0" fmla="*/ 0 w 580"/>
                    <a:gd name="T1" fmla="*/ 292 h 292"/>
                    <a:gd name="T2" fmla="*/ 340 w 580"/>
                    <a:gd name="T3" fmla="*/ 288 h 292"/>
                    <a:gd name="T4" fmla="*/ 340 w 580"/>
                    <a:gd name="T5" fmla="*/ 0 h 292"/>
                    <a:gd name="T6" fmla="*/ 580 w 580"/>
                    <a:gd name="T7" fmla="*/ 0 h 292"/>
                    <a:gd name="T8" fmla="*/ 580 w 580"/>
                    <a:gd name="T9" fmla="*/ 288 h 29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80"/>
                    <a:gd name="T16" fmla="*/ 0 h 292"/>
                    <a:gd name="T17" fmla="*/ 580 w 580"/>
                    <a:gd name="T18" fmla="*/ 292 h 29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80" h="292">
                      <a:moveTo>
                        <a:pt x="0" y="292"/>
                      </a:moveTo>
                      <a:lnTo>
                        <a:pt x="340" y="288"/>
                      </a:lnTo>
                      <a:lnTo>
                        <a:pt x="340" y="0"/>
                      </a:lnTo>
                      <a:lnTo>
                        <a:pt x="580" y="0"/>
                      </a:lnTo>
                      <a:lnTo>
                        <a:pt x="580" y="288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23967" name="Freeform 21"/>
                <p:cNvSpPr>
                  <a:spLocks/>
                </p:cNvSpPr>
                <p:nvPr/>
              </p:nvSpPr>
              <p:spPr bwMode="auto">
                <a:xfrm>
                  <a:off x="4892" y="1964"/>
                  <a:ext cx="580" cy="292"/>
                </a:xfrm>
                <a:custGeom>
                  <a:avLst/>
                  <a:gdLst>
                    <a:gd name="T0" fmla="*/ 0 w 580"/>
                    <a:gd name="T1" fmla="*/ 292 h 292"/>
                    <a:gd name="T2" fmla="*/ 340 w 580"/>
                    <a:gd name="T3" fmla="*/ 288 h 292"/>
                    <a:gd name="T4" fmla="*/ 340 w 580"/>
                    <a:gd name="T5" fmla="*/ 0 h 292"/>
                    <a:gd name="T6" fmla="*/ 580 w 580"/>
                    <a:gd name="T7" fmla="*/ 0 h 292"/>
                    <a:gd name="T8" fmla="*/ 580 w 580"/>
                    <a:gd name="T9" fmla="*/ 4 h 29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80"/>
                    <a:gd name="T16" fmla="*/ 0 h 292"/>
                    <a:gd name="T17" fmla="*/ 580 w 580"/>
                    <a:gd name="T18" fmla="*/ 292 h 29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80" h="292">
                      <a:moveTo>
                        <a:pt x="0" y="292"/>
                      </a:moveTo>
                      <a:lnTo>
                        <a:pt x="340" y="288"/>
                      </a:lnTo>
                      <a:lnTo>
                        <a:pt x="340" y="0"/>
                      </a:lnTo>
                      <a:lnTo>
                        <a:pt x="580" y="0"/>
                      </a:lnTo>
                      <a:lnTo>
                        <a:pt x="580" y="4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3949" name="Group 22"/>
              <p:cNvGrpSpPr>
                <a:grpSpLocks/>
              </p:cNvGrpSpPr>
              <p:nvPr/>
            </p:nvGrpSpPr>
            <p:grpSpPr bwMode="auto">
              <a:xfrm>
                <a:off x="624" y="1132"/>
                <a:ext cx="4608" cy="2468"/>
                <a:chOff x="624" y="1132"/>
                <a:chExt cx="4608" cy="2720"/>
              </a:xfrm>
            </p:grpSpPr>
            <p:sp>
              <p:nvSpPr>
                <p:cNvPr id="123950" name="Line 23"/>
                <p:cNvSpPr>
                  <a:spLocks noChangeShapeType="1"/>
                </p:cNvSpPr>
                <p:nvPr/>
              </p:nvSpPr>
              <p:spPr bwMode="auto">
                <a:xfrm>
                  <a:off x="624" y="1132"/>
                  <a:ext cx="0" cy="272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23951" name="Line 24"/>
                <p:cNvSpPr>
                  <a:spLocks noChangeShapeType="1"/>
                </p:cNvSpPr>
                <p:nvPr/>
              </p:nvSpPr>
              <p:spPr bwMode="auto">
                <a:xfrm>
                  <a:off x="1200" y="1132"/>
                  <a:ext cx="0" cy="272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23952" name="Line 25"/>
                <p:cNvSpPr>
                  <a:spLocks noChangeShapeType="1"/>
                </p:cNvSpPr>
                <p:nvPr/>
              </p:nvSpPr>
              <p:spPr bwMode="auto">
                <a:xfrm>
                  <a:off x="1776" y="1132"/>
                  <a:ext cx="0" cy="272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23953" name="Line 26"/>
                <p:cNvSpPr>
                  <a:spLocks noChangeShapeType="1"/>
                </p:cNvSpPr>
                <p:nvPr/>
              </p:nvSpPr>
              <p:spPr bwMode="auto">
                <a:xfrm>
                  <a:off x="2352" y="1132"/>
                  <a:ext cx="0" cy="272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23954" name="Line 27"/>
                <p:cNvSpPr>
                  <a:spLocks noChangeShapeType="1"/>
                </p:cNvSpPr>
                <p:nvPr/>
              </p:nvSpPr>
              <p:spPr bwMode="auto">
                <a:xfrm>
                  <a:off x="2928" y="1132"/>
                  <a:ext cx="0" cy="272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23955" name="Line 28"/>
                <p:cNvSpPr>
                  <a:spLocks noChangeShapeType="1"/>
                </p:cNvSpPr>
                <p:nvPr/>
              </p:nvSpPr>
              <p:spPr bwMode="auto">
                <a:xfrm>
                  <a:off x="3504" y="1132"/>
                  <a:ext cx="0" cy="272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23956" name="Line 29"/>
                <p:cNvSpPr>
                  <a:spLocks noChangeShapeType="1"/>
                </p:cNvSpPr>
                <p:nvPr/>
              </p:nvSpPr>
              <p:spPr bwMode="auto">
                <a:xfrm>
                  <a:off x="4080" y="1132"/>
                  <a:ext cx="0" cy="272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23957" name="Line 30"/>
                <p:cNvSpPr>
                  <a:spLocks noChangeShapeType="1"/>
                </p:cNvSpPr>
                <p:nvPr/>
              </p:nvSpPr>
              <p:spPr bwMode="auto">
                <a:xfrm>
                  <a:off x="4656" y="1132"/>
                  <a:ext cx="0" cy="272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23958" name="Line 31"/>
                <p:cNvSpPr>
                  <a:spLocks noChangeShapeType="1"/>
                </p:cNvSpPr>
                <p:nvPr/>
              </p:nvSpPr>
              <p:spPr bwMode="auto">
                <a:xfrm>
                  <a:off x="5232" y="1132"/>
                  <a:ext cx="0" cy="272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23918" name="Group 32"/>
            <p:cNvGrpSpPr>
              <a:grpSpLocks/>
            </p:cNvGrpSpPr>
            <p:nvPr/>
          </p:nvGrpSpPr>
          <p:grpSpPr bwMode="auto">
            <a:xfrm>
              <a:off x="528" y="624"/>
              <a:ext cx="760" cy="394"/>
              <a:chOff x="528" y="624"/>
              <a:chExt cx="760" cy="394"/>
            </a:xfrm>
          </p:grpSpPr>
          <p:sp>
            <p:nvSpPr>
              <p:cNvPr id="123944" name="Line 33"/>
              <p:cNvSpPr>
                <a:spLocks noChangeShapeType="1"/>
              </p:cNvSpPr>
              <p:nvPr/>
            </p:nvSpPr>
            <p:spPr bwMode="auto">
              <a:xfrm>
                <a:off x="624" y="826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3945" name="Line 34"/>
              <p:cNvSpPr>
                <a:spLocks noChangeShapeType="1"/>
              </p:cNvSpPr>
              <p:nvPr/>
            </p:nvSpPr>
            <p:spPr bwMode="auto">
              <a:xfrm>
                <a:off x="1200" y="826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3946" name="Line 35"/>
              <p:cNvSpPr>
                <a:spLocks noChangeShapeType="1"/>
              </p:cNvSpPr>
              <p:nvPr/>
            </p:nvSpPr>
            <p:spPr bwMode="auto">
              <a:xfrm flipV="1">
                <a:off x="624" y="874"/>
                <a:ext cx="576" cy="0"/>
              </a:xfrm>
              <a:prstGeom prst="line">
                <a:avLst/>
              </a:prstGeom>
              <a:noFill/>
              <a:ln w="19050">
                <a:solidFill>
                  <a:schemeClr val="folHlink"/>
                </a:solidFill>
                <a:round/>
                <a:headEnd type="stealth" w="med" len="med"/>
                <a:tailEnd type="stealth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3947" name="Text Box 36"/>
              <p:cNvSpPr txBox="1">
                <a:spLocks noChangeArrowheads="1"/>
              </p:cNvSpPr>
              <p:nvPr/>
            </p:nvSpPr>
            <p:spPr bwMode="auto">
              <a:xfrm>
                <a:off x="528" y="624"/>
                <a:ext cx="76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solidFill>
                      <a:schemeClr val="folHlink"/>
                    </a:solidFill>
                    <a:latin typeface="Times New Roman" pitchFamily="18" charset="0"/>
                  </a:rPr>
                  <a:t>时钟周期</a:t>
                </a:r>
              </a:p>
            </p:txBody>
          </p:sp>
        </p:grpSp>
        <p:grpSp>
          <p:nvGrpSpPr>
            <p:cNvPr id="123919" name="Group 38"/>
            <p:cNvGrpSpPr>
              <a:grpSpLocks/>
            </p:cNvGrpSpPr>
            <p:nvPr/>
          </p:nvGrpSpPr>
          <p:grpSpPr bwMode="auto">
            <a:xfrm>
              <a:off x="624" y="3648"/>
              <a:ext cx="4608" cy="528"/>
              <a:chOff x="624" y="3744"/>
              <a:chExt cx="4608" cy="528"/>
            </a:xfrm>
          </p:grpSpPr>
          <p:sp>
            <p:nvSpPr>
              <p:cNvPr id="123920" name="Line 39"/>
              <p:cNvSpPr>
                <a:spLocks noChangeShapeType="1"/>
              </p:cNvSpPr>
              <p:nvPr/>
            </p:nvSpPr>
            <p:spPr bwMode="auto">
              <a:xfrm>
                <a:off x="624" y="3984"/>
                <a:ext cx="46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3921" name="Line 40"/>
              <p:cNvSpPr>
                <a:spLocks noChangeShapeType="1"/>
              </p:cNvSpPr>
              <p:nvPr/>
            </p:nvSpPr>
            <p:spPr bwMode="auto">
              <a:xfrm>
                <a:off x="624" y="3792"/>
                <a:ext cx="0" cy="39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3922" name="Line 41"/>
              <p:cNvSpPr>
                <a:spLocks noChangeShapeType="1"/>
              </p:cNvSpPr>
              <p:nvPr/>
            </p:nvSpPr>
            <p:spPr bwMode="auto">
              <a:xfrm>
                <a:off x="1200" y="3882"/>
                <a:ext cx="0" cy="10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3923" name="Line 42"/>
              <p:cNvSpPr>
                <a:spLocks noChangeShapeType="1"/>
              </p:cNvSpPr>
              <p:nvPr/>
            </p:nvSpPr>
            <p:spPr bwMode="auto">
              <a:xfrm>
                <a:off x="1776" y="3882"/>
                <a:ext cx="0" cy="10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3924" name="Line 43"/>
              <p:cNvSpPr>
                <a:spLocks noChangeShapeType="1"/>
              </p:cNvSpPr>
              <p:nvPr/>
            </p:nvSpPr>
            <p:spPr bwMode="auto">
              <a:xfrm>
                <a:off x="2352" y="3882"/>
                <a:ext cx="0" cy="10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3925" name="Line 44"/>
              <p:cNvSpPr>
                <a:spLocks noChangeShapeType="1"/>
              </p:cNvSpPr>
              <p:nvPr/>
            </p:nvSpPr>
            <p:spPr bwMode="auto">
              <a:xfrm>
                <a:off x="2928" y="3792"/>
                <a:ext cx="0" cy="39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3926" name="Line 45"/>
              <p:cNvSpPr>
                <a:spLocks noChangeShapeType="1"/>
              </p:cNvSpPr>
              <p:nvPr/>
            </p:nvSpPr>
            <p:spPr bwMode="auto">
              <a:xfrm>
                <a:off x="3504" y="3882"/>
                <a:ext cx="0" cy="10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3927" name="Line 46"/>
              <p:cNvSpPr>
                <a:spLocks noChangeShapeType="1"/>
              </p:cNvSpPr>
              <p:nvPr/>
            </p:nvSpPr>
            <p:spPr bwMode="auto">
              <a:xfrm>
                <a:off x="4080" y="3882"/>
                <a:ext cx="0" cy="10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3928" name="Line 47"/>
              <p:cNvSpPr>
                <a:spLocks noChangeShapeType="1"/>
              </p:cNvSpPr>
              <p:nvPr/>
            </p:nvSpPr>
            <p:spPr bwMode="auto">
              <a:xfrm>
                <a:off x="4656" y="3882"/>
                <a:ext cx="0" cy="10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3929" name="Line 48"/>
              <p:cNvSpPr>
                <a:spLocks noChangeShapeType="1"/>
              </p:cNvSpPr>
              <p:nvPr/>
            </p:nvSpPr>
            <p:spPr bwMode="auto">
              <a:xfrm>
                <a:off x="5232" y="3792"/>
                <a:ext cx="0" cy="39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3930" name="Line 49"/>
              <p:cNvSpPr>
                <a:spLocks noChangeShapeType="1"/>
              </p:cNvSpPr>
              <p:nvPr/>
            </p:nvSpPr>
            <p:spPr bwMode="auto">
              <a:xfrm>
                <a:off x="2256" y="4118"/>
                <a:ext cx="67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3931" name="Line 50"/>
              <p:cNvSpPr>
                <a:spLocks noChangeShapeType="1"/>
              </p:cNvSpPr>
              <p:nvPr/>
            </p:nvSpPr>
            <p:spPr bwMode="auto">
              <a:xfrm rot="10800000">
                <a:off x="624" y="4118"/>
                <a:ext cx="67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3932" name="Text Box 51"/>
              <p:cNvSpPr txBox="1">
                <a:spLocks noChangeArrowheads="1"/>
              </p:cNvSpPr>
              <p:nvPr/>
            </p:nvSpPr>
            <p:spPr bwMode="auto">
              <a:xfrm>
                <a:off x="1430" y="4020"/>
                <a:ext cx="76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solidFill>
                      <a:schemeClr val="folHlink"/>
                    </a:solidFill>
                    <a:latin typeface="Times New Roman" pitchFamily="18" charset="0"/>
                  </a:rPr>
                  <a:t>机器周期</a:t>
                </a:r>
              </a:p>
            </p:txBody>
          </p:sp>
          <p:sp>
            <p:nvSpPr>
              <p:cNvPr id="123933" name="Line 52"/>
              <p:cNvSpPr>
                <a:spLocks noChangeShapeType="1"/>
              </p:cNvSpPr>
              <p:nvPr/>
            </p:nvSpPr>
            <p:spPr bwMode="auto">
              <a:xfrm>
                <a:off x="4560" y="4120"/>
                <a:ext cx="67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3934" name="Line 53"/>
              <p:cNvSpPr>
                <a:spLocks noChangeShapeType="1"/>
              </p:cNvSpPr>
              <p:nvPr/>
            </p:nvSpPr>
            <p:spPr bwMode="auto">
              <a:xfrm rot="10800000">
                <a:off x="2928" y="4120"/>
                <a:ext cx="67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3935" name="Text Box 54"/>
              <p:cNvSpPr txBox="1">
                <a:spLocks noChangeArrowheads="1"/>
              </p:cNvSpPr>
              <p:nvPr/>
            </p:nvSpPr>
            <p:spPr bwMode="auto">
              <a:xfrm>
                <a:off x="3734" y="4022"/>
                <a:ext cx="76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solidFill>
                      <a:schemeClr val="folHlink"/>
                    </a:solidFill>
                    <a:latin typeface="Times New Roman" pitchFamily="18" charset="0"/>
                  </a:rPr>
                  <a:t>机器周期</a:t>
                </a:r>
              </a:p>
            </p:txBody>
          </p:sp>
          <p:sp>
            <p:nvSpPr>
              <p:cNvPr id="123936" name="Text Box 55"/>
              <p:cNvSpPr txBox="1">
                <a:spLocks noChangeArrowheads="1"/>
              </p:cNvSpPr>
              <p:nvPr/>
            </p:nvSpPr>
            <p:spPr bwMode="auto">
              <a:xfrm>
                <a:off x="768" y="3744"/>
                <a:ext cx="26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i="1">
                    <a:solidFill>
                      <a:schemeClr val="folHlink"/>
                    </a:solidFill>
                    <a:latin typeface="Times New Roman" pitchFamily="18" charset="0"/>
                  </a:rPr>
                  <a:t>T</a:t>
                </a:r>
                <a:r>
                  <a:rPr lang="en-US" altLang="zh-CN" sz="2000" baseline="-15000">
                    <a:solidFill>
                      <a:schemeClr val="folHlink"/>
                    </a:solidFill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123937" name="Text Box 56"/>
              <p:cNvSpPr txBox="1">
                <a:spLocks noChangeArrowheads="1"/>
              </p:cNvSpPr>
              <p:nvPr/>
            </p:nvSpPr>
            <p:spPr bwMode="auto">
              <a:xfrm>
                <a:off x="1357" y="3744"/>
                <a:ext cx="26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i="1">
                    <a:solidFill>
                      <a:schemeClr val="folHlink"/>
                    </a:solidFill>
                    <a:latin typeface="Times New Roman" pitchFamily="18" charset="0"/>
                  </a:rPr>
                  <a:t>T</a:t>
                </a:r>
                <a:r>
                  <a:rPr lang="en-US" altLang="zh-CN" sz="2000" baseline="-15000">
                    <a:solidFill>
                      <a:schemeClr val="folHlink"/>
                    </a:solidFill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123938" name="Text Box 57"/>
              <p:cNvSpPr txBox="1">
                <a:spLocks noChangeArrowheads="1"/>
              </p:cNvSpPr>
              <p:nvPr/>
            </p:nvSpPr>
            <p:spPr bwMode="auto">
              <a:xfrm>
                <a:off x="1933" y="3744"/>
                <a:ext cx="26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i="1">
                    <a:solidFill>
                      <a:schemeClr val="folHlink"/>
                    </a:solidFill>
                    <a:latin typeface="Times New Roman" pitchFamily="18" charset="0"/>
                  </a:rPr>
                  <a:t>T</a:t>
                </a:r>
                <a:r>
                  <a:rPr lang="en-US" altLang="zh-CN" sz="2000" baseline="-15000">
                    <a:solidFill>
                      <a:schemeClr val="folHlink"/>
                    </a:solidFill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123939" name="Text Box 58"/>
              <p:cNvSpPr txBox="1">
                <a:spLocks noChangeArrowheads="1"/>
              </p:cNvSpPr>
              <p:nvPr/>
            </p:nvSpPr>
            <p:spPr bwMode="auto">
              <a:xfrm>
                <a:off x="2509" y="3744"/>
                <a:ext cx="26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i="1">
                    <a:solidFill>
                      <a:schemeClr val="folHlink"/>
                    </a:solidFill>
                    <a:latin typeface="Times New Roman" pitchFamily="18" charset="0"/>
                  </a:rPr>
                  <a:t>T</a:t>
                </a:r>
                <a:r>
                  <a:rPr lang="en-US" altLang="zh-CN" sz="2000" baseline="-15000">
                    <a:solidFill>
                      <a:schemeClr val="folHlink"/>
                    </a:solidFill>
                    <a:latin typeface="Times New Roman" pitchFamily="18" charset="0"/>
                  </a:rPr>
                  <a:t>3</a:t>
                </a:r>
              </a:p>
            </p:txBody>
          </p:sp>
          <p:sp>
            <p:nvSpPr>
              <p:cNvPr id="123940" name="Text Box 59"/>
              <p:cNvSpPr txBox="1">
                <a:spLocks noChangeArrowheads="1"/>
              </p:cNvSpPr>
              <p:nvPr/>
            </p:nvSpPr>
            <p:spPr bwMode="auto">
              <a:xfrm>
                <a:off x="3072" y="3744"/>
                <a:ext cx="26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i="1">
                    <a:solidFill>
                      <a:schemeClr val="folHlink"/>
                    </a:solidFill>
                    <a:latin typeface="Times New Roman" pitchFamily="18" charset="0"/>
                  </a:rPr>
                  <a:t>T</a:t>
                </a:r>
                <a:r>
                  <a:rPr lang="en-US" altLang="zh-CN" sz="2000" baseline="-15000">
                    <a:solidFill>
                      <a:schemeClr val="folHlink"/>
                    </a:solidFill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123941" name="Text Box 60"/>
              <p:cNvSpPr txBox="1">
                <a:spLocks noChangeArrowheads="1"/>
              </p:cNvSpPr>
              <p:nvPr/>
            </p:nvSpPr>
            <p:spPr bwMode="auto">
              <a:xfrm>
                <a:off x="3661" y="3744"/>
                <a:ext cx="26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i="1">
                    <a:solidFill>
                      <a:schemeClr val="folHlink"/>
                    </a:solidFill>
                    <a:latin typeface="Times New Roman" pitchFamily="18" charset="0"/>
                  </a:rPr>
                  <a:t>T</a:t>
                </a:r>
                <a:r>
                  <a:rPr lang="en-US" altLang="zh-CN" sz="2000" baseline="-15000">
                    <a:solidFill>
                      <a:schemeClr val="folHlink"/>
                    </a:solidFill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123942" name="Text Box 61"/>
              <p:cNvSpPr txBox="1">
                <a:spLocks noChangeArrowheads="1"/>
              </p:cNvSpPr>
              <p:nvPr/>
            </p:nvSpPr>
            <p:spPr bwMode="auto">
              <a:xfrm>
                <a:off x="4237" y="3744"/>
                <a:ext cx="26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i="1">
                    <a:solidFill>
                      <a:schemeClr val="folHlink"/>
                    </a:solidFill>
                    <a:latin typeface="Times New Roman" pitchFamily="18" charset="0"/>
                  </a:rPr>
                  <a:t>T</a:t>
                </a:r>
                <a:r>
                  <a:rPr lang="en-US" altLang="zh-CN" sz="2000" baseline="-15000">
                    <a:solidFill>
                      <a:schemeClr val="folHlink"/>
                    </a:solidFill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123943" name="Text Box 62"/>
              <p:cNvSpPr txBox="1">
                <a:spLocks noChangeArrowheads="1"/>
              </p:cNvSpPr>
              <p:nvPr/>
            </p:nvSpPr>
            <p:spPr bwMode="auto">
              <a:xfrm>
                <a:off x="4813" y="3744"/>
                <a:ext cx="26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i="1">
                    <a:solidFill>
                      <a:schemeClr val="folHlink"/>
                    </a:solidFill>
                    <a:latin typeface="Times New Roman" pitchFamily="18" charset="0"/>
                  </a:rPr>
                  <a:t>T</a:t>
                </a:r>
                <a:r>
                  <a:rPr lang="en-US" altLang="zh-CN" sz="2000" baseline="-15000">
                    <a:solidFill>
                      <a:schemeClr val="folHlink"/>
                    </a:solidFill>
                    <a:latin typeface="Times New Roman" pitchFamily="18" charset="0"/>
                  </a:rPr>
                  <a:t>3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441325" y="244475"/>
            <a:ext cx="40592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 dirty="0">
                <a:latin typeface="Times New Roman" pitchFamily="18" charset="0"/>
              </a:rPr>
              <a:t>多级时序系统</a:t>
            </a:r>
          </a:p>
        </p:txBody>
      </p:sp>
      <p:sp>
        <p:nvSpPr>
          <p:cNvPr id="339971" name="Text Box 3"/>
          <p:cNvSpPr txBox="1">
            <a:spLocks noChangeArrowheads="1"/>
          </p:cNvSpPr>
          <p:nvPr/>
        </p:nvSpPr>
        <p:spPr bwMode="auto">
          <a:xfrm>
            <a:off x="1050925" y="928688"/>
            <a:ext cx="69707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机器周期、节拍（状态）组成多级时序系统</a:t>
            </a:r>
          </a:p>
        </p:txBody>
      </p:sp>
      <p:grpSp>
        <p:nvGrpSpPr>
          <p:cNvPr id="2" name="Group 92"/>
          <p:cNvGrpSpPr>
            <a:grpSpLocks/>
          </p:cNvGrpSpPr>
          <p:nvPr/>
        </p:nvGrpSpPr>
        <p:grpSpPr bwMode="auto">
          <a:xfrm>
            <a:off x="1050925" y="1500188"/>
            <a:ext cx="5541963" cy="1090612"/>
            <a:chOff x="662" y="945"/>
            <a:chExt cx="3491" cy="687"/>
          </a:xfrm>
        </p:grpSpPr>
        <p:sp>
          <p:nvSpPr>
            <p:cNvPr id="125020" name="Text Box 4"/>
            <p:cNvSpPr txBox="1">
              <a:spLocks noChangeArrowheads="1"/>
            </p:cNvSpPr>
            <p:nvPr/>
          </p:nvSpPr>
          <p:spPr bwMode="auto">
            <a:xfrm>
              <a:off x="662" y="945"/>
              <a:ext cx="326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 dirty="0">
                  <a:latin typeface="Times New Roman" pitchFamily="18" charset="0"/>
                </a:rPr>
                <a:t>一个指令周期含若干个机器周期</a:t>
              </a:r>
            </a:p>
          </p:txBody>
        </p:sp>
        <p:sp>
          <p:nvSpPr>
            <p:cNvPr id="125021" name="Text Box 5"/>
            <p:cNvSpPr txBox="1">
              <a:spLocks noChangeArrowheads="1"/>
            </p:cNvSpPr>
            <p:nvPr/>
          </p:nvSpPr>
          <p:spPr bwMode="auto">
            <a:xfrm>
              <a:off x="662" y="1305"/>
              <a:ext cx="349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一个机器周期包含若干个时钟周期</a:t>
              </a:r>
            </a:p>
          </p:txBody>
        </p:sp>
      </p:grpSp>
      <p:grpSp>
        <p:nvGrpSpPr>
          <p:cNvPr id="3" name="Group 93"/>
          <p:cNvGrpSpPr>
            <a:grpSpLocks/>
          </p:cNvGrpSpPr>
          <p:nvPr/>
        </p:nvGrpSpPr>
        <p:grpSpPr bwMode="auto">
          <a:xfrm>
            <a:off x="50800" y="2817813"/>
            <a:ext cx="8178800" cy="3887787"/>
            <a:chOff x="32" y="1775"/>
            <a:chExt cx="5152" cy="2449"/>
          </a:xfrm>
        </p:grpSpPr>
        <p:sp>
          <p:nvSpPr>
            <p:cNvPr id="124934" name="Text Box 6"/>
            <p:cNvSpPr txBox="1">
              <a:spLocks noChangeArrowheads="1"/>
            </p:cNvSpPr>
            <p:nvPr/>
          </p:nvSpPr>
          <p:spPr bwMode="auto">
            <a:xfrm>
              <a:off x="38" y="1775"/>
              <a:ext cx="497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200">
                  <a:latin typeface="Times New Roman" pitchFamily="18" charset="0"/>
                </a:rPr>
                <a:t>CLK</a:t>
              </a:r>
            </a:p>
          </p:txBody>
        </p:sp>
        <p:grpSp>
          <p:nvGrpSpPr>
            <p:cNvPr id="124935" name="Group 7"/>
            <p:cNvGrpSpPr>
              <a:grpSpLocks/>
            </p:cNvGrpSpPr>
            <p:nvPr/>
          </p:nvGrpSpPr>
          <p:grpSpPr bwMode="auto">
            <a:xfrm>
              <a:off x="576" y="1815"/>
              <a:ext cx="4608" cy="192"/>
              <a:chOff x="576" y="1815"/>
              <a:chExt cx="4608" cy="192"/>
            </a:xfrm>
          </p:grpSpPr>
          <p:sp>
            <p:nvSpPr>
              <p:cNvPr id="125008" name="Freeform 8"/>
              <p:cNvSpPr>
                <a:spLocks/>
              </p:cNvSpPr>
              <p:nvPr/>
            </p:nvSpPr>
            <p:spPr bwMode="auto">
              <a:xfrm>
                <a:off x="576" y="1815"/>
                <a:ext cx="384" cy="192"/>
              </a:xfrm>
              <a:custGeom>
                <a:avLst/>
                <a:gdLst>
                  <a:gd name="T0" fmla="*/ 0 w 384"/>
                  <a:gd name="T1" fmla="*/ 192 h 192"/>
                  <a:gd name="T2" fmla="*/ 0 w 384"/>
                  <a:gd name="T3" fmla="*/ 0 h 192"/>
                  <a:gd name="T4" fmla="*/ 192 w 384"/>
                  <a:gd name="T5" fmla="*/ 0 h 192"/>
                  <a:gd name="T6" fmla="*/ 192 w 384"/>
                  <a:gd name="T7" fmla="*/ 192 h 192"/>
                  <a:gd name="T8" fmla="*/ 384 w 384"/>
                  <a:gd name="T9" fmla="*/ 192 h 1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84"/>
                  <a:gd name="T16" fmla="*/ 0 h 192"/>
                  <a:gd name="T17" fmla="*/ 384 w 384"/>
                  <a:gd name="T18" fmla="*/ 192 h 1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84" h="192">
                    <a:moveTo>
                      <a:pt x="0" y="192"/>
                    </a:moveTo>
                    <a:lnTo>
                      <a:pt x="0" y="0"/>
                    </a:lnTo>
                    <a:lnTo>
                      <a:pt x="192" y="0"/>
                    </a:lnTo>
                    <a:lnTo>
                      <a:pt x="192" y="192"/>
                    </a:lnTo>
                    <a:lnTo>
                      <a:pt x="384" y="192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5009" name="Freeform 9"/>
              <p:cNvSpPr>
                <a:spLocks/>
              </p:cNvSpPr>
              <p:nvPr/>
            </p:nvSpPr>
            <p:spPr bwMode="auto">
              <a:xfrm>
                <a:off x="960" y="1815"/>
                <a:ext cx="384" cy="192"/>
              </a:xfrm>
              <a:custGeom>
                <a:avLst/>
                <a:gdLst>
                  <a:gd name="T0" fmla="*/ 0 w 384"/>
                  <a:gd name="T1" fmla="*/ 192 h 192"/>
                  <a:gd name="T2" fmla="*/ 0 w 384"/>
                  <a:gd name="T3" fmla="*/ 0 h 192"/>
                  <a:gd name="T4" fmla="*/ 192 w 384"/>
                  <a:gd name="T5" fmla="*/ 0 h 192"/>
                  <a:gd name="T6" fmla="*/ 192 w 384"/>
                  <a:gd name="T7" fmla="*/ 192 h 192"/>
                  <a:gd name="T8" fmla="*/ 384 w 384"/>
                  <a:gd name="T9" fmla="*/ 192 h 1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84"/>
                  <a:gd name="T16" fmla="*/ 0 h 192"/>
                  <a:gd name="T17" fmla="*/ 384 w 384"/>
                  <a:gd name="T18" fmla="*/ 192 h 1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84" h="192">
                    <a:moveTo>
                      <a:pt x="0" y="192"/>
                    </a:moveTo>
                    <a:lnTo>
                      <a:pt x="0" y="0"/>
                    </a:lnTo>
                    <a:lnTo>
                      <a:pt x="192" y="0"/>
                    </a:lnTo>
                    <a:lnTo>
                      <a:pt x="192" y="192"/>
                    </a:lnTo>
                    <a:lnTo>
                      <a:pt x="384" y="192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5010" name="Freeform 10"/>
              <p:cNvSpPr>
                <a:spLocks/>
              </p:cNvSpPr>
              <p:nvPr/>
            </p:nvSpPr>
            <p:spPr bwMode="auto">
              <a:xfrm>
                <a:off x="1344" y="1815"/>
                <a:ext cx="384" cy="192"/>
              </a:xfrm>
              <a:custGeom>
                <a:avLst/>
                <a:gdLst>
                  <a:gd name="T0" fmla="*/ 0 w 384"/>
                  <a:gd name="T1" fmla="*/ 192 h 192"/>
                  <a:gd name="T2" fmla="*/ 0 w 384"/>
                  <a:gd name="T3" fmla="*/ 0 h 192"/>
                  <a:gd name="T4" fmla="*/ 192 w 384"/>
                  <a:gd name="T5" fmla="*/ 0 h 192"/>
                  <a:gd name="T6" fmla="*/ 192 w 384"/>
                  <a:gd name="T7" fmla="*/ 192 h 192"/>
                  <a:gd name="T8" fmla="*/ 384 w 384"/>
                  <a:gd name="T9" fmla="*/ 192 h 1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84"/>
                  <a:gd name="T16" fmla="*/ 0 h 192"/>
                  <a:gd name="T17" fmla="*/ 384 w 384"/>
                  <a:gd name="T18" fmla="*/ 192 h 1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84" h="192">
                    <a:moveTo>
                      <a:pt x="0" y="192"/>
                    </a:moveTo>
                    <a:lnTo>
                      <a:pt x="0" y="0"/>
                    </a:lnTo>
                    <a:lnTo>
                      <a:pt x="192" y="0"/>
                    </a:lnTo>
                    <a:lnTo>
                      <a:pt x="192" y="192"/>
                    </a:lnTo>
                    <a:lnTo>
                      <a:pt x="384" y="192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5011" name="Freeform 11"/>
              <p:cNvSpPr>
                <a:spLocks/>
              </p:cNvSpPr>
              <p:nvPr/>
            </p:nvSpPr>
            <p:spPr bwMode="auto">
              <a:xfrm>
                <a:off x="1728" y="1815"/>
                <a:ext cx="384" cy="192"/>
              </a:xfrm>
              <a:custGeom>
                <a:avLst/>
                <a:gdLst>
                  <a:gd name="T0" fmla="*/ 0 w 384"/>
                  <a:gd name="T1" fmla="*/ 192 h 192"/>
                  <a:gd name="T2" fmla="*/ 0 w 384"/>
                  <a:gd name="T3" fmla="*/ 0 h 192"/>
                  <a:gd name="T4" fmla="*/ 192 w 384"/>
                  <a:gd name="T5" fmla="*/ 0 h 192"/>
                  <a:gd name="T6" fmla="*/ 192 w 384"/>
                  <a:gd name="T7" fmla="*/ 192 h 192"/>
                  <a:gd name="T8" fmla="*/ 384 w 384"/>
                  <a:gd name="T9" fmla="*/ 192 h 1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84"/>
                  <a:gd name="T16" fmla="*/ 0 h 192"/>
                  <a:gd name="T17" fmla="*/ 384 w 384"/>
                  <a:gd name="T18" fmla="*/ 192 h 1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84" h="192">
                    <a:moveTo>
                      <a:pt x="0" y="192"/>
                    </a:moveTo>
                    <a:lnTo>
                      <a:pt x="0" y="0"/>
                    </a:lnTo>
                    <a:lnTo>
                      <a:pt x="192" y="0"/>
                    </a:lnTo>
                    <a:lnTo>
                      <a:pt x="192" y="192"/>
                    </a:lnTo>
                    <a:lnTo>
                      <a:pt x="384" y="192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5012" name="Freeform 12"/>
              <p:cNvSpPr>
                <a:spLocks/>
              </p:cNvSpPr>
              <p:nvPr/>
            </p:nvSpPr>
            <p:spPr bwMode="auto">
              <a:xfrm>
                <a:off x="2112" y="1815"/>
                <a:ext cx="384" cy="192"/>
              </a:xfrm>
              <a:custGeom>
                <a:avLst/>
                <a:gdLst>
                  <a:gd name="T0" fmla="*/ 0 w 384"/>
                  <a:gd name="T1" fmla="*/ 192 h 192"/>
                  <a:gd name="T2" fmla="*/ 0 w 384"/>
                  <a:gd name="T3" fmla="*/ 0 h 192"/>
                  <a:gd name="T4" fmla="*/ 192 w 384"/>
                  <a:gd name="T5" fmla="*/ 0 h 192"/>
                  <a:gd name="T6" fmla="*/ 192 w 384"/>
                  <a:gd name="T7" fmla="*/ 192 h 192"/>
                  <a:gd name="T8" fmla="*/ 384 w 384"/>
                  <a:gd name="T9" fmla="*/ 192 h 1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84"/>
                  <a:gd name="T16" fmla="*/ 0 h 192"/>
                  <a:gd name="T17" fmla="*/ 384 w 384"/>
                  <a:gd name="T18" fmla="*/ 192 h 1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84" h="192">
                    <a:moveTo>
                      <a:pt x="0" y="192"/>
                    </a:moveTo>
                    <a:lnTo>
                      <a:pt x="0" y="0"/>
                    </a:lnTo>
                    <a:lnTo>
                      <a:pt x="192" y="0"/>
                    </a:lnTo>
                    <a:lnTo>
                      <a:pt x="192" y="192"/>
                    </a:lnTo>
                    <a:lnTo>
                      <a:pt x="384" y="192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5013" name="Freeform 13"/>
              <p:cNvSpPr>
                <a:spLocks/>
              </p:cNvSpPr>
              <p:nvPr/>
            </p:nvSpPr>
            <p:spPr bwMode="auto">
              <a:xfrm>
                <a:off x="2496" y="1815"/>
                <a:ext cx="384" cy="192"/>
              </a:xfrm>
              <a:custGeom>
                <a:avLst/>
                <a:gdLst>
                  <a:gd name="T0" fmla="*/ 0 w 384"/>
                  <a:gd name="T1" fmla="*/ 192 h 192"/>
                  <a:gd name="T2" fmla="*/ 0 w 384"/>
                  <a:gd name="T3" fmla="*/ 0 h 192"/>
                  <a:gd name="T4" fmla="*/ 192 w 384"/>
                  <a:gd name="T5" fmla="*/ 0 h 192"/>
                  <a:gd name="T6" fmla="*/ 192 w 384"/>
                  <a:gd name="T7" fmla="*/ 192 h 192"/>
                  <a:gd name="T8" fmla="*/ 384 w 384"/>
                  <a:gd name="T9" fmla="*/ 192 h 1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84"/>
                  <a:gd name="T16" fmla="*/ 0 h 192"/>
                  <a:gd name="T17" fmla="*/ 384 w 384"/>
                  <a:gd name="T18" fmla="*/ 192 h 1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84" h="192">
                    <a:moveTo>
                      <a:pt x="0" y="192"/>
                    </a:moveTo>
                    <a:lnTo>
                      <a:pt x="0" y="0"/>
                    </a:lnTo>
                    <a:lnTo>
                      <a:pt x="192" y="0"/>
                    </a:lnTo>
                    <a:lnTo>
                      <a:pt x="192" y="192"/>
                    </a:lnTo>
                    <a:lnTo>
                      <a:pt x="384" y="192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5014" name="Freeform 14"/>
              <p:cNvSpPr>
                <a:spLocks/>
              </p:cNvSpPr>
              <p:nvPr/>
            </p:nvSpPr>
            <p:spPr bwMode="auto">
              <a:xfrm>
                <a:off x="2880" y="1815"/>
                <a:ext cx="384" cy="192"/>
              </a:xfrm>
              <a:custGeom>
                <a:avLst/>
                <a:gdLst>
                  <a:gd name="T0" fmla="*/ 0 w 384"/>
                  <a:gd name="T1" fmla="*/ 192 h 192"/>
                  <a:gd name="T2" fmla="*/ 0 w 384"/>
                  <a:gd name="T3" fmla="*/ 0 h 192"/>
                  <a:gd name="T4" fmla="*/ 192 w 384"/>
                  <a:gd name="T5" fmla="*/ 0 h 192"/>
                  <a:gd name="T6" fmla="*/ 192 w 384"/>
                  <a:gd name="T7" fmla="*/ 192 h 192"/>
                  <a:gd name="T8" fmla="*/ 384 w 384"/>
                  <a:gd name="T9" fmla="*/ 192 h 1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84"/>
                  <a:gd name="T16" fmla="*/ 0 h 192"/>
                  <a:gd name="T17" fmla="*/ 384 w 384"/>
                  <a:gd name="T18" fmla="*/ 192 h 1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84" h="192">
                    <a:moveTo>
                      <a:pt x="0" y="192"/>
                    </a:moveTo>
                    <a:lnTo>
                      <a:pt x="0" y="0"/>
                    </a:lnTo>
                    <a:lnTo>
                      <a:pt x="192" y="0"/>
                    </a:lnTo>
                    <a:lnTo>
                      <a:pt x="192" y="192"/>
                    </a:lnTo>
                    <a:lnTo>
                      <a:pt x="384" y="192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5015" name="Freeform 15"/>
              <p:cNvSpPr>
                <a:spLocks/>
              </p:cNvSpPr>
              <p:nvPr/>
            </p:nvSpPr>
            <p:spPr bwMode="auto">
              <a:xfrm>
                <a:off x="3264" y="1815"/>
                <a:ext cx="384" cy="192"/>
              </a:xfrm>
              <a:custGeom>
                <a:avLst/>
                <a:gdLst>
                  <a:gd name="T0" fmla="*/ 0 w 384"/>
                  <a:gd name="T1" fmla="*/ 192 h 192"/>
                  <a:gd name="T2" fmla="*/ 0 w 384"/>
                  <a:gd name="T3" fmla="*/ 0 h 192"/>
                  <a:gd name="T4" fmla="*/ 192 w 384"/>
                  <a:gd name="T5" fmla="*/ 0 h 192"/>
                  <a:gd name="T6" fmla="*/ 192 w 384"/>
                  <a:gd name="T7" fmla="*/ 192 h 192"/>
                  <a:gd name="T8" fmla="*/ 384 w 384"/>
                  <a:gd name="T9" fmla="*/ 192 h 1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84"/>
                  <a:gd name="T16" fmla="*/ 0 h 192"/>
                  <a:gd name="T17" fmla="*/ 384 w 384"/>
                  <a:gd name="T18" fmla="*/ 192 h 1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84" h="192">
                    <a:moveTo>
                      <a:pt x="0" y="192"/>
                    </a:moveTo>
                    <a:lnTo>
                      <a:pt x="0" y="0"/>
                    </a:lnTo>
                    <a:lnTo>
                      <a:pt x="192" y="0"/>
                    </a:lnTo>
                    <a:lnTo>
                      <a:pt x="192" y="192"/>
                    </a:lnTo>
                    <a:lnTo>
                      <a:pt x="384" y="192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5016" name="Freeform 16"/>
              <p:cNvSpPr>
                <a:spLocks/>
              </p:cNvSpPr>
              <p:nvPr/>
            </p:nvSpPr>
            <p:spPr bwMode="auto">
              <a:xfrm>
                <a:off x="3648" y="1815"/>
                <a:ext cx="384" cy="192"/>
              </a:xfrm>
              <a:custGeom>
                <a:avLst/>
                <a:gdLst>
                  <a:gd name="T0" fmla="*/ 0 w 384"/>
                  <a:gd name="T1" fmla="*/ 192 h 192"/>
                  <a:gd name="T2" fmla="*/ 0 w 384"/>
                  <a:gd name="T3" fmla="*/ 0 h 192"/>
                  <a:gd name="T4" fmla="*/ 192 w 384"/>
                  <a:gd name="T5" fmla="*/ 0 h 192"/>
                  <a:gd name="T6" fmla="*/ 192 w 384"/>
                  <a:gd name="T7" fmla="*/ 192 h 192"/>
                  <a:gd name="T8" fmla="*/ 384 w 384"/>
                  <a:gd name="T9" fmla="*/ 192 h 1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84"/>
                  <a:gd name="T16" fmla="*/ 0 h 192"/>
                  <a:gd name="T17" fmla="*/ 384 w 384"/>
                  <a:gd name="T18" fmla="*/ 192 h 1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84" h="192">
                    <a:moveTo>
                      <a:pt x="0" y="192"/>
                    </a:moveTo>
                    <a:lnTo>
                      <a:pt x="0" y="0"/>
                    </a:lnTo>
                    <a:lnTo>
                      <a:pt x="192" y="0"/>
                    </a:lnTo>
                    <a:lnTo>
                      <a:pt x="192" y="192"/>
                    </a:lnTo>
                    <a:lnTo>
                      <a:pt x="384" y="192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5017" name="Freeform 17"/>
              <p:cNvSpPr>
                <a:spLocks/>
              </p:cNvSpPr>
              <p:nvPr/>
            </p:nvSpPr>
            <p:spPr bwMode="auto">
              <a:xfrm>
                <a:off x="4032" y="1815"/>
                <a:ext cx="384" cy="192"/>
              </a:xfrm>
              <a:custGeom>
                <a:avLst/>
                <a:gdLst>
                  <a:gd name="T0" fmla="*/ 0 w 384"/>
                  <a:gd name="T1" fmla="*/ 192 h 192"/>
                  <a:gd name="T2" fmla="*/ 0 w 384"/>
                  <a:gd name="T3" fmla="*/ 0 h 192"/>
                  <a:gd name="T4" fmla="*/ 192 w 384"/>
                  <a:gd name="T5" fmla="*/ 0 h 192"/>
                  <a:gd name="T6" fmla="*/ 192 w 384"/>
                  <a:gd name="T7" fmla="*/ 192 h 192"/>
                  <a:gd name="T8" fmla="*/ 384 w 384"/>
                  <a:gd name="T9" fmla="*/ 192 h 1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84"/>
                  <a:gd name="T16" fmla="*/ 0 h 192"/>
                  <a:gd name="T17" fmla="*/ 384 w 384"/>
                  <a:gd name="T18" fmla="*/ 192 h 1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84" h="192">
                    <a:moveTo>
                      <a:pt x="0" y="192"/>
                    </a:moveTo>
                    <a:lnTo>
                      <a:pt x="0" y="0"/>
                    </a:lnTo>
                    <a:lnTo>
                      <a:pt x="192" y="0"/>
                    </a:lnTo>
                    <a:lnTo>
                      <a:pt x="192" y="192"/>
                    </a:lnTo>
                    <a:lnTo>
                      <a:pt x="384" y="192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5018" name="Freeform 18"/>
              <p:cNvSpPr>
                <a:spLocks/>
              </p:cNvSpPr>
              <p:nvPr/>
            </p:nvSpPr>
            <p:spPr bwMode="auto">
              <a:xfrm>
                <a:off x="4416" y="1815"/>
                <a:ext cx="384" cy="192"/>
              </a:xfrm>
              <a:custGeom>
                <a:avLst/>
                <a:gdLst>
                  <a:gd name="T0" fmla="*/ 0 w 384"/>
                  <a:gd name="T1" fmla="*/ 192 h 192"/>
                  <a:gd name="T2" fmla="*/ 0 w 384"/>
                  <a:gd name="T3" fmla="*/ 0 h 192"/>
                  <a:gd name="T4" fmla="*/ 192 w 384"/>
                  <a:gd name="T5" fmla="*/ 0 h 192"/>
                  <a:gd name="T6" fmla="*/ 192 w 384"/>
                  <a:gd name="T7" fmla="*/ 192 h 192"/>
                  <a:gd name="T8" fmla="*/ 384 w 384"/>
                  <a:gd name="T9" fmla="*/ 192 h 1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84"/>
                  <a:gd name="T16" fmla="*/ 0 h 192"/>
                  <a:gd name="T17" fmla="*/ 384 w 384"/>
                  <a:gd name="T18" fmla="*/ 192 h 1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84" h="192">
                    <a:moveTo>
                      <a:pt x="0" y="192"/>
                    </a:moveTo>
                    <a:lnTo>
                      <a:pt x="0" y="0"/>
                    </a:lnTo>
                    <a:lnTo>
                      <a:pt x="192" y="0"/>
                    </a:lnTo>
                    <a:lnTo>
                      <a:pt x="192" y="192"/>
                    </a:lnTo>
                    <a:lnTo>
                      <a:pt x="384" y="192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5019" name="Freeform 19"/>
              <p:cNvSpPr>
                <a:spLocks/>
              </p:cNvSpPr>
              <p:nvPr/>
            </p:nvSpPr>
            <p:spPr bwMode="auto">
              <a:xfrm>
                <a:off x="4800" y="1815"/>
                <a:ext cx="384" cy="192"/>
              </a:xfrm>
              <a:custGeom>
                <a:avLst/>
                <a:gdLst>
                  <a:gd name="T0" fmla="*/ 0 w 384"/>
                  <a:gd name="T1" fmla="*/ 192 h 192"/>
                  <a:gd name="T2" fmla="*/ 0 w 384"/>
                  <a:gd name="T3" fmla="*/ 0 h 192"/>
                  <a:gd name="T4" fmla="*/ 192 w 384"/>
                  <a:gd name="T5" fmla="*/ 0 h 192"/>
                  <a:gd name="T6" fmla="*/ 192 w 384"/>
                  <a:gd name="T7" fmla="*/ 192 h 192"/>
                  <a:gd name="T8" fmla="*/ 384 w 384"/>
                  <a:gd name="T9" fmla="*/ 192 h 1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84"/>
                  <a:gd name="T16" fmla="*/ 0 h 192"/>
                  <a:gd name="T17" fmla="*/ 384 w 384"/>
                  <a:gd name="T18" fmla="*/ 192 h 1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84" h="192">
                    <a:moveTo>
                      <a:pt x="0" y="192"/>
                    </a:moveTo>
                    <a:lnTo>
                      <a:pt x="0" y="0"/>
                    </a:lnTo>
                    <a:lnTo>
                      <a:pt x="192" y="0"/>
                    </a:lnTo>
                    <a:lnTo>
                      <a:pt x="192" y="192"/>
                    </a:lnTo>
                    <a:lnTo>
                      <a:pt x="384" y="192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24936" name="Group 20"/>
            <p:cNvGrpSpPr>
              <a:grpSpLocks/>
            </p:cNvGrpSpPr>
            <p:nvPr/>
          </p:nvGrpSpPr>
          <p:grpSpPr bwMode="auto">
            <a:xfrm>
              <a:off x="576" y="2208"/>
              <a:ext cx="4608" cy="960"/>
              <a:chOff x="576" y="2064"/>
              <a:chExt cx="4608" cy="960"/>
            </a:xfrm>
          </p:grpSpPr>
          <p:sp>
            <p:nvSpPr>
              <p:cNvPr id="124967" name="Line 21"/>
              <p:cNvSpPr>
                <a:spLocks noChangeShapeType="1"/>
              </p:cNvSpPr>
              <p:nvPr/>
            </p:nvSpPr>
            <p:spPr bwMode="auto">
              <a:xfrm>
                <a:off x="576" y="2301"/>
                <a:ext cx="460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4968" name="Line 22"/>
              <p:cNvSpPr>
                <a:spLocks noChangeShapeType="1"/>
              </p:cNvSpPr>
              <p:nvPr/>
            </p:nvSpPr>
            <p:spPr bwMode="auto">
              <a:xfrm>
                <a:off x="960" y="2253"/>
                <a:ext cx="0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4969" name="Line 23"/>
              <p:cNvSpPr>
                <a:spLocks noChangeShapeType="1"/>
              </p:cNvSpPr>
              <p:nvPr/>
            </p:nvSpPr>
            <p:spPr bwMode="auto">
              <a:xfrm>
                <a:off x="1344" y="2253"/>
                <a:ext cx="0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4970" name="Line 24"/>
              <p:cNvSpPr>
                <a:spLocks noChangeShapeType="1"/>
              </p:cNvSpPr>
              <p:nvPr/>
            </p:nvSpPr>
            <p:spPr bwMode="auto">
              <a:xfrm>
                <a:off x="1728" y="2253"/>
                <a:ext cx="0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4971" name="Line 25"/>
              <p:cNvSpPr>
                <a:spLocks noChangeShapeType="1"/>
              </p:cNvSpPr>
              <p:nvPr/>
            </p:nvSpPr>
            <p:spPr bwMode="auto">
              <a:xfrm>
                <a:off x="2112" y="2208"/>
                <a:ext cx="0" cy="46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4972" name="Line 26"/>
              <p:cNvSpPr>
                <a:spLocks noChangeShapeType="1"/>
              </p:cNvSpPr>
              <p:nvPr/>
            </p:nvSpPr>
            <p:spPr bwMode="auto">
              <a:xfrm>
                <a:off x="2496" y="2253"/>
                <a:ext cx="0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4973" name="Line 27"/>
              <p:cNvSpPr>
                <a:spLocks noChangeShapeType="1"/>
              </p:cNvSpPr>
              <p:nvPr/>
            </p:nvSpPr>
            <p:spPr bwMode="auto">
              <a:xfrm>
                <a:off x="2880" y="2253"/>
                <a:ext cx="0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4974" name="Line 28"/>
              <p:cNvSpPr>
                <a:spLocks noChangeShapeType="1"/>
              </p:cNvSpPr>
              <p:nvPr/>
            </p:nvSpPr>
            <p:spPr bwMode="auto">
              <a:xfrm>
                <a:off x="3264" y="2253"/>
                <a:ext cx="0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4975" name="Line 29"/>
              <p:cNvSpPr>
                <a:spLocks noChangeShapeType="1"/>
              </p:cNvSpPr>
              <p:nvPr/>
            </p:nvSpPr>
            <p:spPr bwMode="auto">
              <a:xfrm>
                <a:off x="3648" y="2208"/>
                <a:ext cx="0" cy="46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4976" name="Line 30"/>
              <p:cNvSpPr>
                <a:spLocks noChangeShapeType="1"/>
              </p:cNvSpPr>
              <p:nvPr/>
            </p:nvSpPr>
            <p:spPr bwMode="auto">
              <a:xfrm>
                <a:off x="4032" y="2253"/>
                <a:ext cx="0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4977" name="Line 31"/>
              <p:cNvSpPr>
                <a:spLocks noChangeShapeType="1"/>
              </p:cNvSpPr>
              <p:nvPr/>
            </p:nvSpPr>
            <p:spPr bwMode="auto">
              <a:xfrm>
                <a:off x="4416" y="2253"/>
                <a:ext cx="0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4978" name="Line 32"/>
              <p:cNvSpPr>
                <a:spLocks noChangeShapeType="1"/>
              </p:cNvSpPr>
              <p:nvPr/>
            </p:nvSpPr>
            <p:spPr bwMode="auto">
              <a:xfrm>
                <a:off x="4800" y="2253"/>
                <a:ext cx="0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4979" name="Line 33"/>
              <p:cNvSpPr>
                <a:spLocks noChangeShapeType="1"/>
              </p:cNvSpPr>
              <p:nvPr/>
            </p:nvSpPr>
            <p:spPr bwMode="auto">
              <a:xfrm>
                <a:off x="5184" y="2253"/>
                <a:ext cx="0" cy="77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4980" name="Line 34"/>
              <p:cNvSpPr>
                <a:spLocks noChangeShapeType="1"/>
              </p:cNvSpPr>
              <p:nvPr/>
            </p:nvSpPr>
            <p:spPr bwMode="auto">
              <a:xfrm>
                <a:off x="576" y="2253"/>
                <a:ext cx="0" cy="77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4981" name="Line 35"/>
              <p:cNvSpPr>
                <a:spLocks noChangeShapeType="1"/>
              </p:cNvSpPr>
              <p:nvPr/>
            </p:nvSpPr>
            <p:spPr bwMode="auto">
              <a:xfrm flipH="1">
                <a:off x="576" y="2493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4982" name="Text Box 36"/>
              <p:cNvSpPr txBox="1">
                <a:spLocks noChangeArrowheads="1"/>
              </p:cNvSpPr>
              <p:nvPr/>
            </p:nvSpPr>
            <p:spPr bwMode="auto">
              <a:xfrm>
                <a:off x="960" y="2360"/>
                <a:ext cx="80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solidFill>
                      <a:schemeClr val="folHlink"/>
                    </a:solidFill>
                    <a:latin typeface="Times New Roman" pitchFamily="18" charset="0"/>
                  </a:rPr>
                  <a:t>机器周期 </a:t>
                </a:r>
              </a:p>
            </p:txBody>
          </p:sp>
          <p:sp>
            <p:nvSpPr>
              <p:cNvPr id="124983" name="Line 37"/>
              <p:cNvSpPr>
                <a:spLocks noChangeShapeType="1"/>
              </p:cNvSpPr>
              <p:nvPr/>
            </p:nvSpPr>
            <p:spPr bwMode="auto">
              <a:xfrm rot="10800000" flipH="1">
                <a:off x="1776" y="2493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4984" name="Line 38"/>
              <p:cNvSpPr>
                <a:spLocks noChangeShapeType="1"/>
              </p:cNvSpPr>
              <p:nvPr/>
            </p:nvSpPr>
            <p:spPr bwMode="auto">
              <a:xfrm flipH="1">
                <a:off x="2112" y="2493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4985" name="Text Box 39"/>
              <p:cNvSpPr txBox="1">
                <a:spLocks noChangeArrowheads="1"/>
              </p:cNvSpPr>
              <p:nvPr/>
            </p:nvSpPr>
            <p:spPr bwMode="auto">
              <a:xfrm>
                <a:off x="2496" y="2360"/>
                <a:ext cx="80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solidFill>
                      <a:schemeClr val="folHlink"/>
                    </a:solidFill>
                    <a:latin typeface="Times New Roman" pitchFamily="18" charset="0"/>
                  </a:rPr>
                  <a:t>机器周期 </a:t>
                </a:r>
              </a:p>
            </p:txBody>
          </p:sp>
          <p:sp>
            <p:nvSpPr>
              <p:cNvPr id="124986" name="Line 40"/>
              <p:cNvSpPr>
                <a:spLocks noChangeShapeType="1"/>
              </p:cNvSpPr>
              <p:nvPr/>
            </p:nvSpPr>
            <p:spPr bwMode="auto">
              <a:xfrm rot="10800000" flipH="1">
                <a:off x="3312" y="2493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4987" name="Line 41"/>
              <p:cNvSpPr>
                <a:spLocks noChangeShapeType="1"/>
              </p:cNvSpPr>
              <p:nvPr/>
            </p:nvSpPr>
            <p:spPr bwMode="auto">
              <a:xfrm flipH="1">
                <a:off x="3648" y="2493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4988" name="Text Box 42"/>
              <p:cNvSpPr txBox="1">
                <a:spLocks noChangeArrowheads="1"/>
              </p:cNvSpPr>
              <p:nvPr/>
            </p:nvSpPr>
            <p:spPr bwMode="auto">
              <a:xfrm>
                <a:off x="4032" y="2360"/>
                <a:ext cx="80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solidFill>
                      <a:schemeClr val="folHlink"/>
                    </a:solidFill>
                    <a:latin typeface="Times New Roman" pitchFamily="18" charset="0"/>
                  </a:rPr>
                  <a:t>机器周期</a:t>
                </a:r>
                <a:r>
                  <a:rPr lang="zh-CN" altLang="en-US" sz="2000">
                    <a:latin typeface="Times New Roman" pitchFamily="18" charset="0"/>
                  </a:rPr>
                  <a:t> </a:t>
                </a:r>
              </a:p>
            </p:txBody>
          </p:sp>
          <p:sp>
            <p:nvSpPr>
              <p:cNvPr id="124989" name="Line 43"/>
              <p:cNvSpPr>
                <a:spLocks noChangeShapeType="1"/>
              </p:cNvSpPr>
              <p:nvPr/>
            </p:nvSpPr>
            <p:spPr bwMode="auto">
              <a:xfrm rot="10800000" flipH="1">
                <a:off x="4848" y="2493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4990" name="Text Box 44"/>
              <p:cNvSpPr txBox="1">
                <a:spLocks noChangeArrowheads="1"/>
              </p:cNvSpPr>
              <p:nvPr/>
            </p:nvSpPr>
            <p:spPr bwMode="auto">
              <a:xfrm>
                <a:off x="864" y="2542"/>
                <a:ext cx="961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（取指令） </a:t>
                </a:r>
              </a:p>
            </p:txBody>
          </p:sp>
          <p:sp>
            <p:nvSpPr>
              <p:cNvPr id="124991" name="Text Box 45"/>
              <p:cNvSpPr txBox="1">
                <a:spLocks noChangeArrowheads="1"/>
              </p:cNvSpPr>
              <p:nvPr/>
            </p:nvSpPr>
            <p:spPr bwMode="auto">
              <a:xfrm>
                <a:off x="2261" y="2542"/>
                <a:ext cx="128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（取有效地址） </a:t>
                </a:r>
              </a:p>
            </p:txBody>
          </p:sp>
          <p:sp>
            <p:nvSpPr>
              <p:cNvPr id="124992" name="Text Box 46"/>
              <p:cNvSpPr txBox="1">
                <a:spLocks noChangeArrowheads="1"/>
              </p:cNvSpPr>
              <p:nvPr/>
            </p:nvSpPr>
            <p:spPr bwMode="auto">
              <a:xfrm>
                <a:off x="3870" y="2542"/>
                <a:ext cx="112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（执行指令） </a:t>
                </a:r>
              </a:p>
            </p:txBody>
          </p:sp>
          <p:sp>
            <p:nvSpPr>
              <p:cNvPr id="124993" name="Line 47"/>
              <p:cNvSpPr>
                <a:spLocks noChangeShapeType="1"/>
              </p:cNvSpPr>
              <p:nvPr/>
            </p:nvSpPr>
            <p:spPr bwMode="auto">
              <a:xfrm flipH="1">
                <a:off x="576" y="2829"/>
                <a:ext cx="160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4994" name="Line 48"/>
              <p:cNvSpPr>
                <a:spLocks noChangeShapeType="1"/>
              </p:cNvSpPr>
              <p:nvPr/>
            </p:nvSpPr>
            <p:spPr bwMode="auto">
              <a:xfrm rot="10800000" flipH="1">
                <a:off x="3573" y="2824"/>
                <a:ext cx="160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4995" name="Text Box 49"/>
              <p:cNvSpPr txBox="1">
                <a:spLocks noChangeArrowheads="1"/>
              </p:cNvSpPr>
              <p:nvPr/>
            </p:nvSpPr>
            <p:spPr bwMode="auto">
              <a:xfrm>
                <a:off x="2496" y="2733"/>
                <a:ext cx="76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solidFill>
                      <a:schemeClr val="folHlink"/>
                    </a:solidFill>
                    <a:latin typeface="Times New Roman" pitchFamily="18" charset="0"/>
                  </a:rPr>
                  <a:t>指令周期</a:t>
                </a:r>
              </a:p>
            </p:txBody>
          </p:sp>
          <p:sp>
            <p:nvSpPr>
              <p:cNvPr id="124996" name="Text Box 50"/>
              <p:cNvSpPr txBox="1">
                <a:spLocks noChangeArrowheads="1"/>
              </p:cNvSpPr>
              <p:nvPr/>
            </p:nvSpPr>
            <p:spPr bwMode="auto">
              <a:xfrm>
                <a:off x="662" y="2064"/>
                <a:ext cx="26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i="1">
                    <a:solidFill>
                      <a:schemeClr val="folHlink"/>
                    </a:solidFill>
                    <a:latin typeface="Times New Roman" pitchFamily="18" charset="0"/>
                  </a:rPr>
                  <a:t>T</a:t>
                </a:r>
                <a:r>
                  <a:rPr lang="en-US" altLang="zh-CN" sz="2000" baseline="-15000">
                    <a:solidFill>
                      <a:schemeClr val="folHlink"/>
                    </a:solidFill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124997" name="Text Box 51"/>
              <p:cNvSpPr txBox="1">
                <a:spLocks noChangeArrowheads="1"/>
              </p:cNvSpPr>
              <p:nvPr/>
            </p:nvSpPr>
            <p:spPr bwMode="auto">
              <a:xfrm>
                <a:off x="1021" y="2064"/>
                <a:ext cx="26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i="1">
                    <a:solidFill>
                      <a:schemeClr val="folHlink"/>
                    </a:solidFill>
                    <a:latin typeface="Times New Roman" pitchFamily="18" charset="0"/>
                  </a:rPr>
                  <a:t>T</a:t>
                </a:r>
                <a:r>
                  <a:rPr lang="en-US" altLang="zh-CN" sz="2000" baseline="-15000">
                    <a:solidFill>
                      <a:schemeClr val="folHlink"/>
                    </a:solidFill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124998" name="Text Box 52"/>
              <p:cNvSpPr txBox="1">
                <a:spLocks noChangeArrowheads="1"/>
              </p:cNvSpPr>
              <p:nvPr/>
            </p:nvSpPr>
            <p:spPr bwMode="auto">
              <a:xfrm>
                <a:off x="1392" y="2064"/>
                <a:ext cx="26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i="1">
                    <a:solidFill>
                      <a:schemeClr val="folHlink"/>
                    </a:solidFill>
                    <a:latin typeface="Times New Roman" pitchFamily="18" charset="0"/>
                  </a:rPr>
                  <a:t>T</a:t>
                </a:r>
                <a:r>
                  <a:rPr lang="en-US" altLang="zh-CN" sz="2000" baseline="-15000">
                    <a:solidFill>
                      <a:schemeClr val="folHlink"/>
                    </a:solidFill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124999" name="Text Box 53"/>
              <p:cNvSpPr txBox="1">
                <a:spLocks noChangeArrowheads="1"/>
              </p:cNvSpPr>
              <p:nvPr/>
            </p:nvSpPr>
            <p:spPr bwMode="auto">
              <a:xfrm>
                <a:off x="1741" y="2064"/>
                <a:ext cx="26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i="1">
                    <a:solidFill>
                      <a:schemeClr val="folHlink"/>
                    </a:solidFill>
                    <a:latin typeface="Times New Roman" pitchFamily="18" charset="0"/>
                  </a:rPr>
                  <a:t>T</a:t>
                </a:r>
                <a:r>
                  <a:rPr lang="en-US" altLang="zh-CN" sz="2000" baseline="-15000">
                    <a:solidFill>
                      <a:schemeClr val="folHlink"/>
                    </a:solidFill>
                    <a:latin typeface="Times New Roman" pitchFamily="18" charset="0"/>
                  </a:rPr>
                  <a:t>3</a:t>
                </a:r>
              </a:p>
            </p:txBody>
          </p:sp>
          <p:sp>
            <p:nvSpPr>
              <p:cNvPr id="125000" name="Text Box 54"/>
              <p:cNvSpPr txBox="1">
                <a:spLocks noChangeArrowheads="1"/>
              </p:cNvSpPr>
              <p:nvPr/>
            </p:nvSpPr>
            <p:spPr bwMode="auto">
              <a:xfrm>
                <a:off x="2198" y="2064"/>
                <a:ext cx="26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i="1">
                    <a:solidFill>
                      <a:schemeClr val="folHlink"/>
                    </a:solidFill>
                    <a:latin typeface="Times New Roman" pitchFamily="18" charset="0"/>
                  </a:rPr>
                  <a:t>T</a:t>
                </a:r>
                <a:r>
                  <a:rPr lang="en-US" altLang="zh-CN" sz="2000" baseline="-15000">
                    <a:solidFill>
                      <a:schemeClr val="folHlink"/>
                    </a:solidFill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125001" name="Text Box 55"/>
              <p:cNvSpPr txBox="1">
                <a:spLocks noChangeArrowheads="1"/>
              </p:cNvSpPr>
              <p:nvPr/>
            </p:nvSpPr>
            <p:spPr bwMode="auto">
              <a:xfrm>
                <a:off x="2557" y="2064"/>
                <a:ext cx="26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i="1">
                    <a:solidFill>
                      <a:schemeClr val="folHlink"/>
                    </a:solidFill>
                    <a:latin typeface="Times New Roman" pitchFamily="18" charset="0"/>
                  </a:rPr>
                  <a:t>T</a:t>
                </a:r>
                <a:r>
                  <a:rPr lang="en-US" altLang="zh-CN" sz="2000" baseline="-15000">
                    <a:solidFill>
                      <a:schemeClr val="folHlink"/>
                    </a:solidFill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125002" name="Text Box 56"/>
              <p:cNvSpPr txBox="1">
                <a:spLocks noChangeArrowheads="1"/>
              </p:cNvSpPr>
              <p:nvPr/>
            </p:nvSpPr>
            <p:spPr bwMode="auto">
              <a:xfrm>
                <a:off x="2928" y="2064"/>
                <a:ext cx="26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i="1">
                    <a:solidFill>
                      <a:schemeClr val="folHlink"/>
                    </a:solidFill>
                    <a:latin typeface="Times New Roman" pitchFamily="18" charset="0"/>
                  </a:rPr>
                  <a:t>T</a:t>
                </a:r>
                <a:r>
                  <a:rPr lang="en-US" altLang="zh-CN" sz="2000" baseline="-15000">
                    <a:solidFill>
                      <a:schemeClr val="folHlink"/>
                    </a:solidFill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125003" name="Text Box 57"/>
              <p:cNvSpPr txBox="1">
                <a:spLocks noChangeArrowheads="1"/>
              </p:cNvSpPr>
              <p:nvPr/>
            </p:nvSpPr>
            <p:spPr bwMode="auto">
              <a:xfrm>
                <a:off x="3277" y="2064"/>
                <a:ext cx="26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i="1">
                    <a:solidFill>
                      <a:schemeClr val="folHlink"/>
                    </a:solidFill>
                    <a:latin typeface="Times New Roman" pitchFamily="18" charset="0"/>
                  </a:rPr>
                  <a:t>T</a:t>
                </a:r>
                <a:r>
                  <a:rPr lang="en-US" altLang="zh-CN" sz="2000" baseline="-15000">
                    <a:solidFill>
                      <a:schemeClr val="folHlink"/>
                    </a:solidFill>
                    <a:latin typeface="Times New Roman" pitchFamily="18" charset="0"/>
                  </a:rPr>
                  <a:t>3</a:t>
                </a:r>
              </a:p>
            </p:txBody>
          </p:sp>
          <p:sp>
            <p:nvSpPr>
              <p:cNvPr id="125004" name="Text Box 58"/>
              <p:cNvSpPr txBox="1">
                <a:spLocks noChangeArrowheads="1"/>
              </p:cNvSpPr>
              <p:nvPr/>
            </p:nvSpPr>
            <p:spPr bwMode="auto">
              <a:xfrm>
                <a:off x="3744" y="2064"/>
                <a:ext cx="26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i="1">
                    <a:solidFill>
                      <a:schemeClr val="folHlink"/>
                    </a:solidFill>
                    <a:latin typeface="Times New Roman" pitchFamily="18" charset="0"/>
                  </a:rPr>
                  <a:t>T</a:t>
                </a:r>
                <a:r>
                  <a:rPr lang="en-US" altLang="zh-CN" sz="2000" baseline="-15000">
                    <a:solidFill>
                      <a:schemeClr val="folHlink"/>
                    </a:solidFill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125005" name="Text Box 59"/>
              <p:cNvSpPr txBox="1">
                <a:spLocks noChangeArrowheads="1"/>
              </p:cNvSpPr>
              <p:nvPr/>
            </p:nvSpPr>
            <p:spPr bwMode="auto">
              <a:xfrm>
                <a:off x="4103" y="2064"/>
                <a:ext cx="26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i="1">
                    <a:solidFill>
                      <a:schemeClr val="folHlink"/>
                    </a:solidFill>
                    <a:latin typeface="Times New Roman" pitchFamily="18" charset="0"/>
                  </a:rPr>
                  <a:t>T</a:t>
                </a:r>
                <a:r>
                  <a:rPr lang="en-US" altLang="zh-CN" sz="2000" baseline="-15000">
                    <a:solidFill>
                      <a:schemeClr val="folHlink"/>
                    </a:solidFill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125006" name="Text Box 60"/>
              <p:cNvSpPr txBox="1">
                <a:spLocks noChangeArrowheads="1"/>
              </p:cNvSpPr>
              <p:nvPr/>
            </p:nvSpPr>
            <p:spPr bwMode="auto">
              <a:xfrm>
                <a:off x="4474" y="2064"/>
                <a:ext cx="26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i="1">
                    <a:solidFill>
                      <a:schemeClr val="folHlink"/>
                    </a:solidFill>
                    <a:latin typeface="Times New Roman" pitchFamily="18" charset="0"/>
                  </a:rPr>
                  <a:t>T</a:t>
                </a:r>
                <a:r>
                  <a:rPr lang="en-US" altLang="zh-CN" sz="2000" baseline="-15000">
                    <a:solidFill>
                      <a:schemeClr val="folHlink"/>
                    </a:solidFill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125007" name="Text Box 61"/>
              <p:cNvSpPr txBox="1">
                <a:spLocks noChangeArrowheads="1"/>
              </p:cNvSpPr>
              <p:nvPr/>
            </p:nvSpPr>
            <p:spPr bwMode="auto">
              <a:xfrm>
                <a:off x="4823" y="2064"/>
                <a:ext cx="26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i="1">
                    <a:solidFill>
                      <a:schemeClr val="folHlink"/>
                    </a:solidFill>
                    <a:latin typeface="Times New Roman" pitchFamily="18" charset="0"/>
                  </a:rPr>
                  <a:t>T</a:t>
                </a:r>
                <a:r>
                  <a:rPr lang="en-US" altLang="zh-CN" sz="2000" baseline="-15000">
                    <a:solidFill>
                      <a:schemeClr val="folHlink"/>
                    </a:solidFill>
                    <a:latin typeface="Times New Roman" pitchFamily="18" charset="0"/>
                  </a:rPr>
                  <a:t>3</a:t>
                </a:r>
              </a:p>
            </p:txBody>
          </p:sp>
        </p:grpSp>
        <p:grpSp>
          <p:nvGrpSpPr>
            <p:cNvPr id="124937" name="Group 62"/>
            <p:cNvGrpSpPr>
              <a:grpSpLocks/>
            </p:cNvGrpSpPr>
            <p:nvPr/>
          </p:nvGrpSpPr>
          <p:grpSpPr bwMode="auto">
            <a:xfrm>
              <a:off x="576" y="3254"/>
              <a:ext cx="2695" cy="970"/>
              <a:chOff x="576" y="3206"/>
              <a:chExt cx="2695" cy="970"/>
            </a:xfrm>
          </p:grpSpPr>
          <p:sp>
            <p:nvSpPr>
              <p:cNvPr id="124940" name="Freeform 63"/>
              <p:cNvSpPr>
                <a:spLocks/>
              </p:cNvSpPr>
              <p:nvPr/>
            </p:nvSpPr>
            <p:spPr bwMode="auto">
              <a:xfrm>
                <a:off x="576" y="3453"/>
                <a:ext cx="2684" cy="3"/>
              </a:xfrm>
              <a:custGeom>
                <a:avLst/>
                <a:gdLst>
                  <a:gd name="T0" fmla="*/ 0 w 2684"/>
                  <a:gd name="T1" fmla="*/ 0 h 3"/>
                  <a:gd name="T2" fmla="*/ 2684 w 2684"/>
                  <a:gd name="T3" fmla="*/ 3 h 3"/>
                  <a:gd name="T4" fmla="*/ 0 60000 65536"/>
                  <a:gd name="T5" fmla="*/ 0 60000 65536"/>
                  <a:gd name="T6" fmla="*/ 0 w 2684"/>
                  <a:gd name="T7" fmla="*/ 0 h 3"/>
                  <a:gd name="T8" fmla="*/ 2684 w 2684"/>
                  <a:gd name="T9" fmla="*/ 3 h 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684" h="3">
                    <a:moveTo>
                      <a:pt x="0" y="0"/>
                    </a:moveTo>
                    <a:lnTo>
                      <a:pt x="2684" y="3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4941" name="Line 64"/>
              <p:cNvSpPr>
                <a:spLocks noChangeShapeType="1"/>
              </p:cNvSpPr>
              <p:nvPr/>
            </p:nvSpPr>
            <p:spPr bwMode="auto">
              <a:xfrm>
                <a:off x="960" y="3405"/>
                <a:ext cx="0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4942" name="Line 65"/>
              <p:cNvSpPr>
                <a:spLocks noChangeShapeType="1"/>
              </p:cNvSpPr>
              <p:nvPr/>
            </p:nvSpPr>
            <p:spPr bwMode="auto">
              <a:xfrm>
                <a:off x="1344" y="3405"/>
                <a:ext cx="0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4943" name="Line 66"/>
              <p:cNvSpPr>
                <a:spLocks noChangeShapeType="1"/>
              </p:cNvSpPr>
              <p:nvPr/>
            </p:nvSpPr>
            <p:spPr bwMode="auto">
              <a:xfrm>
                <a:off x="1728" y="3405"/>
                <a:ext cx="0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4944" name="Line 67"/>
              <p:cNvSpPr>
                <a:spLocks noChangeShapeType="1"/>
              </p:cNvSpPr>
              <p:nvPr/>
            </p:nvSpPr>
            <p:spPr bwMode="auto">
              <a:xfrm>
                <a:off x="2112" y="3425"/>
                <a:ext cx="0" cy="41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4945" name="Line 68"/>
              <p:cNvSpPr>
                <a:spLocks noChangeShapeType="1"/>
              </p:cNvSpPr>
              <p:nvPr/>
            </p:nvSpPr>
            <p:spPr bwMode="auto">
              <a:xfrm>
                <a:off x="2496" y="3405"/>
                <a:ext cx="0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4946" name="Line 69"/>
              <p:cNvSpPr>
                <a:spLocks noChangeShapeType="1"/>
              </p:cNvSpPr>
              <p:nvPr/>
            </p:nvSpPr>
            <p:spPr bwMode="auto">
              <a:xfrm>
                <a:off x="2880" y="3405"/>
                <a:ext cx="0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4947" name="Line 70"/>
              <p:cNvSpPr>
                <a:spLocks noChangeShapeType="1"/>
              </p:cNvSpPr>
              <p:nvPr/>
            </p:nvSpPr>
            <p:spPr bwMode="auto">
              <a:xfrm>
                <a:off x="3264" y="3405"/>
                <a:ext cx="0" cy="72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4948" name="Line 71"/>
              <p:cNvSpPr>
                <a:spLocks noChangeShapeType="1"/>
              </p:cNvSpPr>
              <p:nvPr/>
            </p:nvSpPr>
            <p:spPr bwMode="auto">
              <a:xfrm>
                <a:off x="576" y="3405"/>
                <a:ext cx="0" cy="77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4949" name="Line 72"/>
              <p:cNvSpPr>
                <a:spLocks noChangeShapeType="1"/>
              </p:cNvSpPr>
              <p:nvPr/>
            </p:nvSpPr>
            <p:spPr bwMode="auto">
              <a:xfrm flipH="1">
                <a:off x="576" y="3645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4950" name="Text Box 73"/>
              <p:cNvSpPr txBox="1">
                <a:spLocks noChangeArrowheads="1"/>
              </p:cNvSpPr>
              <p:nvPr/>
            </p:nvSpPr>
            <p:spPr bwMode="auto">
              <a:xfrm>
                <a:off x="960" y="3501"/>
                <a:ext cx="76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solidFill>
                      <a:schemeClr val="folHlink"/>
                    </a:solidFill>
                    <a:latin typeface="Times New Roman" pitchFamily="18" charset="0"/>
                  </a:rPr>
                  <a:t>机器周期</a:t>
                </a:r>
              </a:p>
            </p:txBody>
          </p:sp>
          <p:sp>
            <p:nvSpPr>
              <p:cNvPr id="124951" name="Line 74"/>
              <p:cNvSpPr>
                <a:spLocks noChangeShapeType="1"/>
              </p:cNvSpPr>
              <p:nvPr/>
            </p:nvSpPr>
            <p:spPr bwMode="auto">
              <a:xfrm rot="10800000" flipH="1">
                <a:off x="1776" y="3645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4952" name="Line 75"/>
              <p:cNvSpPr>
                <a:spLocks noChangeShapeType="1"/>
              </p:cNvSpPr>
              <p:nvPr/>
            </p:nvSpPr>
            <p:spPr bwMode="auto">
              <a:xfrm flipH="1">
                <a:off x="2112" y="3645"/>
                <a:ext cx="19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4953" name="Text Box 76"/>
              <p:cNvSpPr txBox="1">
                <a:spLocks noChangeArrowheads="1"/>
              </p:cNvSpPr>
              <p:nvPr/>
            </p:nvSpPr>
            <p:spPr bwMode="auto">
              <a:xfrm>
                <a:off x="2312" y="3501"/>
                <a:ext cx="76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solidFill>
                      <a:schemeClr val="folHlink"/>
                    </a:solidFill>
                    <a:latin typeface="Times New Roman" pitchFamily="18" charset="0"/>
                  </a:rPr>
                  <a:t>机器周期</a:t>
                </a:r>
              </a:p>
            </p:txBody>
          </p:sp>
          <p:sp>
            <p:nvSpPr>
              <p:cNvPr id="124954" name="Line 77"/>
              <p:cNvSpPr>
                <a:spLocks noChangeShapeType="1"/>
              </p:cNvSpPr>
              <p:nvPr/>
            </p:nvSpPr>
            <p:spPr bwMode="auto">
              <a:xfrm rot="10800000" flipH="1">
                <a:off x="3072" y="3644"/>
                <a:ext cx="19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4955" name="Text Box 78"/>
              <p:cNvSpPr txBox="1">
                <a:spLocks noChangeArrowheads="1"/>
              </p:cNvSpPr>
              <p:nvPr/>
            </p:nvSpPr>
            <p:spPr bwMode="auto">
              <a:xfrm>
                <a:off x="912" y="3683"/>
                <a:ext cx="921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（取指令）</a:t>
                </a:r>
              </a:p>
            </p:txBody>
          </p:sp>
          <p:sp>
            <p:nvSpPr>
              <p:cNvPr id="124956" name="Text Box 79"/>
              <p:cNvSpPr txBox="1">
                <a:spLocks noChangeArrowheads="1"/>
              </p:cNvSpPr>
              <p:nvPr/>
            </p:nvSpPr>
            <p:spPr bwMode="auto">
              <a:xfrm>
                <a:off x="2160" y="3683"/>
                <a:ext cx="108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（执行指令）</a:t>
                </a:r>
              </a:p>
            </p:txBody>
          </p:sp>
          <p:sp>
            <p:nvSpPr>
              <p:cNvPr id="124957" name="Line 80"/>
              <p:cNvSpPr>
                <a:spLocks noChangeShapeType="1"/>
              </p:cNvSpPr>
              <p:nvPr/>
            </p:nvSpPr>
            <p:spPr bwMode="auto">
              <a:xfrm flipH="1" flipV="1">
                <a:off x="576" y="3981"/>
                <a:ext cx="923" cy="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4958" name="Text Box 81"/>
              <p:cNvSpPr txBox="1">
                <a:spLocks noChangeArrowheads="1"/>
              </p:cNvSpPr>
              <p:nvPr/>
            </p:nvSpPr>
            <p:spPr bwMode="auto">
              <a:xfrm>
                <a:off x="1584" y="3878"/>
                <a:ext cx="76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solidFill>
                      <a:schemeClr val="folHlink"/>
                    </a:solidFill>
                    <a:latin typeface="Times New Roman" pitchFamily="18" charset="0"/>
                  </a:rPr>
                  <a:t>指令周期</a:t>
                </a:r>
              </a:p>
            </p:txBody>
          </p:sp>
          <p:sp>
            <p:nvSpPr>
              <p:cNvPr id="124959" name="Line 82"/>
              <p:cNvSpPr>
                <a:spLocks noChangeShapeType="1"/>
              </p:cNvSpPr>
              <p:nvPr/>
            </p:nvSpPr>
            <p:spPr bwMode="auto">
              <a:xfrm rot="10800000" flipH="1" flipV="1">
                <a:off x="2339" y="3980"/>
                <a:ext cx="923" cy="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4960" name="Text Box 83"/>
              <p:cNvSpPr txBox="1">
                <a:spLocks noChangeArrowheads="1"/>
              </p:cNvSpPr>
              <p:nvPr/>
            </p:nvSpPr>
            <p:spPr bwMode="auto">
              <a:xfrm>
                <a:off x="672" y="3206"/>
                <a:ext cx="26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i="1">
                    <a:solidFill>
                      <a:schemeClr val="folHlink"/>
                    </a:solidFill>
                    <a:latin typeface="Times New Roman" pitchFamily="18" charset="0"/>
                  </a:rPr>
                  <a:t>T</a:t>
                </a:r>
                <a:r>
                  <a:rPr lang="en-US" altLang="zh-CN" sz="2000" baseline="-15000">
                    <a:solidFill>
                      <a:schemeClr val="folHlink"/>
                    </a:solidFill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124961" name="Text Box 84"/>
              <p:cNvSpPr txBox="1">
                <a:spLocks noChangeArrowheads="1"/>
              </p:cNvSpPr>
              <p:nvPr/>
            </p:nvSpPr>
            <p:spPr bwMode="auto">
              <a:xfrm>
                <a:off x="1031" y="3206"/>
                <a:ext cx="26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i="1">
                    <a:solidFill>
                      <a:schemeClr val="folHlink"/>
                    </a:solidFill>
                    <a:latin typeface="Times New Roman" pitchFamily="18" charset="0"/>
                  </a:rPr>
                  <a:t>T</a:t>
                </a:r>
                <a:r>
                  <a:rPr lang="en-US" altLang="zh-CN" sz="2000" baseline="-15000">
                    <a:solidFill>
                      <a:schemeClr val="folHlink"/>
                    </a:solidFill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124962" name="Text Box 85"/>
              <p:cNvSpPr txBox="1">
                <a:spLocks noChangeArrowheads="1"/>
              </p:cNvSpPr>
              <p:nvPr/>
            </p:nvSpPr>
            <p:spPr bwMode="auto">
              <a:xfrm>
                <a:off x="1402" y="3206"/>
                <a:ext cx="26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i="1">
                    <a:solidFill>
                      <a:schemeClr val="folHlink"/>
                    </a:solidFill>
                    <a:latin typeface="Times New Roman" pitchFamily="18" charset="0"/>
                  </a:rPr>
                  <a:t>T</a:t>
                </a:r>
                <a:r>
                  <a:rPr lang="en-US" altLang="zh-CN" sz="2000" baseline="-15000">
                    <a:solidFill>
                      <a:schemeClr val="folHlink"/>
                    </a:solidFill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124963" name="Text Box 86"/>
              <p:cNvSpPr txBox="1">
                <a:spLocks noChangeArrowheads="1"/>
              </p:cNvSpPr>
              <p:nvPr/>
            </p:nvSpPr>
            <p:spPr bwMode="auto">
              <a:xfrm>
                <a:off x="1751" y="3206"/>
                <a:ext cx="26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i="1">
                    <a:solidFill>
                      <a:schemeClr val="folHlink"/>
                    </a:solidFill>
                    <a:latin typeface="Times New Roman" pitchFamily="18" charset="0"/>
                  </a:rPr>
                  <a:t>T</a:t>
                </a:r>
                <a:r>
                  <a:rPr lang="en-US" altLang="zh-CN" sz="2000" baseline="-15000">
                    <a:solidFill>
                      <a:schemeClr val="folHlink"/>
                    </a:solidFill>
                    <a:latin typeface="Times New Roman" pitchFamily="18" charset="0"/>
                  </a:rPr>
                  <a:t>3</a:t>
                </a:r>
              </a:p>
            </p:txBody>
          </p:sp>
          <p:sp>
            <p:nvSpPr>
              <p:cNvPr id="124964" name="Text Box 87"/>
              <p:cNvSpPr txBox="1">
                <a:spLocks noChangeArrowheads="1"/>
              </p:cNvSpPr>
              <p:nvPr/>
            </p:nvSpPr>
            <p:spPr bwMode="auto">
              <a:xfrm>
                <a:off x="2198" y="3206"/>
                <a:ext cx="26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i="1">
                    <a:solidFill>
                      <a:schemeClr val="folHlink"/>
                    </a:solidFill>
                    <a:latin typeface="Times New Roman" pitchFamily="18" charset="0"/>
                  </a:rPr>
                  <a:t>T</a:t>
                </a:r>
                <a:r>
                  <a:rPr lang="en-US" altLang="zh-CN" sz="2000" baseline="-15000">
                    <a:solidFill>
                      <a:schemeClr val="folHlink"/>
                    </a:solidFill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124965" name="Text Box 88"/>
              <p:cNvSpPr txBox="1">
                <a:spLocks noChangeArrowheads="1"/>
              </p:cNvSpPr>
              <p:nvPr/>
            </p:nvSpPr>
            <p:spPr bwMode="auto">
              <a:xfrm>
                <a:off x="2557" y="3206"/>
                <a:ext cx="26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i="1">
                    <a:solidFill>
                      <a:schemeClr val="folHlink"/>
                    </a:solidFill>
                    <a:latin typeface="Times New Roman" pitchFamily="18" charset="0"/>
                  </a:rPr>
                  <a:t>T</a:t>
                </a:r>
                <a:r>
                  <a:rPr lang="en-US" altLang="zh-CN" sz="2000" baseline="-15000">
                    <a:solidFill>
                      <a:schemeClr val="folHlink"/>
                    </a:solidFill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124966" name="Text Box 89"/>
              <p:cNvSpPr txBox="1">
                <a:spLocks noChangeArrowheads="1"/>
              </p:cNvSpPr>
              <p:nvPr/>
            </p:nvSpPr>
            <p:spPr bwMode="auto">
              <a:xfrm>
                <a:off x="2928" y="3206"/>
                <a:ext cx="26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i="1">
                    <a:solidFill>
                      <a:schemeClr val="folHlink"/>
                    </a:solidFill>
                    <a:latin typeface="Times New Roman" pitchFamily="18" charset="0"/>
                  </a:rPr>
                  <a:t>T</a:t>
                </a:r>
                <a:r>
                  <a:rPr lang="en-US" altLang="zh-CN" sz="2000" baseline="-15000">
                    <a:solidFill>
                      <a:schemeClr val="folHlink"/>
                    </a:solidFill>
                    <a:latin typeface="Times New Roman" pitchFamily="18" charset="0"/>
                  </a:rPr>
                  <a:t>2</a:t>
                </a:r>
              </a:p>
            </p:txBody>
          </p:sp>
        </p:grpSp>
        <p:sp>
          <p:nvSpPr>
            <p:cNvPr id="124938" name="Text Box 90"/>
            <p:cNvSpPr txBox="1">
              <a:spLocks noChangeArrowheads="1"/>
            </p:cNvSpPr>
            <p:nvPr/>
          </p:nvSpPr>
          <p:spPr bwMode="auto">
            <a:xfrm>
              <a:off x="48" y="3254"/>
              <a:ext cx="544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 节拍</a:t>
              </a:r>
            </a:p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(状态)</a:t>
              </a:r>
            </a:p>
          </p:txBody>
        </p:sp>
        <p:sp>
          <p:nvSpPr>
            <p:cNvPr id="124939" name="Text Box 91"/>
            <p:cNvSpPr txBox="1">
              <a:spLocks noChangeArrowheads="1"/>
            </p:cNvSpPr>
            <p:nvPr/>
          </p:nvSpPr>
          <p:spPr bwMode="auto">
            <a:xfrm>
              <a:off x="32" y="2208"/>
              <a:ext cx="544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 节拍</a:t>
              </a:r>
            </a:p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(状态)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9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9971" grpId="0" autoUpdateAnimBg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>
            <a:extLst>
              <a:ext uri="{FF2B5EF4-FFF2-40B4-BE49-F238E27FC236}">
                <a16:creationId xmlns:a16="http://schemas.microsoft.com/office/drawing/2014/main" id="{6D4BB9B4-F2D2-F98A-1361-F85EBF9523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963" y="476250"/>
            <a:ext cx="67945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600">
                <a:solidFill>
                  <a:schemeClr val="bg1"/>
                </a:solidFill>
                <a:latin typeface="Times New Roman" panose="02020603050405020304" pitchFamily="18" charset="0"/>
              </a:rPr>
              <a:t>4. </a:t>
            </a:r>
            <a:r>
              <a:rPr lang="zh-CN" altLang="en-US" sz="3600">
                <a:solidFill>
                  <a:schemeClr val="bg1"/>
                </a:solidFill>
                <a:latin typeface="Times New Roman" panose="02020603050405020304" pitchFamily="18" charset="0"/>
              </a:rPr>
              <a:t>机器速度与机器主频的关系</a:t>
            </a:r>
          </a:p>
        </p:txBody>
      </p:sp>
      <p:sp>
        <p:nvSpPr>
          <p:cNvPr id="599043" name="Text Box 3">
            <a:extLst>
              <a:ext uri="{FF2B5EF4-FFF2-40B4-BE49-F238E27FC236}">
                <a16:creationId xmlns:a16="http://schemas.microsoft.com/office/drawing/2014/main" id="{9665EF90-8D1E-C7B9-4F3C-8D66ADCE17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387" y="1350663"/>
            <a:ext cx="7121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latin typeface="Times New Roman" panose="02020603050405020304" pitchFamily="18" charset="0"/>
              </a:rPr>
              <a:t>机器的</a:t>
            </a:r>
            <a:r>
              <a:rPr lang="zh-CN" altLang="en-US">
                <a:solidFill>
                  <a:schemeClr val="folHlink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>
                <a:solidFill>
                  <a:srgbClr val="0033CC"/>
                </a:solidFill>
                <a:latin typeface="Times New Roman" panose="02020603050405020304" pitchFamily="18" charset="0"/>
              </a:rPr>
              <a:t>主频  </a:t>
            </a:r>
            <a:r>
              <a:rPr lang="en-US" altLang="zh-CN" i="1">
                <a:solidFill>
                  <a:srgbClr val="0033CC"/>
                </a:solidFill>
                <a:latin typeface="Times New Roman" panose="02020603050405020304" pitchFamily="18" charset="0"/>
              </a:rPr>
              <a:t>f  </a:t>
            </a:r>
            <a:r>
              <a:rPr lang="zh-CN" altLang="en-US">
                <a:solidFill>
                  <a:srgbClr val="0033CC"/>
                </a:solidFill>
                <a:latin typeface="Times New Roman" panose="02020603050405020304" pitchFamily="18" charset="0"/>
              </a:rPr>
              <a:t>越快 </a:t>
            </a:r>
            <a:r>
              <a:rPr lang="zh-CN" altLang="en-US">
                <a:latin typeface="Times New Roman" panose="02020603050405020304" pitchFamily="18" charset="0"/>
              </a:rPr>
              <a:t>机器的 </a:t>
            </a:r>
            <a:r>
              <a:rPr lang="zh-CN" altLang="en-US">
                <a:solidFill>
                  <a:srgbClr val="0033CC"/>
                </a:solidFill>
                <a:latin typeface="Times New Roman" panose="02020603050405020304" pitchFamily="18" charset="0"/>
              </a:rPr>
              <a:t>速度也越快</a:t>
            </a:r>
          </a:p>
        </p:txBody>
      </p:sp>
      <p:sp>
        <p:nvSpPr>
          <p:cNvPr id="599044" name="Text Box 4">
            <a:extLst>
              <a:ext uri="{FF2B5EF4-FFF2-40B4-BE49-F238E27FC236}">
                <a16:creationId xmlns:a16="http://schemas.microsoft.com/office/drawing/2014/main" id="{F1E68D3F-3635-04E4-6B9D-B756994728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387" y="2044401"/>
            <a:ext cx="7769225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>
                <a:latin typeface="Times New Roman" panose="02020603050405020304" pitchFamily="18" charset="0"/>
              </a:rPr>
              <a:t>在机器周期所含时钟周期数 </a:t>
            </a:r>
            <a:r>
              <a:rPr lang="zh-CN" altLang="en-US">
                <a:solidFill>
                  <a:srgbClr val="0033CC"/>
                </a:solidFill>
                <a:latin typeface="Times New Roman" panose="02020603050405020304" pitchFamily="18" charset="0"/>
              </a:rPr>
              <a:t>相同</a:t>
            </a:r>
            <a:r>
              <a:rPr lang="zh-CN" altLang="en-US">
                <a:latin typeface="Times New Roman" panose="02020603050405020304" pitchFamily="18" charset="0"/>
              </a:rPr>
              <a:t> 的前提下，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>
                <a:latin typeface="Times New Roman" panose="02020603050405020304" pitchFamily="18" charset="0"/>
              </a:rPr>
              <a:t>两机 </a:t>
            </a:r>
            <a:r>
              <a:rPr lang="zh-CN" altLang="en-US">
                <a:solidFill>
                  <a:srgbClr val="0033CC"/>
                </a:solidFill>
                <a:latin typeface="Times New Roman" panose="02020603050405020304" pitchFamily="18" charset="0"/>
              </a:rPr>
              <a:t>平均指令执行速度之比  </a:t>
            </a:r>
            <a:r>
              <a:rPr lang="zh-CN" altLang="en-US">
                <a:latin typeface="Times New Roman" panose="02020603050405020304" pitchFamily="18" charset="0"/>
              </a:rPr>
              <a:t>等于 </a:t>
            </a:r>
            <a:r>
              <a:rPr lang="zh-CN" altLang="en-US">
                <a:solidFill>
                  <a:srgbClr val="0033CC"/>
                </a:solidFill>
                <a:latin typeface="Times New Roman" panose="02020603050405020304" pitchFamily="18" charset="0"/>
              </a:rPr>
              <a:t>两机主频之比</a:t>
            </a:r>
          </a:p>
        </p:txBody>
      </p:sp>
      <p:sp>
        <p:nvSpPr>
          <p:cNvPr id="599045" name="Text Box 5">
            <a:extLst>
              <a:ext uri="{FF2B5EF4-FFF2-40B4-BE49-F238E27FC236}">
                <a16:creationId xmlns:a16="http://schemas.microsoft.com/office/drawing/2014/main" id="{17094027-51D9-4FAB-A2C4-3CDB3FE8BD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387" y="4817763"/>
            <a:ext cx="8027987" cy="164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>
                <a:solidFill>
                  <a:srgbClr val="0033CC"/>
                </a:solidFill>
                <a:latin typeface="Times New Roman" panose="02020603050405020304" pitchFamily="18" charset="0"/>
              </a:rPr>
              <a:t>机器速度 </a:t>
            </a:r>
            <a:r>
              <a:rPr lang="zh-CN" altLang="en-US">
                <a:latin typeface="Times New Roman" panose="02020603050405020304" pitchFamily="18" charset="0"/>
              </a:rPr>
              <a:t>不仅与 </a:t>
            </a:r>
            <a:r>
              <a:rPr lang="zh-CN" altLang="en-US">
                <a:solidFill>
                  <a:srgbClr val="0033CC"/>
                </a:solidFill>
                <a:latin typeface="Times New Roman" panose="02020603050405020304" pitchFamily="18" charset="0"/>
              </a:rPr>
              <a:t>主频</a:t>
            </a:r>
            <a:r>
              <a:rPr lang="zh-CN" altLang="en-US">
                <a:latin typeface="Times New Roman" panose="02020603050405020304" pitchFamily="18" charset="0"/>
              </a:rPr>
              <a:t>有关</a:t>
            </a:r>
            <a:r>
              <a:rPr lang="zh-CN" altLang="en-US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>
                <a:latin typeface="Times New Roman" panose="02020603050405020304" pitchFamily="18" charset="0"/>
              </a:rPr>
              <a:t>，还与机器周期中所含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>
                <a:solidFill>
                  <a:srgbClr val="0033CC"/>
                </a:solidFill>
                <a:latin typeface="Times New Roman" panose="02020603050405020304" pitchFamily="18" charset="0"/>
              </a:rPr>
              <a:t>时钟周期</a:t>
            </a:r>
            <a:r>
              <a:rPr lang="zh-CN" altLang="en-US">
                <a:latin typeface="Times New Roman" panose="02020603050405020304" pitchFamily="18" charset="0"/>
              </a:rPr>
              <a:t>（主频的倒数）</a:t>
            </a:r>
            <a:r>
              <a:rPr lang="zh-CN" altLang="en-US">
                <a:solidFill>
                  <a:srgbClr val="0033CC"/>
                </a:solidFill>
                <a:latin typeface="Times New Roman" panose="02020603050405020304" pitchFamily="18" charset="0"/>
              </a:rPr>
              <a:t>数 </a:t>
            </a:r>
            <a:r>
              <a:rPr lang="zh-CN" altLang="en-US">
                <a:latin typeface="Times New Roman" panose="02020603050405020304" pitchFamily="18" charset="0"/>
              </a:rPr>
              <a:t>以及指令周期中所含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>
                <a:latin typeface="Times New Roman" panose="02020603050405020304" pitchFamily="18" charset="0"/>
              </a:rPr>
              <a:t>的 </a:t>
            </a:r>
            <a:r>
              <a:rPr lang="zh-CN" altLang="en-US">
                <a:solidFill>
                  <a:srgbClr val="0033CC"/>
                </a:solidFill>
                <a:latin typeface="Times New Roman" panose="02020603050405020304" pitchFamily="18" charset="0"/>
              </a:rPr>
              <a:t>机器周期数</a:t>
            </a:r>
            <a:r>
              <a:rPr lang="zh-CN" altLang="en-US">
                <a:latin typeface="Times New Roman" panose="02020603050405020304" pitchFamily="18" charset="0"/>
              </a:rPr>
              <a:t>有关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grpSp>
        <p:nvGrpSpPr>
          <p:cNvPr id="2" name="Group 7">
            <a:extLst>
              <a:ext uri="{FF2B5EF4-FFF2-40B4-BE49-F238E27FC236}">
                <a16:creationId xmlns:a16="http://schemas.microsoft.com/office/drawing/2014/main" id="{785FCF9C-042C-35E0-03D0-F2BE29267297}"/>
              </a:ext>
            </a:extLst>
          </p:cNvPr>
          <p:cNvGrpSpPr>
            <a:grpSpLocks/>
          </p:cNvGrpSpPr>
          <p:nvPr/>
        </p:nvGrpSpPr>
        <p:grpSpPr bwMode="auto">
          <a:xfrm>
            <a:off x="2014537" y="3412826"/>
            <a:ext cx="2163762" cy="1116012"/>
            <a:chOff x="1498" y="1929"/>
            <a:chExt cx="1363" cy="703"/>
          </a:xfrm>
        </p:grpSpPr>
        <p:sp>
          <p:nvSpPr>
            <p:cNvPr id="35848" name="Text Box 8">
              <a:extLst>
                <a:ext uri="{FF2B5EF4-FFF2-40B4-BE49-F238E27FC236}">
                  <a16:creationId xmlns:a16="http://schemas.microsoft.com/office/drawing/2014/main" id="{F32555B2-46A6-B863-F2A1-3C25297C98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05" y="1929"/>
              <a:ext cx="752" cy="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>
                  <a:latin typeface="Times New Roman" panose="02020603050405020304" pitchFamily="18" charset="0"/>
                </a:rPr>
                <a:t>MIPS</a:t>
              </a:r>
              <a:r>
                <a:rPr lang="en-US" altLang="zh-CN" baseline="-250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5849" name="Text Box 9">
              <a:extLst>
                <a:ext uri="{FF2B5EF4-FFF2-40B4-BE49-F238E27FC236}">
                  <a16:creationId xmlns:a16="http://schemas.microsoft.com/office/drawing/2014/main" id="{F2596A48-463D-2901-7260-89AFF64F89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05" y="2251"/>
              <a:ext cx="752" cy="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>
                  <a:latin typeface="Times New Roman" panose="02020603050405020304" pitchFamily="18" charset="0"/>
                </a:rPr>
                <a:t>MIPS</a:t>
              </a:r>
              <a:r>
                <a:rPr lang="en-US" altLang="zh-CN" baseline="-250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5850" name="Text Box 10">
              <a:extLst>
                <a:ext uri="{FF2B5EF4-FFF2-40B4-BE49-F238E27FC236}">
                  <a16:creationId xmlns:a16="http://schemas.microsoft.com/office/drawing/2014/main" id="{3F7FF9DF-7C86-2B2E-036E-E56348CE7B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71" y="2112"/>
              <a:ext cx="244" cy="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i="1">
                  <a:latin typeface="Times New Roman" panose="02020603050405020304" pitchFamily="18" charset="0"/>
                </a:rPr>
                <a:t>=</a:t>
              </a:r>
              <a:endParaRPr lang="en-US" altLang="zh-CN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35851" name="Text Box 11">
              <a:extLst>
                <a:ext uri="{FF2B5EF4-FFF2-40B4-BE49-F238E27FC236}">
                  <a16:creationId xmlns:a16="http://schemas.microsoft.com/office/drawing/2014/main" id="{74FED113-A550-8F6C-7B83-E571B8BCBF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4" y="1929"/>
              <a:ext cx="267" cy="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i="1">
                  <a:latin typeface="Times New Roman" panose="02020603050405020304" pitchFamily="18" charset="0"/>
                </a:rPr>
                <a:t>f</a:t>
              </a:r>
              <a:r>
                <a:rPr lang="en-US" altLang="zh-CN" baseline="-250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5852" name="Text Box 12">
              <a:extLst>
                <a:ext uri="{FF2B5EF4-FFF2-40B4-BE49-F238E27FC236}">
                  <a16:creationId xmlns:a16="http://schemas.microsoft.com/office/drawing/2014/main" id="{3A8FF61C-05C2-73BB-34F7-A4DC513798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4" y="2251"/>
              <a:ext cx="267" cy="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i="1">
                  <a:latin typeface="Times New Roman" panose="02020603050405020304" pitchFamily="18" charset="0"/>
                </a:rPr>
                <a:t>f</a:t>
              </a:r>
              <a:r>
                <a:rPr lang="en-US" altLang="zh-CN" baseline="-250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5853" name="Line 13">
              <a:extLst>
                <a:ext uri="{FF2B5EF4-FFF2-40B4-BE49-F238E27FC236}">
                  <a16:creationId xmlns:a16="http://schemas.microsoft.com/office/drawing/2014/main" id="{B3EB019F-4831-C0B5-EFEB-819319E40F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98" y="2317"/>
              <a:ext cx="72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854" name="Line 14">
              <a:extLst>
                <a:ext uri="{FF2B5EF4-FFF2-40B4-BE49-F238E27FC236}">
                  <a16:creationId xmlns:a16="http://schemas.microsoft.com/office/drawing/2014/main" id="{D2DCB9A7-BCEF-A4BF-6931-B7524CD7BE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63" y="2317"/>
              <a:ext cx="2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" name="Text Box 2">
            <a:extLst>
              <a:ext uri="{FF2B5EF4-FFF2-40B4-BE49-F238E27FC236}">
                <a16:creationId xmlns:a16="http://schemas.microsoft.com/office/drawing/2014/main" id="{B86AE263-67BB-C428-F2DF-83C1EAEEB0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25" y="244475"/>
            <a:ext cx="40592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 dirty="0">
                <a:latin typeface="Times New Roman" pitchFamily="18" charset="0"/>
              </a:rPr>
              <a:t>多级时序系统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9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99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99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9043" grpId="0" autoUpdateAnimBg="0"/>
      <p:bldP spid="599044" grpId="0" autoUpdateAnimBg="0"/>
      <p:bldP spid="599045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468313" y="1557338"/>
            <a:ext cx="8424862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chemeClr val="folHlink"/>
                </a:solidFill>
                <a:latin typeface="Times New Roman" pitchFamily="18" charset="0"/>
              </a:rPr>
              <a:t>例</a:t>
            </a:r>
            <a:r>
              <a:rPr lang="en-US" altLang="zh-CN" sz="2400" dirty="0">
                <a:solidFill>
                  <a:schemeClr val="folHlink"/>
                </a:solidFill>
                <a:latin typeface="Times New Roman" pitchFamily="18" charset="0"/>
              </a:rPr>
              <a:t>3.1</a:t>
            </a:r>
            <a:r>
              <a:rPr lang="zh-CN" altLang="en-US" sz="2800" dirty="0">
                <a:latin typeface="Times New Roman" pitchFamily="18" charset="0"/>
              </a:rPr>
              <a:t>  </a:t>
            </a:r>
            <a:r>
              <a:rPr lang="zh-CN" altLang="en-US" sz="2400" dirty="0">
                <a:latin typeface="Times New Roman" pitchFamily="18" charset="0"/>
              </a:rPr>
              <a:t>假设总线的时钟频率为 </a:t>
            </a:r>
            <a:r>
              <a:rPr lang="en-US" altLang="zh-CN" sz="2400" dirty="0">
                <a:solidFill>
                  <a:schemeClr val="folHlink"/>
                </a:solidFill>
                <a:latin typeface="Times New Roman" pitchFamily="18" charset="0"/>
              </a:rPr>
              <a:t>100</a:t>
            </a:r>
            <a:r>
              <a:rPr lang="en-US" altLang="zh-CN" sz="2400" dirty="0">
                <a:latin typeface="Times New Roman" pitchFamily="18" charset="0"/>
              </a:rPr>
              <a:t> MHz</a:t>
            </a:r>
            <a:r>
              <a:rPr lang="zh-CN" altLang="en-US" sz="2400" dirty="0">
                <a:latin typeface="Times New Roman" pitchFamily="18" charset="0"/>
              </a:rPr>
              <a:t>，总线的传输周期为 </a:t>
            </a:r>
            <a:r>
              <a:rPr lang="en-US" altLang="zh-CN" sz="2400" dirty="0">
                <a:solidFill>
                  <a:schemeClr val="folHlink"/>
                </a:solidFill>
                <a:latin typeface="Times New Roman" pitchFamily="18" charset="0"/>
              </a:rPr>
              <a:t>4 </a:t>
            </a:r>
            <a:r>
              <a:rPr lang="zh-CN" altLang="en-US" sz="2400" dirty="0">
                <a:latin typeface="Times New Roman" pitchFamily="18" charset="0"/>
              </a:rPr>
              <a:t>个时钟周期，总线的宽度为 </a:t>
            </a:r>
            <a:r>
              <a:rPr lang="en-US" altLang="zh-CN" sz="2400" dirty="0">
                <a:solidFill>
                  <a:schemeClr val="folHlink"/>
                </a:solidFill>
                <a:latin typeface="Times New Roman" pitchFamily="18" charset="0"/>
              </a:rPr>
              <a:t>32</a:t>
            </a:r>
            <a:r>
              <a:rPr lang="en-US" altLang="zh-CN" sz="2400" dirty="0">
                <a:latin typeface="Times New Roman" pitchFamily="18" charset="0"/>
              </a:rPr>
              <a:t> </a:t>
            </a:r>
            <a:r>
              <a:rPr lang="zh-CN" altLang="en-US" sz="2400" dirty="0">
                <a:latin typeface="Times New Roman" pitchFamily="18" charset="0"/>
              </a:rPr>
              <a:t>位，试求总线的数据传输率。若想提高一倍数据传输率，可采取什么措施？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646113" y="333375"/>
            <a:ext cx="84978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400"/>
              <a:t>总线带宽（总线的数据传输率）</a:t>
            </a:r>
            <a:endParaRPr lang="en-US" altLang="zh-CN" sz="2400"/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785787" y="1000108"/>
            <a:ext cx="564360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Times New Roman" pitchFamily="18" charset="0"/>
              </a:rPr>
              <a:t>与总线的宽度和总线的时钟频率有关</a:t>
            </a:r>
            <a:endParaRPr lang="zh-CN" altLang="en-US" sz="2400" dirty="0"/>
          </a:p>
        </p:txBody>
      </p:sp>
      <p:sp>
        <p:nvSpPr>
          <p:cNvPr id="394245" name="Text Box 5"/>
          <p:cNvSpPr txBox="1">
            <a:spLocks noChangeArrowheads="1"/>
          </p:cNvSpPr>
          <p:nvPr/>
        </p:nvSpPr>
        <p:spPr bwMode="auto">
          <a:xfrm>
            <a:off x="468313" y="3500438"/>
            <a:ext cx="8424862" cy="283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chemeClr val="folHlink"/>
                </a:solidFill>
                <a:latin typeface="Times New Roman" pitchFamily="18" charset="0"/>
              </a:rPr>
              <a:t>      </a:t>
            </a:r>
            <a:r>
              <a:rPr lang="zh-CN" altLang="en-US" sz="2400" dirty="0">
                <a:solidFill>
                  <a:srgbClr val="FF0000"/>
                </a:solidFill>
                <a:latin typeface="Times New Roman" pitchFamily="18" charset="0"/>
              </a:rPr>
              <a:t>若想提高一倍数据传输率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>
                <a:latin typeface="Times New Roman" pitchFamily="18" charset="0"/>
              </a:rPr>
              <a:t>      </a:t>
            </a:r>
            <a:r>
              <a:rPr lang="en-US" altLang="zh-CN" sz="2400" dirty="0">
                <a:latin typeface="Times New Roman" pitchFamily="18" charset="0"/>
              </a:rPr>
              <a:t>(1) </a:t>
            </a:r>
            <a:r>
              <a:rPr lang="zh-CN" altLang="en-US" sz="2400" dirty="0">
                <a:latin typeface="Times New Roman" pitchFamily="18" charset="0"/>
              </a:rPr>
              <a:t>在不改变总线时钟频率的前提下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>
                <a:latin typeface="Times New Roman" pitchFamily="18" charset="0"/>
              </a:rPr>
              <a:t>            数据线宽度改为 </a:t>
            </a:r>
            <a:r>
              <a:rPr lang="en-US" altLang="zh-CN" sz="2400" dirty="0">
                <a:solidFill>
                  <a:schemeClr val="folHlink"/>
                </a:solidFill>
                <a:latin typeface="Times New Roman" pitchFamily="18" charset="0"/>
              </a:rPr>
              <a:t>64</a:t>
            </a:r>
            <a:r>
              <a:rPr lang="en-US" altLang="zh-CN" sz="2400" dirty="0">
                <a:latin typeface="Times New Roman" pitchFamily="18" charset="0"/>
              </a:rPr>
              <a:t> </a:t>
            </a:r>
            <a:r>
              <a:rPr lang="zh-CN" altLang="en-US" sz="2400" dirty="0">
                <a:latin typeface="Times New Roman" pitchFamily="18" charset="0"/>
              </a:rPr>
              <a:t>位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>
                <a:latin typeface="Times New Roman" pitchFamily="18" charset="0"/>
              </a:rPr>
              <a:t>      </a:t>
            </a:r>
            <a:r>
              <a:rPr lang="en-US" altLang="zh-CN" sz="2400" dirty="0">
                <a:latin typeface="Times New Roman" pitchFamily="18" charset="0"/>
              </a:rPr>
              <a:t>(2) </a:t>
            </a:r>
            <a:r>
              <a:rPr lang="zh-CN" altLang="en-US" sz="2400" dirty="0">
                <a:latin typeface="Times New Roman" pitchFamily="18" charset="0"/>
              </a:rPr>
              <a:t>保持数据宽度为 </a:t>
            </a:r>
            <a:r>
              <a:rPr lang="en-US" altLang="zh-CN" sz="2400" dirty="0">
                <a:solidFill>
                  <a:schemeClr val="folHlink"/>
                </a:solidFill>
                <a:latin typeface="Times New Roman" pitchFamily="18" charset="0"/>
              </a:rPr>
              <a:t>32</a:t>
            </a:r>
            <a:r>
              <a:rPr lang="en-US" altLang="zh-CN" sz="2400" dirty="0">
                <a:latin typeface="Times New Roman" pitchFamily="18" charset="0"/>
              </a:rPr>
              <a:t> </a:t>
            </a:r>
            <a:r>
              <a:rPr lang="zh-CN" altLang="en-US" sz="2400" dirty="0">
                <a:latin typeface="Times New Roman" pitchFamily="18" charset="0"/>
              </a:rPr>
              <a:t>位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>
                <a:latin typeface="Times New Roman" pitchFamily="18" charset="0"/>
              </a:rPr>
              <a:t>           总线的时钟频率增加到 </a:t>
            </a:r>
            <a:r>
              <a:rPr lang="en-US" altLang="zh-CN" sz="2400" dirty="0">
                <a:solidFill>
                  <a:schemeClr val="folHlink"/>
                </a:solidFill>
                <a:latin typeface="Times New Roman" pitchFamily="18" charset="0"/>
              </a:rPr>
              <a:t>200 </a:t>
            </a:r>
            <a:r>
              <a:rPr lang="en-US" altLang="zh-CN" sz="2400" dirty="0">
                <a:latin typeface="Times New Roman" pitchFamily="18" charset="0"/>
              </a:rPr>
              <a:t>MHz</a:t>
            </a:r>
            <a:r>
              <a:rPr lang="zh-CN" altLang="en-US" sz="2400" dirty="0">
                <a:latin typeface="Times New Roman" pitchFamily="18" charset="0"/>
              </a:rPr>
              <a:t>。</a:t>
            </a:r>
            <a:endParaRPr lang="en-US" altLang="zh-CN" sz="2400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4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424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684213" y="1268413"/>
            <a:ext cx="595471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3200">
                <a:solidFill>
                  <a:schemeClr val="folHlink"/>
                </a:solidFill>
                <a:latin typeface="Times New Roman" pitchFamily="18" charset="0"/>
              </a:rPr>
              <a:t>重点</a:t>
            </a:r>
          </a:p>
        </p:txBody>
      </p:sp>
      <p:sp>
        <p:nvSpPr>
          <p:cNvPr id="395268" name="Text Box 4"/>
          <p:cNvSpPr txBox="1">
            <a:spLocks noChangeArrowheads="1"/>
          </p:cNvSpPr>
          <p:nvPr/>
        </p:nvSpPr>
        <p:spPr bwMode="auto">
          <a:xfrm>
            <a:off x="1428729" y="4714884"/>
            <a:ext cx="7500990" cy="103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sz="2800" dirty="0">
                <a:latin typeface="Times New Roman" pitchFamily="18" charset="0"/>
              </a:rPr>
              <a:t>2</a:t>
            </a:r>
            <a:r>
              <a:rPr lang="en-US" altLang="zh-CN" sz="2800" dirty="0"/>
              <a:t>.</a:t>
            </a:r>
            <a:r>
              <a:rPr lang="zh-CN" altLang="en-US" sz="2800" dirty="0"/>
              <a:t>如何对总线进行管理，包括判优控制和</a:t>
            </a:r>
          </a:p>
          <a:p>
            <a:pPr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800" dirty="0"/>
              <a:t>  通信控制</a:t>
            </a:r>
          </a:p>
        </p:txBody>
      </p:sp>
      <p:sp>
        <p:nvSpPr>
          <p:cNvPr id="395269" name="Rectangle 5"/>
          <p:cNvSpPr>
            <a:spLocks noGrp="1" noChangeArrowheads="1"/>
          </p:cNvSpPr>
          <p:nvPr>
            <p:ph type="title"/>
          </p:nvPr>
        </p:nvSpPr>
        <p:spPr>
          <a:xfrm>
            <a:off x="685800" y="26035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000" b="1"/>
              <a:t>第</a:t>
            </a:r>
            <a:r>
              <a:rPr lang="zh-CN" altLang="en-US" sz="4000" b="1">
                <a:latin typeface="Times New Roman" pitchFamily="18" charset="0"/>
              </a:rPr>
              <a:t>３</a:t>
            </a:r>
            <a:r>
              <a:rPr lang="zh-CN" altLang="en-US" sz="4000" b="1"/>
              <a:t>章  系统总线</a:t>
            </a:r>
          </a:p>
        </p:txBody>
      </p:sp>
      <p:sp>
        <p:nvSpPr>
          <p:cNvPr id="22534" name="AutoShape 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7524750" y="6165850"/>
            <a:ext cx="576263" cy="215900"/>
          </a:xfrm>
          <a:prstGeom prst="actionButtonForwardNex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2535" name="Group 7"/>
          <p:cNvGrpSpPr>
            <a:grpSpLocks/>
          </p:cNvGrpSpPr>
          <p:nvPr/>
        </p:nvGrpSpPr>
        <p:grpSpPr bwMode="auto">
          <a:xfrm>
            <a:off x="1454150" y="2120900"/>
            <a:ext cx="9432925" cy="2028825"/>
            <a:chOff x="916" y="1336"/>
            <a:chExt cx="5942" cy="1278"/>
          </a:xfrm>
        </p:grpSpPr>
        <p:sp>
          <p:nvSpPr>
            <p:cNvPr id="22536" name="Text Box 8"/>
            <p:cNvSpPr txBox="1">
              <a:spLocks noChangeArrowheads="1"/>
            </p:cNvSpPr>
            <p:nvPr/>
          </p:nvSpPr>
          <p:spPr bwMode="auto">
            <a:xfrm>
              <a:off x="916" y="1336"/>
              <a:ext cx="535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-US" altLang="zh-CN" sz="2800">
                  <a:latin typeface="Times New Roman" pitchFamily="18" charset="0"/>
                </a:rPr>
                <a:t>1</a:t>
              </a:r>
              <a:r>
                <a:rPr lang="en-US" altLang="zh-CN" sz="2800"/>
                <a:t>.</a:t>
              </a:r>
              <a:r>
                <a:rPr lang="zh-CN" altLang="en-US" sz="2800"/>
                <a:t>有关总线的基本概念</a:t>
              </a:r>
            </a:p>
          </p:txBody>
        </p:sp>
        <p:sp>
          <p:nvSpPr>
            <p:cNvPr id="22537" name="Text Box 9"/>
            <p:cNvSpPr txBox="1">
              <a:spLocks noChangeArrowheads="1"/>
            </p:cNvSpPr>
            <p:nvPr/>
          </p:nvSpPr>
          <p:spPr bwMode="auto">
            <a:xfrm>
              <a:off x="1188" y="1827"/>
              <a:ext cx="567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400">
                  <a:latin typeface="Times New Roman" pitchFamily="18" charset="0"/>
                </a:rPr>
                <a:t>什么是总线　总线上信息传输的特点</a:t>
              </a:r>
              <a:endParaRPr lang="zh-CN" altLang="en-US" sz="2400"/>
            </a:p>
          </p:txBody>
        </p:sp>
        <p:sp>
          <p:nvSpPr>
            <p:cNvPr id="22538" name="Text Box 10"/>
            <p:cNvSpPr txBox="1">
              <a:spLocks noChangeArrowheads="1"/>
            </p:cNvSpPr>
            <p:nvPr/>
          </p:nvSpPr>
          <p:spPr bwMode="auto">
            <a:xfrm>
              <a:off x="1188" y="2326"/>
              <a:ext cx="567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400">
                  <a:latin typeface="Times New Roman" pitchFamily="18" charset="0"/>
                </a:rPr>
                <a:t>总线宽度　总线带宽　总线复用　总线传输周期</a:t>
              </a:r>
              <a:endParaRPr lang="zh-CN" altLang="en-US" sz="2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5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526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凸显">
  <a:themeElements>
    <a:clrScheme name="凸显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凸显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9973</TotalTime>
  <Words>5148</Words>
  <Application>Microsoft Office PowerPoint</Application>
  <PresentationFormat>全屏显示(4:3)</PresentationFormat>
  <Paragraphs>1105</Paragraphs>
  <Slides>72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72</vt:i4>
      </vt:variant>
    </vt:vector>
  </HeadingPairs>
  <TitlesOfParts>
    <vt:vector size="82" baseType="lpstr">
      <vt:lpstr>方正粗黑宋简体</vt:lpstr>
      <vt:lpstr>宋体</vt:lpstr>
      <vt:lpstr>Arial</vt:lpstr>
      <vt:lpstr>Calibri</vt:lpstr>
      <vt:lpstr>Century Schoolbook</vt:lpstr>
      <vt:lpstr>Times New Roman</vt:lpstr>
      <vt:lpstr>Wingdings</vt:lpstr>
      <vt:lpstr>Wingdings 2</vt:lpstr>
      <vt:lpstr>凸显</vt:lpstr>
      <vt:lpstr>Visio</vt:lpstr>
      <vt:lpstr>计算机组成原理重点难点复习 </vt:lpstr>
      <vt:lpstr>考试</vt:lpstr>
      <vt:lpstr>第１章   计算机系统概论</vt:lpstr>
      <vt:lpstr>第１章   计算机系统概论</vt:lpstr>
      <vt:lpstr>第１章   计算机系统概论</vt:lpstr>
      <vt:lpstr>第３章  系统总线</vt:lpstr>
      <vt:lpstr>PowerPoint 演示文稿</vt:lpstr>
      <vt:lpstr>PowerPoint 演示文稿</vt:lpstr>
      <vt:lpstr>第３章  系统总线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第８章  CPU 的结构和功能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sandy</dc:creator>
  <cp:lastModifiedBy>jing guo</cp:lastModifiedBy>
  <cp:revision>1930</cp:revision>
  <dcterms:created xsi:type="dcterms:W3CDTF">1601-01-01T00:00:00Z</dcterms:created>
  <dcterms:modified xsi:type="dcterms:W3CDTF">2024-05-27T01:25:31Z</dcterms:modified>
</cp:coreProperties>
</file>