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86" r:id="rId17"/>
    <p:sldId id="287" r:id="rId18"/>
    <p:sldId id="270" r:id="rId19"/>
    <p:sldId id="271" r:id="rId20"/>
    <p:sldId id="272" r:id="rId21"/>
    <p:sldId id="274" r:id="rId22"/>
    <p:sldId id="276" r:id="rId23"/>
    <p:sldId id="277" r:id="rId24"/>
    <p:sldId id="284" r:id="rId25"/>
    <p:sldId id="283" r:id="rId26"/>
    <p:sldId id="278" r:id="rId27"/>
    <p:sldId id="279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PA_矩形 30"/>
          <p:cNvSpPr/>
          <p:nvPr>
            <p:custDataLst>
              <p:tags r:id="rId7"/>
            </p:custDataLst>
          </p:nvPr>
        </p:nvSpPr>
        <p:spPr>
          <a:xfrm>
            <a:off x="4611591" y="3141347"/>
            <a:ext cx="3078480" cy="5835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Spring Cloud</a:t>
            </a:r>
            <a:r>
              <a:rPr lang="zh-CN" altLang="en-US" sz="3200" dirty="0"/>
              <a:t>分享</a:t>
            </a:r>
          </a:p>
        </p:txBody>
      </p:sp>
      <p:sp>
        <p:nvSpPr>
          <p:cNvPr id="32" name="PA_圆角矩形 31"/>
          <p:cNvSpPr/>
          <p:nvPr>
            <p:custDataLst>
              <p:tags r:id="rId8"/>
            </p:custDataLst>
          </p:nvPr>
        </p:nvSpPr>
        <p:spPr>
          <a:xfrm>
            <a:off x="5555122" y="4336829"/>
            <a:ext cx="1134966" cy="29905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PA_矩形 32"/>
          <p:cNvSpPr/>
          <p:nvPr>
            <p:custDataLst>
              <p:tags r:id="rId9"/>
            </p:custDataLst>
          </p:nvPr>
        </p:nvSpPr>
        <p:spPr>
          <a:xfrm>
            <a:off x="5745213" y="4360579"/>
            <a:ext cx="809966" cy="2755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charset="-122"/>
                <a:sym typeface="华文细黑" panose="02010600040101010101" pitchFamily="2" charset="-122"/>
              </a:rPr>
              <a:t>郑文添</a:t>
            </a:r>
          </a:p>
        </p:txBody>
      </p:sp>
      <p:grpSp>
        <p:nvGrpSpPr>
          <p:cNvPr id="3" name="PA_组合 2"/>
          <p:cNvGrpSpPr/>
          <p:nvPr>
            <p:custDataLst>
              <p:tags r:id="rId10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1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8" grpId="1" bldLvl="0" animBg="1"/>
      <p:bldP spid="39" grpId="0" bldLvl="0" animBg="1"/>
      <p:bldP spid="39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" grpId="0" bldLvl="0" animBg="1"/>
      <p:bldP spid="5" grpId="0" bldLvl="0" animBg="1"/>
      <p:bldP spid="31" grpId="0"/>
      <p:bldP spid="32" grpId="0" bldLvl="0" animBg="1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687705"/>
            <a:ext cx="2887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三、服务消费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7403" y="1723210"/>
            <a:ext cx="119145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>
                <a:sym typeface="+mn-ea"/>
              </a:rPr>
              <a:t>LoadBalancerClient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 smtClean="0">
                <a:sym typeface="+mn-ea"/>
              </a:rPr>
              <a:t>     接口</a:t>
            </a:r>
            <a:r>
              <a:rPr lang="en-US" altLang="zh-CN" sz="2800" dirty="0" smtClean="0"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通过</a:t>
            </a:r>
            <a:r>
              <a:rPr lang="en-US" altLang="zh-CN" sz="2800" dirty="0" smtClean="0">
                <a:sym typeface="+mn-ea"/>
              </a:rPr>
              <a:t>choose()</a:t>
            </a:r>
            <a:r>
              <a:rPr lang="zh-CN" altLang="en-US" sz="2800" dirty="0" smtClean="0">
                <a:sym typeface="+mn-ea"/>
              </a:rPr>
              <a:t>获取服务实例</a:t>
            </a:r>
            <a:r>
              <a:rPr lang="en-US" altLang="zh-CN" sz="2800" dirty="0" err="1" smtClean="0">
                <a:sym typeface="+mn-ea"/>
              </a:rPr>
              <a:t>ServiceInstance</a:t>
            </a:r>
            <a:r>
              <a:rPr lang="en-US" altLang="zh-CN" sz="2800" dirty="0" smtClean="0"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拼接实际地址</a:t>
            </a:r>
            <a:endParaRPr lang="en-US" altLang="zh-CN" sz="2800" dirty="0">
              <a:sym typeface="+mn-ea"/>
            </a:endParaRPr>
          </a:p>
          <a:p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spring-cloud-ribbon:</a:t>
            </a:r>
          </a:p>
          <a:p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RestTemplate</a:t>
            </a:r>
            <a:r>
              <a:rPr lang="en-US" altLang="zh-CN" sz="2800" dirty="0" smtClean="0"/>
              <a:t>+@</a:t>
            </a:r>
            <a:r>
              <a:rPr lang="en-US" altLang="zh-CN" sz="2800" dirty="0" err="1" smtClean="0"/>
              <a:t>LoadBalanced+LoadBalancerInterceptor</a:t>
            </a:r>
            <a:endParaRPr lang="en-US" altLang="zh-CN" sz="2800" dirty="0"/>
          </a:p>
          <a:p>
            <a:endParaRPr lang="en-US" altLang="zh-CN" sz="2800" dirty="0"/>
          </a:p>
          <a:p>
            <a:pPr marL="514350" indent="-514350">
              <a:buAutoNum type="arabicPlain" startAt="3"/>
            </a:pPr>
            <a:r>
              <a:rPr lang="en-US" altLang="zh-CN" sz="2800" dirty="0" smtClean="0"/>
              <a:t>spring-cloud-Feign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@</a:t>
            </a:r>
            <a:r>
              <a:rPr lang="en-US" altLang="zh-CN" sz="2800" dirty="0" err="1" smtClean="0"/>
              <a:t>FeignClient</a:t>
            </a:r>
            <a:r>
              <a:rPr lang="zh-CN" altLang="en-US" sz="2800" dirty="0" smtClean="0"/>
              <a:t>注解</a:t>
            </a:r>
            <a:r>
              <a:rPr lang="en-US" altLang="zh-CN" sz="2800" dirty="0" smtClean="0"/>
              <a:t>+@</a:t>
            </a:r>
            <a:r>
              <a:rPr lang="en-US" altLang="zh-CN" sz="2800" dirty="0" err="1" smtClean="0"/>
              <a:t>RequestMapping</a:t>
            </a:r>
            <a:r>
              <a:rPr lang="zh-CN" altLang="en-US" sz="2800" dirty="0" smtClean="0"/>
              <a:t>，映射远程的</a:t>
            </a:r>
            <a:r>
              <a:rPr lang="en-US" altLang="zh-CN" sz="2800" dirty="0" smtClean="0"/>
              <a:t>Rest</a:t>
            </a:r>
            <a:r>
              <a:rPr lang="zh-CN" altLang="en-US" sz="2800" dirty="0" smtClean="0"/>
              <a:t>服务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686ef4d9e1a5de4c4e0230ba278d7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175895"/>
            <a:ext cx="1440815" cy="6123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13255" y="304800"/>
            <a:ext cx="8863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服 务 网 关 </a:t>
            </a:r>
            <a:r>
              <a:rPr lang="en-US" altLang="zh-CN" sz="3200"/>
              <a:t>Zuul</a:t>
            </a:r>
          </a:p>
        </p:txBody>
      </p:sp>
      <p:pic>
        <p:nvPicPr>
          <p:cNvPr id="11" name="图片 10" descr="生命周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5" y="939165"/>
            <a:ext cx="8901430" cy="45967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38345" y="5628640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 </a:t>
            </a:r>
            <a:r>
              <a:rPr lang="zh-CN" altLang="en-US"/>
              <a:t>请求的生命周期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9220" y="332105"/>
            <a:ext cx="5295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自定义过滤器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1254760"/>
            <a:ext cx="6388100" cy="4632960"/>
          </a:xfrm>
          <a:prstGeom prst="rect">
            <a:avLst/>
          </a:prstGeom>
        </p:spPr>
      </p:pic>
      <p:pic>
        <p:nvPicPr>
          <p:cNvPr id="6" name="图片 5" descr="e686ef4d9e1a5de4c4e0230ba278d7e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" y="175895"/>
            <a:ext cx="1440815" cy="6123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934e0694df64c01416b73b39ba5bb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9525"/>
            <a:ext cx="2238375" cy="6750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94760" y="513715"/>
            <a:ext cx="5525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网关自带的过滤器</a:t>
            </a:r>
          </a:p>
        </p:txBody>
      </p:sp>
      <p:pic>
        <p:nvPicPr>
          <p:cNvPr id="8" name="图片 7" descr="pre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1615440"/>
            <a:ext cx="9563735" cy="4356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934e0694df64c01416b73b39ba5bb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9525"/>
            <a:ext cx="2238375" cy="6750050"/>
          </a:xfrm>
          <a:prstGeom prst="rect">
            <a:avLst/>
          </a:prstGeom>
        </p:spPr>
      </p:pic>
      <p:pic>
        <p:nvPicPr>
          <p:cNvPr id="5" name="图片 4" descr="routepo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10" y="933450"/>
            <a:ext cx="9523730" cy="4901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1510" y="317500"/>
            <a:ext cx="1008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从</a:t>
            </a:r>
            <a:r>
              <a:rPr lang="en-US" altLang="zh-CN" sz="3200"/>
              <a:t>Spring Cloud Config </a:t>
            </a:r>
            <a:r>
              <a:rPr lang="zh-CN" altLang="en-US" sz="3200"/>
              <a:t>获取非法</a:t>
            </a:r>
            <a:r>
              <a:rPr lang="en-US" altLang="zh-CN" sz="3200"/>
              <a:t>IP</a:t>
            </a:r>
            <a:r>
              <a:rPr lang="zh-CN" altLang="en-US" sz="3200"/>
              <a:t>地址，过滤器进行拦截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1310640"/>
            <a:ext cx="10210800" cy="51454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89115" y="431514"/>
            <a:ext cx="531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Spring Cloud </a:t>
            </a:r>
            <a:r>
              <a:rPr lang="en-US" altLang="zh-CN" sz="3200" dirty="0" err="1" smtClean="0"/>
              <a:t>Hystrix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36" y="1094753"/>
            <a:ext cx="7037828" cy="4720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2" y="204992"/>
            <a:ext cx="1438781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8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5" y="195209"/>
            <a:ext cx="1438781" cy="61209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4007" y="616450"/>
            <a:ext cx="94419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 </a:t>
            </a:r>
            <a:r>
              <a:rPr lang="zh-CN" altLang="en-US" sz="3200" dirty="0" smtClean="0"/>
              <a:t>服务降级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2 </a:t>
            </a:r>
            <a:r>
              <a:rPr lang="zh-CN" altLang="en-US" sz="3200" dirty="0" smtClean="0"/>
              <a:t>请求缓存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类似</a:t>
            </a:r>
            <a:r>
              <a:rPr lang="en-US" altLang="zh-CN" sz="3200" dirty="0" err="1" smtClean="0"/>
              <a:t>Redis</a:t>
            </a:r>
            <a:r>
              <a:rPr lang="zh-CN" altLang="en-US" sz="3200" dirty="0" smtClean="0"/>
              <a:t>的缓存作用</a:t>
            </a:r>
            <a:r>
              <a:rPr lang="en-US" altLang="zh-CN" sz="3200" dirty="0" smtClean="0"/>
              <a:t>)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3 </a:t>
            </a:r>
            <a:r>
              <a:rPr lang="zh-CN" altLang="en-US" sz="3200" dirty="0" smtClean="0"/>
              <a:t>请求合并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一定时间内的请求合并，由一个线程处理返回结果</a:t>
            </a:r>
            <a:r>
              <a:rPr lang="en-US" altLang="zh-CN" sz="3200" dirty="0" smtClean="0"/>
              <a:t>)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4 </a:t>
            </a:r>
            <a:r>
              <a:rPr lang="en-US" altLang="zh-CN" sz="3200" dirty="0" err="1" smtClean="0"/>
              <a:t>Hystrix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DashBoard</a:t>
            </a:r>
            <a:r>
              <a:rPr lang="en-US" altLang="zh-CN" sz="3200" dirty="0" smtClean="0"/>
              <a:t> 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5 Turbine </a:t>
            </a:r>
            <a:r>
              <a:rPr lang="zh-CN" altLang="en-US" sz="3200" dirty="0" smtClean="0"/>
              <a:t>集群监控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252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3590" y="322580"/>
            <a:ext cx="5979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Spring Cloud </a:t>
            </a:r>
            <a:r>
              <a:rPr lang="en-US" altLang="zh-CN" sz="3200" dirty="0" err="1">
                <a:latin typeface="+mn-ea"/>
              </a:rPr>
              <a:t>Config</a:t>
            </a:r>
            <a:r>
              <a:rPr lang="en-US" altLang="zh-CN" sz="3200" dirty="0">
                <a:latin typeface="+mn-ea"/>
              </a:rPr>
              <a:t> </a:t>
            </a:r>
          </a:p>
        </p:txBody>
      </p:sp>
      <p:pic>
        <p:nvPicPr>
          <p:cNvPr id="6" name="图片 5" descr="e686ef4d9e1a5de4c4e0230ba278d7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" y="74295"/>
            <a:ext cx="1440815" cy="6123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 descr="系统架构设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81" y="906145"/>
            <a:ext cx="9168130" cy="5930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350" y="317500"/>
            <a:ext cx="3099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核心配置</a:t>
            </a:r>
            <a:r>
              <a:rPr lang="en-US" altLang="zh-CN" sz="3200"/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383030"/>
            <a:ext cx="10767060" cy="2628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9730" y="927100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Server</a:t>
            </a:r>
            <a:r>
              <a:rPr lang="zh-CN" altLang="en-US"/>
              <a:t>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9730" y="4131310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Client</a:t>
            </a:r>
            <a:r>
              <a:rPr lang="zh-CN" altLang="en-US"/>
              <a:t>端：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10" y="4500245"/>
            <a:ext cx="1076642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单体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1384935"/>
            <a:ext cx="5880100" cy="3473450"/>
          </a:xfrm>
          <a:prstGeom prst="rect">
            <a:avLst/>
          </a:prstGeom>
        </p:spPr>
      </p:pic>
      <p:pic>
        <p:nvPicPr>
          <p:cNvPr id="5" name="图片 4" descr="微服务架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5" y="1384935"/>
            <a:ext cx="5182235" cy="35312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12545" y="295275"/>
            <a:ext cx="959358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>
                <a:solidFill>
                  <a:schemeClr val="accent4"/>
                </a:solidFill>
                <a:effectLst/>
              </a:rPr>
              <a:t>传统的单体架构和微服务架构间的区别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175" y="5083175"/>
            <a:ext cx="367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图 </a:t>
            </a:r>
            <a:r>
              <a:rPr lang="en-US" altLang="zh-CN" sz="2400"/>
              <a:t>1. </a:t>
            </a:r>
            <a:r>
              <a:rPr lang="zh-CN" altLang="en-US" sz="2400"/>
              <a:t>传统的单体架构模式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27570" y="5083175"/>
            <a:ext cx="367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图 </a:t>
            </a:r>
            <a:r>
              <a:rPr lang="en-US" altLang="zh-CN" sz="2400"/>
              <a:t>2. </a:t>
            </a:r>
            <a:r>
              <a:rPr lang="zh-CN" altLang="en-US" sz="2400"/>
              <a:t>微服务架构模式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686ef4d9e1a5de4c4e0230ba278d7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175895"/>
            <a:ext cx="1440815" cy="6123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72790" y="317500"/>
            <a:ext cx="5427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latin typeface="+mj-ea"/>
                <a:ea typeface="+mj-ea"/>
              </a:rPr>
              <a:t>Spring Cloud Netflix Bus </a:t>
            </a:r>
          </a:p>
        </p:txBody>
      </p:sp>
      <p:pic>
        <p:nvPicPr>
          <p:cNvPr id="5" name="图片 4" descr="Spring Cloud B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5" y="977265"/>
            <a:ext cx="9511030" cy="41141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3860" y="5179060"/>
            <a:ext cx="9984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Spring Cloud Netflix Bus是Spring Cloud的消息机制,当Git Repository 改变时,通过POST请求Config Server的/bus/refresh,Config Server 会从repository获取最新的信息并通过amqp传递给client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730" y="687705"/>
            <a:ext cx="10483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配置中心（服务端）需要引入的依赖：</a:t>
            </a:r>
          </a:p>
          <a:p>
            <a:endParaRPr lang="zh-CN" altLang="en-US" sz="2800"/>
          </a:p>
          <a:p>
            <a:r>
              <a:rPr lang="zh-CN" altLang="en-US" sz="2800"/>
              <a:t>spring-cloud-config-monitor，用来监控</a:t>
            </a:r>
            <a:r>
              <a:rPr lang="en-US" altLang="zh-CN" sz="2800"/>
              <a:t>server</a:t>
            </a:r>
            <a:r>
              <a:rPr lang="zh-CN" altLang="en-US" sz="2800"/>
              <a:t>端的</a:t>
            </a:r>
            <a:r>
              <a:rPr lang="en-US" altLang="zh-CN" sz="2800"/>
              <a:t>change,</a:t>
            </a:r>
            <a:r>
              <a:rPr lang="zh-CN" altLang="en-US" sz="2800"/>
              <a:t>然后向</a:t>
            </a:r>
            <a:r>
              <a:rPr lang="en-US" altLang="zh-CN" sz="2800"/>
              <a:t>RabbiMQ</a:t>
            </a:r>
            <a:r>
              <a:rPr lang="zh-CN" altLang="en-US" sz="2800"/>
              <a:t>中发送消息。</a:t>
            </a:r>
          </a:p>
          <a:p>
            <a:r>
              <a:rPr lang="zh-CN" altLang="en-US" sz="2800"/>
              <a:t>spring-cloud-starter-bus-amqp</a:t>
            </a:r>
          </a:p>
          <a:p>
            <a:r>
              <a:rPr lang="zh-CN" altLang="en-US" sz="2800"/>
              <a:t>同时需要配置</a:t>
            </a:r>
            <a:r>
              <a:rPr lang="en-US" altLang="zh-CN" sz="2800"/>
              <a:t>RabbitMQ</a:t>
            </a:r>
            <a:r>
              <a:rPr lang="zh-CN" altLang="en-US" sz="2800"/>
              <a:t>的地址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3722370"/>
            <a:ext cx="5594350" cy="1922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730" y="687705"/>
            <a:ext cx="104838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Config Client</a:t>
            </a:r>
            <a:r>
              <a:rPr lang="zh-CN" altLang="en-US" sz="2800"/>
              <a:t>需要引入的依赖：</a:t>
            </a:r>
          </a:p>
          <a:p>
            <a:r>
              <a:rPr lang="zh-CN" altLang="en-US" sz="2800"/>
              <a:t>spring-cloud-starter-bus-amqp</a:t>
            </a:r>
            <a:r>
              <a:rPr lang="en-US" altLang="zh-CN" sz="2800"/>
              <a:t>:</a:t>
            </a:r>
            <a:r>
              <a:rPr lang="zh-CN" altLang="en-US" sz="2800"/>
              <a:t>用来订阅</a:t>
            </a:r>
            <a:r>
              <a:rPr lang="en-US" altLang="zh-CN" sz="2800"/>
              <a:t>RabbitMQ</a:t>
            </a:r>
            <a:r>
              <a:rPr lang="zh-CN" altLang="en-US" sz="2800"/>
              <a:t>发送的消息，进行配置文件的更新。</a:t>
            </a:r>
          </a:p>
          <a:p>
            <a:r>
              <a:rPr lang="zh-CN" altLang="en-US" sz="2800"/>
              <a:t>spring-boot-starter-actuator</a:t>
            </a:r>
          </a:p>
          <a:p>
            <a:r>
              <a:rPr lang="zh-CN" altLang="en-US" sz="2800"/>
              <a:t>同时需要配置</a:t>
            </a:r>
            <a:r>
              <a:rPr lang="en-US" altLang="zh-CN" sz="2800"/>
              <a:t>RabbitMQ</a:t>
            </a:r>
            <a:r>
              <a:rPr lang="zh-CN" altLang="en-US" sz="2800"/>
              <a:t>的地址</a:t>
            </a:r>
          </a:p>
          <a:p>
            <a:endParaRPr lang="zh-CN" altLang="en-US" sz="2800"/>
          </a:p>
          <a:p>
            <a:r>
              <a:rPr lang="zh-CN" altLang="en-US" sz="2800"/>
              <a:t>更新的地方需要用注解</a:t>
            </a:r>
            <a:r>
              <a:rPr lang="en-US" altLang="zh-CN" sz="2800">
                <a:solidFill>
                  <a:srgbClr val="FF0000"/>
                </a:solidFill>
              </a:rPr>
              <a:t>@RefreshScope</a:t>
            </a:r>
            <a:r>
              <a:rPr lang="zh-CN" altLang="en-US" sz="2800"/>
              <a:t>注解，否则不能实时更新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3893185"/>
            <a:ext cx="5594350" cy="19227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686ef4d9e1a5de4c4e0230ba278d7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175895"/>
            <a:ext cx="1440815" cy="6123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502920"/>
            <a:ext cx="7776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/>
              <a:t>spring cloud slenuth</a:t>
            </a:r>
            <a:r>
              <a:rPr lang="en-US" altLang="zh-CN" sz="4000">
                <a:latin typeface="+mn-ea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15845" y="1861820"/>
            <a:ext cx="88417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Spring Cloud Slenuth </a:t>
            </a:r>
            <a:r>
              <a:rPr lang="zh-CN" altLang="en-US" sz="2800"/>
              <a:t>可以进行服务的链路追踪，可以对一个请求在整个请求过程进行跟踪。</a:t>
            </a:r>
          </a:p>
          <a:p>
            <a:endParaRPr lang="zh-CN" altLang="en-US" sz="2800"/>
          </a:p>
          <a:p>
            <a:r>
              <a:rPr lang="en-US" altLang="zh-CN" sz="2800"/>
              <a:t>TraceID: </a:t>
            </a:r>
            <a:r>
              <a:rPr lang="zh-CN" altLang="en-US" sz="2800"/>
              <a:t>一个请求拥有唯一的</a:t>
            </a:r>
            <a:r>
              <a:rPr lang="en-US" altLang="zh-CN" sz="2800"/>
              <a:t>TraceID</a:t>
            </a:r>
          </a:p>
          <a:p>
            <a:endParaRPr lang="en-US" altLang="zh-CN" sz="2800"/>
          </a:p>
          <a:p>
            <a:r>
              <a:rPr lang="en-US" altLang="zh-CN" sz="2800"/>
              <a:t>SpanID</a:t>
            </a:r>
            <a:r>
              <a:rPr lang="zh-CN" altLang="en-US" sz="2800"/>
              <a:t>：最小的工作单元，一个请求服务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08" y="745335"/>
            <a:ext cx="9048750" cy="4848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3906" y="5506948"/>
            <a:ext cx="48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一个服务链路的实例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5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03" y="756948"/>
            <a:ext cx="947737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5930" y="459105"/>
            <a:ext cx="10516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通过</a:t>
            </a:r>
            <a:r>
              <a:rPr lang="en-US" altLang="zh-CN" sz="2800"/>
              <a:t>Spring Cloud </a:t>
            </a:r>
            <a:r>
              <a:rPr lang="zh-CN" altLang="en-US" sz="2800"/>
              <a:t>和</a:t>
            </a:r>
            <a:r>
              <a:rPr lang="en-US" altLang="zh-CN" sz="2800"/>
              <a:t>zipkin</a:t>
            </a:r>
            <a:r>
              <a:rPr lang="zh-CN" altLang="en-US" sz="2800"/>
              <a:t>整合可以在</a:t>
            </a:r>
            <a:r>
              <a:rPr lang="en-US" altLang="zh-CN" sz="2800"/>
              <a:t>UI</a:t>
            </a:r>
            <a:r>
              <a:rPr lang="zh-CN" altLang="en-US" sz="2800"/>
              <a:t>界面中，观察到服务请求详细情况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352550"/>
            <a:ext cx="99536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520" y="469900"/>
            <a:ext cx="110274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zipkin Server</a:t>
            </a:r>
            <a:r>
              <a:rPr lang="zh-CN" altLang="en-US" sz="2800"/>
              <a:t>端需要引入的依赖：</a:t>
            </a:r>
          </a:p>
          <a:p>
            <a:r>
              <a:rPr lang="zh-CN" altLang="en-US" sz="2800"/>
              <a:t>zipkin-server  ， zipkin-autoconfigure-ui</a:t>
            </a:r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对需要跟踪的服务添加：spring-cloud-starter-zipkin依赖</a:t>
            </a:r>
          </a:p>
          <a:p>
            <a:r>
              <a:rPr lang="zh-CN" altLang="en-US" sz="2800"/>
              <a:t>配置</a:t>
            </a:r>
            <a:r>
              <a:rPr lang="en-US" altLang="zh-CN" sz="2800"/>
              <a:t>zipkin-server</a:t>
            </a:r>
            <a:r>
              <a:rPr lang="zh-CN" altLang="en-US" sz="2800"/>
              <a:t>的地址，即可对服务进行追踪：</a:t>
            </a:r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3265805"/>
            <a:ext cx="10059670" cy="2381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单数据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076960"/>
            <a:ext cx="5222875" cy="3936365"/>
          </a:xfrm>
          <a:prstGeom prst="rect">
            <a:avLst/>
          </a:prstGeom>
        </p:spPr>
      </p:pic>
      <p:pic>
        <p:nvPicPr>
          <p:cNvPr id="5" name="图片 4" descr="多数据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15" y="1076325"/>
            <a:ext cx="5125720" cy="3937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1895" y="5055235"/>
            <a:ext cx="4011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图</a:t>
            </a:r>
            <a:r>
              <a:rPr lang="en-US" altLang="zh-CN" sz="2400"/>
              <a:t>3 </a:t>
            </a:r>
            <a:r>
              <a:rPr lang="zh-CN" altLang="en-US" sz="2400"/>
              <a:t>单数据库模式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02145" y="5118100"/>
            <a:ext cx="4011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图</a:t>
            </a:r>
            <a:r>
              <a:rPr lang="en-US" altLang="zh-CN" sz="2400"/>
              <a:t>4 </a:t>
            </a:r>
            <a:r>
              <a:rPr lang="zh-CN" altLang="en-US" sz="2400"/>
              <a:t>多数据库模式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70" y="480060"/>
            <a:ext cx="6784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微服务间通信的方式</a:t>
            </a:r>
          </a:p>
        </p:txBody>
      </p:sp>
      <p:pic>
        <p:nvPicPr>
          <p:cNvPr id="5" name="图片 4" descr="点到点通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64590"/>
            <a:ext cx="4922520" cy="2310130"/>
          </a:xfrm>
          <a:prstGeom prst="rect">
            <a:avLst/>
          </a:prstGeom>
        </p:spPr>
      </p:pic>
      <p:pic>
        <p:nvPicPr>
          <p:cNvPr id="6" name="图片 5" descr="服务网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974090"/>
            <a:ext cx="5650230" cy="2690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16150" y="3474720"/>
            <a:ext cx="255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图</a:t>
            </a:r>
            <a:r>
              <a:rPr lang="en-US" altLang="zh-CN"/>
              <a:t>a .</a:t>
            </a:r>
            <a:r>
              <a:rPr lang="zh-CN" altLang="en-US"/>
              <a:t>点到点的通信模式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47685" y="3474720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图</a:t>
            </a:r>
            <a:r>
              <a:rPr lang="en-US" altLang="zh-CN"/>
              <a:t>b .</a:t>
            </a:r>
            <a:r>
              <a:rPr lang="zh-CN" altLang="en-US"/>
              <a:t>服务网关的通信模式</a:t>
            </a:r>
          </a:p>
        </p:txBody>
      </p:sp>
      <p:pic>
        <p:nvPicPr>
          <p:cNvPr id="9" name="图片 8" descr="消息队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435" y="3843020"/>
            <a:ext cx="6501130" cy="2519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20920" y="6362700"/>
            <a:ext cx="255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图</a:t>
            </a:r>
            <a:r>
              <a:rPr lang="en-US" altLang="zh-CN"/>
              <a:t>c .</a:t>
            </a:r>
            <a:r>
              <a:rPr lang="zh-CN" altLang="en-US"/>
              <a:t>消息队列通信模式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686ef4d9e1a5de4c4e0230ba278d7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175895"/>
            <a:ext cx="1440815" cy="6123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9750" y="841375"/>
            <a:ext cx="675005" cy="4861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/>
              <a:t>实战小项目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55" y="0"/>
            <a:ext cx="99130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934e0694df64c01416b73b39ba5bb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" y="3502025"/>
            <a:ext cx="3565525" cy="3214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06993" y="1012190"/>
            <a:ext cx="66528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TopRight">
                <a:rot lat="19800000" lon="21000000" rev="240000"/>
              </a:camera>
              <a:lightRig rig="soft" dir="t">
                <a:rot lat="0" lon="0" rev="7200000"/>
              </a:lightRig>
            </a:scene3d>
            <a:sp3d extrusionH="508000" contourW="12700" prstMaterial="matte">
              <a:extrusionClr>
                <a:srgbClr val="01DCFD"/>
              </a:extrusionClr>
              <a:contourClr>
                <a:srgbClr val="01DCFD"/>
              </a:contourClr>
            </a:sp3d>
          </a:bodyPr>
          <a:lstStyle/>
          <a:p>
            <a:pPr algn="ctr"/>
            <a:r>
              <a:rPr lang="en-US" altLang="zh-CN" sz="7200" b="1">
                <a:ln w="0" cmpd="dbl">
                  <a:solidFill>
                    <a:srgbClr val="00B0F0"/>
                  </a:solidFill>
                  <a:prstDash val="solid"/>
                </a:ln>
                <a:pattFill prst="shingle">
                  <a:fgClr>
                    <a:srgbClr val="FF99CC"/>
                  </a:fgClr>
                  <a:bgClr>
                    <a:schemeClr val="bg1"/>
                  </a:bgClr>
                </a:pattFill>
                <a:effectLst/>
              </a:rPr>
              <a:t>Eureka </a:t>
            </a:r>
            <a:r>
              <a:rPr lang="zh-CN" altLang="en-US" sz="7200" b="1">
                <a:ln w="0" cmpd="dbl">
                  <a:solidFill>
                    <a:srgbClr val="00B0F0"/>
                  </a:solidFill>
                  <a:prstDash val="solid"/>
                </a:ln>
                <a:pattFill prst="shingle">
                  <a:fgClr>
                    <a:srgbClr val="FF99CC"/>
                  </a:fgClr>
                  <a:bgClr>
                    <a:schemeClr val="bg1"/>
                  </a:bgClr>
                </a:pattFill>
                <a:effectLst/>
              </a:rPr>
              <a:t>服务治理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83220" y="3832225"/>
            <a:ext cx="36436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一、服务注册</a:t>
            </a:r>
          </a:p>
          <a:p>
            <a:endParaRPr lang="zh-CN" altLang="en-US" sz="3200"/>
          </a:p>
          <a:p>
            <a:r>
              <a:rPr lang="zh-CN" altLang="en-US" sz="3200"/>
              <a:t>二、服务发现</a:t>
            </a:r>
          </a:p>
          <a:p>
            <a:endParaRPr lang="zh-CN" altLang="en-US" sz="3200"/>
          </a:p>
          <a:p>
            <a:r>
              <a:rPr lang="zh-CN" altLang="en-US" sz="3200"/>
              <a:t>三、服务消费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3" y="489841"/>
            <a:ext cx="104013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934e0694df64c01416b73b39ba5bb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3655060"/>
            <a:ext cx="3565525" cy="3214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360" y="802005"/>
            <a:ext cx="7917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一、服务注册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4945" y="1563370"/>
            <a:ext cx="116700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Eureka</a:t>
            </a:r>
            <a:r>
              <a:rPr lang="zh-CN" altLang="en-US" sz="2800" dirty="0"/>
              <a:t>分为 </a:t>
            </a:r>
            <a:r>
              <a:rPr lang="en-US" altLang="zh-CN" sz="2800" dirty="0"/>
              <a:t>Server</a:t>
            </a:r>
            <a:r>
              <a:rPr lang="zh-CN" altLang="en-US" sz="2800" dirty="0"/>
              <a:t>和</a:t>
            </a:r>
            <a:r>
              <a:rPr lang="en-US" altLang="zh-CN" sz="2800" dirty="0"/>
              <a:t>Client, Server</a:t>
            </a:r>
            <a:r>
              <a:rPr lang="zh-CN" altLang="en-US" sz="2800" dirty="0"/>
              <a:t>也就是服务注册中心，所有服务的提供者将自己的实例注册到注册中心，由注册中心统一管理。</a:t>
            </a:r>
          </a:p>
          <a:p>
            <a:endParaRPr lang="zh-CN" altLang="en-US" sz="2800" dirty="0"/>
          </a:p>
          <a:p>
            <a:r>
              <a:rPr lang="en-US" altLang="zh-CN" sz="2800" dirty="0" err="1"/>
              <a:t>通过@EnableEurekaServer注解启动一个服务注册中心提供给其他应用进行对话</a:t>
            </a:r>
            <a:r>
              <a:rPr lang="en-US" altLang="zh-CN" sz="2800" dirty="0"/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66" y="3902403"/>
            <a:ext cx="6437630" cy="159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12017" y="5682231"/>
            <a:ext cx="34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Standalone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155e61a6631a1fcad7d78a92b3b407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0" y="5313045"/>
            <a:ext cx="4768850" cy="1452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1350" y="665480"/>
            <a:ext cx="3186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二、服务发现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7710" y="1645920"/>
            <a:ext cx="10723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、使用@EnableDiscoveryClient或者@EnableEurekaClient进行服务的发现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0412" y="2931795"/>
            <a:ext cx="10266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、服务提供者需要指定服务注册中的地址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28" y="3611591"/>
            <a:ext cx="10332085" cy="6324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3028" y="4466301"/>
            <a:ext cx="5774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主要的配置参数：</a:t>
            </a:r>
            <a:endParaRPr lang="en-US" altLang="zh-CN" dirty="0" smtClean="0"/>
          </a:p>
          <a:p>
            <a:r>
              <a:rPr lang="en-US" altLang="zh-CN" dirty="0" err="1" smtClean="0"/>
              <a:t>eureka.instance.lease</a:t>
            </a:r>
            <a:r>
              <a:rPr lang="en-US" altLang="zh-CN" dirty="0" smtClean="0"/>
              <a:t>-renewal-interval-in-seconds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eureka.instance.lease</a:t>
            </a:r>
            <a:r>
              <a:rPr lang="en-US" altLang="zh-CN" dirty="0" smtClean="0"/>
              <a:t>-expiration-duration-in-seconds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eureka.client.registry</a:t>
            </a:r>
            <a:r>
              <a:rPr lang="en-US" altLang="zh-CN" dirty="0" smtClean="0"/>
              <a:t>-fetch-interval-seconds</a:t>
            </a:r>
          </a:p>
          <a:p>
            <a:endParaRPr lang="en-US" altLang="zh-CN" dirty="0"/>
          </a:p>
          <a:p>
            <a:r>
              <a:rPr lang="en-US" altLang="zh-CN" dirty="0" err="1"/>
              <a:t>eureka.server.enable</a:t>
            </a:r>
            <a:r>
              <a:rPr lang="en-US" altLang="zh-CN" dirty="0"/>
              <a:t>-self-preservation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542</Words>
  <Application>Microsoft Office PowerPoint</Application>
  <PresentationFormat>宽屏</PresentationFormat>
  <Paragraphs>90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华文细黑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郑文添</cp:lastModifiedBy>
  <cp:revision>68</cp:revision>
  <dcterms:created xsi:type="dcterms:W3CDTF">2018-02-06T08:57:00Z</dcterms:created>
  <dcterms:modified xsi:type="dcterms:W3CDTF">2018-03-04T16:05:56Z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