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0" r:id="rId7"/>
    <p:sldId id="261" r:id="rId8"/>
    <p:sldId id="262" r:id="rId9"/>
    <p:sldId id="263"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44" autoAdjust="0"/>
  </p:normalViewPr>
  <p:slideViewPr>
    <p:cSldViewPr>
      <p:cViewPr>
        <p:scale>
          <a:sx n="116" d="100"/>
          <a:sy n="116" d="100"/>
        </p:scale>
        <p:origin x="1464"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2018/10/12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2018/10/12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2018/10/12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2018/10/12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8"/>
          <p:cNvSpPr txBox="1">
            <a:spLocks noChangeArrowheads="1"/>
          </p:cNvSpPr>
          <p:nvPr/>
        </p:nvSpPr>
        <p:spPr bwMode="auto">
          <a:xfrm>
            <a:off x="206375" y="404664"/>
            <a:ext cx="8731250" cy="668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defPPr>
              <a:defRPr lang="en-US"/>
            </a:defPPr>
            <a:lvl1pPr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1pPr>
            <a:lvl2pPr marL="4572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2pPr>
            <a:lvl3pPr marL="9144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3pPr>
            <a:lvl4pPr marL="13716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4pPr>
            <a:lvl5pPr marL="18288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40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40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40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4000" b="1" kern="1200">
                <a:solidFill>
                  <a:schemeClr val="tx1"/>
                </a:solidFill>
                <a:latin typeface="楷体_GB2312" pitchFamily="49" charset="-122"/>
                <a:ea typeface="楷体_GB2312" pitchFamily="49" charset="-122"/>
                <a:cs typeface="+mn-cs"/>
              </a:defRPr>
            </a:lvl9pPr>
          </a:lstStyle>
          <a:p>
            <a:pPr>
              <a:lnSpc>
                <a:spcPct val="100000"/>
              </a:lnSpc>
            </a:pPr>
            <a:r>
              <a:rPr lang="zh-CN" altLang="en-US" sz="3600" dirty="0">
                <a:latin typeface="Times New Roman" pitchFamily="18" charset="0"/>
              </a:rPr>
              <a:t>八数码问题</a:t>
            </a:r>
          </a:p>
        </p:txBody>
      </p:sp>
      <p:sp>
        <p:nvSpPr>
          <p:cNvPr id="4" name="Text Box 8"/>
          <p:cNvSpPr txBox="1">
            <a:spLocks noChangeArrowheads="1"/>
          </p:cNvSpPr>
          <p:nvPr/>
        </p:nvSpPr>
        <p:spPr bwMode="auto">
          <a:xfrm>
            <a:off x="206375" y="1124744"/>
            <a:ext cx="8731250" cy="2268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defPPr>
              <a:defRPr lang="en-US"/>
            </a:defPPr>
            <a:lvl1pPr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1pPr>
            <a:lvl2pPr marL="4572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2pPr>
            <a:lvl3pPr marL="9144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3pPr>
            <a:lvl4pPr marL="13716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4pPr>
            <a:lvl5pPr marL="18288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40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40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40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4000" b="1" kern="1200">
                <a:solidFill>
                  <a:schemeClr val="tx1"/>
                </a:solidFill>
                <a:latin typeface="楷体_GB2312" pitchFamily="49" charset="-122"/>
                <a:ea typeface="楷体_GB2312" pitchFamily="49" charset="-122"/>
                <a:cs typeface="+mn-cs"/>
              </a:defRPr>
            </a:lvl9pPr>
          </a:lstStyle>
          <a:p>
            <a:pPr indent="809625" algn="just">
              <a:lnSpc>
                <a:spcPct val="100000"/>
              </a:lnSpc>
            </a:pPr>
            <a:r>
              <a:rPr lang="en-US" altLang="zh-CN" sz="2800" dirty="0">
                <a:latin typeface="Times New Roman" pitchFamily="18" charset="0"/>
              </a:rPr>
              <a:t>8</a:t>
            </a:r>
            <a:r>
              <a:rPr lang="zh-CN" altLang="en-US" sz="2800" dirty="0">
                <a:latin typeface="Times New Roman" pitchFamily="18" charset="0"/>
              </a:rPr>
              <a:t>数码问题（</a:t>
            </a:r>
            <a:r>
              <a:rPr lang="en-US" altLang="zh-CN" sz="2800" dirty="0">
                <a:latin typeface="Times New Roman" pitchFamily="18" charset="0"/>
              </a:rPr>
              <a:t>8 puzzle</a:t>
            </a:r>
            <a:r>
              <a:rPr lang="zh-CN" altLang="en-US" sz="2800" dirty="0">
                <a:latin typeface="Times New Roman" pitchFamily="18" charset="0"/>
              </a:rPr>
              <a:t>）也称九宫难题，是</a:t>
            </a:r>
            <a:r>
              <a:rPr lang="en-US" altLang="zh-CN" sz="2800" dirty="0">
                <a:latin typeface="Times New Roman" pitchFamily="18" charset="0"/>
              </a:rPr>
              <a:t>18</a:t>
            </a:r>
            <a:r>
              <a:rPr lang="zh-CN" altLang="en-US" sz="2800" dirty="0">
                <a:latin typeface="Times New Roman" pitchFamily="18" charset="0"/>
              </a:rPr>
              <a:t>世纪</a:t>
            </a:r>
            <a:r>
              <a:rPr lang="en-US" altLang="zh-CN" sz="2800" dirty="0">
                <a:latin typeface="Times New Roman" pitchFamily="18" charset="0"/>
              </a:rPr>
              <a:t>70</a:t>
            </a:r>
            <a:r>
              <a:rPr lang="zh-CN" altLang="en-US" sz="2800" dirty="0">
                <a:latin typeface="Times New Roman" pitchFamily="18" charset="0"/>
              </a:rPr>
              <a:t>年代由</a:t>
            </a:r>
            <a:r>
              <a:rPr lang="en-US" altLang="zh-CN" sz="2800" dirty="0">
                <a:latin typeface="Times New Roman" pitchFamily="18" charset="0"/>
              </a:rPr>
              <a:t>Noyes Palmer</a:t>
            </a:r>
            <a:r>
              <a:rPr lang="zh-CN" altLang="en-US" sz="2800" dirty="0">
                <a:latin typeface="Times New Roman" pitchFamily="18" charset="0"/>
              </a:rPr>
              <a:t>提出并逐渐流行起来的。它由</a:t>
            </a:r>
            <a:r>
              <a:rPr lang="en-US" altLang="zh-CN" sz="2800" dirty="0">
                <a:latin typeface="Times New Roman" pitchFamily="18" charset="0"/>
              </a:rPr>
              <a:t>8</a:t>
            </a:r>
            <a:r>
              <a:rPr lang="zh-CN" altLang="en-US" sz="2800" dirty="0">
                <a:latin typeface="Times New Roman" pitchFamily="18" charset="0"/>
              </a:rPr>
              <a:t>个方块和一个空格组成</a:t>
            </a:r>
            <a:r>
              <a:rPr lang="en-US" altLang="zh-CN" sz="2800" dirty="0">
                <a:latin typeface="Times New Roman" pitchFamily="18" charset="0"/>
              </a:rPr>
              <a:t>3×3</a:t>
            </a:r>
            <a:r>
              <a:rPr lang="zh-CN" altLang="en-US" sz="2800" dirty="0">
                <a:latin typeface="Times New Roman" pitchFamily="18" charset="0"/>
              </a:rPr>
              <a:t>的网格。</a:t>
            </a:r>
            <a:r>
              <a:rPr lang="en-US" altLang="zh-CN" sz="2800" dirty="0">
                <a:latin typeface="Times New Roman" pitchFamily="18" charset="0"/>
              </a:rPr>
              <a:t>8</a:t>
            </a:r>
            <a:r>
              <a:rPr lang="zh-CN" altLang="en-US" sz="2800" dirty="0">
                <a:latin typeface="Times New Roman" pitchFamily="18" charset="0"/>
              </a:rPr>
              <a:t>个方块随机放置</a:t>
            </a:r>
            <a:r>
              <a:rPr lang="en-US" altLang="zh-CN" sz="2800" dirty="0">
                <a:latin typeface="Times New Roman" pitchFamily="18" charset="0"/>
              </a:rPr>
              <a:t>1-8</a:t>
            </a:r>
            <a:r>
              <a:rPr lang="zh-CN" altLang="en-US" sz="2800" dirty="0">
                <a:latin typeface="Times New Roman" pitchFamily="18" charset="0"/>
              </a:rPr>
              <a:t>个数字，目标是移动方块使得</a:t>
            </a:r>
            <a:r>
              <a:rPr lang="en-US" altLang="zh-CN" sz="2800" dirty="0">
                <a:latin typeface="Times New Roman" pitchFamily="18" charset="0"/>
              </a:rPr>
              <a:t>8</a:t>
            </a:r>
            <a:r>
              <a:rPr lang="zh-CN" altLang="en-US" sz="2800" dirty="0">
                <a:latin typeface="Times New Roman" pitchFamily="18" charset="0"/>
              </a:rPr>
              <a:t>个方块满足一个确定的布局要求。例如：</a:t>
            </a:r>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251520" y="3501008"/>
            <a:ext cx="1415563" cy="1401442"/>
          </a:xfrm>
          <a:prstGeom prst="rect">
            <a:avLst/>
          </a:prstGeom>
          <a:noFill/>
          <a:ln>
            <a:noFill/>
          </a:ln>
        </p:spPr>
      </p:pic>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2078812" y="3523857"/>
            <a:ext cx="1341060" cy="1378593"/>
          </a:xfrm>
          <a:prstGeom prst="rect">
            <a:avLst/>
          </a:prstGeom>
          <a:noFill/>
          <a:ln>
            <a:noFill/>
          </a:ln>
        </p:spPr>
      </p:pic>
      <p:pic>
        <p:nvPicPr>
          <p:cNvPr id="7" name="图片 6"/>
          <p:cNvPicPr/>
          <p:nvPr/>
        </p:nvPicPr>
        <p:blipFill>
          <a:blip r:embed="rId4">
            <a:extLst>
              <a:ext uri="{28A0092B-C50C-407E-A947-70E740481C1C}">
                <a14:useLocalDpi xmlns:a14="http://schemas.microsoft.com/office/drawing/2010/main" val="0"/>
              </a:ext>
            </a:extLst>
          </a:blip>
          <a:srcRect/>
          <a:stretch>
            <a:fillRect/>
          </a:stretch>
        </p:blipFill>
        <p:spPr bwMode="auto">
          <a:xfrm>
            <a:off x="3867605" y="3523857"/>
            <a:ext cx="1408790" cy="1381131"/>
          </a:xfrm>
          <a:prstGeom prst="rect">
            <a:avLst/>
          </a:prstGeom>
          <a:noFill/>
          <a:ln>
            <a:noFill/>
          </a:ln>
        </p:spPr>
      </p:pic>
      <p:pic>
        <p:nvPicPr>
          <p:cNvPr id="8" name="图片 7"/>
          <p:cNvPicPr/>
          <p:nvPr/>
        </p:nvPicPr>
        <p:blipFill>
          <a:blip r:embed="rId5">
            <a:extLst>
              <a:ext uri="{28A0092B-C50C-407E-A947-70E740481C1C}">
                <a14:useLocalDpi xmlns:a14="http://schemas.microsoft.com/office/drawing/2010/main" val="0"/>
              </a:ext>
            </a:extLst>
          </a:blip>
          <a:srcRect/>
          <a:stretch>
            <a:fillRect/>
          </a:stretch>
        </p:blipFill>
        <p:spPr bwMode="auto">
          <a:xfrm>
            <a:off x="5741952" y="3518447"/>
            <a:ext cx="1422336" cy="1376054"/>
          </a:xfrm>
          <a:prstGeom prst="rect">
            <a:avLst/>
          </a:prstGeom>
          <a:noFill/>
          <a:ln>
            <a:noFill/>
          </a:ln>
        </p:spPr>
      </p:pic>
      <p:pic>
        <p:nvPicPr>
          <p:cNvPr id="9" name="图片 8"/>
          <p:cNvPicPr/>
          <p:nvPr/>
        </p:nvPicPr>
        <p:blipFill>
          <a:blip r:embed="rId6">
            <a:extLst>
              <a:ext uri="{28A0092B-C50C-407E-A947-70E740481C1C}">
                <a14:useLocalDpi xmlns:a14="http://schemas.microsoft.com/office/drawing/2010/main" val="0"/>
              </a:ext>
            </a:extLst>
          </a:blip>
          <a:srcRect/>
          <a:stretch>
            <a:fillRect/>
          </a:stretch>
        </p:blipFill>
        <p:spPr bwMode="auto">
          <a:xfrm>
            <a:off x="7596336" y="3523857"/>
            <a:ext cx="1368152" cy="1388748"/>
          </a:xfrm>
          <a:prstGeom prst="rect">
            <a:avLst/>
          </a:prstGeom>
          <a:noFill/>
          <a:ln>
            <a:noFill/>
          </a:ln>
        </p:spPr>
      </p:pic>
      <p:sp>
        <p:nvSpPr>
          <p:cNvPr id="10" name="右箭头 9"/>
          <p:cNvSpPr/>
          <p:nvPr/>
        </p:nvSpPr>
        <p:spPr>
          <a:xfrm>
            <a:off x="1763688" y="4158581"/>
            <a:ext cx="168613"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3563888" y="4149080"/>
            <a:ext cx="168613"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a:off x="5411499" y="4139487"/>
            <a:ext cx="168613"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a:off x="7308304" y="4139487"/>
            <a:ext cx="168613"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 Box 8"/>
          <p:cNvSpPr txBox="1">
            <a:spLocks noChangeArrowheads="1"/>
          </p:cNvSpPr>
          <p:nvPr/>
        </p:nvSpPr>
        <p:spPr bwMode="auto">
          <a:xfrm>
            <a:off x="206375" y="4957459"/>
            <a:ext cx="8731250" cy="544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defPPr>
              <a:defRPr lang="en-US"/>
            </a:defPPr>
            <a:lvl1pPr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1pPr>
            <a:lvl2pPr marL="4572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2pPr>
            <a:lvl3pPr marL="9144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3pPr>
            <a:lvl4pPr marL="13716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4pPr>
            <a:lvl5pPr marL="18288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40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40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40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4000" b="1" kern="1200">
                <a:solidFill>
                  <a:schemeClr val="tx1"/>
                </a:solidFill>
                <a:latin typeface="楷体_GB2312" pitchFamily="49" charset="-122"/>
                <a:ea typeface="楷体_GB2312" pitchFamily="49" charset="-122"/>
                <a:cs typeface="+mn-cs"/>
              </a:defRPr>
            </a:lvl9pPr>
          </a:lstStyle>
          <a:p>
            <a:pPr algn="just">
              <a:lnSpc>
                <a:spcPct val="100000"/>
              </a:lnSpc>
            </a:pPr>
            <a:r>
              <a:rPr lang="en-US" altLang="zh-CN" sz="2800" dirty="0">
                <a:latin typeface="Times New Roman" pitchFamily="18" charset="0"/>
              </a:rPr>
              <a:t>  initial           1 left            2 up              5 left            goal</a:t>
            </a:r>
            <a:endParaRPr lang="zh-CN" altLang="en-US" sz="2800" dirty="0">
              <a:latin typeface="Times New Roman" pitchFamily="18" charset="0"/>
            </a:endParaRPr>
          </a:p>
        </p:txBody>
      </p:sp>
    </p:spTree>
    <p:extLst>
      <p:ext uri="{BB962C8B-B14F-4D97-AF65-F5344CB8AC3E}">
        <p14:creationId xmlns:p14="http://schemas.microsoft.com/office/powerpoint/2010/main" val="1309889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206375" y="404664"/>
            <a:ext cx="8731250" cy="668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defPPr>
              <a:defRPr lang="en-US"/>
            </a:defPPr>
            <a:lvl1pPr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1pPr>
            <a:lvl2pPr marL="4572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2pPr>
            <a:lvl3pPr marL="9144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3pPr>
            <a:lvl4pPr marL="13716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4pPr>
            <a:lvl5pPr marL="18288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40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40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40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4000" b="1" kern="1200">
                <a:solidFill>
                  <a:schemeClr val="tx1"/>
                </a:solidFill>
                <a:latin typeface="楷体_GB2312" pitchFamily="49" charset="-122"/>
                <a:ea typeface="楷体_GB2312" pitchFamily="49" charset="-122"/>
                <a:cs typeface="+mn-cs"/>
              </a:defRPr>
            </a:lvl9pPr>
          </a:lstStyle>
          <a:p>
            <a:pPr>
              <a:lnSpc>
                <a:spcPct val="100000"/>
              </a:lnSpc>
            </a:pPr>
            <a:r>
              <a:rPr lang="zh-CN" altLang="en-US" sz="3600" dirty="0">
                <a:latin typeface="Times New Roman" pitchFamily="18" charset="0"/>
              </a:rPr>
              <a:t>计算</a:t>
            </a:r>
            <a:r>
              <a:rPr lang="en-US" altLang="zh-CN" sz="3600" dirty="0">
                <a:latin typeface="Times New Roman" pitchFamily="18" charset="0"/>
              </a:rPr>
              <a:t>24</a:t>
            </a:r>
            <a:r>
              <a:rPr lang="zh-CN" altLang="en-US" sz="3600" dirty="0">
                <a:latin typeface="Times New Roman" pitchFamily="18" charset="0"/>
              </a:rPr>
              <a:t>点</a:t>
            </a:r>
          </a:p>
        </p:txBody>
      </p:sp>
      <p:sp>
        <p:nvSpPr>
          <p:cNvPr id="5" name="Text Box 8"/>
          <p:cNvSpPr txBox="1">
            <a:spLocks noChangeArrowheads="1"/>
          </p:cNvSpPr>
          <p:nvPr/>
        </p:nvSpPr>
        <p:spPr bwMode="auto">
          <a:xfrm>
            <a:off x="206375" y="1124744"/>
            <a:ext cx="8731250" cy="4422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defPPr>
              <a:defRPr lang="en-US"/>
            </a:defPPr>
            <a:lvl1pPr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1pPr>
            <a:lvl2pPr marL="4572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2pPr>
            <a:lvl3pPr marL="9144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3pPr>
            <a:lvl4pPr marL="13716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4pPr>
            <a:lvl5pPr marL="18288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40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40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40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4000" b="1" kern="1200">
                <a:solidFill>
                  <a:schemeClr val="tx1"/>
                </a:solidFill>
                <a:latin typeface="楷体_GB2312" pitchFamily="49" charset="-122"/>
                <a:ea typeface="楷体_GB2312" pitchFamily="49" charset="-122"/>
                <a:cs typeface="+mn-cs"/>
              </a:defRPr>
            </a:lvl9pPr>
          </a:lstStyle>
          <a:p>
            <a:pPr indent="809625" algn="just">
              <a:lnSpc>
                <a:spcPct val="100000"/>
              </a:lnSpc>
            </a:pPr>
            <a:r>
              <a:rPr lang="zh-CN" altLang="en-US" sz="2800" dirty="0">
                <a:latin typeface="Times New Roman" pitchFamily="18" charset="0"/>
              </a:rPr>
              <a:t>对于给定</a:t>
            </a:r>
            <a:r>
              <a:rPr lang="en-US" altLang="zh-CN" sz="2800" dirty="0">
                <a:latin typeface="Times New Roman" pitchFamily="18" charset="0"/>
              </a:rPr>
              <a:t>1-13</a:t>
            </a:r>
            <a:r>
              <a:rPr lang="zh-CN" altLang="en-US" sz="2800" dirty="0">
                <a:latin typeface="Times New Roman" pitchFamily="18" charset="0"/>
              </a:rPr>
              <a:t>的任意四个整数（可重复），判定是否可以通过加、减、乘、除（可重复）运算使得计算结果为</a:t>
            </a:r>
            <a:r>
              <a:rPr lang="en-US" altLang="zh-CN" sz="2800" dirty="0">
                <a:latin typeface="Times New Roman" pitchFamily="18" charset="0"/>
              </a:rPr>
              <a:t>24</a:t>
            </a:r>
            <a:r>
              <a:rPr lang="zh-CN" altLang="en-US" sz="2800" dirty="0">
                <a:latin typeface="Times New Roman" pitchFamily="18" charset="0"/>
              </a:rPr>
              <a:t>。如果可以则给出其计算表达式或者计算步骤。</a:t>
            </a:r>
            <a:endParaRPr lang="en-US" altLang="zh-CN" sz="2800" dirty="0">
              <a:latin typeface="Times New Roman" pitchFamily="18" charset="0"/>
            </a:endParaRPr>
          </a:p>
          <a:p>
            <a:pPr indent="809625" algn="just">
              <a:lnSpc>
                <a:spcPct val="100000"/>
              </a:lnSpc>
            </a:pPr>
            <a:r>
              <a:rPr lang="zh-CN" altLang="en-US" sz="2800" dirty="0">
                <a:latin typeface="Times New Roman" pitchFamily="18" charset="0"/>
              </a:rPr>
              <a:t>例如：若四个数为</a:t>
            </a:r>
            <a:r>
              <a:rPr lang="en-US" altLang="zh-CN" sz="2800" dirty="0">
                <a:latin typeface="Times New Roman" pitchFamily="18" charset="0"/>
              </a:rPr>
              <a:t>3, 4, 5, 6</a:t>
            </a:r>
            <a:r>
              <a:rPr lang="zh-CN" altLang="en-US" sz="2800" dirty="0">
                <a:latin typeface="Times New Roman" pitchFamily="18" charset="0"/>
              </a:rPr>
              <a:t>，则表达式</a:t>
            </a:r>
            <a:endParaRPr lang="en-US" altLang="zh-CN" sz="2800" dirty="0">
              <a:latin typeface="Times New Roman" pitchFamily="18" charset="0"/>
            </a:endParaRPr>
          </a:p>
          <a:p>
            <a:pPr indent="809625" algn="just">
              <a:lnSpc>
                <a:spcPct val="100000"/>
              </a:lnSpc>
            </a:pPr>
            <a:r>
              <a:rPr lang="en-US" altLang="zh-CN" sz="2800" dirty="0">
                <a:latin typeface="Times New Roman" pitchFamily="18" charset="0"/>
              </a:rPr>
              <a:t>         ( 3 + 5 - 4 ) * 6</a:t>
            </a:r>
          </a:p>
          <a:p>
            <a:pPr algn="just">
              <a:lnSpc>
                <a:spcPct val="100000"/>
              </a:lnSpc>
            </a:pPr>
            <a:r>
              <a:rPr lang="zh-CN" altLang="en-US" sz="2800" dirty="0">
                <a:latin typeface="Times New Roman" pitchFamily="18" charset="0"/>
              </a:rPr>
              <a:t>的计算结果为</a:t>
            </a:r>
            <a:r>
              <a:rPr lang="en-US" altLang="zh-CN" sz="2800" dirty="0">
                <a:latin typeface="Times New Roman" pitchFamily="18" charset="0"/>
              </a:rPr>
              <a:t>24</a:t>
            </a:r>
            <a:r>
              <a:rPr lang="zh-CN" altLang="en-US" sz="2800" dirty="0">
                <a:latin typeface="Times New Roman" pitchFamily="18" charset="0"/>
              </a:rPr>
              <a:t>；计算步骤可以表示为：</a:t>
            </a:r>
            <a:endParaRPr lang="en-US" altLang="zh-CN" sz="2800" dirty="0">
              <a:latin typeface="Times New Roman" pitchFamily="18" charset="0"/>
            </a:endParaRPr>
          </a:p>
          <a:p>
            <a:pPr algn="just">
              <a:lnSpc>
                <a:spcPct val="100000"/>
              </a:lnSpc>
            </a:pPr>
            <a:r>
              <a:rPr lang="en-US" altLang="zh-CN" sz="2800" dirty="0">
                <a:latin typeface="Times New Roman" pitchFamily="18" charset="0"/>
              </a:rPr>
              <a:t>                  // 3 + 5 // 8 - 4 // 4 * 6</a:t>
            </a:r>
          </a:p>
          <a:p>
            <a:pPr algn="just">
              <a:lnSpc>
                <a:spcPct val="100000"/>
              </a:lnSpc>
            </a:pPr>
            <a:r>
              <a:rPr lang="zh-CN" altLang="en-US" sz="2800" dirty="0">
                <a:latin typeface="Times New Roman" pitchFamily="18" charset="0"/>
              </a:rPr>
              <a:t>而</a:t>
            </a:r>
            <a:r>
              <a:rPr lang="en-US" altLang="zh-CN" sz="2800" dirty="0">
                <a:latin typeface="Times New Roman" pitchFamily="18" charset="0"/>
              </a:rPr>
              <a:t>2, 5, 5, 6</a:t>
            </a:r>
            <a:r>
              <a:rPr lang="zh-CN" altLang="en-US" sz="2800" dirty="0">
                <a:latin typeface="Times New Roman" pitchFamily="18" charset="0"/>
              </a:rPr>
              <a:t>这四个数则是无法通过加、减、乘、除运算使得其计算结果为</a:t>
            </a:r>
            <a:r>
              <a:rPr lang="en-US" altLang="zh-CN" sz="2800" dirty="0">
                <a:latin typeface="Times New Roman" pitchFamily="18" charset="0"/>
              </a:rPr>
              <a:t>24</a:t>
            </a:r>
            <a:r>
              <a:rPr lang="zh-CN" altLang="en-US" sz="2800" dirty="0">
                <a:latin typeface="Times New Roman" pitchFamily="18" charset="0"/>
              </a:rPr>
              <a:t>的。</a:t>
            </a:r>
          </a:p>
        </p:txBody>
      </p:sp>
      <p:sp>
        <p:nvSpPr>
          <p:cNvPr id="7" name="Text Box 8"/>
          <p:cNvSpPr txBox="1">
            <a:spLocks noChangeArrowheads="1"/>
          </p:cNvSpPr>
          <p:nvPr/>
        </p:nvSpPr>
        <p:spPr bwMode="auto">
          <a:xfrm>
            <a:off x="206375" y="5621529"/>
            <a:ext cx="8731250" cy="975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defPPr>
              <a:defRPr lang="en-US"/>
            </a:defPPr>
            <a:lvl1pPr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1pPr>
            <a:lvl2pPr marL="4572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2pPr>
            <a:lvl3pPr marL="9144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3pPr>
            <a:lvl4pPr marL="13716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4pPr>
            <a:lvl5pPr marL="18288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40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40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40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4000" b="1" kern="1200">
                <a:solidFill>
                  <a:schemeClr val="tx1"/>
                </a:solidFill>
                <a:latin typeface="楷体_GB2312" pitchFamily="49" charset="-122"/>
                <a:ea typeface="楷体_GB2312" pitchFamily="49" charset="-122"/>
                <a:cs typeface="+mn-cs"/>
              </a:defRPr>
            </a:lvl9pPr>
          </a:lstStyle>
          <a:p>
            <a:pPr marL="2239963" indent="-2239963" algn="just">
              <a:lnSpc>
                <a:spcPct val="100000"/>
              </a:lnSpc>
            </a:pPr>
            <a:r>
              <a:rPr lang="zh-CN" altLang="en-US" sz="2800" dirty="0">
                <a:latin typeface="Times New Roman" pitchFamily="18" charset="0"/>
              </a:rPr>
              <a:t>进一步思考：你设计的方法能否方便地扩展到</a:t>
            </a:r>
            <a:r>
              <a:rPr lang="en-US" altLang="zh-CN" sz="2800" dirty="0">
                <a:latin typeface="Times New Roman" pitchFamily="18" charset="0"/>
              </a:rPr>
              <a:t>n(n&gt;4)</a:t>
            </a:r>
            <a:r>
              <a:rPr lang="zh-CN" altLang="en-US" sz="2800" dirty="0">
                <a:latin typeface="Times New Roman" pitchFamily="18" charset="0"/>
              </a:rPr>
              <a:t>的情形？</a:t>
            </a:r>
          </a:p>
        </p:txBody>
      </p:sp>
    </p:spTree>
    <p:extLst>
      <p:ext uri="{BB962C8B-B14F-4D97-AF65-F5344CB8AC3E}">
        <p14:creationId xmlns:p14="http://schemas.microsoft.com/office/powerpoint/2010/main" val="2597034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8"/>
          <p:cNvSpPr txBox="1">
            <a:spLocks noChangeArrowheads="1"/>
          </p:cNvSpPr>
          <p:nvPr/>
        </p:nvSpPr>
        <p:spPr bwMode="auto">
          <a:xfrm>
            <a:off x="206375" y="404664"/>
            <a:ext cx="8731250" cy="668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defPPr>
              <a:defRPr lang="en-US"/>
            </a:defPPr>
            <a:lvl1pPr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1pPr>
            <a:lvl2pPr marL="4572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2pPr>
            <a:lvl3pPr marL="9144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3pPr>
            <a:lvl4pPr marL="13716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4pPr>
            <a:lvl5pPr marL="18288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40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40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40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4000" b="1" kern="1200">
                <a:solidFill>
                  <a:schemeClr val="tx1"/>
                </a:solidFill>
                <a:latin typeface="楷体_GB2312" pitchFamily="49" charset="-122"/>
                <a:ea typeface="楷体_GB2312" pitchFamily="49" charset="-122"/>
                <a:cs typeface="+mn-cs"/>
              </a:defRPr>
            </a:lvl9pPr>
          </a:lstStyle>
          <a:p>
            <a:pPr>
              <a:lnSpc>
                <a:spcPct val="100000"/>
              </a:lnSpc>
            </a:pPr>
            <a:r>
              <a:rPr lang="zh-CN" altLang="en-US" sz="3600" dirty="0">
                <a:latin typeface="Times New Roman" pitchFamily="18" charset="0"/>
              </a:rPr>
              <a:t>统计黑格子</a:t>
            </a:r>
          </a:p>
        </p:txBody>
      </p:sp>
      <p:sp>
        <p:nvSpPr>
          <p:cNvPr id="6" name="Text Box 8"/>
          <p:cNvSpPr txBox="1">
            <a:spLocks noChangeArrowheads="1"/>
          </p:cNvSpPr>
          <p:nvPr/>
        </p:nvSpPr>
        <p:spPr bwMode="auto">
          <a:xfrm>
            <a:off x="206375" y="980728"/>
            <a:ext cx="8731250" cy="269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defPPr>
              <a:defRPr lang="en-US"/>
            </a:defPPr>
            <a:lvl1pPr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1pPr>
            <a:lvl2pPr marL="4572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2pPr>
            <a:lvl3pPr marL="9144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3pPr>
            <a:lvl4pPr marL="13716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4pPr>
            <a:lvl5pPr marL="18288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40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40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40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4000" b="1" kern="1200">
                <a:solidFill>
                  <a:schemeClr val="tx1"/>
                </a:solidFill>
                <a:latin typeface="楷体_GB2312" pitchFamily="49" charset="-122"/>
                <a:ea typeface="楷体_GB2312" pitchFamily="49" charset="-122"/>
                <a:cs typeface="+mn-cs"/>
              </a:defRPr>
            </a:lvl9pPr>
          </a:lstStyle>
          <a:p>
            <a:pPr indent="809625" algn="just">
              <a:lnSpc>
                <a:spcPct val="100000"/>
              </a:lnSpc>
            </a:pPr>
            <a:r>
              <a:rPr lang="zh-CN" altLang="zh-CN" sz="2800" dirty="0">
                <a:latin typeface="Times New Roman" pitchFamily="18" charset="0"/>
                <a:cs typeface="Times New Roman" pitchFamily="18" charset="0"/>
              </a:rPr>
              <a:t>在一个矩形网格中每一个格子的颜色或者为白色或者为黑色。任意或上、或下、或左、或右相邻同为黑色的格子组成一个家族。家族中所有格子的数量反映家族的大小。要求找出最大家族的家族大小（组成最大家族的格子的数量）。例如下图中最大家族的格子数量为</a:t>
            </a:r>
            <a:r>
              <a:rPr lang="en-US" altLang="zh-CN" sz="2800" dirty="0">
                <a:latin typeface="Times New Roman" pitchFamily="18" charset="0"/>
                <a:cs typeface="Times New Roman" pitchFamily="18" charset="0"/>
              </a:rPr>
              <a:t> 8</a:t>
            </a:r>
            <a:r>
              <a:rPr lang="zh-CN" altLang="zh-CN" sz="2800" dirty="0">
                <a:latin typeface="Times New Roman" pitchFamily="18" charset="0"/>
                <a:cs typeface="Times New Roman" pitchFamily="18" charset="0"/>
              </a:rPr>
              <a:t>。</a:t>
            </a:r>
            <a:endParaRPr lang="zh-CN" altLang="en-US" sz="2800" dirty="0">
              <a:latin typeface="Times New Roman" pitchFamily="18" charset="0"/>
              <a:cs typeface="Times New Roman" pitchFamily="18" charset="0"/>
            </a:endParaRPr>
          </a:p>
        </p:txBody>
      </p:sp>
      <p:pic>
        <p:nvPicPr>
          <p:cNvPr id="7" name="图片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3848" y="3573016"/>
            <a:ext cx="2376264" cy="2016224"/>
          </a:xfrm>
          <a:prstGeom prst="rect">
            <a:avLst/>
          </a:prstGeom>
          <a:noFill/>
          <a:ln>
            <a:noFill/>
          </a:ln>
        </p:spPr>
      </p:pic>
      <p:sp>
        <p:nvSpPr>
          <p:cNvPr id="8" name="Text Box 8"/>
          <p:cNvSpPr txBox="1">
            <a:spLocks noChangeArrowheads="1"/>
          </p:cNvSpPr>
          <p:nvPr/>
        </p:nvSpPr>
        <p:spPr bwMode="auto">
          <a:xfrm>
            <a:off x="206375" y="5661248"/>
            <a:ext cx="8731250" cy="975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defPPr>
              <a:defRPr lang="en-US"/>
            </a:defPPr>
            <a:lvl1pPr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1pPr>
            <a:lvl2pPr marL="4572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2pPr>
            <a:lvl3pPr marL="9144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3pPr>
            <a:lvl4pPr marL="13716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4pPr>
            <a:lvl5pPr marL="18288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40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40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40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4000" b="1" kern="1200">
                <a:solidFill>
                  <a:schemeClr val="tx1"/>
                </a:solidFill>
                <a:latin typeface="楷体_GB2312" pitchFamily="49" charset="-122"/>
                <a:ea typeface="楷体_GB2312" pitchFamily="49" charset="-122"/>
                <a:cs typeface="+mn-cs"/>
              </a:defRPr>
            </a:lvl9pPr>
          </a:lstStyle>
          <a:p>
            <a:pPr marL="2239963" indent="-2239963" algn="just">
              <a:lnSpc>
                <a:spcPct val="100000"/>
              </a:lnSpc>
            </a:pPr>
            <a:r>
              <a:rPr lang="zh-CN" altLang="en-US" sz="2800" dirty="0">
                <a:latin typeface="Times New Roman" pitchFamily="18" charset="0"/>
              </a:rPr>
              <a:t>进一步思考：你设计的方法能否同时给出哪些黑格子是属于这个最大家族的？</a:t>
            </a:r>
          </a:p>
        </p:txBody>
      </p:sp>
    </p:spTree>
    <p:extLst>
      <p:ext uri="{BB962C8B-B14F-4D97-AF65-F5344CB8AC3E}">
        <p14:creationId xmlns:p14="http://schemas.microsoft.com/office/powerpoint/2010/main" val="434366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206375" y="404664"/>
            <a:ext cx="8731250" cy="668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defPPr>
              <a:defRPr lang="en-US"/>
            </a:defPPr>
            <a:lvl1pPr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1pPr>
            <a:lvl2pPr marL="4572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2pPr>
            <a:lvl3pPr marL="9144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3pPr>
            <a:lvl4pPr marL="13716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4pPr>
            <a:lvl5pPr marL="18288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40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40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40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4000" b="1" kern="1200">
                <a:solidFill>
                  <a:schemeClr val="tx1"/>
                </a:solidFill>
                <a:latin typeface="楷体_GB2312" pitchFamily="49" charset="-122"/>
                <a:ea typeface="楷体_GB2312" pitchFamily="49" charset="-122"/>
                <a:cs typeface="+mn-cs"/>
              </a:defRPr>
            </a:lvl9pPr>
          </a:lstStyle>
          <a:p>
            <a:pPr>
              <a:lnSpc>
                <a:spcPct val="100000"/>
              </a:lnSpc>
            </a:pPr>
            <a:r>
              <a:rPr lang="zh-CN" altLang="zh-CN" sz="3600" dirty="0"/>
              <a:t>骑士周游</a:t>
            </a:r>
            <a:r>
              <a:rPr lang="zh-CN" altLang="en-US" sz="3600" dirty="0"/>
              <a:t>问题</a:t>
            </a:r>
            <a:endParaRPr lang="zh-CN" altLang="en-US" sz="3600" dirty="0">
              <a:latin typeface="Times New Roman" pitchFamily="18" charset="0"/>
            </a:endParaRPr>
          </a:p>
        </p:txBody>
      </p:sp>
      <p:sp>
        <p:nvSpPr>
          <p:cNvPr id="5" name="Text Box 8"/>
          <p:cNvSpPr txBox="1">
            <a:spLocks noChangeArrowheads="1"/>
          </p:cNvSpPr>
          <p:nvPr/>
        </p:nvSpPr>
        <p:spPr bwMode="auto">
          <a:xfrm>
            <a:off x="206375" y="1124744"/>
            <a:ext cx="8731250" cy="1837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defPPr>
              <a:defRPr lang="en-US"/>
            </a:defPPr>
            <a:lvl1pPr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1pPr>
            <a:lvl2pPr marL="4572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2pPr>
            <a:lvl3pPr marL="9144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3pPr>
            <a:lvl4pPr marL="13716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4pPr>
            <a:lvl5pPr marL="18288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40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40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40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4000" b="1" kern="1200">
                <a:solidFill>
                  <a:schemeClr val="tx1"/>
                </a:solidFill>
                <a:latin typeface="楷体_GB2312" pitchFamily="49" charset="-122"/>
                <a:ea typeface="楷体_GB2312" pitchFamily="49" charset="-122"/>
                <a:cs typeface="+mn-cs"/>
              </a:defRPr>
            </a:lvl9pPr>
          </a:lstStyle>
          <a:p>
            <a:pPr indent="809625" algn="just">
              <a:lnSpc>
                <a:spcPct val="100000"/>
              </a:lnSpc>
            </a:pPr>
            <a:r>
              <a:rPr lang="zh-CN" altLang="en-US" sz="2800" dirty="0">
                <a:latin typeface="Times New Roman" pitchFamily="18" charset="0"/>
                <a:cs typeface="Times New Roman" pitchFamily="18" charset="0"/>
              </a:rPr>
              <a:t>将马随机放在</a:t>
            </a:r>
            <a:r>
              <a:rPr lang="en-US" altLang="zh-CN" sz="2800" dirty="0">
                <a:latin typeface="Times New Roman" pitchFamily="18" charset="0"/>
                <a:cs typeface="Times New Roman" pitchFamily="18" charset="0"/>
              </a:rPr>
              <a:t>n×n</a:t>
            </a:r>
            <a:r>
              <a:rPr lang="zh-CN" altLang="en-US" sz="2800" dirty="0">
                <a:latin typeface="Times New Roman" pitchFamily="18" charset="0"/>
                <a:cs typeface="Times New Roman" pitchFamily="18" charset="0"/>
              </a:rPr>
              <a:t>棋盘的某个方格中，马按走棋规则进行移动。要求每个方格只进入一次。要求走遍棋盘上全部</a:t>
            </a:r>
            <a:r>
              <a:rPr lang="en-US" altLang="zh-CN" sz="2800" dirty="0">
                <a:latin typeface="Times New Roman" pitchFamily="18" charset="0"/>
                <a:cs typeface="Times New Roman" pitchFamily="18" charset="0"/>
              </a:rPr>
              <a:t>n×n</a:t>
            </a:r>
            <a:r>
              <a:rPr lang="zh-CN" altLang="en-US" sz="2800" dirty="0">
                <a:latin typeface="Times New Roman" pitchFamily="18" charset="0"/>
                <a:cs typeface="Times New Roman" pitchFamily="18" charset="0"/>
              </a:rPr>
              <a:t>个方格。例如下图中的马下一步可走的位置分布标注为</a:t>
            </a:r>
            <a:r>
              <a:rPr lang="en-US" altLang="zh-CN" sz="2800" dirty="0">
                <a:latin typeface="Times New Roman" pitchFamily="18" charset="0"/>
                <a:cs typeface="Times New Roman" pitchFamily="18" charset="0"/>
              </a:rPr>
              <a:t>0—7</a:t>
            </a:r>
            <a:r>
              <a:rPr lang="zh-CN" altLang="en-US" sz="2800" dirty="0">
                <a:latin typeface="Times New Roman" pitchFamily="18" charset="0"/>
                <a:cs typeface="Times New Roman" pitchFamily="18" charset="0"/>
              </a:rPr>
              <a:t>。</a:t>
            </a:r>
          </a:p>
        </p:txBody>
      </p:sp>
      <p:pic>
        <p:nvPicPr>
          <p:cNvPr id="6" name="图片 5" descr="http://img.blog.csdn.net/20130710174118812?watermark/2/text/aHR0cDovL2Jsb2cuY3Nkbi5uZXQvamlhamlheW91YmE=/font/5a6L5L2T/fontsize/400/fill/I0JBQkFCMA==/dissolve/70/gravity/SouthEast"/>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2996952"/>
            <a:ext cx="2088232" cy="1872208"/>
          </a:xfrm>
          <a:prstGeom prst="rect">
            <a:avLst/>
          </a:prstGeom>
          <a:noFill/>
          <a:ln>
            <a:noFill/>
          </a:ln>
        </p:spPr>
      </p:pic>
      <p:sp>
        <p:nvSpPr>
          <p:cNvPr id="7" name="Text Box 8"/>
          <p:cNvSpPr txBox="1">
            <a:spLocks noChangeArrowheads="1"/>
          </p:cNvSpPr>
          <p:nvPr/>
        </p:nvSpPr>
        <p:spPr bwMode="auto">
          <a:xfrm>
            <a:off x="223887" y="5085184"/>
            <a:ext cx="8731250" cy="1406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defPPr>
              <a:defRPr lang="en-US"/>
            </a:defPPr>
            <a:lvl1pPr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1pPr>
            <a:lvl2pPr marL="4572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2pPr>
            <a:lvl3pPr marL="9144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3pPr>
            <a:lvl4pPr marL="13716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4pPr>
            <a:lvl5pPr marL="18288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40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40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40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4000" b="1" kern="1200">
                <a:solidFill>
                  <a:schemeClr val="tx1"/>
                </a:solidFill>
                <a:latin typeface="楷体_GB2312" pitchFamily="49" charset="-122"/>
                <a:ea typeface="楷体_GB2312" pitchFamily="49" charset="-122"/>
                <a:cs typeface="+mn-cs"/>
              </a:defRPr>
            </a:lvl9pPr>
          </a:lstStyle>
          <a:p>
            <a:pPr marL="2239963" indent="-2239963" algn="just">
              <a:lnSpc>
                <a:spcPct val="100000"/>
              </a:lnSpc>
            </a:pPr>
            <a:r>
              <a:rPr lang="zh-CN" altLang="en-US" sz="2800" dirty="0">
                <a:latin typeface="Times New Roman" pitchFamily="18" charset="0"/>
              </a:rPr>
              <a:t>进一步思考：你设计的方法能否实现求出任意两个格子之间最少需要跳几步的问题？如果不行，有没有其他的办法？</a:t>
            </a:r>
          </a:p>
        </p:txBody>
      </p:sp>
    </p:spTree>
    <p:extLst>
      <p:ext uri="{BB962C8B-B14F-4D97-AF65-F5344CB8AC3E}">
        <p14:creationId xmlns:p14="http://schemas.microsoft.com/office/powerpoint/2010/main" val="2240457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908720"/>
            <a:ext cx="4104456" cy="3046988"/>
          </a:xfrm>
          <a:prstGeom prst="rect">
            <a:avLst/>
          </a:prstGeom>
          <a:noFill/>
          <a:ln w="12700">
            <a:solidFill>
              <a:schemeClr val="tx1"/>
            </a:solidFill>
          </a:ln>
        </p:spPr>
        <p:txBody>
          <a:bodyPr wrap="square" rtlCol="0">
            <a:spAutoFit/>
          </a:bodyPr>
          <a:lstStyle/>
          <a:p>
            <a:pPr algn="ctr"/>
            <a:r>
              <a:rPr lang="en-US" altLang="zh-CN" sz="2400" b="1" dirty="0">
                <a:latin typeface="+mn-ea"/>
                <a:cs typeface="Times New Roman" pitchFamily="18" charset="0"/>
              </a:rPr>
              <a:t>63 58 11 46 25  4  9  6</a:t>
            </a:r>
          </a:p>
          <a:p>
            <a:pPr algn="ctr"/>
            <a:r>
              <a:rPr lang="en-US" altLang="zh-CN" sz="2400" b="1" dirty="0">
                <a:latin typeface="+mn-ea"/>
                <a:cs typeface="Times New Roman" pitchFamily="18" charset="0"/>
              </a:rPr>
              <a:t>12 47 64 57 10  7 26  3</a:t>
            </a:r>
          </a:p>
          <a:p>
            <a:pPr algn="ctr"/>
            <a:r>
              <a:rPr lang="en-US" altLang="zh-CN" sz="2400" b="1" dirty="0">
                <a:latin typeface="+mn-ea"/>
                <a:cs typeface="Times New Roman" pitchFamily="18" charset="0"/>
              </a:rPr>
              <a:t>59 62 51 48 45 24  5  8</a:t>
            </a:r>
          </a:p>
          <a:p>
            <a:pPr algn="ctr"/>
            <a:r>
              <a:rPr lang="en-US" altLang="zh-CN" sz="2400" b="1" dirty="0">
                <a:latin typeface="+mn-ea"/>
                <a:cs typeface="Times New Roman" pitchFamily="18" charset="0"/>
              </a:rPr>
              <a:t>50 13 56 61 52 27  2 23</a:t>
            </a:r>
          </a:p>
          <a:p>
            <a:pPr algn="ctr"/>
            <a:r>
              <a:rPr lang="en-US" altLang="zh-CN" sz="2400" b="1" dirty="0">
                <a:latin typeface="+mn-ea"/>
                <a:cs typeface="Times New Roman" pitchFamily="18" charset="0"/>
              </a:rPr>
              <a:t>55 60 49 44  1 34 19 28</a:t>
            </a:r>
          </a:p>
          <a:p>
            <a:pPr algn="ctr"/>
            <a:r>
              <a:rPr lang="en-US" altLang="zh-CN" sz="2400" b="1" dirty="0">
                <a:latin typeface="+mn-ea"/>
                <a:cs typeface="Times New Roman" pitchFamily="18" charset="0"/>
              </a:rPr>
              <a:t>14 43 38 53 40 31 22 33</a:t>
            </a:r>
          </a:p>
          <a:p>
            <a:pPr algn="ctr"/>
            <a:r>
              <a:rPr lang="en-US" altLang="zh-CN" sz="2400" b="1" dirty="0">
                <a:latin typeface="+mn-ea"/>
                <a:cs typeface="Times New Roman" pitchFamily="18" charset="0"/>
              </a:rPr>
              <a:t>37 54 41 16 35 20 29 18</a:t>
            </a:r>
          </a:p>
          <a:p>
            <a:pPr algn="ctr"/>
            <a:r>
              <a:rPr lang="en-US" altLang="zh-CN" sz="2400" b="1" dirty="0">
                <a:latin typeface="+mn-ea"/>
                <a:cs typeface="Times New Roman" pitchFamily="18" charset="0"/>
              </a:rPr>
              <a:t>42 15 36 39 30 17 32 21</a:t>
            </a:r>
            <a:endParaRPr lang="zh-CN" altLang="en-US" sz="2400" b="1" dirty="0">
              <a:latin typeface="+mn-ea"/>
              <a:cs typeface="Times New Roman" pitchFamily="18" charset="0"/>
            </a:endParaRPr>
          </a:p>
        </p:txBody>
      </p:sp>
      <p:sp>
        <p:nvSpPr>
          <p:cNvPr id="3" name="TextBox 2"/>
          <p:cNvSpPr txBox="1"/>
          <p:nvPr/>
        </p:nvSpPr>
        <p:spPr>
          <a:xfrm>
            <a:off x="4716016" y="908720"/>
            <a:ext cx="4104456" cy="3046988"/>
          </a:xfrm>
          <a:prstGeom prst="rect">
            <a:avLst/>
          </a:prstGeom>
          <a:noFill/>
          <a:ln w="12700">
            <a:solidFill>
              <a:schemeClr val="tx1"/>
            </a:solidFill>
          </a:ln>
        </p:spPr>
        <p:txBody>
          <a:bodyPr wrap="square" rtlCol="0">
            <a:spAutoFit/>
          </a:bodyPr>
          <a:lstStyle/>
          <a:p>
            <a:pPr algn="ctr"/>
            <a:r>
              <a:rPr lang="en-US" altLang="zh-CN" sz="2400" b="1" dirty="0">
                <a:latin typeface="+mn-ea"/>
                <a:cs typeface="Times New Roman" pitchFamily="18" charset="0"/>
              </a:rPr>
              <a:t>[1, 0, 0, 0, 0, 0, 0, 0]</a:t>
            </a:r>
          </a:p>
          <a:p>
            <a:pPr algn="ctr"/>
            <a:r>
              <a:rPr lang="en-US" altLang="zh-CN" sz="2400" b="1" dirty="0">
                <a:latin typeface="+mn-ea"/>
                <a:cs typeface="Times New Roman" pitchFamily="18" charset="0"/>
              </a:rPr>
              <a:t>[0, 0, 0, 0, 0, 0, 0, 0]</a:t>
            </a:r>
          </a:p>
          <a:p>
            <a:pPr algn="ctr"/>
            <a:r>
              <a:rPr lang="en-US" altLang="zh-CN" sz="2400" b="1" dirty="0">
                <a:latin typeface="+mn-ea"/>
                <a:cs typeface="Times New Roman" pitchFamily="18" charset="0"/>
              </a:rPr>
              <a:t>[0, 2, 0, 0, 0, 0, 0, 0]</a:t>
            </a:r>
          </a:p>
          <a:p>
            <a:pPr algn="ctr"/>
            <a:r>
              <a:rPr lang="en-US" altLang="zh-CN" sz="2400" b="1" dirty="0">
                <a:latin typeface="+mn-ea"/>
                <a:cs typeface="Times New Roman" pitchFamily="18" charset="0"/>
              </a:rPr>
              <a:t>[0, 0, 0, 0, 0, 0, 0, 0]</a:t>
            </a:r>
          </a:p>
          <a:p>
            <a:pPr algn="ctr"/>
            <a:r>
              <a:rPr lang="en-US" altLang="zh-CN" sz="2400" b="1" dirty="0">
                <a:latin typeface="+mn-ea"/>
                <a:cs typeface="Times New Roman" pitchFamily="18" charset="0"/>
              </a:rPr>
              <a:t>[0, 0, 3, 0, 0, 0, 5, 0]</a:t>
            </a:r>
          </a:p>
          <a:p>
            <a:pPr algn="ctr"/>
            <a:r>
              <a:rPr lang="en-US" altLang="zh-CN" sz="2400" b="1" dirty="0">
                <a:latin typeface="+mn-ea"/>
                <a:cs typeface="Times New Roman" pitchFamily="18" charset="0"/>
              </a:rPr>
              <a:t>[0, 0, 0, 0, 4, 0, 0, 0]</a:t>
            </a:r>
          </a:p>
          <a:p>
            <a:pPr algn="ctr"/>
            <a:r>
              <a:rPr lang="en-US" altLang="zh-CN" sz="2400" b="1" dirty="0">
                <a:latin typeface="+mn-ea"/>
                <a:cs typeface="Times New Roman" pitchFamily="18" charset="0"/>
              </a:rPr>
              <a:t>[0, 0, 0, 0, 0, 6, 0, 0]</a:t>
            </a:r>
          </a:p>
          <a:p>
            <a:pPr algn="ctr"/>
            <a:r>
              <a:rPr lang="en-US" altLang="zh-CN" sz="2400" b="1" dirty="0">
                <a:latin typeface="+mn-ea"/>
                <a:cs typeface="Times New Roman" pitchFamily="18" charset="0"/>
              </a:rPr>
              <a:t>[0, 0, 0, 0, 0, 0, 0, 7]</a:t>
            </a:r>
            <a:endParaRPr lang="zh-CN" altLang="en-US" sz="2400" b="1" dirty="0">
              <a:latin typeface="+mn-ea"/>
              <a:cs typeface="Times New Roman" pitchFamily="18" charset="0"/>
            </a:endParaRPr>
          </a:p>
        </p:txBody>
      </p:sp>
      <p:sp>
        <p:nvSpPr>
          <p:cNvPr id="4" name="Text Box 8"/>
          <p:cNvSpPr txBox="1">
            <a:spLocks noChangeArrowheads="1"/>
          </p:cNvSpPr>
          <p:nvPr/>
        </p:nvSpPr>
        <p:spPr bwMode="auto">
          <a:xfrm>
            <a:off x="280864" y="4293096"/>
            <a:ext cx="4132089" cy="852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defPPr>
              <a:defRPr lang="en-US"/>
            </a:defPPr>
            <a:lvl1pPr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1pPr>
            <a:lvl2pPr marL="4572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2pPr>
            <a:lvl3pPr marL="9144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3pPr>
            <a:lvl4pPr marL="13716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4pPr>
            <a:lvl5pPr marL="18288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40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40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40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4000" b="1" kern="1200">
                <a:solidFill>
                  <a:schemeClr val="tx1"/>
                </a:solidFill>
                <a:latin typeface="楷体_GB2312" pitchFamily="49" charset="-122"/>
                <a:ea typeface="楷体_GB2312" pitchFamily="49" charset="-122"/>
                <a:cs typeface="+mn-cs"/>
              </a:defRPr>
            </a:lvl9pPr>
          </a:lstStyle>
          <a:p>
            <a:pPr algn="just">
              <a:lnSpc>
                <a:spcPct val="100000"/>
              </a:lnSpc>
            </a:pPr>
            <a:r>
              <a:rPr lang="zh-CN" altLang="en-US" sz="2400" dirty="0">
                <a:latin typeface="Times New Roman" pitchFamily="18" charset="0"/>
              </a:rPr>
              <a:t>这是从（</a:t>
            </a:r>
            <a:r>
              <a:rPr lang="en-US" altLang="zh-CN" sz="2400" dirty="0">
                <a:latin typeface="Times New Roman" pitchFamily="18" charset="0"/>
              </a:rPr>
              <a:t>4,4</a:t>
            </a:r>
            <a:r>
              <a:rPr lang="zh-CN" altLang="en-US" sz="2400" dirty="0">
                <a:latin typeface="Times New Roman" pitchFamily="18" charset="0"/>
              </a:rPr>
              <a:t>）开始的一个可行的周游结果</a:t>
            </a:r>
          </a:p>
        </p:txBody>
      </p:sp>
      <p:sp>
        <p:nvSpPr>
          <p:cNvPr id="5" name="Text Box 8"/>
          <p:cNvSpPr txBox="1">
            <a:spLocks noChangeArrowheads="1"/>
          </p:cNvSpPr>
          <p:nvPr/>
        </p:nvSpPr>
        <p:spPr bwMode="auto">
          <a:xfrm>
            <a:off x="4716016" y="4258032"/>
            <a:ext cx="4132089" cy="852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defPPr>
              <a:defRPr lang="en-US"/>
            </a:defPPr>
            <a:lvl1pPr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1pPr>
            <a:lvl2pPr marL="4572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2pPr>
            <a:lvl3pPr marL="9144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3pPr>
            <a:lvl4pPr marL="13716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4pPr>
            <a:lvl5pPr marL="18288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40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40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40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4000" b="1" kern="1200">
                <a:solidFill>
                  <a:schemeClr val="tx1"/>
                </a:solidFill>
                <a:latin typeface="楷体_GB2312" pitchFamily="49" charset="-122"/>
                <a:ea typeface="楷体_GB2312" pitchFamily="49" charset="-122"/>
                <a:cs typeface="+mn-cs"/>
              </a:defRPr>
            </a:lvl9pPr>
          </a:lstStyle>
          <a:p>
            <a:pPr algn="just">
              <a:lnSpc>
                <a:spcPct val="100000"/>
              </a:lnSpc>
            </a:pPr>
            <a:r>
              <a:rPr lang="zh-CN" altLang="en-US" sz="2400" dirty="0">
                <a:latin typeface="Times New Roman" pitchFamily="18" charset="0"/>
              </a:rPr>
              <a:t>这是从（</a:t>
            </a:r>
            <a:r>
              <a:rPr lang="en-US" altLang="zh-CN" sz="2400" dirty="0">
                <a:latin typeface="Times New Roman" pitchFamily="18" charset="0"/>
              </a:rPr>
              <a:t>0,0</a:t>
            </a:r>
            <a:r>
              <a:rPr lang="zh-CN" altLang="en-US" sz="2400" dirty="0">
                <a:latin typeface="Times New Roman" pitchFamily="18" charset="0"/>
              </a:rPr>
              <a:t>）到（</a:t>
            </a:r>
            <a:r>
              <a:rPr lang="en-US" altLang="zh-CN" sz="2400" dirty="0">
                <a:latin typeface="Times New Roman" pitchFamily="18" charset="0"/>
              </a:rPr>
              <a:t>7,7</a:t>
            </a:r>
            <a:r>
              <a:rPr lang="zh-CN" altLang="en-US" sz="2400" dirty="0">
                <a:latin typeface="Times New Roman" pitchFamily="18" charset="0"/>
              </a:rPr>
              <a:t>）的跳马过程，步数最少为</a:t>
            </a:r>
            <a:r>
              <a:rPr lang="en-US" altLang="zh-CN" sz="2400" dirty="0">
                <a:latin typeface="Times New Roman" pitchFamily="18" charset="0"/>
              </a:rPr>
              <a:t>6</a:t>
            </a:r>
            <a:r>
              <a:rPr lang="zh-CN" altLang="en-US" sz="2400" dirty="0">
                <a:latin typeface="Times New Roman" pitchFamily="18" charset="0"/>
              </a:rPr>
              <a:t>步。</a:t>
            </a:r>
          </a:p>
        </p:txBody>
      </p:sp>
    </p:spTree>
    <p:extLst>
      <p:ext uri="{BB962C8B-B14F-4D97-AF65-F5344CB8AC3E}">
        <p14:creationId xmlns:p14="http://schemas.microsoft.com/office/powerpoint/2010/main" val="1967206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206375" y="116632"/>
            <a:ext cx="8731250" cy="668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defPPr>
              <a:defRPr lang="en-US"/>
            </a:defPPr>
            <a:lvl1pPr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1pPr>
            <a:lvl2pPr marL="4572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2pPr>
            <a:lvl3pPr marL="9144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3pPr>
            <a:lvl4pPr marL="13716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4pPr>
            <a:lvl5pPr marL="18288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40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40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40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4000" b="1" kern="1200">
                <a:solidFill>
                  <a:schemeClr val="tx1"/>
                </a:solidFill>
                <a:latin typeface="楷体_GB2312" pitchFamily="49" charset="-122"/>
                <a:ea typeface="楷体_GB2312" pitchFamily="49" charset="-122"/>
                <a:cs typeface="+mn-cs"/>
              </a:defRPr>
            </a:lvl9pPr>
          </a:lstStyle>
          <a:p>
            <a:pPr>
              <a:lnSpc>
                <a:spcPct val="100000"/>
              </a:lnSpc>
            </a:pPr>
            <a:r>
              <a:rPr lang="zh-CN" altLang="en-US" sz="3600" dirty="0">
                <a:latin typeface="Times New Roman" pitchFamily="18" charset="0"/>
              </a:rPr>
              <a:t>数独求解</a:t>
            </a:r>
          </a:p>
        </p:txBody>
      </p:sp>
      <p:sp>
        <p:nvSpPr>
          <p:cNvPr id="5" name="Text Box 8"/>
          <p:cNvSpPr txBox="1">
            <a:spLocks noChangeArrowheads="1"/>
          </p:cNvSpPr>
          <p:nvPr/>
        </p:nvSpPr>
        <p:spPr bwMode="auto">
          <a:xfrm>
            <a:off x="206375" y="836712"/>
            <a:ext cx="8731250" cy="269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defPPr>
              <a:defRPr lang="en-US"/>
            </a:defPPr>
            <a:lvl1pPr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1pPr>
            <a:lvl2pPr marL="4572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2pPr>
            <a:lvl3pPr marL="9144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3pPr>
            <a:lvl4pPr marL="13716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4pPr>
            <a:lvl5pPr marL="18288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40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40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40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4000" b="1" kern="1200">
                <a:solidFill>
                  <a:schemeClr val="tx1"/>
                </a:solidFill>
                <a:latin typeface="楷体_GB2312" pitchFamily="49" charset="-122"/>
                <a:ea typeface="楷体_GB2312" pitchFamily="49" charset="-122"/>
                <a:cs typeface="+mn-cs"/>
              </a:defRPr>
            </a:lvl9pPr>
          </a:lstStyle>
          <a:p>
            <a:pPr indent="809625" algn="just">
              <a:lnSpc>
                <a:spcPct val="100000"/>
              </a:lnSpc>
            </a:pPr>
            <a:r>
              <a:rPr lang="zh-CN" altLang="en-US" sz="2400" dirty="0">
                <a:latin typeface="Times New Roman" pitchFamily="18" charset="0"/>
                <a:cs typeface="Times New Roman" pitchFamily="18" charset="0"/>
              </a:rPr>
              <a:t>数独是</a:t>
            </a:r>
            <a:r>
              <a:rPr lang="en-US" altLang="zh-CN" sz="2400" dirty="0">
                <a:latin typeface="Times New Roman" pitchFamily="18" charset="0"/>
                <a:cs typeface="Times New Roman" pitchFamily="18" charset="0"/>
              </a:rPr>
              <a:t>18</a:t>
            </a:r>
            <a:r>
              <a:rPr lang="zh-CN" altLang="en-US" sz="2400" dirty="0">
                <a:latin typeface="Times New Roman" pitchFamily="18" charset="0"/>
                <a:cs typeface="Times New Roman" pitchFamily="18" charset="0"/>
              </a:rPr>
              <a:t>世纪瑞士数学家欧拉发明。所谓标准数独就是用</a:t>
            </a:r>
            <a:r>
              <a:rPr lang="en-US" altLang="zh-CN" sz="2400" dirty="0">
                <a:latin typeface="Times New Roman" pitchFamily="18" charset="0"/>
                <a:cs typeface="Times New Roman" pitchFamily="18" charset="0"/>
              </a:rPr>
              <a:t>9×9</a:t>
            </a:r>
            <a:r>
              <a:rPr lang="zh-CN" altLang="en-US" sz="2400" dirty="0">
                <a:latin typeface="Times New Roman" pitchFamily="18" charset="0"/>
                <a:cs typeface="Times New Roman" pitchFamily="18" charset="0"/>
              </a:rPr>
              <a:t>的方阵构成 </a:t>
            </a:r>
            <a:r>
              <a:rPr lang="en-US" altLang="zh-CN" sz="2400" dirty="0">
                <a:latin typeface="Times New Roman" pitchFamily="18" charset="0"/>
                <a:cs typeface="Times New Roman" pitchFamily="18" charset="0"/>
              </a:rPr>
              <a:t>81 </a:t>
            </a:r>
            <a:r>
              <a:rPr lang="zh-CN" altLang="en-US" sz="2400" dirty="0">
                <a:latin typeface="Times New Roman" pitchFamily="18" charset="0"/>
                <a:cs typeface="Times New Roman" pitchFamily="18" charset="0"/>
              </a:rPr>
              <a:t>个格子，其中 </a:t>
            </a:r>
            <a:r>
              <a:rPr lang="en-US" altLang="zh-CN" sz="2400" dirty="0">
                <a:latin typeface="Times New Roman" pitchFamily="18" charset="0"/>
                <a:cs typeface="Times New Roman" pitchFamily="18" charset="0"/>
              </a:rPr>
              <a:t>9 </a:t>
            </a:r>
            <a:r>
              <a:rPr lang="zh-CN" altLang="en-US" sz="2400" dirty="0">
                <a:latin typeface="Times New Roman" pitchFamily="18" charset="0"/>
                <a:cs typeface="Times New Roman" pitchFamily="18" charset="0"/>
              </a:rPr>
              <a:t>个用粗线分隔的区域称为宫。在其中的一些格子里已经填上了</a:t>
            </a:r>
            <a:r>
              <a:rPr lang="en-US" altLang="zh-CN" sz="2400" dirty="0">
                <a:latin typeface="Times New Roman" pitchFamily="18" charset="0"/>
                <a:cs typeface="Times New Roman" pitchFamily="18" charset="0"/>
              </a:rPr>
              <a:t>1</a:t>
            </a:r>
            <a:r>
              <a:rPr lang="zh-CN" altLang="en-US" sz="2400" dirty="0">
                <a:latin typeface="Times New Roman" pitchFamily="18" charset="0"/>
                <a:cs typeface="Times New Roman" pitchFamily="18" charset="0"/>
              </a:rPr>
              <a:t>到</a:t>
            </a:r>
            <a:r>
              <a:rPr lang="en-US" altLang="zh-CN" sz="2400" dirty="0">
                <a:latin typeface="Times New Roman" pitchFamily="18" charset="0"/>
                <a:cs typeface="Times New Roman" pitchFamily="18" charset="0"/>
              </a:rPr>
              <a:t>9</a:t>
            </a:r>
            <a:r>
              <a:rPr lang="zh-CN" altLang="en-US" sz="2400" dirty="0">
                <a:latin typeface="Times New Roman" pitchFamily="18" charset="0"/>
                <a:cs typeface="Times New Roman" pitchFamily="18" charset="0"/>
              </a:rPr>
              <a:t>之间的数字，还留下若干空格要求数独参与者将这些格子填满结果，满足每一行、每一列、每个宫的 </a:t>
            </a:r>
            <a:r>
              <a:rPr lang="en-US" altLang="zh-CN" sz="2400" dirty="0">
                <a:latin typeface="Times New Roman" pitchFamily="18" charset="0"/>
                <a:cs typeface="Times New Roman" pitchFamily="18" charset="0"/>
              </a:rPr>
              <a:t>9 </a:t>
            </a:r>
            <a:r>
              <a:rPr lang="zh-CN" altLang="en-US" sz="2400" dirty="0">
                <a:latin typeface="Times New Roman" pitchFamily="18" charset="0"/>
                <a:cs typeface="Times New Roman" pitchFamily="18" charset="0"/>
              </a:rPr>
              <a:t>个数字都是由 </a:t>
            </a:r>
            <a:r>
              <a:rPr lang="en-US" altLang="zh-CN" sz="2400" dirty="0">
                <a:latin typeface="Times New Roman" pitchFamily="18" charset="0"/>
                <a:cs typeface="Times New Roman" pitchFamily="18" charset="0"/>
              </a:rPr>
              <a:t>1 </a:t>
            </a:r>
            <a:r>
              <a:rPr lang="zh-CN" altLang="en-US" sz="2400" dirty="0">
                <a:latin typeface="Times New Roman" pitchFamily="18" charset="0"/>
                <a:cs typeface="Times New Roman" pitchFamily="18" charset="0"/>
              </a:rPr>
              <a:t>到 </a:t>
            </a:r>
            <a:r>
              <a:rPr lang="en-US" altLang="zh-CN" sz="2400" dirty="0">
                <a:latin typeface="Times New Roman" pitchFamily="18" charset="0"/>
                <a:cs typeface="Times New Roman" pitchFamily="18" charset="0"/>
              </a:rPr>
              <a:t>9 </a:t>
            </a:r>
            <a:r>
              <a:rPr lang="zh-CN" altLang="en-US" sz="2400" dirty="0">
                <a:latin typeface="Times New Roman" pitchFamily="18" charset="0"/>
                <a:cs typeface="Times New Roman" pitchFamily="18" charset="0"/>
              </a:rPr>
              <a:t>组成，没有重复数字。例如下图左边是一个数独游戏的初盘，右边是其一个可行解的终盘。</a:t>
            </a:r>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683568" y="3536084"/>
            <a:ext cx="8064896" cy="3061268"/>
          </a:xfrm>
          <a:prstGeom prst="rect">
            <a:avLst/>
          </a:prstGeom>
          <a:noFill/>
          <a:ln>
            <a:noFill/>
          </a:ln>
        </p:spPr>
      </p:pic>
    </p:spTree>
    <p:extLst>
      <p:ext uri="{BB962C8B-B14F-4D97-AF65-F5344CB8AC3E}">
        <p14:creationId xmlns:p14="http://schemas.microsoft.com/office/powerpoint/2010/main" val="1281730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683568" y="548680"/>
            <a:ext cx="3744416" cy="2520280"/>
          </a:xfrm>
          <a:prstGeom prst="rect">
            <a:avLst/>
          </a:prstGeom>
          <a:noFill/>
          <a:ln>
            <a:noFill/>
          </a:ln>
        </p:spPr>
      </p:pic>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5076056" y="548680"/>
            <a:ext cx="3528392" cy="2520280"/>
          </a:xfrm>
          <a:prstGeom prst="rect">
            <a:avLst/>
          </a:prstGeom>
          <a:noFill/>
          <a:ln>
            <a:noFill/>
          </a:ln>
        </p:spPr>
      </p:pic>
      <p:pic>
        <p:nvPicPr>
          <p:cNvPr id="8" name="图片 7"/>
          <p:cNvPicPr/>
          <p:nvPr/>
        </p:nvPicPr>
        <p:blipFill>
          <a:blip r:embed="rId4">
            <a:extLst>
              <a:ext uri="{28A0092B-C50C-407E-A947-70E740481C1C}">
                <a14:useLocalDpi xmlns:a14="http://schemas.microsoft.com/office/drawing/2010/main" val="0"/>
              </a:ext>
            </a:extLst>
          </a:blip>
          <a:srcRect/>
          <a:stretch>
            <a:fillRect/>
          </a:stretch>
        </p:blipFill>
        <p:spPr bwMode="auto">
          <a:xfrm>
            <a:off x="683568" y="3405604"/>
            <a:ext cx="3737872" cy="2875116"/>
          </a:xfrm>
          <a:prstGeom prst="rect">
            <a:avLst/>
          </a:prstGeom>
          <a:noFill/>
          <a:ln>
            <a:noFill/>
          </a:ln>
        </p:spPr>
      </p:pic>
      <p:pic>
        <p:nvPicPr>
          <p:cNvPr id="9" name="图片 8"/>
          <p:cNvPicPr/>
          <p:nvPr/>
        </p:nvPicPr>
        <p:blipFill>
          <a:blip r:embed="rId5">
            <a:extLst>
              <a:ext uri="{28A0092B-C50C-407E-A947-70E740481C1C}">
                <a14:useLocalDpi xmlns:a14="http://schemas.microsoft.com/office/drawing/2010/main" val="0"/>
              </a:ext>
            </a:extLst>
          </a:blip>
          <a:srcRect/>
          <a:stretch>
            <a:fillRect/>
          </a:stretch>
        </p:blipFill>
        <p:spPr bwMode="auto">
          <a:xfrm>
            <a:off x="5076056" y="3405604"/>
            <a:ext cx="3528392" cy="2875116"/>
          </a:xfrm>
          <a:prstGeom prst="rect">
            <a:avLst/>
          </a:prstGeom>
          <a:noFill/>
          <a:ln>
            <a:noFill/>
          </a:ln>
        </p:spPr>
      </p:pic>
    </p:spTree>
    <p:extLst>
      <p:ext uri="{BB962C8B-B14F-4D97-AF65-F5344CB8AC3E}">
        <p14:creationId xmlns:p14="http://schemas.microsoft.com/office/powerpoint/2010/main" val="2117431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611560" y="1124744"/>
            <a:ext cx="3528392" cy="2952328"/>
          </a:xfrm>
          <a:prstGeom prst="rect">
            <a:avLst/>
          </a:prstGeom>
          <a:noFill/>
          <a:ln>
            <a:noFill/>
          </a:ln>
        </p:spPr>
      </p:pic>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124744"/>
            <a:ext cx="3744416" cy="2952328"/>
          </a:xfrm>
          <a:prstGeom prst="rect">
            <a:avLst/>
          </a:prstGeom>
          <a:noFill/>
          <a:ln>
            <a:noFill/>
          </a:ln>
        </p:spPr>
      </p:pic>
      <p:sp>
        <p:nvSpPr>
          <p:cNvPr id="6" name="Text Box 8"/>
          <p:cNvSpPr txBox="1">
            <a:spLocks noChangeArrowheads="1"/>
          </p:cNvSpPr>
          <p:nvPr/>
        </p:nvSpPr>
        <p:spPr bwMode="auto">
          <a:xfrm>
            <a:off x="231135" y="4869160"/>
            <a:ext cx="8731250" cy="544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defPPr>
              <a:defRPr lang="en-US"/>
            </a:defPPr>
            <a:lvl1pPr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1pPr>
            <a:lvl2pPr marL="4572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2pPr>
            <a:lvl3pPr marL="9144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3pPr>
            <a:lvl4pPr marL="13716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4pPr>
            <a:lvl5pPr marL="18288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40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40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40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4000" b="1" kern="1200">
                <a:solidFill>
                  <a:schemeClr val="tx1"/>
                </a:solidFill>
                <a:latin typeface="楷体_GB2312" pitchFamily="49" charset="-122"/>
                <a:ea typeface="楷体_GB2312" pitchFamily="49" charset="-122"/>
                <a:cs typeface="+mn-cs"/>
              </a:defRPr>
            </a:lvl9pPr>
          </a:lstStyle>
          <a:p>
            <a:pPr marL="2239963" indent="-2239963" algn="just">
              <a:lnSpc>
                <a:spcPct val="100000"/>
              </a:lnSpc>
            </a:pPr>
            <a:r>
              <a:rPr lang="zh-CN" altLang="en-US" sz="2800" dirty="0">
                <a:latin typeface="Times New Roman" pitchFamily="18" charset="0"/>
              </a:rPr>
              <a:t>进一步思考：你能否设计一个随机产生初盘的方法？</a:t>
            </a:r>
          </a:p>
        </p:txBody>
      </p:sp>
      <p:sp>
        <p:nvSpPr>
          <p:cNvPr id="7" name="右箭头 6"/>
          <p:cNvSpPr/>
          <p:nvPr/>
        </p:nvSpPr>
        <p:spPr>
          <a:xfrm>
            <a:off x="4300168" y="2456892"/>
            <a:ext cx="43318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21032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8"/>
          <p:cNvSpPr txBox="1">
            <a:spLocks noChangeArrowheads="1"/>
          </p:cNvSpPr>
          <p:nvPr/>
        </p:nvSpPr>
        <p:spPr bwMode="auto">
          <a:xfrm>
            <a:off x="1403648" y="2348880"/>
            <a:ext cx="5544616" cy="668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defPPr>
              <a:defRPr lang="en-US"/>
            </a:defPPr>
            <a:lvl1pPr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1pPr>
            <a:lvl2pPr marL="4572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2pPr>
            <a:lvl3pPr marL="9144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3pPr>
            <a:lvl4pPr marL="13716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4pPr>
            <a:lvl5pPr marL="18288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40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40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40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4000" b="1" kern="1200">
                <a:solidFill>
                  <a:schemeClr val="tx1"/>
                </a:solidFill>
                <a:latin typeface="楷体_GB2312" pitchFamily="49" charset="-122"/>
                <a:ea typeface="楷体_GB2312" pitchFamily="49" charset="-122"/>
                <a:cs typeface="+mn-cs"/>
              </a:defRPr>
            </a:lvl9pPr>
          </a:lstStyle>
          <a:p>
            <a:pPr>
              <a:lnSpc>
                <a:spcPct val="100000"/>
              </a:lnSpc>
            </a:pPr>
            <a:r>
              <a:rPr lang="zh-CN" altLang="en-US" sz="3600" dirty="0">
                <a:latin typeface="Times New Roman" pitchFamily="18" charset="0"/>
              </a:rPr>
              <a:t>可以选做其中至少二题！</a:t>
            </a:r>
          </a:p>
        </p:txBody>
      </p:sp>
    </p:spTree>
    <p:extLst>
      <p:ext uri="{BB962C8B-B14F-4D97-AF65-F5344CB8AC3E}">
        <p14:creationId xmlns:p14="http://schemas.microsoft.com/office/powerpoint/2010/main" val="174199055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800</Words>
  <Application>Microsoft Office PowerPoint</Application>
  <PresentationFormat>全屏显示(4:3)</PresentationFormat>
  <Paragraphs>39</Paragraphs>
  <Slides>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楷体_GB2312</vt:lpstr>
      <vt:lpstr>宋体</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hp</dc:creator>
  <cp:lastModifiedBy>wang huan</cp:lastModifiedBy>
  <cp:revision>20</cp:revision>
  <dcterms:created xsi:type="dcterms:W3CDTF">2017-10-14T09:00:27Z</dcterms:created>
  <dcterms:modified xsi:type="dcterms:W3CDTF">2018-10-12T04:14:07Z</dcterms:modified>
</cp:coreProperties>
</file>