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60" r:id="rId1"/>
  </p:sldMasterIdLst>
  <p:notesMasterIdLst>
    <p:notesMasterId r:id="rId8"/>
  </p:notesMasterIdLst>
  <p:handoutMasterIdLst>
    <p:handoutMasterId r:id="rId9"/>
  </p:handoutMasterIdLst>
  <p:sldIdLst>
    <p:sldId id="256" r:id="rId2"/>
    <p:sldId id="1016" r:id="rId3"/>
    <p:sldId id="1028" r:id="rId4"/>
    <p:sldId id="1026" r:id="rId5"/>
    <p:sldId id="1029" r:id="rId6"/>
    <p:sldId id="1030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豫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745"/>
    <a:srgbClr val="6FD26B"/>
    <a:srgbClr val="77BC85"/>
    <a:srgbClr val="9BD5ED"/>
    <a:srgbClr val="65A1BD"/>
    <a:srgbClr val="6B5DE5"/>
    <a:srgbClr val="AFB2BC"/>
    <a:srgbClr val="95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/>
    <p:restoredTop sz="75366" autoAdjust="0"/>
  </p:normalViewPr>
  <p:slideViewPr>
    <p:cSldViewPr>
      <p:cViewPr varScale="1">
        <p:scale>
          <a:sx n="92" d="100"/>
          <a:sy n="92" d="100"/>
        </p:scale>
        <p:origin x="2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44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FC7FA5-90D2-6343-BDA5-05BB88D9E4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13FEF-4502-0D4D-B374-894E153BE4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C0A5D-DCD1-7B4E-9120-7DD0240274F0}" type="datetimeFigureOut">
              <a:rPr lang="en-CN" smtClean="0"/>
              <a:t>6/16/23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6DCB7-8CB2-EF48-9D2F-EF0735F2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CB352-3C09-3B43-B3FE-E56407FEF1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D2D4-B9D6-F542-A981-AE3DEB7C57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4525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160FDC4-AFCD-634D-A2B0-184E063DE6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D8C98-8F1A-1E4F-A496-C6A4FB3ABF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F4611B-65C4-DF42-8742-94AAB62FD99B}" type="datetimeFigureOut">
              <a:rPr lang="zh-CN" altLang="en-US"/>
              <a:pPr>
                <a:defRPr/>
              </a:pPr>
              <a:t>2023/6/16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5515B24-FAD1-C140-8A36-742B6522C8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230F4BE-1F3F-134E-A742-AEDEC3212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A0186-C3D8-4049-ADB9-B8C8B660DA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F8B7C-81DA-3342-B757-BEC9CCB24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45C8AA-5B13-384B-9F89-166CC5C46B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45C8AA-5B13-384B-9F89-166CC5C46B3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8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45C8AA-5B13-384B-9F89-166CC5C46B3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5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45C8AA-5B13-384B-9F89-166CC5C46B3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5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98" y="815297"/>
            <a:ext cx="6858000" cy="2387600"/>
          </a:xfrm>
        </p:spPr>
        <p:txBody>
          <a:bodyPr anchor="b"/>
          <a:lstStyle>
            <a:lvl1pPr algn="ctr">
              <a:defRPr sz="4500">
                <a:latin typeface="DengXian"/>
                <a:ea typeface="Hiragino Sans GB W3" panose="020B0300000000000000" pitchFamily="34" charset="-128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98" y="3294972"/>
            <a:ext cx="6858000" cy="1342635"/>
          </a:xfrm>
        </p:spPr>
        <p:txBody>
          <a:bodyPr/>
          <a:lstStyle>
            <a:lvl1pPr marL="0" indent="0" algn="ctr">
              <a:buNone/>
              <a:defRPr sz="1800"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DF5281-4D54-6D4F-AE71-82BF537377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228" y="246392"/>
            <a:ext cx="2396359" cy="9410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6D7C78C-E7CD-134A-BCFA-545E214F18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57545" y="208240"/>
            <a:ext cx="1829020" cy="9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4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23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51887"/>
            <a:ext cx="7886700" cy="925222"/>
          </a:xfrm>
          <a:noFill/>
        </p:spPr>
        <p:txBody>
          <a:bodyPr>
            <a:normAutofit/>
          </a:bodyPr>
          <a:lstStyle>
            <a:lvl1pPr algn="l">
              <a:defRPr sz="3200" baseline="0">
                <a:solidFill>
                  <a:srgbClr val="C00000"/>
                </a:solidFill>
                <a:latin typeface="CMU Sans Serif" panose="02000603000000000000" pitchFamily="2" charset="0"/>
                <a:ea typeface="Hiragino Sans GB W3" panose="020B0300000000000000" pitchFamily="34" charset="-128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3195"/>
            <a:ext cx="7886700" cy="4733156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613025"/>
          </a:xfrm>
        </p:spPr>
        <p:txBody>
          <a:bodyPr anchor="b">
            <a:normAutofit/>
          </a:bodyPr>
          <a:lstStyle>
            <a:lvl1pPr algn="ctr">
              <a:defRPr sz="4000"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2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小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9512" y="2828689"/>
            <a:ext cx="3839072" cy="1200623"/>
          </a:xfrm>
        </p:spPr>
        <p:txBody>
          <a:bodyPr anchor="b">
            <a:normAutofit/>
          </a:bodyPr>
          <a:lstStyle>
            <a:lvl1pPr algn="ctr">
              <a:defRPr sz="3200"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09512" y="4311902"/>
            <a:ext cx="3839072" cy="150018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909512" y="2295625"/>
            <a:ext cx="383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</a:rPr>
              <a:t>技术工作陈述</a:t>
            </a: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338658" y="4541175"/>
            <a:ext cx="4291781" cy="1663324"/>
            <a:chOff x="222911" y="4737945"/>
            <a:chExt cx="4291781" cy="1663324"/>
          </a:xfrm>
        </p:grpSpPr>
        <p:sp>
          <p:nvSpPr>
            <p:cNvPr id="27" name="矩形 26"/>
            <p:cNvSpPr/>
            <p:nvPr userDrawn="1"/>
          </p:nvSpPr>
          <p:spPr>
            <a:xfrm>
              <a:off x="222911" y="4737945"/>
              <a:ext cx="4291781" cy="166332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1795810" y="5947193"/>
              <a:ext cx="2513270" cy="27699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lt1"/>
                  </a:solidFill>
                </a:rPr>
                <a:t>访存依赖的定义与性质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7" name="文本框 6"/>
            <p:cNvSpPr txBox="1"/>
            <p:nvPr userDrawn="1"/>
          </p:nvSpPr>
          <p:spPr>
            <a:xfrm>
              <a:off x="222912" y="5239307"/>
              <a:ext cx="15687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访存依赖的</a:t>
              </a:r>
              <a:endParaRPr lang="en-US" altLang="zh-CN" sz="2000" dirty="0"/>
            </a:p>
            <a:p>
              <a:pPr algn="ctr"/>
              <a:r>
                <a:rPr lang="zh-CN" altLang="en-US" sz="2000" dirty="0"/>
                <a:t>研究框架</a:t>
              </a:r>
              <a:endParaRPr lang="en-US" sz="2000" dirty="0"/>
            </a:p>
          </p:txBody>
        </p:sp>
        <p:grpSp>
          <p:nvGrpSpPr>
            <p:cNvPr id="26" name="组合 25"/>
            <p:cNvGrpSpPr/>
            <p:nvPr userDrawn="1"/>
          </p:nvGrpSpPr>
          <p:grpSpPr>
            <a:xfrm>
              <a:off x="2096813" y="4846946"/>
              <a:ext cx="2037188" cy="981953"/>
              <a:chOff x="2170434" y="5097242"/>
              <a:chExt cx="1559841" cy="751865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 flipV="1">
                <a:off x="2170434" y="5097242"/>
                <a:ext cx="741377" cy="751865"/>
              </a:xfrm>
              <a:prstGeom prst="straightConnector1">
                <a:avLst/>
              </a:prstGeom>
              <a:ln w="19050">
                <a:headEnd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2170434" y="5124463"/>
                <a:ext cx="0" cy="715845"/>
              </a:xfrm>
              <a:prstGeom prst="straightConnector1">
                <a:avLst/>
              </a:prstGeom>
              <a:ln w="19050">
                <a:headEnd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立方体 19"/>
              <p:cNvSpPr/>
              <p:nvPr/>
            </p:nvSpPr>
            <p:spPr>
              <a:xfrm>
                <a:off x="2173045" y="5139326"/>
                <a:ext cx="1554024" cy="706881"/>
              </a:xfrm>
              <a:prstGeom prst="cube">
                <a:avLst>
                  <a:gd name="adj" fmla="val 42839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>
                <a:off x="2170434" y="5849106"/>
                <a:ext cx="1559841" cy="0"/>
              </a:xfrm>
              <a:prstGeom prst="straightConnector1">
                <a:avLst/>
              </a:prstGeom>
              <a:ln w="19050">
                <a:headEnd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 userDrawn="1"/>
        </p:nvGrpSpPr>
        <p:grpSpPr>
          <a:xfrm>
            <a:off x="338658" y="2753729"/>
            <a:ext cx="4291781" cy="1524136"/>
            <a:chOff x="222911" y="2950499"/>
            <a:chExt cx="4291781" cy="1524136"/>
          </a:xfrm>
        </p:grpSpPr>
        <p:sp>
          <p:nvSpPr>
            <p:cNvPr id="59" name="矩形 58"/>
            <p:cNvSpPr/>
            <p:nvPr userDrawn="1"/>
          </p:nvSpPr>
          <p:spPr>
            <a:xfrm>
              <a:off x="222911" y="2950499"/>
              <a:ext cx="4291781" cy="152413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36610" y="3163789"/>
              <a:ext cx="1615437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/>
                <a:t>乐观锁</a:t>
              </a:r>
              <a:endParaRPr lang="en-US" altLang="zh-CN" sz="1400" dirty="0"/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利用线程局部性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336610" y="3764164"/>
              <a:ext cx="1620957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二分组协议</a:t>
              </a:r>
              <a:endParaRPr lang="en-US" altLang="zh-CN" sz="1400" dirty="0"/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利用空间</a:t>
              </a:r>
              <a:r>
                <a:rPr lang="en-US" altLang="zh-CN" sz="1200" dirty="0">
                  <a:solidFill>
                    <a:schemeClr val="bg1"/>
                  </a:solidFill>
                </a:rPr>
                <a:t>-</a:t>
              </a:r>
              <a:r>
                <a:rPr lang="zh-CN" altLang="en-US" sz="1200" dirty="0">
                  <a:solidFill>
                    <a:schemeClr val="bg1"/>
                  </a:solidFill>
                </a:rPr>
                <a:t>线程局部性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文本框 54"/>
            <p:cNvSpPr txBox="1"/>
            <p:nvPr userDrawn="1"/>
          </p:nvSpPr>
          <p:spPr>
            <a:xfrm>
              <a:off x="222911" y="3262032"/>
              <a:ext cx="1556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访存依赖的</a:t>
              </a:r>
              <a:endParaRPr lang="en-US" altLang="zh-CN" sz="2000" dirty="0"/>
            </a:p>
            <a:p>
              <a:pPr algn="ctr"/>
              <a:r>
                <a:rPr lang="zh-CN" altLang="en-US" sz="2000" dirty="0"/>
                <a:t>获取技术</a:t>
              </a:r>
              <a:endParaRPr lang="en-US" sz="2000" dirty="0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338658" y="798978"/>
            <a:ext cx="4291781" cy="1663324"/>
            <a:chOff x="136101" y="1023865"/>
            <a:chExt cx="4291781" cy="1663324"/>
          </a:xfrm>
        </p:grpSpPr>
        <p:sp>
          <p:nvSpPr>
            <p:cNvPr id="63" name="矩形 62"/>
            <p:cNvSpPr/>
            <p:nvPr userDrawn="1"/>
          </p:nvSpPr>
          <p:spPr>
            <a:xfrm>
              <a:off x="136101" y="1023865"/>
              <a:ext cx="4291781" cy="166332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文本框 55"/>
            <p:cNvSpPr txBox="1"/>
            <p:nvPr userDrawn="1"/>
          </p:nvSpPr>
          <p:spPr>
            <a:xfrm>
              <a:off x="136101" y="1542928"/>
              <a:ext cx="17891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基于访存依赖</a:t>
              </a:r>
              <a:endParaRPr lang="en-US" altLang="zh-CN" sz="2000" dirty="0"/>
            </a:p>
            <a:p>
              <a:pPr algn="ctr"/>
              <a:r>
                <a:rPr lang="zh-CN" altLang="en-US" sz="2000" dirty="0"/>
                <a:t>的动态分析</a:t>
              </a:r>
              <a:endParaRPr lang="en-US" sz="2000" dirty="0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2825594" y="1943551"/>
              <a:ext cx="673526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数据竞争检测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1883612" y="1943551"/>
              <a:ext cx="848809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崩溃一致性检测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2627945" y="1375241"/>
              <a:ext cx="80101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移动应用缺陷暴露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1900603" y="1375241"/>
              <a:ext cx="53012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执行重放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3592293" y="1943551"/>
              <a:ext cx="740779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层次调度器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3626185" y="1375241"/>
              <a:ext cx="696409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假共享检测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40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7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7957" y="6356351"/>
            <a:ext cx="307393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1" baseline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5AC3D451-A5ED-4B51-9776-FF081A65E8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 flipH="1" flipV="1">
            <a:off x="617220" y="537210"/>
            <a:ext cx="6458290" cy="10478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38F0F97-73F7-3549-86B9-CE292B71250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530269" y="187769"/>
            <a:ext cx="495970" cy="4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0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1" r:id="rId1"/>
    <p:sldLayoutId id="2147485162" r:id="rId2"/>
    <p:sldLayoutId id="2147485163" r:id="rId3"/>
    <p:sldLayoutId id="2147485164" r:id="rId4"/>
    <p:sldLayoutId id="2147485165" r:id="rId5"/>
    <p:sldLayoutId id="2147485166" r:id="rId6"/>
    <p:sldLayoutId id="2147485167" r:id="rId7"/>
    <p:sldLayoutId id="2147485168" r:id="rId8"/>
    <p:sldLayoutId id="2147485169" r:id="rId9"/>
    <p:sldLayoutId id="2147485170" r:id="rId10"/>
    <p:sldLayoutId id="2147485171" r:id="rId11"/>
    <p:sldLayoutId id="21474851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50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MU Sans Serif" panose="02000603000000000000" pitchFamily="2" charset="0"/>
          <a:ea typeface="Hiragino Sans GB W3" panose="020B03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500"/>
        </a:spcAft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CMU Sans Serif" panose="02000603000000000000" pitchFamily="2" charset="0"/>
          <a:ea typeface="Hiragino Sans GB W3" panose="020B03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500"/>
        </a:spcAft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MU Sans Serif" panose="02000603000000000000" pitchFamily="2" charset="0"/>
          <a:ea typeface="Hiragino Sans GB W3" panose="020B03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5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MU Sans Serif" panose="02000603000000000000" pitchFamily="2" charset="0"/>
          <a:ea typeface="Hiragino Sans GB W3" panose="020B03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500"/>
        </a:spcAft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MU Sans Serif" panose="02000603000000000000" pitchFamily="2" charset="0"/>
          <a:ea typeface="Hiragino Sans GB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0069E2A-A155-734F-8E34-0214CA29D8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2593" y="2420888"/>
            <a:ext cx="8278813" cy="1143000"/>
          </a:xfrm>
        </p:spPr>
        <p:txBody>
          <a:bodyPr/>
          <a:lstStyle/>
          <a:p>
            <a:r>
              <a:rPr lang="zh-CN" altLang="en-US" sz="3600" dirty="0"/>
              <a:t>题型</a:t>
            </a:r>
            <a:r>
              <a:rPr lang="zh-CN" altLang="en-US" sz="3600"/>
              <a:t>和重要考点</a:t>
            </a:r>
            <a:endParaRPr kumimoji="0" lang="zh-CN" altLang="en-US" sz="3600" dirty="0"/>
          </a:p>
        </p:txBody>
      </p:sp>
      <p:sp>
        <p:nvSpPr>
          <p:cNvPr id="14337" name="Rectangle 3">
            <a:extLst>
              <a:ext uri="{FF2B5EF4-FFF2-40B4-BE49-F238E27FC236}">
                <a16:creationId xmlns:a16="http://schemas.microsoft.com/office/drawing/2014/main" id="{198008C5-D3DA-A745-B71A-32BEB897C0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91176" y="4077072"/>
            <a:ext cx="2961645" cy="1512168"/>
          </a:xfrm>
        </p:spPr>
        <p:txBody>
          <a:bodyPr>
            <a:normAutofit/>
          </a:bodyPr>
          <a:lstStyle/>
          <a:p>
            <a:pPr eaLnBrk="1" hangingPunct="1"/>
            <a:endParaRPr kumimoji="0"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E2E-4FD0-4B4E-9C49-964D9B8A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题型</a:t>
            </a:r>
            <a:endParaRPr lang="en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7D0F0-5191-FC4B-A368-3D6B6D36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一</a:t>
            </a:r>
            <a:r>
              <a:rPr lang="zh-CN" altLang="en-US" dirty="0"/>
              <a:t>、</a:t>
            </a:r>
            <a:r>
              <a:rPr lang="en-CN" dirty="0"/>
              <a:t>简述题</a:t>
            </a:r>
            <a:r>
              <a:rPr lang="zh-CN" altLang="en-US" dirty="0"/>
              <a:t>（满分</a:t>
            </a:r>
            <a:r>
              <a:rPr lang="en-US" altLang="zh-CN" dirty="0"/>
              <a:t>25</a:t>
            </a:r>
            <a:r>
              <a:rPr lang="zh-CN" altLang="en-US" dirty="0"/>
              <a:t>分）</a:t>
            </a:r>
            <a:endParaRPr lang="en-CN" dirty="0"/>
          </a:p>
          <a:p>
            <a:pPr lvl="1"/>
            <a:r>
              <a:rPr lang="en-US" altLang="ja-JP" dirty="0"/>
              <a:t>1. </a:t>
            </a:r>
            <a:r>
              <a:rPr lang="ja-JP" altLang="en-US"/>
              <a:t>为什么说继承与封装存在矛盾？</a:t>
            </a:r>
            <a:endParaRPr lang="en-US" altLang="ja-JP" dirty="0"/>
          </a:p>
          <a:p>
            <a:pPr lvl="1"/>
            <a:r>
              <a:rPr lang="en-US" altLang="zh-CN" dirty="0"/>
              <a:t>… </a:t>
            </a:r>
            <a:r>
              <a:rPr lang="zh-CN" altLang="en-US" dirty="0"/>
              <a:t>（不用死记硬背）</a:t>
            </a:r>
            <a:endParaRPr lang="en-US" altLang="ja-JP" dirty="0"/>
          </a:p>
          <a:p>
            <a:r>
              <a:rPr lang="ja-JP" altLang="en-US"/>
              <a:t>二、 程序分析题</a:t>
            </a:r>
            <a:r>
              <a:rPr lang="zh-CN" altLang="en-US" dirty="0"/>
              <a:t>（四题满分</a:t>
            </a:r>
            <a:r>
              <a:rPr lang="en-US" altLang="zh-CN" dirty="0"/>
              <a:t>40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ja-JP" altLang="en-US"/>
              <a:t>下面的程序有几个错误，请分别指出。</a:t>
            </a:r>
            <a:endParaRPr lang="en-US" altLang="ja-JP" dirty="0"/>
          </a:p>
          <a:p>
            <a:pPr lvl="1"/>
            <a:r>
              <a:rPr lang="ja-JP" altLang="en-US"/>
              <a:t>写出下面程序的运行结果。</a:t>
            </a:r>
            <a:endParaRPr lang="en-US" altLang="ja-JP" dirty="0"/>
          </a:p>
          <a:p>
            <a:pPr lvl="1"/>
            <a:r>
              <a:rPr lang="ja-JP" altLang="en-US"/>
              <a:t>写出下面程序的运行结果，并指出可能存在的问题。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91151-DB2D-A645-BB23-7FBC7E43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98EE9D-6C60-C04B-8946-84D5E71CBC6E}"/>
              </a:ext>
            </a:extLst>
          </p:cNvPr>
          <p:cNvSpPr txBox="1">
            <a:spLocks/>
          </p:cNvSpPr>
          <p:nvPr/>
        </p:nvSpPr>
        <p:spPr>
          <a:xfrm>
            <a:off x="628650" y="1623195"/>
            <a:ext cx="7886700" cy="4733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73099-E1C6-F548-82A6-310FEA1B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898" y="2636912"/>
            <a:ext cx="3017251" cy="1380232"/>
          </a:xfrm>
          <a:prstGeom prst="rect">
            <a:avLst/>
          </a:prstGeom>
        </p:spPr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955F35F4-FF93-2A4A-8178-C12683250563}"/>
              </a:ext>
            </a:extLst>
          </p:cNvPr>
          <p:cNvSpPr txBox="1">
            <a:spLocks/>
          </p:cNvSpPr>
          <p:nvPr/>
        </p:nvSpPr>
        <p:spPr>
          <a:xfrm>
            <a:off x="1937598" y="5205064"/>
            <a:ext cx="5514722" cy="1734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62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E2E-4FD0-4B4E-9C49-964D9B8A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题型</a:t>
            </a:r>
            <a:endParaRPr lang="en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7D0F0-5191-FC4B-A368-3D6B6D36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三、实现下面的两道程序（本题满分 </a:t>
            </a:r>
            <a:r>
              <a:rPr lang="en-US" altLang="ja-JP" dirty="0"/>
              <a:t>35 </a:t>
            </a:r>
            <a:r>
              <a:rPr lang="ja-JP" altLang="en-US"/>
              <a:t>分）</a:t>
            </a:r>
            <a:endParaRPr lang="en-US" altLang="ja-JP" dirty="0"/>
          </a:p>
          <a:p>
            <a:pPr lvl="1"/>
            <a:r>
              <a:rPr lang="ja-JP" altLang="en-US"/>
              <a:t>把下面的递归函数改成尾递归函数</a:t>
            </a:r>
            <a:endParaRPr lang="en-US" altLang="ja-JP" dirty="0"/>
          </a:p>
          <a:p>
            <a:pPr lvl="1"/>
            <a:r>
              <a:rPr lang="ja-JP" altLang="en-US"/>
              <a:t>小明同学想要</a:t>
            </a:r>
            <a:r>
              <a:rPr lang="en-US" altLang="ja-JP" dirty="0"/>
              <a:t>xxx</a:t>
            </a:r>
            <a:r>
              <a:rPr lang="ja-JP" altLang="en-US"/>
              <a:t>。请根据下面的使用示例和相应的输出，设计相应的类和全局函数。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91151-DB2D-A645-BB23-7FBC7E43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98EE9D-6C60-C04B-8946-84D5E71CBC6E}"/>
              </a:ext>
            </a:extLst>
          </p:cNvPr>
          <p:cNvSpPr txBox="1">
            <a:spLocks/>
          </p:cNvSpPr>
          <p:nvPr/>
        </p:nvSpPr>
        <p:spPr>
          <a:xfrm>
            <a:off x="628650" y="1623195"/>
            <a:ext cx="7886700" cy="4733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C4B82C5-62C9-364B-A5D8-3CD579859550}"/>
              </a:ext>
            </a:extLst>
          </p:cNvPr>
          <p:cNvSpPr txBox="1">
            <a:spLocks/>
          </p:cNvSpPr>
          <p:nvPr/>
        </p:nvSpPr>
        <p:spPr>
          <a:xfrm>
            <a:off x="607056" y="5371337"/>
            <a:ext cx="4176464" cy="50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ja-JP" altLang="en-US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18D24203-E2AA-074F-9CBD-D4071541750D}"/>
              </a:ext>
            </a:extLst>
          </p:cNvPr>
          <p:cNvSpPr txBox="1">
            <a:spLocks/>
          </p:cNvSpPr>
          <p:nvPr/>
        </p:nvSpPr>
        <p:spPr>
          <a:xfrm>
            <a:off x="395536" y="4681506"/>
            <a:ext cx="4176464" cy="50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616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8F5B-0219-1240-8594-687D3245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重点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CB89-D2D7-6441-9D4E-8C6511FFA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类和对象</a:t>
            </a:r>
            <a:endParaRPr lang="en-US" altLang="zh-CN" dirty="0"/>
          </a:p>
          <a:p>
            <a:pPr lvl="1"/>
            <a:r>
              <a:rPr lang="en-CN" dirty="0"/>
              <a:t>对象和类</a:t>
            </a:r>
          </a:p>
          <a:p>
            <a:pPr lvl="1"/>
            <a:r>
              <a:rPr lang="en-CN" dirty="0"/>
              <a:t>对象的访问控制</a:t>
            </a:r>
          </a:p>
          <a:p>
            <a:pPr lvl="1"/>
            <a:r>
              <a:rPr lang="en-CN" dirty="0"/>
              <a:t>对象的初始化和消亡</a:t>
            </a:r>
          </a:p>
          <a:p>
            <a:pPr lvl="1"/>
            <a:r>
              <a:rPr lang="en-CN" dirty="0"/>
              <a:t>常量对象</a:t>
            </a:r>
            <a:r>
              <a:rPr lang="zh-CN" altLang="en-US" dirty="0"/>
              <a:t>、静态对象、</a:t>
            </a:r>
            <a:r>
              <a:rPr lang="zh-CN" altLang="en-CN" dirty="0"/>
              <a:t>友元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继承</a:t>
            </a:r>
            <a:r>
              <a:rPr lang="en-US" altLang="zh-CN" dirty="0"/>
              <a:t>-</a:t>
            </a:r>
            <a:r>
              <a:rPr lang="zh-CN" altLang="en-US" dirty="0"/>
              <a:t>派生类</a:t>
            </a:r>
            <a:endParaRPr lang="en-US" altLang="zh-CN" dirty="0"/>
          </a:p>
          <a:p>
            <a:pPr lvl="1"/>
            <a:r>
              <a:rPr lang="zh-CN" altLang="en-US" dirty="0"/>
              <a:t>单继承</a:t>
            </a:r>
            <a:endParaRPr lang="en-US" altLang="zh-CN" dirty="0"/>
          </a:p>
          <a:p>
            <a:pPr lvl="1"/>
            <a:r>
              <a:rPr lang="zh-CN" altLang="en-US" dirty="0"/>
              <a:t>消息的多态和动态绑定</a:t>
            </a:r>
            <a:endParaRPr lang="en-US" altLang="zh-CN" dirty="0"/>
          </a:p>
          <a:p>
            <a:pPr lvl="1"/>
            <a:r>
              <a:rPr lang="zh-CN" altLang="en-US" dirty="0"/>
              <a:t>抽象类、多继承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10290-51EC-414C-A299-DE1EC971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8F5B-0219-1240-8594-687D3245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重点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CB89-D2D7-6441-9D4E-8C6511FFA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异常处理</a:t>
            </a:r>
            <a:endParaRPr lang="en-US" altLang="zh-CN" dirty="0"/>
          </a:p>
          <a:p>
            <a:pPr lvl="1"/>
            <a:r>
              <a:rPr lang="zh-CN" altLang="en-US" dirty="0"/>
              <a:t>异常的异地处理、结构化异常处理、</a:t>
            </a:r>
            <a:r>
              <a:rPr lang="en-US" altLang="zh-CN" dirty="0"/>
              <a:t>try-catch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</a:p>
          <a:p>
            <a:pPr lvl="1"/>
            <a:r>
              <a:rPr lang="zh-CN" altLang="en-US" dirty="0"/>
              <a:t>面向控制台的</a:t>
            </a:r>
            <a:r>
              <a:rPr lang="en-US" altLang="zh-CN" dirty="0"/>
              <a:t>IO</a:t>
            </a:r>
          </a:p>
          <a:p>
            <a:pPr lvl="1"/>
            <a:r>
              <a:rPr lang="zh-CN" altLang="en-US" dirty="0"/>
              <a:t>面向文件的</a:t>
            </a:r>
            <a:r>
              <a:rPr lang="en-US" altLang="zh-CN" dirty="0"/>
              <a:t>IO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 操作符重载</a:t>
            </a:r>
            <a:endParaRPr lang="en-US" altLang="zh-CN" dirty="0"/>
          </a:p>
          <a:p>
            <a:pPr lvl="1"/>
            <a:r>
              <a:rPr lang="zh-CN" altLang="en-US" dirty="0"/>
              <a:t>单目操作符重载</a:t>
            </a:r>
            <a:endParaRPr lang="en-US" altLang="zh-CN" dirty="0"/>
          </a:p>
          <a:p>
            <a:pPr lvl="1"/>
            <a:r>
              <a:rPr lang="zh-CN" altLang="en-US" dirty="0"/>
              <a:t>双目操作符重载</a:t>
            </a:r>
            <a:endParaRPr lang="en-US" altLang="zh-CN" dirty="0"/>
          </a:p>
          <a:p>
            <a:pPr lvl="1"/>
            <a:r>
              <a:rPr lang="zh-CN" altLang="en-US" dirty="0"/>
              <a:t>特殊操作符重载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10290-51EC-414C-A299-DE1EC971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8F5B-0219-1240-8594-687D3245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重点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CB89-D2D7-6441-9D4E-8C6511FFA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 范型、</a:t>
            </a:r>
            <a:r>
              <a:rPr lang="en-US" altLang="zh-CN" dirty="0"/>
              <a:t>STL</a:t>
            </a:r>
          </a:p>
          <a:p>
            <a:pPr lvl="1"/>
            <a:r>
              <a:rPr lang="zh-CN" altLang="en-US" dirty="0"/>
              <a:t>函数模板</a:t>
            </a:r>
            <a:endParaRPr lang="en-US" altLang="zh-CN" dirty="0"/>
          </a:p>
          <a:p>
            <a:pPr lvl="1"/>
            <a:r>
              <a:rPr lang="zh-CN" altLang="en-US" dirty="0"/>
              <a:t>类模板</a:t>
            </a:r>
            <a:endParaRPr lang="en-US" altLang="zh-CN" dirty="0"/>
          </a:p>
          <a:p>
            <a:pPr lvl="1"/>
            <a:r>
              <a:rPr lang="en-US" altLang="zh-CN" dirty="0"/>
              <a:t>STL</a:t>
            </a:r>
            <a:r>
              <a:rPr lang="zh-CN" altLang="en-US" dirty="0"/>
              <a:t>中的容器类模板、算法模板、迭代器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 消息（事件）驱动的程序设计</a:t>
            </a:r>
            <a:endParaRPr lang="en-US" altLang="zh-CN" dirty="0"/>
          </a:p>
          <a:p>
            <a:pPr lvl="1"/>
            <a:r>
              <a:rPr lang="zh-CN" altLang="en-US" dirty="0"/>
              <a:t>消息驱动的程序结构</a:t>
            </a:r>
            <a:endParaRPr lang="en-US" altLang="zh-CN" dirty="0"/>
          </a:p>
          <a:p>
            <a:pPr lvl="1"/>
            <a:r>
              <a:rPr lang="zh-CN" altLang="en-US" dirty="0"/>
              <a:t>过程式</a:t>
            </a:r>
            <a:r>
              <a:rPr lang="en-US" altLang="zh-CN" dirty="0"/>
              <a:t>Windows</a:t>
            </a:r>
            <a:r>
              <a:rPr lang="zh-CN" altLang="en-US" dirty="0"/>
              <a:t>应用程序设计</a:t>
            </a:r>
            <a:endParaRPr lang="en-US" altLang="zh-CN" dirty="0"/>
          </a:p>
          <a:p>
            <a:pPr lvl="1"/>
            <a:r>
              <a:rPr lang="zh-CN" altLang="en-US" dirty="0"/>
              <a:t>面向对象的</a:t>
            </a:r>
            <a:r>
              <a:rPr lang="en-US" altLang="zh-CN" dirty="0"/>
              <a:t>Windows</a:t>
            </a:r>
            <a:r>
              <a:rPr lang="zh-CN" altLang="en-US" dirty="0"/>
              <a:t>应用程序设计</a:t>
            </a:r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函数式、</a:t>
            </a:r>
            <a:r>
              <a:rPr lang="zh-CN" altLang="en-CN" dirty="0"/>
              <a:t>逻辑式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zh-CN" altLang="en-US" dirty="0"/>
              <a:t>程序设计范式简介</a:t>
            </a:r>
            <a:endParaRPr lang="en-US" altLang="zh-CN" dirty="0"/>
          </a:p>
          <a:p>
            <a:pPr lvl="1"/>
            <a:r>
              <a:rPr lang="zh-CN" altLang="en-US" dirty="0"/>
              <a:t>函数式程序设计</a:t>
            </a:r>
            <a:endParaRPr lang="en-US" altLang="zh-CN" dirty="0"/>
          </a:p>
          <a:p>
            <a:pPr lvl="1"/>
            <a:r>
              <a:rPr lang="zh-CN" altLang="en-US" dirty="0"/>
              <a:t>逻辑式程序设计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10290-51EC-414C-A299-DE1EC971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1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iragino">
      <a:majorFont>
        <a:latin typeface="CMU Sans Serif"/>
        <a:ea typeface="Hiragino Sans GB W3"/>
        <a:cs typeface=""/>
      </a:majorFont>
      <a:minorFont>
        <a:latin typeface="CMU Sans Serif"/>
        <a:ea typeface="Hiragino Sans GB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d模版" id="{0F332921-DB74-EE4A-ACF4-379F1BED5C4E}" vid="{E8A6FB69-38D4-DA48-83E6-CDA5B14EFEA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99264</TotalTime>
  <Words>239</Words>
  <Application>Microsoft Macintosh PowerPoint</Application>
  <PresentationFormat>全屏显示(4:3)</PresentationFormat>
  <Paragraphs>54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DengXian</vt:lpstr>
      <vt:lpstr>CMU Sans Serif</vt:lpstr>
      <vt:lpstr>Hiragino Sans GB W3</vt:lpstr>
      <vt:lpstr>Arial</vt:lpstr>
      <vt:lpstr>Calibri</vt:lpstr>
      <vt:lpstr>Times New Roman</vt:lpstr>
      <vt:lpstr>Office 主题​​</vt:lpstr>
      <vt:lpstr>题型和重要考点</vt:lpstr>
      <vt:lpstr>题型</vt:lpstr>
      <vt:lpstr>题型</vt:lpstr>
      <vt:lpstr>重点</vt:lpstr>
      <vt:lpstr>重点</vt:lpstr>
      <vt:lpstr>重点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</dc:creator>
  <cp:lastModifiedBy>Yibiao Yang</cp:lastModifiedBy>
  <cp:revision>1011</cp:revision>
  <cp:lastPrinted>2021-03-05T07:22:11Z</cp:lastPrinted>
  <dcterms:created xsi:type="dcterms:W3CDTF">1601-01-01T00:00:00Z</dcterms:created>
  <dcterms:modified xsi:type="dcterms:W3CDTF">2023-06-16T00:29:32Z</dcterms:modified>
</cp:coreProperties>
</file>