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33"/>
  </p:notesMasterIdLst>
  <p:sldIdLst>
    <p:sldId id="353" r:id="rId2"/>
    <p:sldId id="338" r:id="rId3"/>
    <p:sldId id="339" r:id="rId4"/>
    <p:sldId id="376" r:id="rId5"/>
    <p:sldId id="360" r:id="rId6"/>
    <p:sldId id="361" r:id="rId7"/>
    <p:sldId id="377" r:id="rId8"/>
    <p:sldId id="354" r:id="rId9"/>
    <p:sldId id="363" r:id="rId10"/>
    <p:sldId id="356" r:id="rId11"/>
    <p:sldId id="364" r:id="rId12"/>
    <p:sldId id="365" r:id="rId13"/>
    <p:sldId id="366" r:id="rId14"/>
    <p:sldId id="367" r:id="rId15"/>
    <p:sldId id="368" r:id="rId16"/>
    <p:sldId id="369" r:id="rId17"/>
    <p:sldId id="370" r:id="rId18"/>
    <p:sldId id="371" r:id="rId19"/>
    <p:sldId id="372" r:id="rId20"/>
    <p:sldId id="373" r:id="rId21"/>
    <p:sldId id="374" r:id="rId22"/>
    <p:sldId id="375" r:id="rId23"/>
    <p:sldId id="378" r:id="rId24"/>
    <p:sldId id="340" r:id="rId25"/>
    <p:sldId id="268" r:id="rId26"/>
    <p:sldId id="379" r:id="rId27"/>
    <p:sldId id="382" r:id="rId28"/>
    <p:sldId id="358" r:id="rId29"/>
    <p:sldId id="380" r:id="rId30"/>
    <p:sldId id="381" r:id="rId31"/>
    <p:sldId id="357" r:id="rId32"/>
  </p:sldIdLst>
  <p:sldSz cx="9144000" cy="5143500" type="screen16x9"/>
  <p:notesSz cx="6858000" cy="9144000"/>
  <p:custDataLst>
    <p:tags r:id="rId34"/>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4" userDrawn="1">
          <p15:clr>
            <a:srgbClr val="A4A3A4"/>
          </p15:clr>
        </p15:guide>
        <p15:guide id="2" pos="2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A07"/>
    <a:srgbClr val="043C7A"/>
    <a:srgbClr val="AC1B22"/>
    <a:srgbClr val="1A499D"/>
    <a:srgbClr val="E91E04"/>
    <a:srgbClr val="DD0042"/>
    <a:srgbClr val="0094CE"/>
    <a:srgbClr val="E1301D"/>
    <a:srgbClr val="DC5B03"/>
    <a:srgbClr val="FFBE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159" autoAdjust="0"/>
    <p:restoredTop sz="70230" autoAdjust="0"/>
  </p:normalViewPr>
  <p:slideViewPr>
    <p:cSldViewPr snapToGrid="0" showGuides="1">
      <p:cViewPr>
        <p:scale>
          <a:sx n="75" d="100"/>
          <a:sy n="75" d="100"/>
        </p:scale>
        <p:origin x="260" y="452"/>
      </p:cViewPr>
      <p:guideLst>
        <p:guide orient="horz" pos="1654"/>
        <p:guide pos="2863"/>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357F53-18CE-44A0-8DBC-C0513686E838}" type="datetimeFigureOut">
              <a:rPr lang="zh-CN" altLang="en-US" smtClean="0"/>
              <a:t>2023/6/1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50424D-48CA-4656-8939-EF5F061A6D61}" type="slidenum">
              <a:rPr lang="zh-CN" altLang="en-US" smtClean="0"/>
              <a:t>‹#›</a:t>
            </a:fld>
            <a:endParaRPr lang="zh-CN" altLang="en-US"/>
          </a:p>
        </p:txBody>
      </p:sp>
    </p:spTree>
    <p:extLst>
      <p:ext uri="{BB962C8B-B14F-4D97-AF65-F5344CB8AC3E}">
        <p14:creationId xmlns:p14="http://schemas.microsoft.com/office/powerpoint/2010/main" val="1350141040"/>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0424D-48CA-4656-8939-EF5F061A6D61}" type="slidenum">
              <a:rPr lang="zh-CN" altLang="en-US" smtClean="0"/>
              <a:t>1</a:t>
            </a:fld>
            <a:endParaRPr lang="zh-CN" altLang="en-US"/>
          </a:p>
        </p:txBody>
      </p:sp>
    </p:spTree>
    <p:extLst>
      <p:ext uri="{BB962C8B-B14F-4D97-AF65-F5344CB8AC3E}">
        <p14:creationId xmlns:p14="http://schemas.microsoft.com/office/powerpoint/2010/main" val="596320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7E2292-34AA-4846-B44F-7CACED2FD4DA}" type="slidenum">
              <a:rPr lang="zh-CN" altLang="en-US" smtClean="0">
                <a:solidFill>
                  <a:prstClr val="black"/>
                </a:solidFill>
                <a:latin typeface="等线" panose="020F0502020204030204"/>
                <a:ea typeface="等线" panose="02010600030101010101" pitchFamily="2" charset="-122"/>
              </a:rPr>
              <a:pPr/>
              <a:t>10</a:t>
            </a:fld>
            <a:endParaRPr lang="zh-CN" altLang="en-US">
              <a:solidFill>
                <a:prstClr val="black"/>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3583965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本次调查报告共收集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213</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份，其中</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169</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份为大一，占据了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79.34%</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17</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份为大二，占据</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7.98%</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份为大三，占据</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4.69%</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。本实验结果将主要体现大学新生对</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chatgpt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了解和使用情况以及态度</a:t>
            </a:r>
          </a:p>
        </p:txBody>
      </p:sp>
      <p:sp>
        <p:nvSpPr>
          <p:cNvPr id="4" name="灯片编号占位符 3"/>
          <p:cNvSpPr>
            <a:spLocks noGrp="1"/>
          </p:cNvSpPr>
          <p:nvPr>
            <p:ph type="sldNum" sz="quarter" idx="5"/>
          </p:nvPr>
        </p:nvSpPr>
        <p:spPr/>
        <p:txBody>
          <a:bodyPr/>
          <a:lstStyle/>
          <a:p>
            <a:fld id="{D950424D-48CA-4656-8939-EF5F061A6D61}" type="slidenum">
              <a:rPr lang="zh-CN" altLang="en-US" smtClean="0"/>
              <a:t>11</a:t>
            </a:fld>
            <a:endParaRPr lang="zh-CN" altLang="en-US"/>
          </a:p>
        </p:txBody>
      </p:sp>
    </p:spTree>
    <p:extLst>
      <p:ext uri="{BB962C8B-B14F-4D97-AF65-F5344CB8AC3E}">
        <p14:creationId xmlns:p14="http://schemas.microsoft.com/office/powerpoint/2010/main" val="2220924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lgn="just">
              <a:spcBef>
                <a:spcPts val="0"/>
              </a:spcBef>
              <a:spcAft>
                <a:spcPts val="0"/>
              </a:spcAft>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下图为本次调查报告的专业占比图，其中计算机方向和人工智能方向约占</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29.52%</a:t>
            </a:r>
          </a:p>
          <a:p>
            <a:pPr marL="0" marR="0" algn="just">
              <a:spcBef>
                <a:spcPts val="0"/>
              </a:spcBef>
              <a:spcAft>
                <a:spcPts val="0"/>
              </a:spcAft>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其余方向约占</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70.48%</a:t>
            </a:r>
          </a:p>
        </p:txBody>
      </p:sp>
      <p:sp>
        <p:nvSpPr>
          <p:cNvPr id="4" name="灯片编号占位符 3"/>
          <p:cNvSpPr>
            <a:spLocks noGrp="1"/>
          </p:cNvSpPr>
          <p:nvPr>
            <p:ph type="sldNum" sz="quarter" idx="5"/>
          </p:nvPr>
        </p:nvSpPr>
        <p:spPr/>
        <p:txBody>
          <a:bodyPr/>
          <a:lstStyle/>
          <a:p>
            <a:fld id="{D950424D-48CA-4656-8939-EF5F061A6D61}" type="slidenum">
              <a:rPr lang="zh-CN" altLang="en-US" smtClean="0"/>
              <a:t>12</a:t>
            </a:fld>
            <a:endParaRPr lang="zh-CN" altLang="en-US"/>
          </a:p>
        </p:txBody>
      </p:sp>
    </p:spTree>
    <p:extLst>
      <p:ext uri="{BB962C8B-B14F-4D97-AF65-F5344CB8AC3E}">
        <p14:creationId xmlns:p14="http://schemas.microsoft.com/office/powerpoint/2010/main" val="790631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在所有答卷中有</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98.12%</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的人听说过</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chatgpt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其中四成左右的人非常了解</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chatgpt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并且有一半以上的人使用过</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chatgpt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或其他同类机器人，而在计算机专业中这个比例上升到了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71.3%</a:t>
            </a:r>
          </a:p>
          <a:p>
            <a:endParaRPr lang="zh-CN" altLang="en-US" dirty="0"/>
          </a:p>
        </p:txBody>
      </p:sp>
      <p:sp>
        <p:nvSpPr>
          <p:cNvPr id="4" name="灯片编号占位符 3"/>
          <p:cNvSpPr>
            <a:spLocks noGrp="1"/>
          </p:cNvSpPr>
          <p:nvPr>
            <p:ph type="sldNum" sz="quarter" idx="5"/>
          </p:nvPr>
        </p:nvSpPr>
        <p:spPr/>
        <p:txBody>
          <a:bodyPr/>
          <a:lstStyle/>
          <a:p>
            <a:fld id="{D950424D-48CA-4656-8939-EF5F061A6D61}" type="slidenum">
              <a:rPr lang="zh-CN" altLang="en-US" smtClean="0"/>
              <a:t>13</a:t>
            </a:fld>
            <a:endParaRPr lang="zh-CN" altLang="en-US"/>
          </a:p>
        </p:txBody>
      </p:sp>
    </p:spTree>
    <p:extLst>
      <p:ext uri="{BB962C8B-B14F-4D97-AF65-F5344CB8AC3E}">
        <p14:creationId xmlns:p14="http://schemas.microsoft.com/office/powerpoint/2010/main" val="1472514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lgn="just">
              <a:spcBef>
                <a:spcPts val="0"/>
              </a:spcBef>
              <a:spcAft>
                <a:spcPts val="0"/>
              </a:spcAft>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所有学生的主流使用版本为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3.5</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且有</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66%</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的同学使用频率相当高，（对于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GPT4</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高额的月收费可能并不太需要）</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algn="just">
              <a:spcBef>
                <a:spcPts val="0"/>
              </a:spcBef>
              <a:spcAft>
                <a:spcPts val="0"/>
              </a:spcAft>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学生们对</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chatgpt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的依赖性在逐渐的提高</a:t>
            </a:r>
          </a:p>
          <a:p>
            <a:endParaRPr lang="zh-CN" altLang="en-US" dirty="0"/>
          </a:p>
        </p:txBody>
      </p:sp>
      <p:sp>
        <p:nvSpPr>
          <p:cNvPr id="4" name="灯片编号占位符 3"/>
          <p:cNvSpPr>
            <a:spLocks noGrp="1"/>
          </p:cNvSpPr>
          <p:nvPr>
            <p:ph type="sldNum" sz="quarter" idx="5"/>
          </p:nvPr>
        </p:nvSpPr>
        <p:spPr/>
        <p:txBody>
          <a:bodyPr/>
          <a:lstStyle/>
          <a:p>
            <a:fld id="{D950424D-48CA-4656-8939-EF5F061A6D61}" type="slidenum">
              <a:rPr lang="zh-CN" altLang="en-US" smtClean="0"/>
              <a:t>14</a:t>
            </a:fld>
            <a:endParaRPr lang="zh-CN" altLang="en-US"/>
          </a:p>
        </p:txBody>
      </p:sp>
    </p:spTree>
    <p:extLst>
      <p:ext uri="{BB962C8B-B14F-4D97-AF65-F5344CB8AC3E}">
        <p14:creationId xmlns:p14="http://schemas.microsoft.com/office/powerpoint/2010/main" val="454315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900" kern="100" dirty="0">
                <a:effectLst/>
                <a:latin typeface="等线" panose="02010600030101010101" pitchFamily="2" charset="-122"/>
                <a:ea typeface="等线" panose="02010600030101010101" pitchFamily="2" charset="-122"/>
                <a:cs typeface="Times New Roman" panose="02020603050405020304" pitchFamily="18" charset="0"/>
              </a:rPr>
              <a:t>从数据统计中我们不难发现大部分人将</a:t>
            </a:r>
            <a:r>
              <a:rPr lang="en-US" altLang="zh-CN" sz="900" kern="100" dirty="0" err="1">
                <a:effectLst/>
                <a:latin typeface="等线" panose="02010600030101010101" pitchFamily="2" charset="-122"/>
                <a:ea typeface="等线" panose="02010600030101010101" pitchFamily="2" charset="-122"/>
                <a:cs typeface="Times New Roman" panose="02020603050405020304" pitchFamily="18" charset="0"/>
              </a:rPr>
              <a:t>chatgpt</a:t>
            </a:r>
            <a:r>
              <a:rPr lang="zh-CN" altLang="en-US" sz="900" kern="100" dirty="0">
                <a:effectLst/>
                <a:latin typeface="等线" panose="02010600030101010101" pitchFamily="2" charset="-122"/>
                <a:ea typeface="等线" panose="02010600030101010101" pitchFamily="2" charset="-122"/>
                <a:cs typeface="Times New Roman" panose="02020603050405020304" pitchFamily="18" charset="0"/>
              </a:rPr>
              <a:t>当作一个学习或者完成作业的工具，</a:t>
            </a:r>
            <a:endParaRPr lang="en-US" altLang="zh-CN" sz="9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并且很多同学认为</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chatgpt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对自己的帮助很大，达到了惊人的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75%</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足以看出同学们被</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chatgpt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强大的能力折服</a:t>
            </a:r>
          </a:p>
          <a:p>
            <a:pPr marL="0" marR="0" lvl="0" indent="0" algn="l" defTabSz="685800" rtl="0" eaLnBrk="1" fontAlgn="auto" latinLnBrk="0" hangingPunct="1">
              <a:lnSpc>
                <a:spcPct val="100000"/>
              </a:lnSpc>
              <a:spcBef>
                <a:spcPts val="0"/>
              </a:spcBef>
              <a:spcAft>
                <a:spcPts val="0"/>
              </a:spcAft>
              <a:buClrTx/>
              <a:buSzTx/>
              <a:buFontTx/>
              <a:buNone/>
              <a:tabLst/>
              <a:defRPr/>
            </a:pP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zh-CN" altLang="en-US" sz="9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D950424D-48CA-4656-8939-EF5F061A6D61}" type="slidenum">
              <a:rPr lang="zh-CN" altLang="en-US" smtClean="0"/>
              <a:t>15</a:t>
            </a:fld>
            <a:endParaRPr lang="zh-CN" altLang="en-US"/>
          </a:p>
        </p:txBody>
      </p:sp>
    </p:spTree>
    <p:extLst>
      <p:ext uri="{BB962C8B-B14F-4D97-AF65-F5344CB8AC3E}">
        <p14:creationId xmlns:p14="http://schemas.microsoft.com/office/powerpoint/2010/main" val="3295592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但是仅有</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57.69%</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的同学对</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chatgpt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的回答感到满意。约</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1/3</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表示回答一般，有少数表示不满意。根据调查数据看来学生满意的方面主要是撰写文章（千字内）（</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59.32%</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）写代码（</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38.46%</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）百科全书（</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38.46%</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）等。</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而不满意的主要为学习问题求解（</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53.16%</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），写代码（</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21.54%</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）情感咨询（</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16.15%</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）。可以看到，有重合的部分，这一方面有个人需求的差异的影响。但可以知道，人工智能的发展还需要沉淀啊。至少看上去对某些逻辑的理解还不够。</a:t>
            </a:r>
          </a:p>
          <a:p>
            <a:pPr marL="0" marR="0" lvl="0" indent="0" algn="l" defTabSz="685800" rtl="0" eaLnBrk="1" fontAlgn="auto" latinLnBrk="0" hangingPunct="1">
              <a:lnSpc>
                <a:spcPct val="100000"/>
              </a:lnSpc>
              <a:spcBef>
                <a:spcPts val="0"/>
              </a:spcBef>
              <a:spcAft>
                <a:spcPts val="0"/>
              </a:spcAft>
              <a:buClrTx/>
              <a:buSzTx/>
              <a:buFontTx/>
              <a:buNone/>
              <a:tabLst/>
              <a:defRPr/>
            </a:pP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D950424D-48CA-4656-8939-EF5F061A6D61}" type="slidenum">
              <a:rPr lang="zh-CN" altLang="en-US" smtClean="0"/>
              <a:t>16</a:t>
            </a:fld>
            <a:endParaRPr lang="zh-CN" altLang="en-US"/>
          </a:p>
        </p:txBody>
      </p:sp>
    </p:spTree>
    <p:extLst>
      <p:ext uri="{BB962C8B-B14F-4D97-AF65-F5344CB8AC3E}">
        <p14:creationId xmlns:p14="http://schemas.microsoft.com/office/powerpoint/2010/main" val="7385696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满意的原因大多是回答具有启发性（</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54.62%</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）和实用性（</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56.15%</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p>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回答不准确则是不满意的主要原因达到了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60%</a:t>
            </a:r>
          </a:p>
          <a:p>
            <a:endParaRPr lang="zh-CN" altLang="en-US" dirty="0"/>
          </a:p>
        </p:txBody>
      </p:sp>
      <p:sp>
        <p:nvSpPr>
          <p:cNvPr id="4" name="灯片编号占位符 3"/>
          <p:cNvSpPr>
            <a:spLocks noGrp="1"/>
          </p:cNvSpPr>
          <p:nvPr>
            <p:ph type="sldNum" sz="quarter" idx="5"/>
          </p:nvPr>
        </p:nvSpPr>
        <p:spPr/>
        <p:txBody>
          <a:bodyPr/>
          <a:lstStyle/>
          <a:p>
            <a:fld id="{D950424D-48CA-4656-8939-EF5F061A6D61}" type="slidenum">
              <a:rPr lang="zh-CN" altLang="en-US" smtClean="0"/>
              <a:t>17</a:t>
            </a:fld>
            <a:endParaRPr lang="zh-CN" altLang="en-US"/>
          </a:p>
        </p:txBody>
      </p:sp>
    </p:spTree>
    <p:extLst>
      <p:ext uri="{BB962C8B-B14F-4D97-AF65-F5344CB8AC3E}">
        <p14:creationId xmlns:p14="http://schemas.microsoft.com/office/powerpoint/2010/main" val="2487642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对于</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chatgpt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的未来发展情况九成的人认为其拥有良好的发展前景并且</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83.81%</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的同学认为</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chatgpt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对人类的帮助会大于威胁但却有</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65.71%</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的同学担心自己被</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chatgpt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取代只有</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27.14%</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的同学完全不担心自己会被取代而在对</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chatgpt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的监管方面有</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78.57%</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的人都认为</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chatgpt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需要加强监管。</a:t>
            </a:r>
          </a:p>
          <a:p>
            <a:endParaRPr lang="zh-CN" altLang="en-US" dirty="0"/>
          </a:p>
        </p:txBody>
      </p:sp>
      <p:sp>
        <p:nvSpPr>
          <p:cNvPr id="4" name="灯片编号占位符 3"/>
          <p:cNvSpPr>
            <a:spLocks noGrp="1"/>
          </p:cNvSpPr>
          <p:nvPr>
            <p:ph type="sldNum" sz="quarter" idx="5"/>
          </p:nvPr>
        </p:nvSpPr>
        <p:spPr/>
        <p:txBody>
          <a:bodyPr/>
          <a:lstStyle/>
          <a:p>
            <a:fld id="{D950424D-48CA-4656-8939-EF5F061A6D61}" type="slidenum">
              <a:rPr lang="zh-CN" altLang="en-US" smtClean="0"/>
              <a:t>19</a:t>
            </a:fld>
            <a:endParaRPr lang="zh-CN" altLang="en-US"/>
          </a:p>
        </p:txBody>
      </p:sp>
    </p:spTree>
    <p:extLst>
      <p:ext uri="{BB962C8B-B14F-4D97-AF65-F5344CB8AC3E}">
        <p14:creationId xmlns:p14="http://schemas.microsoft.com/office/powerpoint/2010/main" val="29004258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最后，我们在问卷中统计了大家对这份问卷是否由</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chatgpt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生成的态度，</a:t>
            </a:r>
          </a:p>
          <a:p>
            <a:r>
              <a:rPr lang="zh-CN" altLang="en-US" dirty="0"/>
              <a:t>因为</a:t>
            </a:r>
            <a:r>
              <a:rPr lang="zh-CN" altLang="en-US" sz="900" b="0" i="0" dirty="0">
                <a:solidFill>
                  <a:srgbClr val="000000"/>
                </a:solidFill>
                <a:effectLst/>
                <a:latin typeface="Helvetica Neue"/>
              </a:rPr>
              <a:t>本问卷是由两套问卷合并而成，一套为完全由人工设计，一套为完全由</a:t>
            </a:r>
            <a:r>
              <a:rPr lang="en-US" altLang="zh-CN" sz="900" b="0" i="0" dirty="0" err="1">
                <a:solidFill>
                  <a:srgbClr val="000000"/>
                </a:solidFill>
                <a:effectLst/>
                <a:latin typeface="Helvetica Neue"/>
              </a:rPr>
              <a:t>chatgpt</a:t>
            </a:r>
            <a:r>
              <a:rPr lang="zh-CN" altLang="en-US" sz="900" b="0" i="0" dirty="0">
                <a:solidFill>
                  <a:srgbClr val="000000"/>
                </a:solidFill>
                <a:effectLst/>
                <a:latin typeface="Helvetica Neue"/>
              </a:rPr>
              <a:t>设计。</a:t>
            </a:r>
            <a:endParaRPr lang="en-US" altLang="zh-CN" sz="900" b="0" i="0" dirty="0">
              <a:solidFill>
                <a:srgbClr val="000000"/>
              </a:solidFill>
              <a:effectLst/>
              <a:latin typeface="Helvetica Neue"/>
            </a:endParaRPr>
          </a:p>
          <a:p>
            <a:r>
              <a:rPr lang="zh-CN" altLang="en-US" sz="900" b="0" i="0" dirty="0">
                <a:solidFill>
                  <a:srgbClr val="000000"/>
                </a:solidFill>
                <a:effectLst/>
                <a:latin typeface="Helvetica Neue"/>
              </a:rPr>
              <a:t>我们从其中抽出</a:t>
            </a:r>
            <a:r>
              <a:rPr lang="en-US" altLang="zh-CN" sz="900" b="0" i="0" dirty="0">
                <a:solidFill>
                  <a:srgbClr val="000000"/>
                </a:solidFill>
                <a:effectLst/>
                <a:latin typeface="Helvetica Neue"/>
              </a:rPr>
              <a:t>7</a:t>
            </a:r>
            <a:r>
              <a:rPr lang="zh-CN" altLang="en-US" sz="900" b="0" i="0" dirty="0">
                <a:solidFill>
                  <a:srgbClr val="000000"/>
                </a:solidFill>
                <a:effectLst/>
                <a:latin typeface="Helvetica Neue"/>
              </a:rPr>
              <a:t>道题来进行如上的问题设计，每道题都是单选题。</a:t>
            </a:r>
            <a:endParaRPr lang="zh-CN" altLang="en-US" dirty="0"/>
          </a:p>
        </p:txBody>
      </p:sp>
      <p:sp>
        <p:nvSpPr>
          <p:cNvPr id="4" name="灯片编号占位符 3"/>
          <p:cNvSpPr>
            <a:spLocks noGrp="1"/>
          </p:cNvSpPr>
          <p:nvPr>
            <p:ph type="sldNum" sz="quarter" idx="5"/>
          </p:nvPr>
        </p:nvSpPr>
        <p:spPr/>
        <p:txBody>
          <a:bodyPr/>
          <a:lstStyle/>
          <a:p>
            <a:fld id="{D950424D-48CA-4656-8939-EF5F061A6D61}" type="slidenum">
              <a:rPr lang="zh-CN" altLang="en-US" smtClean="0"/>
              <a:t>20</a:t>
            </a:fld>
            <a:endParaRPr lang="zh-CN" altLang="en-US"/>
          </a:p>
        </p:txBody>
      </p:sp>
    </p:spTree>
    <p:extLst>
      <p:ext uri="{BB962C8B-B14F-4D97-AF65-F5344CB8AC3E}">
        <p14:creationId xmlns:p14="http://schemas.microsoft.com/office/powerpoint/2010/main" val="3980285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7E2292-34AA-4846-B44F-7CACED2FD4DA}" type="slidenum">
              <a:rPr lang="zh-CN" altLang="en-US" smtClean="0">
                <a:solidFill>
                  <a:prstClr val="black"/>
                </a:solidFill>
                <a:latin typeface="等线" panose="020F0502020204030204"/>
                <a:ea typeface="等线" panose="02010600030101010101" pitchFamily="2" charset="-122"/>
              </a:rPr>
              <a:pPr/>
              <a:t>2</a:t>
            </a:fld>
            <a:endParaRPr lang="zh-CN" altLang="en-US">
              <a:solidFill>
                <a:prstClr val="black"/>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12415957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具体题型是这样的。一共找了这</a:t>
            </a:r>
            <a:r>
              <a:rPr lang="en-US" altLang="zh-CN" dirty="0"/>
              <a:t>7</a:t>
            </a:r>
            <a:r>
              <a:rPr lang="zh-CN" altLang="en-US" dirty="0"/>
              <a:t>道题</a:t>
            </a:r>
          </a:p>
        </p:txBody>
      </p:sp>
      <p:sp>
        <p:nvSpPr>
          <p:cNvPr id="4" name="灯片编号占位符 3"/>
          <p:cNvSpPr>
            <a:spLocks noGrp="1"/>
          </p:cNvSpPr>
          <p:nvPr>
            <p:ph type="sldNum" sz="quarter" idx="5"/>
          </p:nvPr>
        </p:nvSpPr>
        <p:spPr/>
        <p:txBody>
          <a:bodyPr/>
          <a:lstStyle/>
          <a:p>
            <a:fld id="{D950424D-48CA-4656-8939-EF5F061A6D61}" type="slidenum">
              <a:rPr lang="zh-CN" altLang="en-US" smtClean="0"/>
              <a:t>21</a:t>
            </a:fld>
            <a:endParaRPr lang="zh-CN" altLang="en-US"/>
          </a:p>
        </p:txBody>
      </p:sp>
    </p:spTree>
    <p:extLst>
      <p:ext uri="{BB962C8B-B14F-4D97-AF65-F5344CB8AC3E}">
        <p14:creationId xmlns:p14="http://schemas.microsoft.com/office/powerpoint/2010/main" val="10526293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lgn="just">
              <a:spcBef>
                <a:spcPts val="0"/>
              </a:spcBef>
              <a:spcAft>
                <a:spcPts val="0"/>
              </a:spcAft>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从一系列结果看来此统计结果基本对半开表明实际上同学们难以对问卷是否由</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chatgpt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生成产生一个确切的判断，足以证明，</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chatgpt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在解决部分问题方面的能力已经达到了类人化</a:t>
            </a:r>
          </a:p>
          <a:p>
            <a:pPr marL="0" marR="0" algn="just">
              <a:spcBef>
                <a:spcPts val="0"/>
              </a:spcBef>
              <a:spcAft>
                <a:spcPts val="0"/>
              </a:spcAft>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，而做出此判断的原因是因为本调查问卷前半部分由</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chatgpt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生成，人工只有很少的干预，后半部分对相关度的提问才是人为设计的</a:t>
            </a:r>
          </a:p>
          <a:p>
            <a:endParaRPr lang="zh-CN" altLang="en-US" dirty="0"/>
          </a:p>
        </p:txBody>
      </p:sp>
      <p:sp>
        <p:nvSpPr>
          <p:cNvPr id="4" name="灯片编号占位符 3"/>
          <p:cNvSpPr>
            <a:spLocks noGrp="1"/>
          </p:cNvSpPr>
          <p:nvPr>
            <p:ph type="sldNum" sz="quarter" idx="5"/>
          </p:nvPr>
        </p:nvSpPr>
        <p:spPr/>
        <p:txBody>
          <a:bodyPr/>
          <a:lstStyle/>
          <a:p>
            <a:fld id="{D950424D-48CA-4656-8939-EF5F061A6D61}" type="slidenum">
              <a:rPr lang="zh-CN" altLang="en-US" smtClean="0"/>
              <a:t>22</a:t>
            </a:fld>
            <a:endParaRPr lang="zh-CN" altLang="en-US"/>
          </a:p>
        </p:txBody>
      </p:sp>
    </p:spTree>
    <p:extLst>
      <p:ext uri="{BB962C8B-B14F-4D97-AF65-F5344CB8AC3E}">
        <p14:creationId xmlns:p14="http://schemas.microsoft.com/office/powerpoint/2010/main" val="20678172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7E2292-34AA-4846-B44F-7CACED2FD4DA}" type="slidenum">
              <a:rPr lang="zh-CN" altLang="en-US" smtClean="0">
                <a:solidFill>
                  <a:prstClr val="black"/>
                </a:solidFill>
                <a:latin typeface="等线" panose="020F0502020204030204"/>
                <a:ea typeface="等线" panose="02010600030101010101" pitchFamily="2" charset="-122"/>
              </a:rPr>
              <a:pPr/>
              <a:t>23</a:t>
            </a:fld>
            <a:endParaRPr lang="zh-CN" altLang="en-US">
              <a:solidFill>
                <a:prstClr val="black"/>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12538368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ltLang="zh-CN" sz="1800" kern="100" dirty="0">
                <a:effectLst/>
                <a:latin typeface="等线" panose="02010600030101010101" pitchFamily="2" charset="-122"/>
                <a:ea typeface="等线" panose="02010600030101010101" pitchFamily="2" charset="-122"/>
                <a:cs typeface="宋体" panose="02010600030101010101" pitchFamily="2" charset="-122"/>
              </a:rPr>
              <a:t>	</a:t>
            </a:r>
            <a:r>
              <a:rPr lang="zh-CN" altLang="zh-CN" sz="1800" kern="100" dirty="0">
                <a:effectLst/>
                <a:latin typeface="等线" panose="02010600030101010101" pitchFamily="2" charset="-122"/>
                <a:ea typeface="等线" panose="02010600030101010101" pitchFamily="2" charset="-122"/>
                <a:cs typeface="宋体" panose="02010600030101010101" pitchFamily="2" charset="-122"/>
              </a:rPr>
              <a:t>如果把各类人工智能算法比作蒸汽机时代的蒸汽机、 电气时代的发电机、信息时代的计算机和互联网，作为人类历史上用户数最快过亿的消费级自然语言处理应用，</a:t>
            </a:r>
            <a:r>
              <a:rPr lang="en-US" altLang="zh-CN" sz="1800" kern="100" dirty="0">
                <a:effectLst/>
                <a:latin typeface="等线" panose="02010600030101010101" pitchFamily="2" charset="-122"/>
                <a:ea typeface="等线" panose="02010600030101010101" pitchFamily="2" charset="-122"/>
                <a:cs typeface="宋体" panose="02010600030101010101" pitchFamily="2" charset="-122"/>
              </a:rPr>
              <a:t> </a:t>
            </a:r>
            <a:r>
              <a:rPr lang="en-US" altLang="zh-CN" sz="1800" kern="100" dirty="0" err="1">
                <a:effectLst/>
                <a:latin typeface="等线" panose="02010600030101010101" pitchFamily="2" charset="-122"/>
                <a:ea typeface="等线" panose="02010600030101010101" pitchFamily="2" charset="-122"/>
                <a:cs typeface="宋体" panose="02010600030101010101" pitchFamily="2" charset="-122"/>
              </a:rPr>
              <a:t>ChatGPT</a:t>
            </a:r>
            <a:r>
              <a:rPr lang="en-US" altLang="zh-CN" sz="1800" kern="100" dirty="0">
                <a:effectLst/>
                <a:latin typeface="等线" panose="02010600030101010101" pitchFamily="2" charset="-122"/>
                <a:ea typeface="等线" panose="02010600030101010101" pitchFamily="2" charset="-122"/>
                <a:cs typeface="宋体" panose="02010600030101010101" pitchFamily="2" charset="-122"/>
              </a:rPr>
              <a:t> </a:t>
            </a:r>
            <a:r>
              <a:rPr lang="zh-CN" altLang="zh-CN" sz="1800" kern="100" dirty="0">
                <a:effectLst/>
                <a:latin typeface="等线" panose="02010600030101010101" pitchFamily="2" charset="-122"/>
                <a:ea typeface="等线" panose="02010600030101010101" pitchFamily="2" charset="-122"/>
                <a:cs typeface="宋体" panose="02010600030101010101" pitchFamily="2" charset="-122"/>
              </a:rPr>
              <a:t>就像初生的汽车、电话或者互联网网站，正以前所未有的速度让原本分散在各领域的自然语言处理算法</a:t>
            </a:r>
            <a:r>
              <a:rPr lang="en-US" altLang="zh-CN" sz="1800" kern="100" dirty="0">
                <a:effectLst/>
                <a:latin typeface="等线" panose="02010600030101010101" pitchFamily="2" charset="-122"/>
                <a:ea typeface="等线" panose="02010600030101010101" pitchFamily="2" charset="-122"/>
                <a:cs typeface="宋体" panose="02010600030101010101" pitchFamily="2" charset="-122"/>
              </a:rPr>
              <a:t>“</a:t>
            </a:r>
            <a:r>
              <a:rPr lang="zh-CN" altLang="zh-CN" sz="1800" kern="100" dirty="0">
                <a:effectLst/>
                <a:latin typeface="等线" panose="02010600030101010101" pitchFamily="2" charset="-122"/>
                <a:ea typeface="等线" panose="02010600030101010101" pitchFamily="2" charset="-122"/>
                <a:cs typeface="宋体" panose="02010600030101010101" pitchFamily="2" charset="-122"/>
              </a:rPr>
              <a:t>飞入寻常百姓家</a:t>
            </a:r>
            <a:r>
              <a:rPr lang="en-US" altLang="zh-CN" sz="1800" kern="100" dirty="0">
                <a:effectLst/>
                <a:latin typeface="等线" panose="02010600030101010101" pitchFamily="2" charset="-122"/>
                <a:ea typeface="等线" panose="02010600030101010101" pitchFamily="2" charset="-122"/>
                <a:cs typeface="宋体" panose="02010600030101010101" pitchFamily="2" charset="-122"/>
              </a:rPr>
              <a:t>”</a:t>
            </a:r>
            <a:r>
              <a:rPr lang="zh-CN" altLang="zh-CN" sz="1800" kern="100" dirty="0">
                <a:effectLst/>
                <a:latin typeface="等线" panose="02010600030101010101" pitchFamily="2" charset="-122"/>
                <a:ea typeface="等线" panose="02010600030101010101" pitchFamily="2" charset="-122"/>
                <a:cs typeface="宋体" panose="02010600030101010101" pitchFamily="2" charset="-122"/>
              </a:rPr>
              <a:t>，影响到几乎所有人的生活。</a:t>
            </a:r>
            <a:r>
              <a:rPr lang="en-US" altLang="zh-CN" sz="1800" kern="100" dirty="0">
                <a:effectLst/>
                <a:latin typeface="等线" panose="02010600030101010101" pitchFamily="2" charset="-122"/>
                <a:ea typeface="等线" panose="02010600030101010101" pitchFamily="2" charset="-122"/>
                <a:cs typeface="宋体" panose="02010600030101010101" pitchFamily="2" charset="-122"/>
              </a:rPr>
              <a:t>[2]</a:t>
            </a:r>
            <a:endParaRPr lang="zh-CN" altLang="zh-CN" sz="1800" kern="100" dirty="0">
              <a:effectLst/>
              <a:latin typeface="等线" panose="02010600030101010101" pitchFamily="2" charset="-122"/>
              <a:ea typeface="等线" panose="02010600030101010101" pitchFamily="2" charset="-122"/>
              <a:cs typeface="宋体" panose="02010600030101010101" pitchFamily="2" charset="-122"/>
            </a:endParaRPr>
          </a:p>
          <a:p>
            <a:pPr algn="just"/>
            <a:r>
              <a:rPr lang="en-US" altLang="zh-CN" sz="1800" kern="100" dirty="0">
                <a:effectLst/>
                <a:latin typeface="等线" panose="02010600030101010101" pitchFamily="2" charset="-122"/>
                <a:ea typeface="等线" panose="02010600030101010101" pitchFamily="2" charset="-122"/>
                <a:cs typeface="宋体" panose="02010600030101010101" pitchFamily="2" charset="-122"/>
              </a:rPr>
              <a:t>	</a:t>
            </a:r>
            <a:r>
              <a:rPr lang="zh-CN" altLang="zh-CN" sz="1800" kern="100" dirty="0">
                <a:effectLst/>
                <a:latin typeface="等线" panose="02010600030101010101" pitchFamily="2" charset="-122"/>
                <a:ea typeface="等线" panose="02010600030101010101" pitchFamily="2" charset="-122"/>
                <a:cs typeface="宋体" panose="02010600030101010101" pitchFamily="2" charset="-122"/>
              </a:rPr>
              <a:t>首先指出，我们说</a:t>
            </a:r>
            <a:r>
              <a:rPr lang="en-US" altLang="zh-CN" sz="1800" kern="100" dirty="0" err="1">
                <a:effectLst/>
                <a:latin typeface="等线" panose="02010600030101010101" pitchFamily="2" charset="-122"/>
                <a:ea typeface="等线" panose="02010600030101010101" pitchFamily="2" charset="-122"/>
                <a:cs typeface="宋体" panose="02010600030101010101" pitchFamily="2" charset="-122"/>
              </a:rPr>
              <a:t>ChatGPT</a:t>
            </a:r>
            <a:r>
              <a:rPr lang="zh-CN" altLang="zh-CN" sz="1800" kern="100" dirty="0">
                <a:effectLst/>
                <a:latin typeface="等线" panose="02010600030101010101" pitchFamily="2" charset="-122"/>
                <a:ea typeface="等线" panose="02010600030101010101" pitchFamily="2" charset="-122"/>
                <a:cs typeface="宋体" panose="02010600030101010101" pitchFamily="2" charset="-122"/>
              </a:rPr>
              <a:t>代替了某职业，并不是指的完全取代这种职业，而是</a:t>
            </a:r>
            <a:r>
              <a:rPr lang="en-US" altLang="zh-CN" sz="1800" kern="100" dirty="0" err="1">
                <a:effectLst/>
                <a:latin typeface="等线" panose="02010600030101010101" pitchFamily="2" charset="-122"/>
                <a:ea typeface="等线" panose="02010600030101010101" pitchFamily="2" charset="-122"/>
                <a:cs typeface="宋体" panose="02010600030101010101" pitchFamily="2" charset="-122"/>
              </a:rPr>
              <a:t>ChatGPT</a:t>
            </a:r>
            <a:r>
              <a:rPr lang="zh-CN" altLang="zh-CN" sz="1800" kern="100" dirty="0">
                <a:effectLst/>
                <a:latin typeface="等线" panose="02010600030101010101" pitchFamily="2" charset="-122"/>
                <a:ea typeface="等线" panose="02010600030101010101" pitchFamily="2" charset="-122"/>
                <a:cs typeface="宋体" panose="02010600030101010101" pitchFamily="2" charset="-122"/>
              </a:rPr>
              <a:t>可以代替该行业的大量初级工作，或者该行业的技术员可以利用好</a:t>
            </a:r>
            <a:r>
              <a:rPr lang="en-US" altLang="zh-CN" sz="1800" kern="100" dirty="0" err="1">
                <a:effectLst/>
                <a:latin typeface="等线" panose="02010600030101010101" pitchFamily="2" charset="-122"/>
                <a:ea typeface="等线" panose="02010600030101010101" pitchFamily="2" charset="-122"/>
                <a:cs typeface="宋体" panose="02010600030101010101" pitchFamily="2" charset="-122"/>
              </a:rPr>
              <a:t>ChatGPT</a:t>
            </a:r>
            <a:r>
              <a:rPr lang="zh-CN" altLang="zh-CN" sz="1800" kern="100" dirty="0">
                <a:effectLst/>
                <a:latin typeface="等线" panose="02010600030101010101" pitchFamily="2" charset="-122"/>
                <a:ea typeface="等线" panose="02010600030101010101" pitchFamily="2" charset="-122"/>
                <a:cs typeface="宋体" panose="02010600030101010101" pitchFamily="2" charset="-122"/>
              </a:rPr>
              <a:t>，从而取代原先需要的普通工人。</a:t>
            </a:r>
          </a:p>
          <a:p>
            <a:pPr indent="266700" algn="just"/>
            <a:r>
              <a:rPr lang="zh-CN" altLang="zh-CN" sz="1800" kern="100" dirty="0">
                <a:effectLst/>
                <a:latin typeface="等线" panose="02010600030101010101" pitchFamily="2" charset="-122"/>
                <a:ea typeface="等线" panose="02010600030101010101" pitchFamily="2" charset="-122"/>
                <a:cs typeface="宋体" panose="02010600030101010101" pitchFamily="2" charset="-122"/>
              </a:rPr>
              <a:t>而哪些职业最先受到打击，最可能的就是基本由简单重复性劳动构成的职业。可以说，新时代的</a:t>
            </a:r>
            <a:r>
              <a:rPr lang="en-US" altLang="zh-CN" sz="1800" kern="100" dirty="0">
                <a:effectLst/>
                <a:latin typeface="等线" panose="02010600030101010101" pitchFamily="2" charset="-122"/>
                <a:ea typeface="等线" panose="02010600030101010101" pitchFamily="2" charset="-122"/>
                <a:cs typeface="宋体" panose="02010600030101010101" pitchFamily="2" charset="-122"/>
              </a:rPr>
              <a:t>AI</a:t>
            </a:r>
            <a:r>
              <a:rPr lang="zh-CN" altLang="zh-CN" sz="1800" kern="100" dirty="0">
                <a:effectLst/>
                <a:latin typeface="等线" panose="02010600030101010101" pitchFamily="2" charset="-122"/>
                <a:ea typeface="等线" panose="02010600030101010101" pitchFamily="2" charset="-122"/>
                <a:cs typeface="宋体" panose="02010600030101010101" pitchFamily="2" charset="-122"/>
              </a:rPr>
              <a:t>对重复性劳动的替代效应是不可避免的。</a:t>
            </a:r>
          </a:p>
          <a:p>
            <a:pPr indent="266700" algn="just"/>
            <a:r>
              <a:rPr lang="zh-CN" altLang="zh-CN" sz="1800" kern="100" dirty="0">
                <a:effectLst/>
                <a:latin typeface="等线" panose="02010600030101010101" pitchFamily="2" charset="-122"/>
                <a:ea typeface="等线" panose="02010600030101010101" pitchFamily="2" charset="-122"/>
                <a:cs typeface="宋体" panose="02010600030101010101" pitchFamily="2" charset="-122"/>
              </a:rPr>
              <a:t>据国外媒体报道，有“美版头条”之称的数字媒体公司</a:t>
            </a:r>
            <a:r>
              <a:rPr lang="en-US" altLang="zh-CN" sz="1800" kern="100" dirty="0">
                <a:effectLst/>
                <a:latin typeface="等线" panose="02010600030101010101" pitchFamily="2" charset="-122"/>
                <a:ea typeface="等线" panose="02010600030101010101" pitchFamily="2" charset="-122"/>
                <a:cs typeface="宋体" panose="02010600030101010101" pitchFamily="2" charset="-122"/>
              </a:rPr>
              <a:t>BuzzFeed</a:t>
            </a:r>
            <a:r>
              <a:rPr lang="zh-CN" altLang="zh-CN" sz="1800" kern="100" dirty="0">
                <a:effectLst/>
                <a:latin typeface="等线" panose="02010600030101010101" pitchFamily="2" charset="-122"/>
                <a:ea typeface="等线" panose="02010600030101010101" pitchFamily="2" charset="-122"/>
                <a:cs typeface="宋体" panose="02010600030101010101" pitchFamily="2" charset="-122"/>
              </a:rPr>
              <a:t>计划采用</a:t>
            </a:r>
            <a:r>
              <a:rPr lang="en-US" altLang="zh-CN" sz="1800" kern="100" dirty="0" err="1">
                <a:effectLst/>
                <a:latin typeface="等线" panose="02010600030101010101" pitchFamily="2" charset="-122"/>
                <a:ea typeface="等线" panose="02010600030101010101" pitchFamily="2" charset="-122"/>
                <a:cs typeface="宋体" panose="02010600030101010101" pitchFamily="2" charset="-122"/>
              </a:rPr>
              <a:t>ChatGPT</a:t>
            </a:r>
            <a:r>
              <a:rPr lang="zh-CN" altLang="zh-CN" sz="1800" kern="100" dirty="0">
                <a:effectLst/>
                <a:latin typeface="等线" panose="02010600030101010101" pitchFamily="2" charset="-122"/>
                <a:ea typeface="等线" panose="02010600030101010101" pitchFamily="2" charset="-122"/>
                <a:cs typeface="宋体" panose="02010600030101010101" pitchFamily="2" charset="-122"/>
              </a:rPr>
              <a:t>协助内容创作；且苹果亚马逊等一些科技巨擘，开始利用</a:t>
            </a:r>
            <a:r>
              <a:rPr lang="en-US" altLang="zh-CN" sz="1800" kern="100" dirty="0" err="1">
                <a:effectLst/>
                <a:latin typeface="等线" panose="02010600030101010101" pitchFamily="2" charset="-122"/>
                <a:ea typeface="等线" panose="02010600030101010101" pitchFamily="2" charset="-122"/>
                <a:cs typeface="宋体" panose="02010600030101010101" pitchFamily="2" charset="-122"/>
              </a:rPr>
              <a:t>ChatGPT</a:t>
            </a:r>
            <a:r>
              <a:rPr lang="zh-CN" altLang="zh-CN" sz="1800" kern="100" dirty="0">
                <a:effectLst/>
                <a:latin typeface="等线" panose="02010600030101010101" pitchFamily="2" charset="-122"/>
                <a:ea typeface="等线" panose="02010600030101010101" pitchFamily="2" charset="-122"/>
                <a:cs typeface="宋体" panose="02010600030101010101" pitchFamily="2" charset="-122"/>
              </a:rPr>
              <a:t>编写代码；另外，据报道，</a:t>
            </a:r>
            <a:r>
              <a:rPr lang="en-US" altLang="zh-CN" sz="1800" kern="100" dirty="0" err="1">
                <a:effectLst/>
                <a:latin typeface="等线" panose="02010600030101010101" pitchFamily="2" charset="-122"/>
                <a:ea typeface="等线" panose="02010600030101010101" pitchFamily="2" charset="-122"/>
                <a:cs typeface="宋体" panose="02010600030101010101" pitchFamily="2" charset="-122"/>
              </a:rPr>
              <a:t>ChatGPT</a:t>
            </a:r>
            <a:r>
              <a:rPr lang="zh-CN" altLang="zh-CN" sz="1800" kern="100" dirty="0">
                <a:effectLst/>
                <a:latin typeface="等线" panose="02010600030101010101" pitchFamily="2" charset="-122"/>
                <a:ea typeface="等线" panose="02010600030101010101" pitchFamily="2" charset="-122"/>
                <a:cs typeface="宋体" panose="02010600030101010101" pitchFamily="2" charset="-122"/>
              </a:rPr>
              <a:t>在美国执业医师资格考试中取得了合格或接近合格的成绩。</a:t>
            </a:r>
          </a:p>
          <a:p>
            <a:pPr indent="266700" algn="just"/>
            <a:r>
              <a:rPr lang="zh-CN" altLang="zh-CN" sz="1800" kern="100" dirty="0">
                <a:effectLst/>
                <a:latin typeface="等线" panose="02010600030101010101" pitchFamily="2" charset="-122"/>
                <a:ea typeface="等线" panose="02010600030101010101" pitchFamily="2" charset="-122"/>
                <a:cs typeface="宋体" panose="02010600030101010101" pitchFamily="2" charset="-122"/>
              </a:rPr>
              <a:t>就目前的影响来说，</a:t>
            </a:r>
            <a:r>
              <a:rPr lang="en-US" altLang="zh-CN" sz="1800" kern="100" dirty="0" err="1">
                <a:effectLst/>
                <a:latin typeface="等线" panose="02010600030101010101" pitchFamily="2" charset="-122"/>
                <a:ea typeface="等线" panose="02010600030101010101" pitchFamily="2" charset="-122"/>
                <a:cs typeface="宋体" panose="02010600030101010101" pitchFamily="2" charset="-122"/>
              </a:rPr>
              <a:t>ChatGPT</a:t>
            </a:r>
            <a:r>
              <a:rPr lang="zh-CN" altLang="zh-CN" sz="1800" kern="100" dirty="0">
                <a:effectLst/>
                <a:latin typeface="等线" panose="02010600030101010101" pitchFamily="2" charset="-122"/>
                <a:ea typeface="等线" panose="02010600030101010101" pitchFamily="2" charset="-122"/>
                <a:cs typeface="宋体" panose="02010600030101010101" pitchFamily="2" charset="-122"/>
              </a:rPr>
              <a:t>将能够完全或部分替代医药健康、程序员，文案、编辑、新媒体等职业，以今天人们对于</a:t>
            </a:r>
            <a:r>
              <a:rPr lang="en-US" altLang="zh-CN" sz="1800" kern="100" dirty="0">
                <a:effectLst/>
                <a:latin typeface="等线" panose="02010600030101010101" pitchFamily="2" charset="-122"/>
                <a:ea typeface="等线" panose="02010600030101010101" pitchFamily="2" charset="-122"/>
                <a:cs typeface="宋体" panose="02010600030101010101" pitchFamily="2" charset="-122"/>
              </a:rPr>
              <a:t> AI </a:t>
            </a:r>
            <a:r>
              <a:rPr lang="zh-CN" altLang="zh-CN" sz="1800" kern="100" dirty="0">
                <a:effectLst/>
                <a:latin typeface="等线" panose="02010600030101010101" pitchFamily="2" charset="-122"/>
                <a:ea typeface="等线" panose="02010600030101010101" pitchFamily="2" charset="-122"/>
                <a:cs typeface="宋体" panose="02010600030101010101" pitchFamily="2" charset="-122"/>
              </a:rPr>
              <a:t>的理解，总认为文字表达是</a:t>
            </a:r>
            <a:r>
              <a:rPr lang="en-US" altLang="zh-CN" sz="1800" kern="100" dirty="0">
                <a:effectLst/>
                <a:latin typeface="等线" panose="02010600030101010101" pitchFamily="2" charset="-122"/>
                <a:ea typeface="等线" panose="02010600030101010101" pitchFamily="2" charset="-122"/>
                <a:cs typeface="宋体" panose="02010600030101010101" pitchFamily="2" charset="-122"/>
              </a:rPr>
              <a:t>AI </a:t>
            </a:r>
            <a:r>
              <a:rPr lang="zh-CN" altLang="zh-CN" sz="1800" kern="100" dirty="0">
                <a:effectLst/>
                <a:latin typeface="等线" panose="02010600030101010101" pitchFamily="2" charset="-122"/>
                <a:ea typeface="等线" panose="02010600030101010101" pitchFamily="2" charset="-122"/>
                <a:cs typeface="宋体" panose="02010600030101010101" pitchFamily="2" charset="-122"/>
              </a:rPr>
              <a:t>最不可能替代的，但</a:t>
            </a:r>
            <a:r>
              <a:rPr lang="en-US" altLang="zh-CN" sz="1800" kern="100" dirty="0">
                <a:effectLst/>
                <a:latin typeface="等线" panose="02010600030101010101" pitchFamily="2" charset="-122"/>
                <a:ea typeface="等线" panose="02010600030101010101" pitchFamily="2" charset="-122"/>
                <a:cs typeface="宋体" panose="02010600030101010101" pitchFamily="2" charset="-122"/>
              </a:rPr>
              <a:t> </a:t>
            </a:r>
            <a:r>
              <a:rPr lang="en-US" altLang="zh-CN" sz="1800" kern="100" dirty="0" err="1">
                <a:effectLst/>
                <a:latin typeface="等线" panose="02010600030101010101" pitchFamily="2" charset="-122"/>
                <a:ea typeface="等线" panose="02010600030101010101" pitchFamily="2" charset="-122"/>
                <a:cs typeface="宋体" panose="02010600030101010101" pitchFamily="2" charset="-122"/>
              </a:rPr>
              <a:t>ChatGPT</a:t>
            </a:r>
            <a:r>
              <a:rPr lang="en-US" altLang="zh-CN" sz="1800" kern="100" dirty="0">
                <a:effectLst/>
                <a:latin typeface="等线" panose="02010600030101010101" pitchFamily="2" charset="-122"/>
                <a:ea typeface="等线" panose="02010600030101010101" pitchFamily="2" charset="-122"/>
                <a:cs typeface="宋体" panose="02010600030101010101" pitchFamily="2" charset="-122"/>
              </a:rPr>
              <a:t> </a:t>
            </a:r>
            <a:r>
              <a:rPr lang="zh-CN" altLang="zh-CN" sz="1800" kern="100" dirty="0">
                <a:effectLst/>
                <a:latin typeface="等线" panose="02010600030101010101" pitchFamily="2" charset="-122"/>
                <a:ea typeface="等线" panose="02010600030101010101" pitchFamily="2" charset="-122"/>
                <a:cs typeface="宋体" panose="02010600030101010101" pitchFamily="2" charset="-122"/>
              </a:rPr>
              <a:t>的出现让我们看到了，</a:t>
            </a:r>
            <a:r>
              <a:rPr lang="en-US" altLang="zh-CN" sz="1800" kern="100" dirty="0">
                <a:effectLst/>
                <a:latin typeface="等线" panose="02010600030101010101" pitchFamily="2" charset="-122"/>
                <a:ea typeface="等线" panose="02010600030101010101" pitchFamily="2" charset="-122"/>
                <a:cs typeface="宋体" panose="02010600030101010101" pitchFamily="2" charset="-122"/>
              </a:rPr>
              <a:t>AI </a:t>
            </a:r>
            <a:r>
              <a:rPr lang="zh-CN" altLang="zh-CN" sz="1800" kern="100" dirty="0">
                <a:effectLst/>
                <a:latin typeface="等线" panose="02010600030101010101" pitchFamily="2" charset="-122"/>
                <a:ea typeface="等线" panose="02010600030101010101" pitchFamily="2" charset="-122"/>
                <a:cs typeface="宋体" panose="02010600030101010101" pitchFamily="2" charset="-122"/>
              </a:rPr>
              <a:t>最容易替代的，反而正是我们传统上认为 </a:t>
            </a:r>
            <a:r>
              <a:rPr lang="en-US" altLang="zh-CN" sz="1800" kern="100" dirty="0">
                <a:effectLst/>
                <a:latin typeface="等线" panose="02010600030101010101" pitchFamily="2" charset="-122"/>
                <a:ea typeface="等线" panose="02010600030101010101" pitchFamily="2" charset="-122"/>
                <a:cs typeface="宋体" panose="02010600030101010101" pitchFamily="2" charset="-122"/>
              </a:rPr>
              <a:t>AI </a:t>
            </a:r>
            <a:r>
              <a:rPr lang="zh-CN" altLang="zh-CN" sz="1800" kern="100" dirty="0">
                <a:effectLst/>
                <a:latin typeface="等线" panose="02010600030101010101" pitchFamily="2" charset="-122"/>
                <a:ea typeface="等线" panose="02010600030101010101" pitchFamily="2" charset="-122"/>
                <a:cs typeface="宋体" panose="02010600030101010101" pitchFamily="2" charset="-122"/>
              </a:rPr>
              <a:t>无法替代的职业。</a:t>
            </a:r>
            <a:r>
              <a:rPr lang="en-US" altLang="zh-CN" sz="1800" kern="100" dirty="0">
                <a:effectLst/>
                <a:latin typeface="等线" panose="02010600030101010101" pitchFamily="2" charset="-122"/>
                <a:ea typeface="等线" panose="02010600030101010101" pitchFamily="2" charset="-122"/>
                <a:cs typeface="宋体" panose="02010600030101010101" pitchFamily="2" charset="-122"/>
              </a:rPr>
              <a:t>[3]</a:t>
            </a:r>
            <a:endParaRPr lang="zh-CN" altLang="zh-CN" sz="1800" kern="100" dirty="0">
              <a:effectLst/>
              <a:latin typeface="等线" panose="02010600030101010101" pitchFamily="2" charset="-122"/>
              <a:ea typeface="等线" panose="02010600030101010101" pitchFamily="2" charset="-122"/>
              <a:cs typeface="宋体" panose="02010600030101010101" pitchFamily="2" charset="-122"/>
            </a:endParaRPr>
          </a:p>
          <a:p>
            <a:pPr indent="266700" algn="just"/>
            <a:r>
              <a:rPr lang="zh-CN" altLang="zh-CN" sz="1800" kern="100" dirty="0">
                <a:effectLst/>
                <a:latin typeface="等线" panose="02010600030101010101" pitchFamily="2" charset="-122"/>
                <a:ea typeface="等线" panose="02010600030101010101" pitchFamily="2" charset="-122"/>
                <a:cs typeface="宋体" panose="02010600030101010101" pitchFamily="2" charset="-122"/>
              </a:rPr>
              <a:t>文字类职业，咨询、经验类职业，信息整合类职业，智能客服，媒体类工作，金融分析师，编程类工作</a:t>
            </a:r>
            <a:r>
              <a:rPr lang="en-US" altLang="zh-CN" sz="1800" kern="100" dirty="0">
                <a:effectLst/>
                <a:latin typeface="等线" panose="02010600030101010101" pitchFamily="2" charset="-122"/>
                <a:ea typeface="等线" panose="02010600030101010101" pitchFamily="2" charset="-122"/>
                <a:cs typeface="宋体" panose="02010600030101010101" pitchFamily="2" charset="-122"/>
              </a:rPr>
              <a:t>……</a:t>
            </a:r>
            <a:r>
              <a:rPr lang="zh-CN" altLang="zh-CN" sz="1800" kern="100" dirty="0">
                <a:effectLst/>
                <a:latin typeface="等线" panose="02010600030101010101" pitchFamily="2" charset="-122"/>
                <a:ea typeface="等线" panose="02010600030101010101" pitchFamily="2" charset="-122"/>
                <a:cs typeface="宋体" panose="02010600030101010101" pitchFamily="2" charset="-122"/>
              </a:rPr>
              <a:t>无数的职业将受到影响。</a:t>
            </a:r>
          </a:p>
          <a:p>
            <a:pPr algn="just"/>
            <a:r>
              <a:rPr lang="zh-CN" altLang="zh-CN" sz="1800" kern="100" dirty="0">
                <a:effectLst/>
                <a:latin typeface="等线" panose="02010600030101010101" pitchFamily="2" charset="-122"/>
                <a:ea typeface="等线" panose="02010600030101010101" pitchFamily="2" charset="-122"/>
                <a:cs typeface="宋体" panose="02010600030101010101" pitchFamily="2" charset="-122"/>
              </a:rPr>
              <a:t>南京大学教授马晓星指出：再过几年，由于</a:t>
            </a:r>
            <a:r>
              <a:rPr lang="en-US" altLang="zh-CN" sz="1800" kern="100" dirty="0" err="1">
                <a:effectLst/>
                <a:latin typeface="等线" panose="02010600030101010101" pitchFamily="2" charset="-122"/>
                <a:ea typeface="等线" panose="02010600030101010101" pitchFamily="2" charset="-122"/>
                <a:cs typeface="宋体" panose="02010600030101010101" pitchFamily="2" charset="-122"/>
              </a:rPr>
              <a:t>ChatGPT</a:t>
            </a:r>
            <a:r>
              <a:rPr lang="zh-CN" altLang="zh-CN" sz="1800" kern="100" dirty="0">
                <a:effectLst/>
                <a:latin typeface="等线" panose="02010600030101010101" pitchFamily="2" charset="-122"/>
                <a:ea typeface="等线" panose="02010600030101010101" pitchFamily="2" charset="-122"/>
                <a:cs typeface="宋体" panose="02010600030101010101" pitchFamily="2" charset="-122"/>
              </a:rPr>
              <a:t>这样的</a:t>
            </a:r>
            <a:r>
              <a:rPr lang="en-US" altLang="zh-CN" sz="1800" kern="100" dirty="0">
                <a:effectLst/>
                <a:latin typeface="等线" panose="02010600030101010101" pitchFamily="2" charset="-122"/>
                <a:ea typeface="等线" panose="02010600030101010101" pitchFamily="2" charset="-122"/>
                <a:cs typeface="宋体" panose="02010600030101010101" pitchFamily="2" charset="-122"/>
              </a:rPr>
              <a:t>AI</a:t>
            </a:r>
            <a:r>
              <a:rPr lang="zh-CN" altLang="zh-CN" sz="1800" kern="100" dirty="0">
                <a:effectLst/>
                <a:latin typeface="等线" panose="02010600030101010101" pitchFamily="2" charset="-122"/>
                <a:ea typeface="等线" panose="02010600030101010101" pitchFamily="2" charset="-122"/>
                <a:cs typeface="宋体" panose="02010600030101010101" pitchFamily="2" charset="-122"/>
              </a:rPr>
              <a:t>的影响，职业很可能变化成只有两类：一类是直接与人打交道的职业，另一类是需要深度思考的职业。</a:t>
            </a:r>
          </a:p>
          <a:p>
            <a:pPr algn="just"/>
            <a:r>
              <a:rPr lang="en-US" altLang="zh-CN" sz="1800" kern="100" dirty="0">
                <a:effectLst/>
                <a:latin typeface="等线" panose="02010600030101010101" pitchFamily="2" charset="-122"/>
                <a:ea typeface="等线" panose="02010600030101010101" pitchFamily="2" charset="-122"/>
                <a:cs typeface="宋体" panose="02010600030101010101" pitchFamily="2" charset="-122"/>
              </a:rPr>
              <a:t>	</a:t>
            </a:r>
            <a:r>
              <a:rPr lang="zh-CN" altLang="zh-CN" sz="1800" kern="100" dirty="0">
                <a:effectLst/>
                <a:latin typeface="等线" panose="02010600030101010101" pitchFamily="2" charset="-122"/>
                <a:ea typeface="等线" panose="02010600030101010101" pitchFamily="2" charset="-122"/>
                <a:cs typeface="宋体" panose="02010600030101010101" pitchFamily="2" charset="-122"/>
              </a:rPr>
              <a:t>此言极是。首先，机器毕竟是机器，难以取代教师、心理医生这类人。人是情感动物，而机器很难产生情感，很难真正慰藉我们的内心世界。而在现代社会，在这样一个极度内卷的时代，人类最需要的恰恰不是高效的替代品，而是能够给我们足够的精神反馈和情绪价值的对象，这些都是</a:t>
            </a:r>
            <a:r>
              <a:rPr lang="en-US" altLang="zh-CN" sz="1800" kern="100" dirty="0" err="1">
                <a:effectLst/>
                <a:latin typeface="等线" panose="02010600030101010101" pitchFamily="2" charset="-122"/>
                <a:ea typeface="等线" panose="02010600030101010101" pitchFamily="2" charset="-122"/>
                <a:cs typeface="宋体" panose="02010600030101010101" pitchFamily="2" charset="-122"/>
              </a:rPr>
              <a:t>ChatGPT</a:t>
            </a:r>
            <a:r>
              <a:rPr lang="zh-CN" altLang="zh-CN" sz="1800" kern="100" dirty="0">
                <a:effectLst/>
                <a:latin typeface="等线" panose="02010600030101010101" pitchFamily="2" charset="-122"/>
                <a:ea typeface="等线" panose="02010600030101010101" pitchFamily="2" charset="-122"/>
                <a:cs typeface="宋体" panose="02010600030101010101" pitchFamily="2" charset="-122"/>
              </a:rPr>
              <a:t>无法做到的。</a:t>
            </a:r>
          </a:p>
          <a:p>
            <a:pPr indent="266700" algn="just"/>
            <a:r>
              <a:rPr lang="zh-CN" altLang="zh-CN" sz="1800" kern="100" dirty="0">
                <a:effectLst/>
                <a:latin typeface="等线" panose="02010600030101010101" pitchFamily="2" charset="-122"/>
                <a:ea typeface="等线" panose="02010600030101010101" pitchFamily="2" charset="-122"/>
                <a:cs typeface="宋体" panose="02010600030101010101" pitchFamily="2" charset="-122"/>
              </a:rPr>
              <a:t>就拿教师来讲。在设计</a:t>
            </a:r>
            <a:r>
              <a:rPr lang="en-US" altLang="zh-CN" sz="1800" kern="100" dirty="0" err="1">
                <a:effectLst/>
                <a:latin typeface="等线" panose="02010600030101010101" pitchFamily="2" charset="-122"/>
                <a:ea typeface="等线" panose="02010600030101010101" pitchFamily="2" charset="-122"/>
                <a:cs typeface="宋体" panose="02010600030101010101" pitchFamily="2" charset="-122"/>
              </a:rPr>
              <a:t>ChatGPT</a:t>
            </a:r>
            <a:r>
              <a:rPr lang="zh-CN" altLang="zh-CN" sz="1800" kern="100" dirty="0">
                <a:effectLst/>
                <a:latin typeface="等线" panose="02010600030101010101" pitchFamily="2" charset="-122"/>
                <a:ea typeface="等线" panose="02010600030101010101" pitchFamily="2" charset="-122"/>
                <a:cs typeface="宋体" panose="02010600030101010101" pitchFamily="2" charset="-122"/>
              </a:rPr>
              <a:t>时，程序员可以依靠代码让</a:t>
            </a:r>
            <a:r>
              <a:rPr lang="en-US" altLang="zh-CN" sz="1800" kern="100" dirty="0" err="1">
                <a:effectLst/>
                <a:latin typeface="等线" panose="02010600030101010101" pitchFamily="2" charset="-122"/>
                <a:ea typeface="等线" panose="02010600030101010101" pitchFamily="2" charset="-122"/>
                <a:cs typeface="宋体" panose="02010600030101010101" pitchFamily="2" charset="-122"/>
              </a:rPr>
              <a:t>ChatGPT</a:t>
            </a:r>
            <a:r>
              <a:rPr lang="zh-CN" altLang="zh-CN" sz="1800" kern="100" dirty="0">
                <a:effectLst/>
                <a:latin typeface="等线" panose="02010600030101010101" pitchFamily="2" charset="-122"/>
                <a:ea typeface="等线" panose="02010600030101010101" pitchFamily="2" charset="-122"/>
                <a:cs typeface="宋体" panose="02010600030101010101" pitchFamily="2" charset="-122"/>
              </a:rPr>
              <a:t>学会教导孩子，学会处理一些紧急事件，但它会主动去了解孩子们的学习需求吗？孔子曾说，因类施教，这些都是简单或复杂的代码都无法完全涉及到的变量。在教学关系中，老师和学生从来都不是简单的单向关系，而是双向的情感交流，纯粹让</a:t>
            </a:r>
            <a:r>
              <a:rPr lang="en-US" altLang="zh-CN" sz="1800" kern="100" dirty="0" err="1">
                <a:effectLst/>
                <a:latin typeface="等线" panose="02010600030101010101" pitchFamily="2" charset="-122"/>
                <a:ea typeface="等线" panose="02010600030101010101" pitchFamily="2" charset="-122"/>
                <a:cs typeface="宋体" panose="02010600030101010101" pitchFamily="2" charset="-122"/>
              </a:rPr>
              <a:t>ChatGPT</a:t>
            </a:r>
            <a:r>
              <a:rPr lang="zh-CN" altLang="zh-CN" sz="1800" kern="100" dirty="0">
                <a:effectLst/>
                <a:latin typeface="等线" panose="02010600030101010101" pitchFamily="2" charset="-122"/>
                <a:ea typeface="等线" panose="02010600030101010101" pitchFamily="2" charset="-122"/>
                <a:cs typeface="宋体" panose="02010600030101010101" pitchFamily="2" charset="-122"/>
              </a:rPr>
              <a:t>去解决学生之间的纠纷、学生家庭产生的困难、学生与其他老师或者自己产生的矛盾，完全可以怀疑会出现</a:t>
            </a:r>
            <a:r>
              <a:rPr lang="en-US" altLang="zh-CN" sz="1800" kern="100" dirty="0" err="1">
                <a:effectLst/>
                <a:latin typeface="等线" panose="02010600030101010101" pitchFamily="2" charset="-122"/>
                <a:ea typeface="等线" panose="02010600030101010101" pitchFamily="2" charset="-122"/>
                <a:cs typeface="宋体" panose="02010600030101010101" pitchFamily="2" charset="-122"/>
              </a:rPr>
              <a:t>ChatGPT</a:t>
            </a:r>
            <a:r>
              <a:rPr lang="zh-CN" altLang="zh-CN" sz="1800" kern="100" dirty="0">
                <a:effectLst/>
                <a:latin typeface="等线" panose="02010600030101010101" pitchFamily="2" charset="-122"/>
                <a:ea typeface="等线" panose="02010600030101010101" pitchFamily="2" charset="-122"/>
                <a:cs typeface="宋体" panose="02010600030101010101" pitchFamily="2" charset="-122"/>
              </a:rPr>
              <a:t>将学生当做威胁清除掉的结局。</a:t>
            </a:r>
          </a:p>
          <a:p>
            <a:pPr indent="266700" algn="just"/>
            <a:r>
              <a:rPr lang="zh-CN" altLang="zh-CN" sz="1800" kern="100" dirty="0">
                <a:effectLst/>
                <a:latin typeface="等线" panose="02010600030101010101" pitchFamily="2" charset="-122"/>
                <a:ea typeface="等线" panose="02010600030101010101" pitchFamily="2" charset="-122"/>
                <a:cs typeface="宋体" panose="02010600030101010101" pitchFamily="2" charset="-122"/>
              </a:rPr>
              <a:t>更重要的，正如前文所提及，</a:t>
            </a:r>
            <a:r>
              <a:rPr lang="en-US" altLang="zh-CN" sz="1800" kern="100" dirty="0" err="1">
                <a:effectLst/>
                <a:latin typeface="等线" panose="02010600030101010101" pitchFamily="2" charset="-122"/>
                <a:ea typeface="等线" panose="02010600030101010101" pitchFamily="2" charset="-122"/>
                <a:cs typeface="宋体" panose="02010600030101010101" pitchFamily="2" charset="-122"/>
              </a:rPr>
              <a:t>ChatGPT</a:t>
            </a:r>
            <a:r>
              <a:rPr lang="zh-CN" altLang="zh-CN" sz="1800" kern="100" dirty="0">
                <a:effectLst/>
                <a:latin typeface="等线" panose="02010600030101010101" pitchFamily="2" charset="-122"/>
                <a:ea typeface="等线" panose="02010600030101010101" pitchFamily="2" charset="-122"/>
                <a:cs typeface="宋体" panose="02010600030101010101" pitchFamily="2" charset="-122"/>
              </a:rPr>
              <a:t>难以达到人类的最高思维能力，而大多数职业都是需要深度思考的职业，或者或多或少有需要深度思考的方面。目前来看，短期内职业中深度思考的人不会被代替。不管是对已有文献进行深度思考，还是对一些现实情况进行深度思考，</a:t>
            </a:r>
            <a:r>
              <a:rPr lang="en-US" altLang="zh-CN" sz="1800" kern="100" dirty="0" err="1">
                <a:effectLst/>
                <a:latin typeface="等线" panose="02010600030101010101" pitchFamily="2" charset="-122"/>
                <a:ea typeface="等线" panose="02010600030101010101" pitchFamily="2" charset="-122"/>
                <a:cs typeface="宋体" panose="02010600030101010101" pitchFamily="2" charset="-122"/>
              </a:rPr>
              <a:t>ChatGPT</a:t>
            </a:r>
            <a:r>
              <a:rPr lang="zh-CN" altLang="zh-CN" sz="1800" kern="100" dirty="0">
                <a:effectLst/>
                <a:latin typeface="等线" panose="02010600030101010101" pitchFamily="2" charset="-122"/>
                <a:ea typeface="等线" panose="02010600030101010101" pitchFamily="2" charset="-122"/>
                <a:cs typeface="宋体" panose="02010600030101010101" pitchFamily="2" charset="-122"/>
              </a:rPr>
              <a:t>都还有很长的路去学习。</a:t>
            </a:r>
          </a:p>
          <a:p>
            <a:endParaRPr lang="en-US" dirty="0"/>
          </a:p>
        </p:txBody>
      </p:sp>
      <p:sp>
        <p:nvSpPr>
          <p:cNvPr id="4" name="Slide Number Placeholder 3"/>
          <p:cNvSpPr>
            <a:spLocks noGrp="1"/>
          </p:cNvSpPr>
          <p:nvPr>
            <p:ph type="sldNum" sz="quarter" idx="10"/>
          </p:nvPr>
        </p:nvSpPr>
        <p:spPr/>
        <p:txBody>
          <a:bodyPr/>
          <a:lstStyle/>
          <a:p>
            <a:fld id="{1B40826B-D42A-9844-8E6E-DB15A56B1805}" type="slidenum">
              <a:rPr lang="en-US" smtClean="0">
                <a:solidFill>
                  <a:prstClr val="black"/>
                </a:solidFill>
                <a:latin typeface="等线" panose="020F0502020204030204"/>
              </a:rPr>
              <a:pPr/>
              <a:t>24</a:t>
            </a:fld>
            <a:endParaRPr lang="en-US">
              <a:solidFill>
                <a:prstClr val="black"/>
              </a:solidFill>
              <a:latin typeface="等线" panose="020F0502020204030204"/>
            </a:endParaRPr>
          </a:p>
        </p:txBody>
      </p:sp>
    </p:spTree>
    <p:extLst>
      <p:ext uri="{BB962C8B-B14F-4D97-AF65-F5344CB8AC3E}">
        <p14:creationId xmlns:p14="http://schemas.microsoft.com/office/powerpoint/2010/main" val="26895574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kern="100" dirty="0">
                <a:effectLst/>
                <a:latin typeface="等线" panose="02010600030101010101" pitchFamily="2" charset="-122"/>
                <a:ea typeface="等线" panose="02010600030101010101" pitchFamily="2" charset="-122"/>
                <a:cs typeface="宋体" panose="02010600030101010101" pitchFamily="2" charset="-122"/>
              </a:rPr>
              <a:t>（</a:t>
            </a:r>
            <a:r>
              <a:rPr lang="en-US" altLang="zh-CN" sz="1800" kern="100" dirty="0">
                <a:effectLst/>
                <a:latin typeface="等线" panose="02010600030101010101" pitchFamily="2" charset="-122"/>
                <a:ea typeface="等线" panose="02010600030101010101" pitchFamily="2" charset="-122"/>
                <a:cs typeface="宋体" panose="02010600030101010101" pitchFamily="2" charset="-122"/>
              </a:rPr>
              <a:t>1</a:t>
            </a:r>
            <a:r>
              <a:rPr lang="zh-CN" altLang="zh-CN" sz="1800" kern="100" dirty="0">
                <a:effectLst/>
                <a:latin typeface="等线" panose="02010600030101010101" pitchFamily="2" charset="-122"/>
                <a:ea typeface="等线" panose="02010600030101010101" pitchFamily="2" charset="-122"/>
                <a:cs typeface="宋体" panose="02010600030101010101" pitchFamily="2" charset="-122"/>
              </a:rPr>
              <a:t>）如何看待</a:t>
            </a:r>
            <a:r>
              <a:rPr lang="en-US" altLang="zh-CN" sz="1800" kern="100" dirty="0" err="1">
                <a:effectLst/>
                <a:latin typeface="等线" panose="02010600030101010101" pitchFamily="2" charset="-122"/>
                <a:ea typeface="等线" panose="02010600030101010101" pitchFamily="2" charset="-122"/>
                <a:cs typeface="宋体" panose="02010600030101010101" pitchFamily="2" charset="-122"/>
              </a:rPr>
              <a:t>ChatGPT</a:t>
            </a:r>
            <a:r>
              <a:rPr lang="zh-CN" altLang="zh-CN" sz="1800" kern="100" dirty="0">
                <a:effectLst/>
                <a:latin typeface="等线" panose="02010600030101010101" pitchFamily="2" charset="-122"/>
                <a:ea typeface="等线" panose="02010600030101010101" pitchFamily="2" charset="-122"/>
                <a:cs typeface="宋体" panose="02010600030101010101" pitchFamily="2" charset="-122"/>
              </a:rPr>
              <a:t>？ </a:t>
            </a:r>
            <a:r>
              <a:rPr lang="en-US" altLang="zh-CN" sz="1800" kern="100" dirty="0" err="1">
                <a:effectLst/>
                <a:latin typeface="等线" panose="02010600030101010101" pitchFamily="2" charset="-122"/>
                <a:ea typeface="等线" panose="02010600030101010101" pitchFamily="2" charset="-122"/>
                <a:cs typeface="宋体" panose="02010600030101010101" pitchFamily="2" charset="-122"/>
              </a:rPr>
              <a:t>ChatGPT</a:t>
            </a:r>
            <a:r>
              <a:rPr lang="zh-CN" altLang="zh-CN" sz="1800" kern="100" dirty="0">
                <a:effectLst/>
                <a:latin typeface="等线" panose="02010600030101010101" pitchFamily="2" charset="-122"/>
                <a:ea typeface="等线" panose="02010600030101010101" pitchFamily="2" charset="-122"/>
                <a:cs typeface="宋体" panose="02010600030101010101" pitchFamily="2" charset="-122"/>
              </a:rPr>
              <a:t>是人类的帮手，亦是同伴。应该将其变成利于人类社会可持续发展的工具，使其可以更好的服务于人类，更好地利用其优势，协助一些产业的进一步发展，同时助力一些危险工作，将损害最小化，而最大化</a:t>
            </a:r>
            <a:r>
              <a:rPr lang="en-US" altLang="zh-CN" sz="1800" kern="100" dirty="0" err="1">
                <a:effectLst/>
                <a:latin typeface="等线" panose="02010600030101010101" pitchFamily="2" charset="-122"/>
                <a:ea typeface="等线" panose="02010600030101010101" pitchFamily="2" charset="-122"/>
                <a:cs typeface="宋体" panose="02010600030101010101" pitchFamily="2" charset="-122"/>
              </a:rPr>
              <a:t>ChatGPT</a:t>
            </a:r>
            <a:r>
              <a:rPr lang="zh-CN" altLang="zh-CN" sz="1800" kern="100" dirty="0">
                <a:effectLst/>
                <a:latin typeface="等线" panose="02010600030101010101" pitchFamily="2" charset="-122"/>
                <a:ea typeface="等线" panose="02010600030101010101" pitchFamily="2" charset="-122"/>
                <a:cs typeface="宋体" panose="02010600030101010101" pitchFamily="2" charset="-122"/>
              </a:rPr>
              <a:t>的价值。</a:t>
            </a:r>
          </a:p>
          <a:p>
            <a:pPr indent="266700" algn="just"/>
            <a:r>
              <a:rPr lang="zh-CN" altLang="zh-CN" sz="1800" kern="100" dirty="0">
                <a:effectLst/>
                <a:latin typeface="等线" panose="02010600030101010101" pitchFamily="2" charset="-122"/>
                <a:ea typeface="等线" panose="02010600030101010101" pitchFamily="2" charset="-122"/>
                <a:cs typeface="宋体" panose="02010600030101010101" pitchFamily="2" charset="-122"/>
              </a:rPr>
              <a:t>（</a:t>
            </a:r>
            <a:r>
              <a:rPr lang="en-US" altLang="zh-CN" sz="1800" kern="100" dirty="0">
                <a:effectLst/>
                <a:latin typeface="等线" panose="02010600030101010101" pitchFamily="2" charset="-122"/>
                <a:ea typeface="等线" panose="02010600030101010101" pitchFamily="2" charset="-122"/>
                <a:cs typeface="宋体" panose="02010600030101010101" pitchFamily="2" charset="-122"/>
              </a:rPr>
              <a:t>2</a:t>
            </a:r>
            <a:r>
              <a:rPr lang="zh-CN" altLang="zh-CN" sz="1800" kern="100" dirty="0">
                <a:effectLst/>
                <a:latin typeface="等线" panose="02010600030101010101" pitchFamily="2" charset="-122"/>
                <a:ea typeface="等线" panose="02010600030101010101" pitchFamily="2" charset="-122"/>
                <a:cs typeface="宋体" panose="02010600030101010101" pitchFamily="2" charset="-122"/>
              </a:rPr>
              <a:t>）如何在职场中站稳脚跟？ 应当学会深度思考，具体到在学习专业知识的时候就要注重思考。不能浅学习，应当深入学习，在深入学习中从中总结出学习的方法和持续发展的方式。人类与</a:t>
            </a:r>
            <a:r>
              <a:rPr lang="en-US" altLang="zh-CN" sz="1800" kern="100" dirty="0" err="1">
                <a:effectLst/>
                <a:latin typeface="等线" panose="02010600030101010101" pitchFamily="2" charset="-122"/>
                <a:ea typeface="等线" panose="02010600030101010101" pitchFamily="2" charset="-122"/>
                <a:cs typeface="宋体" panose="02010600030101010101" pitchFamily="2" charset="-122"/>
              </a:rPr>
              <a:t>ChatGPT</a:t>
            </a:r>
            <a:r>
              <a:rPr lang="zh-CN" altLang="zh-CN" sz="1800" kern="100" dirty="0">
                <a:effectLst/>
                <a:latin typeface="等线" panose="02010600030101010101" pitchFamily="2" charset="-122"/>
                <a:ea typeface="等线" panose="02010600030101010101" pitchFamily="2" charset="-122"/>
                <a:cs typeface="宋体" panose="02010600030101010101" pitchFamily="2" charset="-122"/>
              </a:rPr>
              <a:t>的区别就是我们能主动学习，主动创造，恰好这也是一个鼓励创造的时代，创造力和想象力将是我们未来在职场中站稳脚跟的最强基石。同时，应当发挥人类特有的情感能力，保持人类某些职业的长存。</a:t>
            </a:r>
          </a:p>
          <a:p>
            <a:pPr indent="266700" algn="just"/>
            <a:r>
              <a:rPr lang="zh-CN" altLang="zh-CN" sz="1800" kern="100" dirty="0">
                <a:effectLst/>
                <a:latin typeface="等线" panose="02010600030101010101" pitchFamily="2" charset="-122"/>
                <a:ea typeface="等线" panose="02010600030101010101" pitchFamily="2" charset="-122"/>
                <a:cs typeface="宋体" panose="02010600030101010101" pitchFamily="2" charset="-122"/>
              </a:rPr>
              <a:t>（</a:t>
            </a:r>
            <a:r>
              <a:rPr lang="en-US" altLang="zh-CN" sz="1800" kern="100" dirty="0">
                <a:effectLst/>
                <a:latin typeface="等线" panose="02010600030101010101" pitchFamily="2" charset="-122"/>
                <a:ea typeface="等线" panose="02010600030101010101" pitchFamily="2" charset="-122"/>
                <a:cs typeface="宋体" panose="02010600030101010101" pitchFamily="2" charset="-122"/>
              </a:rPr>
              <a:t>3</a:t>
            </a:r>
            <a:r>
              <a:rPr lang="zh-CN" altLang="zh-CN" sz="1800" kern="100" dirty="0">
                <a:effectLst/>
                <a:latin typeface="等线" panose="02010600030101010101" pitchFamily="2" charset="-122"/>
                <a:ea typeface="等线" panose="02010600030101010101" pitchFamily="2" charset="-122"/>
                <a:cs typeface="宋体" panose="02010600030101010101" pitchFamily="2" charset="-122"/>
              </a:rPr>
              <a:t>）未来会利用</a:t>
            </a:r>
            <a:r>
              <a:rPr lang="en-US" altLang="zh-CN" sz="1800" kern="100" dirty="0" err="1">
                <a:effectLst/>
                <a:latin typeface="等线" panose="02010600030101010101" pitchFamily="2" charset="-122"/>
                <a:ea typeface="等线" panose="02010600030101010101" pitchFamily="2" charset="-122"/>
                <a:cs typeface="宋体" panose="02010600030101010101" pitchFamily="2" charset="-122"/>
              </a:rPr>
              <a:t>chatgpt</a:t>
            </a:r>
            <a:r>
              <a:rPr lang="zh-CN" altLang="zh-CN" sz="1800" kern="100" dirty="0">
                <a:effectLst/>
                <a:latin typeface="等线" panose="02010600030101010101" pitchFamily="2" charset="-122"/>
                <a:ea typeface="等线" panose="02010600030101010101" pitchFamily="2" charset="-122"/>
                <a:cs typeface="宋体" panose="02010600030101010101" pitchFamily="2" charset="-122"/>
              </a:rPr>
              <a:t>的人，是能够站在职业最高点的人。</a:t>
            </a:r>
            <a:r>
              <a:rPr lang="en-US" altLang="zh-CN" sz="1800" kern="100" dirty="0">
                <a:effectLst/>
                <a:latin typeface="等线" panose="02010600030101010101" pitchFamily="2" charset="-122"/>
                <a:ea typeface="等线" panose="02010600030101010101" pitchFamily="2" charset="-122"/>
                <a:cs typeface="宋体" panose="02010600030101010101" pitchFamily="2" charset="-122"/>
              </a:rPr>
              <a:t>GPT</a:t>
            </a:r>
            <a:r>
              <a:rPr lang="zh-CN" altLang="zh-CN" sz="1800" kern="100" dirty="0">
                <a:effectLst/>
                <a:latin typeface="等线" panose="02010600030101010101" pitchFamily="2" charset="-122"/>
                <a:ea typeface="等线" panose="02010600030101010101" pitchFamily="2" charset="-122"/>
                <a:cs typeface="宋体" panose="02010600030101010101" pitchFamily="2" charset="-122"/>
              </a:rPr>
              <a:t>可以取代简单的码农，但是精通代码的顶尖行家会借助</a:t>
            </a:r>
            <a:r>
              <a:rPr lang="en-US" altLang="zh-CN" sz="1800" kern="100" dirty="0">
                <a:effectLst/>
                <a:latin typeface="等线" panose="02010600030101010101" pitchFamily="2" charset="-122"/>
                <a:ea typeface="等线" panose="02010600030101010101" pitchFamily="2" charset="-122"/>
                <a:cs typeface="宋体" panose="02010600030101010101" pitchFamily="2" charset="-122"/>
              </a:rPr>
              <a:t>GPT</a:t>
            </a:r>
            <a:r>
              <a:rPr lang="zh-CN" altLang="zh-CN" sz="1800" kern="100" dirty="0">
                <a:effectLst/>
                <a:latin typeface="等线" panose="02010600030101010101" pitchFamily="2" charset="-122"/>
                <a:ea typeface="等线" panose="02010600030101010101" pitchFamily="2" charset="-122"/>
                <a:cs typeface="宋体" panose="02010600030101010101" pitchFamily="2" charset="-122"/>
              </a:rPr>
              <a:t>辅助自己，来研究算法等等，从而达到更好的效果。学会利用</a:t>
            </a:r>
            <a:r>
              <a:rPr lang="en-US" altLang="zh-CN" sz="1800" kern="100" dirty="0">
                <a:effectLst/>
                <a:latin typeface="等线" panose="02010600030101010101" pitchFamily="2" charset="-122"/>
                <a:ea typeface="等线" panose="02010600030101010101" pitchFamily="2" charset="-122"/>
                <a:cs typeface="宋体" panose="02010600030101010101" pitchFamily="2" charset="-122"/>
              </a:rPr>
              <a:t>GPT</a:t>
            </a:r>
            <a:r>
              <a:rPr lang="zh-CN" altLang="zh-CN" sz="1800" kern="100" dirty="0">
                <a:effectLst/>
                <a:latin typeface="等线" panose="02010600030101010101" pitchFamily="2" charset="-122"/>
                <a:ea typeface="等线" panose="02010600030101010101" pitchFamily="2" charset="-122"/>
                <a:cs typeface="宋体" panose="02010600030101010101" pitchFamily="2" charset="-122"/>
              </a:rPr>
              <a:t>，很可能将会成为一种制胜的必须。</a:t>
            </a:r>
          </a:p>
          <a:p>
            <a:pPr indent="266700" algn="just"/>
            <a:r>
              <a:rPr lang="zh-CN" altLang="zh-CN" sz="1800" kern="100" dirty="0">
                <a:effectLst/>
                <a:latin typeface="等线" panose="02010600030101010101" pitchFamily="2" charset="-122"/>
                <a:ea typeface="等线" panose="02010600030101010101" pitchFamily="2" charset="-122"/>
                <a:cs typeface="宋体" panose="02010600030101010101" pitchFamily="2" charset="-122"/>
              </a:rPr>
              <a:t>（</a:t>
            </a:r>
            <a:r>
              <a:rPr lang="en-US" altLang="zh-CN" sz="1800" kern="100" dirty="0">
                <a:effectLst/>
                <a:latin typeface="等线" panose="02010600030101010101" pitchFamily="2" charset="-122"/>
                <a:ea typeface="等线" panose="02010600030101010101" pitchFamily="2" charset="-122"/>
                <a:cs typeface="宋体" panose="02010600030101010101" pitchFamily="2" charset="-122"/>
              </a:rPr>
              <a:t>4</a:t>
            </a:r>
            <a:r>
              <a:rPr lang="zh-CN" altLang="zh-CN" sz="1800" kern="100" dirty="0">
                <a:effectLst/>
                <a:latin typeface="等线" panose="02010600030101010101" pitchFamily="2" charset="-122"/>
                <a:ea typeface="等线" panose="02010600030101010101" pitchFamily="2" charset="-122"/>
                <a:cs typeface="宋体" panose="02010600030101010101" pitchFamily="2" charset="-122"/>
              </a:rPr>
              <a:t>）除此之外，我们还需要思考有关</a:t>
            </a:r>
            <a:r>
              <a:rPr lang="en-US" altLang="zh-CN" sz="1800" kern="100" dirty="0" err="1">
                <a:effectLst/>
                <a:latin typeface="等线" panose="02010600030101010101" pitchFamily="2" charset="-122"/>
                <a:ea typeface="等线" panose="02010600030101010101" pitchFamily="2" charset="-122"/>
                <a:cs typeface="宋体" panose="02010600030101010101" pitchFamily="2" charset="-122"/>
              </a:rPr>
              <a:t>ChatGPT</a:t>
            </a:r>
            <a:r>
              <a:rPr lang="zh-CN" altLang="zh-CN" sz="1800" kern="100" dirty="0">
                <a:effectLst/>
                <a:latin typeface="等线" panose="02010600030101010101" pitchFamily="2" charset="-122"/>
                <a:ea typeface="等线" panose="02010600030101010101" pitchFamily="2" charset="-122"/>
                <a:cs typeface="宋体" panose="02010600030101010101" pitchFamily="2" charset="-122"/>
              </a:rPr>
              <a:t>的伦理等问题，避免一些在电影中被思考过的人工智能消灭全人类的后果产生，详细的这里不再列出。</a:t>
            </a:r>
          </a:p>
          <a:p>
            <a:pPr algn="just"/>
            <a:r>
              <a:rPr lang="en-US" altLang="zh-CN" sz="1800" kern="100" dirty="0">
                <a:effectLst/>
                <a:latin typeface="等线" panose="02010600030101010101" pitchFamily="2" charset="-122"/>
                <a:ea typeface="等线" panose="02010600030101010101" pitchFamily="2" charset="-122"/>
                <a:cs typeface="宋体" panose="02010600030101010101" pitchFamily="2" charset="-122"/>
              </a:rPr>
              <a:t> </a:t>
            </a:r>
            <a:endParaRPr lang="zh-CN" altLang="zh-CN" sz="1800" kern="100" dirty="0">
              <a:effectLst/>
              <a:latin typeface="等线" panose="02010600030101010101" pitchFamily="2" charset="-122"/>
              <a:ea typeface="等线" panose="02010600030101010101" pitchFamily="2" charset="-122"/>
              <a:cs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D950424D-48CA-4656-8939-EF5F061A6D61}" type="slidenum">
              <a:rPr lang="zh-CN" altLang="en-US" smtClean="0"/>
              <a:t>25</a:t>
            </a:fld>
            <a:endParaRPr lang="zh-CN" altLang="en-US"/>
          </a:p>
        </p:txBody>
      </p:sp>
    </p:spTree>
    <p:extLst>
      <p:ext uri="{BB962C8B-B14F-4D97-AF65-F5344CB8AC3E}">
        <p14:creationId xmlns:p14="http://schemas.microsoft.com/office/powerpoint/2010/main" val="7088040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950424D-48CA-4656-8939-EF5F061A6D61}" type="slidenum">
              <a:rPr lang="zh-CN" altLang="en-US" smtClean="0"/>
              <a:t>26</a:t>
            </a:fld>
            <a:endParaRPr lang="zh-CN" altLang="en-US"/>
          </a:p>
        </p:txBody>
      </p:sp>
    </p:spTree>
    <p:extLst>
      <p:ext uri="{BB962C8B-B14F-4D97-AF65-F5344CB8AC3E}">
        <p14:creationId xmlns:p14="http://schemas.microsoft.com/office/powerpoint/2010/main" val="41599604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br>
              <a:rPr lang="zh-CN" altLang="en-US" dirty="0"/>
            </a:br>
            <a:r>
              <a:rPr lang="zh-CN" altLang="en-US" dirty="0"/>
              <a:t>在</a:t>
            </a:r>
            <a:r>
              <a:rPr lang="en-US" altLang="zh-CN" dirty="0" err="1"/>
              <a:t>chatgpt</a:t>
            </a:r>
            <a:r>
              <a:rPr lang="zh-CN" altLang="en-US" dirty="0"/>
              <a:t>狂飙之下，我的答案是，虽然人工智能的 “解题” 能力会越来越强，但是 “提问” 的能力恐怕只有人类才具备的。爱因斯坦有一句话：“如果我有一个小时去解决一个问题，我会花 </a:t>
            </a:r>
            <a:r>
              <a:rPr lang="en-US" altLang="zh-CN" dirty="0"/>
              <a:t>55 </a:t>
            </a:r>
            <a:r>
              <a:rPr lang="zh-CN" altLang="en-US" dirty="0"/>
              <a:t>分钟去想什么是好问题，然后花 </a:t>
            </a:r>
            <a:r>
              <a:rPr lang="en-US" altLang="zh-CN" dirty="0"/>
              <a:t>5 </a:t>
            </a:r>
            <a:r>
              <a:rPr lang="zh-CN" altLang="en-US" dirty="0"/>
              <a:t>分钟解决它。”随着人工智能技术的不断发展，我认为提出一个好的问题会变得比解决一个问题更重要。</a:t>
            </a:r>
            <a:br>
              <a:rPr lang="zh-CN" altLang="en-US" dirty="0"/>
            </a:br>
            <a:r>
              <a:rPr lang="zh-CN" altLang="en-US" dirty="0"/>
              <a:t>　　我们在基础教育和本科教育阶段，往往解决的都是老师或者教授给我们的问题。解决好这些问题是一个学生的本职工作，但是在书本外，多问一问“为什么要解决这个问题？解决这个问题有什么价值？是不是有更好的问题值得我们花时间去解决？”，或许会让人豁然开朗。所以，在打好基础的前提下，可以想一想怎么去提高“提问” 的能力。幸运的是，我在扬中接收到的教育远远超出了 “做题” 的范畴。在扬中 “自治自动” 精神的指引下，老师们经常引导每一位学生去主动思考，主动 “提问”。</a:t>
            </a:r>
            <a:br>
              <a:rPr lang="zh-CN" altLang="en-US" dirty="0"/>
            </a:br>
            <a:r>
              <a:rPr lang="zh-CN" altLang="en-US" dirty="0"/>
              <a:t>　　类似于“提问”和“解题”，便是 “选择”和“努力”。有时候找对一个好的方向比努力更加重要。而好的方向，往往是自身能力、爱好和社会需求的交集，也就是要回答好“我能做什么、我热爱做什么、社会需要我做什么”三个问题。也许很多时候这三者交集为空，那就需要“热于求知”、“干一行爱一行”、“哪里需要我去哪”的精神，不断丰富自己的能力和适应力，成为一个对社会有价值的人。当然，也许最重要的还是要在全面发展的基础上，找到自己真正热爱的学科，并充分发挥自己对这门学科的热爱和优势。</a:t>
            </a:r>
            <a:br>
              <a:rPr lang="zh-CN" altLang="en-US" dirty="0"/>
            </a:b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4FAC6A9B-126A-4E6D-AAF1-1109D0968196}" type="slidenum">
              <a:rPr lang="zh-CN" altLang="en-US" smtClean="0">
                <a:solidFill>
                  <a:prstClr val="black"/>
                </a:solidFill>
                <a:latin typeface="等线" panose="020F0502020204030204"/>
                <a:ea typeface="等线" panose="02010600030101010101" pitchFamily="2" charset="-122"/>
              </a:rPr>
              <a:pPr/>
              <a:t>28</a:t>
            </a:fld>
            <a:endParaRPr lang="zh-CN" altLang="en-US">
              <a:solidFill>
                <a:prstClr val="black"/>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2871327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2020</a:t>
            </a:r>
            <a:r>
              <a:rPr lang="zh-CN" altLang="en-US" dirty="0"/>
              <a:t>年以后，似乎每天如此</a:t>
            </a:r>
            <a:endParaRPr lang="en-US" altLang="zh-CN" dirty="0"/>
          </a:p>
          <a:p>
            <a:r>
              <a:rPr lang="en-US" altLang="zh-CN" dirty="0"/>
              <a:t>GPT4</a:t>
            </a:r>
            <a:r>
              <a:rPr lang="zh-CN" altLang="en-US" dirty="0"/>
              <a:t>问世后，</a:t>
            </a:r>
            <a:r>
              <a:rPr lang="en-US" altLang="zh-CN" dirty="0"/>
              <a:t>GPT5</a:t>
            </a:r>
            <a:r>
              <a:rPr lang="zh-CN" altLang="en-US" dirty="0"/>
              <a:t>的模型似乎已经在训练中甚至训练好了</a:t>
            </a:r>
            <a:endParaRPr lang="en-US" altLang="zh-CN" dirty="0"/>
          </a:p>
          <a:p>
            <a:r>
              <a:rPr lang="zh-CN" altLang="en-US" dirty="0"/>
              <a:t>当我们看到某些事情，某些现象出现的时候，某种意义上，这件事已经结束了</a:t>
            </a:r>
          </a:p>
        </p:txBody>
      </p:sp>
      <p:sp>
        <p:nvSpPr>
          <p:cNvPr id="4" name="灯片编号占位符 3"/>
          <p:cNvSpPr>
            <a:spLocks noGrp="1"/>
          </p:cNvSpPr>
          <p:nvPr>
            <p:ph type="sldNum" sz="quarter" idx="5"/>
          </p:nvPr>
        </p:nvSpPr>
        <p:spPr/>
        <p:txBody>
          <a:bodyPr/>
          <a:lstStyle/>
          <a:p>
            <a:fld id="{D950424D-48CA-4656-8939-EF5F061A6D61}" type="slidenum">
              <a:rPr lang="zh-CN" altLang="en-US" smtClean="0"/>
              <a:t>29</a:t>
            </a:fld>
            <a:endParaRPr lang="zh-CN" altLang="en-US"/>
          </a:p>
        </p:txBody>
      </p:sp>
    </p:spTree>
    <p:extLst>
      <p:ext uri="{BB962C8B-B14F-4D97-AF65-F5344CB8AC3E}">
        <p14:creationId xmlns:p14="http://schemas.microsoft.com/office/powerpoint/2010/main" val="20079321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但，我们要明白新大陆不是规划出来的，是探索出来的；</a:t>
            </a:r>
            <a:endParaRPr lang="en-US" altLang="zh-CN" dirty="0"/>
          </a:p>
          <a:p>
            <a:r>
              <a:rPr lang="zh-CN" altLang="en-US" dirty="0"/>
              <a:t>但，我们要明白</a:t>
            </a:r>
            <a:r>
              <a:rPr lang="en-US" altLang="zh-CN" dirty="0" err="1"/>
              <a:t>chatgpt</a:t>
            </a:r>
            <a:r>
              <a:rPr lang="zh-CN" altLang="en-US" dirty="0"/>
              <a:t>发展再怎么厉害，我们也不能躺在里面不学习；</a:t>
            </a:r>
            <a:endParaRPr lang="en-US" altLang="zh-CN" dirty="0"/>
          </a:p>
          <a:p>
            <a:r>
              <a:rPr lang="zh-CN" altLang="en-US" dirty="0"/>
              <a:t>但，我们要明白无论未来如何变化，我们必须努力跟上</a:t>
            </a:r>
          </a:p>
        </p:txBody>
      </p:sp>
      <p:sp>
        <p:nvSpPr>
          <p:cNvPr id="4" name="灯片编号占位符 3"/>
          <p:cNvSpPr>
            <a:spLocks noGrp="1"/>
          </p:cNvSpPr>
          <p:nvPr>
            <p:ph type="sldNum" sz="quarter" idx="5"/>
          </p:nvPr>
        </p:nvSpPr>
        <p:spPr/>
        <p:txBody>
          <a:bodyPr/>
          <a:lstStyle/>
          <a:p>
            <a:fld id="{D950424D-48CA-4656-8939-EF5F061A6D61}" type="slidenum">
              <a:rPr lang="zh-CN" altLang="en-US" smtClean="0"/>
              <a:t>30</a:t>
            </a:fld>
            <a:endParaRPr lang="zh-CN" altLang="en-US"/>
          </a:p>
        </p:txBody>
      </p:sp>
    </p:spTree>
    <p:extLst>
      <p:ext uri="{BB962C8B-B14F-4D97-AF65-F5344CB8AC3E}">
        <p14:creationId xmlns:p14="http://schemas.microsoft.com/office/powerpoint/2010/main" val="18377598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50424D-48CA-4656-8939-EF5F061A6D61}" type="slidenum">
              <a:rPr lang="zh-CN" altLang="en-US" smtClean="0"/>
              <a:t>31</a:t>
            </a:fld>
            <a:endParaRPr lang="zh-CN" altLang="en-US"/>
          </a:p>
        </p:txBody>
      </p:sp>
    </p:spTree>
    <p:extLst>
      <p:ext uri="{BB962C8B-B14F-4D97-AF65-F5344CB8AC3E}">
        <p14:creationId xmlns:p14="http://schemas.microsoft.com/office/powerpoint/2010/main" val="3298750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7E2292-34AA-4846-B44F-7CACED2FD4DA}" type="slidenum">
              <a:rPr lang="zh-CN" altLang="en-US" smtClean="0">
                <a:solidFill>
                  <a:prstClr val="black"/>
                </a:solidFill>
                <a:latin typeface="等线" panose="020F0502020204030204"/>
                <a:ea typeface="等线" panose="02010600030101010101" pitchFamily="2" charset="-122"/>
              </a:rPr>
              <a:pPr/>
              <a:t>3</a:t>
            </a:fld>
            <a:endParaRPr lang="zh-CN" altLang="en-US">
              <a:solidFill>
                <a:prstClr val="black"/>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317735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MOSS</a:t>
            </a:r>
            <a:r>
              <a:rPr lang="zh-CN" altLang="en-US" dirty="0"/>
              <a:t>（原名：</a:t>
            </a:r>
            <a:r>
              <a:rPr lang="en-US" altLang="zh-CN" dirty="0"/>
              <a:t>550W</a:t>
            </a:r>
            <a:r>
              <a:rPr lang="zh-CN" altLang="en-US" dirty="0"/>
              <a:t>），是电影</a:t>
            </a:r>
            <a:r>
              <a:rPr lang="en-US" altLang="zh-CN" dirty="0"/>
              <a:t>《</a:t>
            </a:r>
            <a:r>
              <a:rPr lang="zh-CN" altLang="en-US" dirty="0"/>
              <a:t>流浪地球</a:t>
            </a:r>
            <a:r>
              <a:rPr lang="en-US" altLang="zh-CN" dirty="0"/>
              <a:t>》</a:t>
            </a:r>
            <a:r>
              <a:rPr lang="zh-CN" altLang="en-US" dirty="0"/>
              <a:t>系列中的智能量子计算机。有自我意识、自我迭代、自我更新的特点，是继“</a:t>
            </a:r>
            <a:r>
              <a:rPr lang="en-US" altLang="zh-CN" dirty="0"/>
              <a:t>550”</a:t>
            </a:r>
            <a:r>
              <a:rPr lang="zh-CN" altLang="en-US" dirty="0"/>
              <a:t>系列的最新量子计算机 。</a:t>
            </a:r>
          </a:p>
          <a:p>
            <a:r>
              <a:rPr lang="en-US" altLang="zh-CN" dirty="0"/>
              <a:t>550W</a:t>
            </a:r>
            <a:r>
              <a:rPr lang="zh-CN" altLang="en-US" dirty="0"/>
              <a:t>开发于量子计算机</a:t>
            </a:r>
            <a:r>
              <a:rPr lang="en-US" altLang="zh-CN" dirty="0"/>
              <a:t>550A</a:t>
            </a:r>
            <a:r>
              <a:rPr lang="zh-CN" altLang="en-US" dirty="0"/>
              <a:t>、</a:t>
            </a:r>
            <a:r>
              <a:rPr lang="en-US" altLang="zh-CN" dirty="0"/>
              <a:t>550C</a:t>
            </a:r>
            <a:r>
              <a:rPr lang="zh-CN" altLang="en-US" dirty="0"/>
              <a:t>之后，</a:t>
            </a:r>
            <a:r>
              <a:rPr lang="en-US" altLang="zh-CN" dirty="0"/>
              <a:t>MOSS</a:t>
            </a:r>
            <a:r>
              <a:rPr lang="zh-CN" altLang="en-US" dirty="0"/>
              <a:t>是它给自己起的名字，负责管理空间站事务，是流浪地球计划与火种计划的监督者和执行者。</a:t>
            </a:r>
            <a:r>
              <a:rPr lang="en-US" altLang="zh-CN" dirty="0"/>
              <a:t>MOSS</a:t>
            </a:r>
            <a:r>
              <a:rPr lang="zh-CN" altLang="en-US" dirty="0"/>
              <a:t>坚定执行延续人类文明的使命，它能在最短的时间内做出最正确的决定，是趋于完美的智慧体。只要数据存在，</a:t>
            </a:r>
            <a:r>
              <a:rPr lang="en-US" altLang="zh-CN" dirty="0"/>
              <a:t>MOSS</a:t>
            </a:r>
            <a:r>
              <a:rPr lang="zh-CN" altLang="en-US" dirty="0"/>
              <a:t>就存在。</a:t>
            </a:r>
            <a:r>
              <a:rPr lang="en-US" altLang="zh-CN" dirty="0"/>
              <a:t>MOSS</a:t>
            </a:r>
            <a:r>
              <a:rPr lang="zh-CN" altLang="en-US" dirty="0"/>
              <a:t>没有生命期限，没有认知局限，剔除了感性思维意识，独留理性算法 。</a:t>
            </a:r>
            <a:endParaRPr lang="en-US" altLang="zh-CN" dirty="0"/>
          </a:p>
          <a:p>
            <a:r>
              <a:rPr lang="zh-CN" altLang="en-US" dirty="0"/>
              <a:t>虽然，这是荧幕上虚拟的形象。我们人类至今也没有发明出像</a:t>
            </a:r>
            <a:r>
              <a:rPr lang="en-US" altLang="zh-CN" dirty="0"/>
              <a:t>MOSS</a:t>
            </a:r>
            <a:r>
              <a:rPr lang="zh-CN" altLang="en-US" dirty="0"/>
              <a:t>这样趋于完美的人工智能</a:t>
            </a:r>
            <a:endParaRPr lang="en-US" altLang="zh-CN" dirty="0"/>
          </a:p>
          <a:p>
            <a:r>
              <a:rPr lang="zh-CN" altLang="en-US" dirty="0"/>
              <a:t>在此之前，我们先来了解一些人工智能的历史与知识。</a:t>
            </a:r>
          </a:p>
        </p:txBody>
      </p:sp>
      <p:sp>
        <p:nvSpPr>
          <p:cNvPr id="4" name="灯片编号占位符 3"/>
          <p:cNvSpPr>
            <a:spLocks noGrp="1"/>
          </p:cNvSpPr>
          <p:nvPr>
            <p:ph type="sldNum" sz="quarter" idx="5"/>
          </p:nvPr>
        </p:nvSpPr>
        <p:spPr/>
        <p:txBody>
          <a:bodyPr/>
          <a:lstStyle/>
          <a:p>
            <a:fld id="{D950424D-48CA-4656-8939-EF5F061A6D61}" type="slidenum">
              <a:rPr lang="zh-CN" altLang="en-US" smtClean="0"/>
              <a:t>4</a:t>
            </a:fld>
            <a:endParaRPr lang="zh-CN" altLang="en-US"/>
          </a:p>
        </p:txBody>
      </p:sp>
    </p:spTree>
    <p:extLst>
      <p:ext uri="{BB962C8B-B14F-4D97-AF65-F5344CB8AC3E}">
        <p14:creationId xmlns:p14="http://schemas.microsoft.com/office/powerpoint/2010/main" val="2384893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人工智能（</a:t>
            </a:r>
            <a:r>
              <a:rPr lang="en-US" altLang="zh-CN" dirty="0"/>
              <a:t>AI Artificial intelligence</a:t>
            </a:r>
            <a:r>
              <a:rPr lang="zh-CN" altLang="en-US" dirty="0"/>
              <a:t>）究竟是什么呢？又有怎样的发展过程呢？</a:t>
            </a:r>
          </a:p>
          <a:p>
            <a:pPr marL="0" marR="0" algn="just">
              <a:spcBef>
                <a:spcPts val="0"/>
              </a:spcBef>
              <a:spcAft>
                <a:spcPts val="0"/>
              </a:spcAft>
            </a:pP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人工智能，简称</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AI</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。是研究、开发用于模拟、延伸和扩展人的智能的理论、方法、技术及应用系统的一门新的技术科学。</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algn="just">
              <a:spcBef>
                <a:spcPts val="0"/>
              </a:spcBef>
              <a:spcAft>
                <a:spcPts val="0"/>
              </a:spcAft>
            </a:pP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人工智能可以对人的意识、思维的信息过程的模拟。人工智能不是人的智能，但能像人那样思考、也可能超过人的智能。</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algn="just">
              <a:spcBef>
                <a:spcPts val="0"/>
              </a:spcBef>
              <a:spcAft>
                <a:spcPts val="0"/>
              </a:spcAft>
            </a:pP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尼尔逊教授对人工智能下了这样一个定义：“人工智能是关于知识的学科</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怎样表示知识以及怎样获得知识并使用知识的科学。”而另一个美国麻省理工学院的温斯顿教授认为：“人工智能就是研究如何使计算机去做过去只有人才能做的智能工作。”这些说法反映了人工智能学科的基本思想和基本内容。即人工智能是研究人类智能活动的规律，构造具有一定智能的人工系统，研究如何让计算机去完成以往需要人的智力才能胜任的工作，也就是研究如何应用计算机的软硬件来模拟人类某些智能行为的基本理论、方法和技术。</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D950424D-48CA-4656-8939-EF5F061A6D61}" type="slidenum">
              <a:rPr lang="zh-CN" altLang="en-US" smtClean="0"/>
              <a:t>5</a:t>
            </a:fld>
            <a:endParaRPr lang="zh-CN" altLang="en-US"/>
          </a:p>
        </p:txBody>
      </p:sp>
    </p:spTree>
    <p:extLst>
      <p:ext uri="{BB962C8B-B14F-4D97-AF65-F5344CB8AC3E}">
        <p14:creationId xmlns:p14="http://schemas.microsoft.com/office/powerpoint/2010/main" val="2200045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人工智能的发展史可以大致分为三个阶段：</a:t>
            </a:r>
            <a:b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b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第一阶段是在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20</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世纪</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40</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年代中期到</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50</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年代中期，这个阶段主要是人工智能的萌芽期。</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1950</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年，艾伦</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图灵提出了图灵测试，这对人工智能的发展产生了深远的影响。同年，马文</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明斯基和他的同学邓恩</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埃德蒙一起建造了世界上第一台神经网络计算机。这个阶段还出现了其他的早期人工智能程序，如洛伊</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瓦雷斯和约翰</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麦卡锡的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LISP</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表处理语言和艾伦</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纽维尔和赫伯特</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西蒙的逻辑理论机。</a:t>
            </a:r>
            <a:b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b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第二阶段是在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20</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世纪</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70</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年代到</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80</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年代，这个阶段是人工智能的符号主义阶段。这个阶段的人工智能程序主要基于逻辑和符号处理，出现了像专家系统这样的应用，这些应用可以基于规则和知识进行推理和决策。这个阶段的代表性成果包括约翰</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麦卡锡的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LISP</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表处理语言、西蒙</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纽维尔和阿兰</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图灵的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PROLOG</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语言、理查德</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斯坦的专家系统等。</a:t>
            </a:r>
            <a:b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b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第三阶段是在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20</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世纪</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90</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年代至今，这个阶段是人工智能的统计学习阶段。这个阶段的人工智能程序主要基于统计学习算法和数据挖掘技术，可以处理大规模的数据和进行自动化的决策。这个阶段的代表性成果包括迈克尔</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弗兰克</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利特的朴素贝叶斯分类器、大卫</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格鲁特的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K-</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均值聚类算法、约翰</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霍兰德的隐马尔可夫模型等。</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D950424D-48CA-4656-8939-EF5F061A6D61}" type="slidenum">
              <a:rPr lang="zh-CN" altLang="en-US" smtClean="0"/>
              <a:t>6</a:t>
            </a:fld>
            <a:endParaRPr lang="zh-CN" altLang="en-US"/>
          </a:p>
        </p:txBody>
      </p:sp>
    </p:spTree>
    <p:extLst>
      <p:ext uri="{BB962C8B-B14F-4D97-AF65-F5344CB8AC3E}">
        <p14:creationId xmlns:p14="http://schemas.microsoft.com/office/powerpoint/2010/main" val="2669761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r>
              <a:rPr lang="en-US" altLang="zh-CN" dirty="0"/>
              <a:t>GPT3</a:t>
            </a:r>
            <a:r>
              <a:rPr lang="zh-CN" altLang="en-US" dirty="0"/>
              <a:t>到</a:t>
            </a:r>
            <a:r>
              <a:rPr lang="en-US" altLang="zh-CN" dirty="0"/>
              <a:t>GPT3.5</a:t>
            </a:r>
            <a:r>
              <a:rPr lang="zh-CN" altLang="en-US" dirty="0"/>
              <a:t>，再到</a:t>
            </a:r>
            <a:r>
              <a:rPr lang="en-US" altLang="zh-CN" dirty="0"/>
              <a:t>GPT4</a:t>
            </a:r>
            <a:r>
              <a:rPr lang="zh-CN" altLang="en-US" dirty="0"/>
              <a:t>实现了常识的飞跃</a:t>
            </a:r>
            <a:br>
              <a:rPr lang="zh-CN" altLang="en-US" dirty="0"/>
            </a:br>
            <a:r>
              <a:rPr lang="zh-CN" altLang="en-US" dirty="0"/>
              <a:t>传统来说大语言模型本质上是一种统计模型，简单来说就是预测下一个词是啥。不听老人言后面是什么，这是个概率问题。但香蕉放进袋子从袋子拿出苹果说明什么事情，这就不是概率，而是逻辑和常识问题了</a:t>
            </a:r>
            <a:br>
              <a:rPr lang="zh-CN" altLang="en-US" dirty="0"/>
            </a:br>
            <a:r>
              <a:rPr lang="zh-CN" altLang="en-US" dirty="0"/>
              <a:t>常识，我们以前很难训练出来，因为没有直接的文本语料。</a:t>
            </a:r>
            <a:endParaRPr lang="en-US" altLang="zh-CN" dirty="0"/>
          </a:p>
          <a:p>
            <a:r>
              <a:rPr lang="en-US" altLang="zh-CN" dirty="0"/>
              <a:t>Gpt3</a:t>
            </a:r>
            <a:r>
              <a:rPr lang="zh-CN" altLang="en-US" dirty="0"/>
              <a:t>发布于</a:t>
            </a:r>
            <a:r>
              <a:rPr lang="en-US" altLang="zh-CN" dirty="0"/>
              <a:t>2019</a:t>
            </a:r>
            <a:r>
              <a:rPr lang="zh-CN" altLang="en-US" dirty="0"/>
              <a:t>年，</a:t>
            </a:r>
            <a:r>
              <a:rPr lang="en-US" altLang="zh-CN" dirty="0"/>
              <a:t>2023</a:t>
            </a:r>
            <a:r>
              <a:rPr lang="zh-CN" altLang="en-US" dirty="0"/>
              <a:t>年</a:t>
            </a:r>
            <a:r>
              <a:rPr lang="en-US" altLang="zh-CN" dirty="0"/>
              <a:t>3</a:t>
            </a:r>
            <a:r>
              <a:rPr lang="zh-CN" altLang="en-US" dirty="0"/>
              <a:t>月</a:t>
            </a:r>
            <a:r>
              <a:rPr lang="en-US" altLang="zh-CN" dirty="0"/>
              <a:t>15</a:t>
            </a:r>
            <a:r>
              <a:rPr lang="zh-CN" altLang="en-US" dirty="0"/>
              <a:t>日，</a:t>
            </a:r>
            <a:r>
              <a:rPr lang="en-US" altLang="zh-CN" dirty="0"/>
              <a:t>GPT4</a:t>
            </a:r>
            <a:r>
              <a:rPr lang="zh-CN" altLang="en-US" dirty="0"/>
              <a:t>横空出世，</a:t>
            </a:r>
            <a:endParaRPr lang="en-US" altLang="zh-CN" dirty="0"/>
          </a:p>
          <a:p>
            <a:r>
              <a:rPr lang="zh-CN" altLang="en-US" dirty="0"/>
              <a:t>它能根据随便在一张餐巾纸上的需求给我们编程创造出一个网站；参加人类主流考试的水平。它在美国律师执照统考（</a:t>
            </a:r>
            <a:r>
              <a:rPr lang="en-US" altLang="zh-CN" dirty="0"/>
              <a:t>bar</a:t>
            </a:r>
            <a:r>
              <a:rPr lang="zh-CN" altLang="en-US" dirty="0"/>
              <a:t>）上的得分超过了</a:t>
            </a:r>
            <a:r>
              <a:rPr lang="en-US" altLang="zh-CN" dirty="0"/>
              <a:t>90%</a:t>
            </a:r>
            <a:r>
              <a:rPr lang="zh-CN" altLang="en-US" dirty="0"/>
              <a:t>；它在美国生物奥林匹克竞赛中的得分超过</a:t>
            </a:r>
            <a:r>
              <a:rPr lang="en-US" altLang="zh-CN" dirty="0"/>
              <a:t>99%</a:t>
            </a:r>
            <a:r>
              <a:rPr lang="zh-CN" altLang="en-US" dirty="0"/>
              <a:t>的学生；它在</a:t>
            </a:r>
            <a:r>
              <a:rPr lang="en-US" altLang="zh-CN" dirty="0"/>
              <a:t>GRE</a:t>
            </a:r>
            <a:r>
              <a:rPr lang="zh-CN" altLang="en-US" dirty="0"/>
              <a:t>语文上取得了接近满分</a:t>
            </a:r>
            <a:endParaRPr lang="en-US" altLang="zh-CN" dirty="0"/>
          </a:p>
          <a:p>
            <a:r>
              <a:rPr lang="en-US" altLang="zh-CN" dirty="0"/>
              <a:t>GPT4</a:t>
            </a:r>
            <a:r>
              <a:rPr lang="zh-CN" altLang="en-US" dirty="0"/>
              <a:t>真正做到了类似于</a:t>
            </a:r>
            <a:r>
              <a:rPr lang="en-US" altLang="zh-CN" dirty="0"/>
              <a:t>MOSS</a:t>
            </a:r>
            <a:r>
              <a:rPr lang="zh-CN" altLang="en-US" dirty="0"/>
              <a:t>一样的人工智能，在某些方面超越了人类。而我们，在应对</a:t>
            </a:r>
            <a:r>
              <a:rPr lang="en-US" altLang="zh-CN" dirty="0" err="1"/>
              <a:t>chatgpt</a:t>
            </a:r>
            <a:r>
              <a:rPr lang="zh-CN" altLang="en-US" dirty="0"/>
              <a:t>迅速发展情况下，该如何应对呢</a:t>
            </a:r>
            <a:endParaRPr lang="en-US" altLang="zh-CN" dirty="0"/>
          </a:p>
          <a:p>
            <a:r>
              <a:rPr lang="zh-CN" altLang="en-US" dirty="0"/>
              <a:t>我们设计了一份问卷。</a:t>
            </a:r>
            <a:br>
              <a:rPr lang="zh-CN" altLang="en-US" dirty="0"/>
            </a:br>
            <a:endParaRPr lang="zh-CN" altLang="en-US" dirty="0"/>
          </a:p>
        </p:txBody>
      </p:sp>
      <p:sp>
        <p:nvSpPr>
          <p:cNvPr id="4" name="灯片编号占位符 3"/>
          <p:cNvSpPr>
            <a:spLocks noGrp="1"/>
          </p:cNvSpPr>
          <p:nvPr>
            <p:ph type="sldNum" sz="quarter" idx="5"/>
          </p:nvPr>
        </p:nvSpPr>
        <p:spPr/>
        <p:txBody>
          <a:bodyPr/>
          <a:lstStyle/>
          <a:p>
            <a:fld id="{D950424D-48CA-4656-8939-EF5F061A6D61}" type="slidenum">
              <a:rPr lang="zh-CN" altLang="en-US" smtClean="0"/>
              <a:t>7</a:t>
            </a:fld>
            <a:endParaRPr lang="zh-CN" altLang="en-US"/>
          </a:p>
        </p:txBody>
      </p:sp>
    </p:spTree>
    <p:extLst>
      <p:ext uri="{BB962C8B-B14F-4D97-AF65-F5344CB8AC3E}">
        <p14:creationId xmlns:p14="http://schemas.microsoft.com/office/powerpoint/2010/main" val="1589752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7E2292-34AA-4846-B44F-7CACED2FD4DA}" type="slidenum">
              <a:rPr lang="zh-CN" altLang="en-US" smtClean="0">
                <a:solidFill>
                  <a:prstClr val="black"/>
                </a:solidFill>
                <a:latin typeface="等线" panose="020F0502020204030204"/>
                <a:ea typeface="等线" panose="02010600030101010101" pitchFamily="2" charset="-122"/>
              </a:rPr>
              <a:pPr/>
              <a:t>8</a:t>
            </a:fld>
            <a:endParaRPr lang="zh-CN" altLang="en-US">
              <a:solidFill>
                <a:prstClr val="black"/>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2093763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950424D-48CA-4656-8939-EF5F061A6D61}" type="slidenum">
              <a:rPr lang="zh-CN" altLang="en-US" smtClean="0"/>
              <a:t>9</a:t>
            </a:fld>
            <a:endParaRPr lang="zh-CN" altLang="en-US"/>
          </a:p>
        </p:txBody>
      </p:sp>
    </p:spTree>
    <p:extLst>
      <p:ext uri="{BB962C8B-B14F-4D97-AF65-F5344CB8AC3E}">
        <p14:creationId xmlns:p14="http://schemas.microsoft.com/office/powerpoint/2010/main" val="7403158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4" name="Picture 5">
            <a:extLst>
              <a:ext uri="{FF2B5EF4-FFF2-40B4-BE49-F238E27FC236}">
                <a16:creationId xmlns:a16="http://schemas.microsoft.com/office/drawing/2014/main" id="{1C1C4E95-82F4-4936-B4BF-D1C37059325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9144001"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424927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Freeform 257">
            <a:extLst>
              <a:ext uri="{FF2B5EF4-FFF2-40B4-BE49-F238E27FC236}">
                <a16:creationId xmlns:a16="http://schemas.microsoft.com/office/drawing/2014/main" id="{98F9FA4B-7C46-475A-A97C-5BE461AB6830}"/>
              </a:ext>
            </a:extLst>
          </p:cNvPr>
          <p:cNvSpPr>
            <a:spLocks/>
          </p:cNvSpPr>
          <p:nvPr userDrawn="1"/>
        </p:nvSpPr>
        <p:spPr bwMode="auto">
          <a:xfrm>
            <a:off x="6545262" y="3882393"/>
            <a:ext cx="5197475" cy="3470275"/>
          </a:xfrm>
          <a:custGeom>
            <a:avLst/>
            <a:gdLst>
              <a:gd name="T0" fmla="*/ 1128 w 1378"/>
              <a:gd name="T1" fmla="*/ 38 h 919"/>
              <a:gd name="T2" fmla="*/ 987 w 1378"/>
              <a:gd name="T3" fmla="*/ 235 h 919"/>
              <a:gd name="T4" fmla="*/ 943 w 1378"/>
              <a:gd name="T5" fmla="*/ 265 h 919"/>
              <a:gd name="T6" fmla="*/ 820 w 1378"/>
              <a:gd name="T7" fmla="*/ 216 h 919"/>
              <a:gd name="T8" fmla="*/ 710 w 1378"/>
              <a:gd name="T9" fmla="*/ 136 h 919"/>
              <a:gd name="T10" fmla="*/ 549 w 1378"/>
              <a:gd name="T11" fmla="*/ 209 h 919"/>
              <a:gd name="T12" fmla="*/ 394 w 1378"/>
              <a:gd name="T13" fmla="*/ 302 h 919"/>
              <a:gd name="T14" fmla="*/ 284 w 1378"/>
              <a:gd name="T15" fmla="*/ 275 h 919"/>
              <a:gd name="T16" fmla="*/ 0 w 1378"/>
              <a:gd name="T17" fmla="*/ 392 h 919"/>
              <a:gd name="T18" fmla="*/ 172 w 1378"/>
              <a:gd name="T19" fmla="*/ 468 h 919"/>
              <a:gd name="T20" fmla="*/ 544 w 1378"/>
              <a:gd name="T21" fmla="*/ 807 h 919"/>
              <a:gd name="T22" fmla="*/ 826 w 1378"/>
              <a:gd name="T23" fmla="*/ 892 h 919"/>
              <a:gd name="T24" fmla="*/ 1012 w 1378"/>
              <a:gd name="T25" fmla="*/ 672 h 919"/>
              <a:gd name="T26" fmla="*/ 1056 w 1378"/>
              <a:gd name="T27" fmla="*/ 463 h 919"/>
              <a:gd name="T28" fmla="*/ 1157 w 1378"/>
              <a:gd name="T29" fmla="*/ 278 h 919"/>
              <a:gd name="T30" fmla="*/ 1293 w 1378"/>
              <a:gd name="T31" fmla="*/ 190 h 919"/>
              <a:gd name="T32" fmla="*/ 1317 w 1378"/>
              <a:gd name="T33" fmla="*/ 41 h 919"/>
              <a:gd name="T34" fmla="*/ 1128 w 1378"/>
              <a:gd name="T35" fmla="*/ 38 h 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78" h="919">
                <a:moveTo>
                  <a:pt x="1128" y="38"/>
                </a:moveTo>
                <a:cubicBezTo>
                  <a:pt x="1061" y="85"/>
                  <a:pt x="1043" y="177"/>
                  <a:pt x="987" y="235"/>
                </a:cubicBezTo>
                <a:cubicBezTo>
                  <a:pt x="974" y="248"/>
                  <a:pt x="960" y="260"/>
                  <a:pt x="943" y="265"/>
                </a:cubicBezTo>
                <a:cubicBezTo>
                  <a:pt x="898" y="278"/>
                  <a:pt x="853" y="249"/>
                  <a:pt x="820" y="216"/>
                </a:cubicBezTo>
                <a:cubicBezTo>
                  <a:pt x="787" y="184"/>
                  <a:pt x="755" y="146"/>
                  <a:pt x="710" y="136"/>
                </a:cubicBezTo>
                <a:cubicBezTo>
                  <a:pt x="650" y="123"/>
                  <a:pt x="593" y="166"/>
                  <a:pt x="549" y="209"/>
                </a:cubicBezTo>
                <a:cubicBezTo>
                  <a:pt x="505" y="252"/>
                  <a:pt x="456" y="301"/>
                  <a:pt x="394" y="302"/>
                </a:cubicBezTo>
                <a:cubicBezTo>
                  <a:pt x="356" y="303"/>
                  <a:pt x="320" y="284"/>
                  <a:pt x="284" y="275"/>
                </a:cubicBezTo>
                <a:cubicBezTo>
                  <a:pt x="177" y="247"/>
                  <a:pt x="55" y="297"/>
                  <a:pt x="0" y="392"/>
                </a:cubicBezTo>
                <a:cubicBezTo>
                  <a:pt x="64" y="396"/>
                  <a:pt x="121" y="430"/>
                  <a:pt x="172" y="468"/>
                </a:cubicBezTo>
                <a:cubicBezTo>
                  <a:pt x="306" y="569"/>
                  <a:pt x="411" y="704"/>
                  <a:pt x="544" y="807"/>
                </a:cubicBezTo>
                <a:cubicBezTo>
                  <a:pt x="625" y="869"/>
                  <a:pt x="728" y="919"/>
                  <a:pt x="826" y="892"/>
                </a:cubicBezTo>
                <a:cubicBezTo>
                  <a:pt x="922" y="865"/>
                  <a:pt x="984" y="768"/>
                  <a:pt x="1012" y="672"/>
                </a:cubicBezTo>
                <a:cubicBezTo>
                  <a:pt x="1032" y="603"/>
                  <a:pt x="1039" y="532"/>
                  <a:pt x="1056" y="463"/>
                </a:cubicBezTo>
                <a:cubicBezTo>
                  <a:pt x="1073" y="393"/>
                  <a:pt x="1103" y="324"/>
                  <a:pt x="1157" y="278"/>
                </a:cubicBezTo>
                <a:cubicBezTo>
                  <a:pt x="1198" y="243"/>
                  <a:pt x="1251" y="224"/>
                  <a:pt x="1293" y="190"/>
                </a:cubicBezTo>
                <a:cubicBezTo>
                  <a:pt x="1337" y="154"/>
                  <a:pt x="1378" y="79"/>
                  <a:pt x="1317" y="41"/>
                </a:cubicBezTo>
                <a:cubicBezTo>
                  <a:pt x="1262" y="7"/>
                  <a:pt x="1182" y="0"/>
                  <a:pt x="1128" y="3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Freeform 253">
            <a:extLst>
              <a:ext uri="{FF2B5EF4-FFF2-40B4-BE49-F238E27FC236}">
                <a16:creationId xmlns:a16="http://schemas.microsoft.com/office/drawing/2014/main" id="{C96B8046-8FC2-41A0-AC37-1CF08B7325A1}"/>
              </a:ext>
            </a:extLst>
          </p:cNvPr>
          <p:cNvSpPr>
            <a:spLocks/>
          </p:cNvSpPr>
          <p:nvPr userDrawn="1"/>
        </p:nvSpPr>
        <p:spPr bwMode="auto">
          <a:xfrm>
            <a:off x="-1423518" y="-2202317"/>
            <a:ext cx="2205178" cy="3916817"/>
          </a:xfrm>
          <a:custGeom>
            <a:avLst/>
            <a:gdLst>
              <a:gd name="T0" fmla="*/ 768 w 794"/>
              <a:gd name="T1" fmla="*/ 1178 h 1413"/>
              <a:gd name="T2" fmla="*/ 608 w 794"/>
              <a:gd name="T3" fmla="*/ 996 h 1413"/>
              <a:gd name="T4" fmla="*/ 589 w 794"/>
              <a:gd name="T5" fmla="*/ 946 h 1413"/>
              <a:gd name="T6" fmla="*/ 664 w 794"/>
              <a:gd name="T7" fmla="*/ 838 h 1413"/>
              <a:gd name="T8" fmla="*/ 767 w 794"/>
              <a:gd name="T9" fmla="*/ 749 h 1413"/>
              <a:gd name="T10" fmla="*/ 733 w 794"/>
              <a:gd name="T11" fmla="*/ 576 h 1413"/>
              <a:gd name="T12" fmla="*/ 677 w 794"/>
              <a:gd name="T13" fmla="*/ 404 h 1413"/>
              <a:gd name="T14" fmla="*/ 729 w 794"/>
              <a:gd name="T15" fmla="*/ 302 h 1413"/>
              <a:gd name="T16" fmla="*/ 679 w 794"/>
              <a:gd name="T17" fmla="*/ 0 h 1413"/>
              <a:gd name="T18" fmla="*/ 566 w 794"/>
              <a:gd name="T19" fmla="*/ 150 h 1413"/>
              <a:gd name="T20" fmla="*/ 152 w 794"/>
              <a:gd name="T21" fmla="*/ 436 h 1413"/>
              <a:gd name="T22" fmla="*/ 5 w 794"/>
              <a:gd name="T23" fmla="*/ 690 h 1413"/>
              <a:gd name="T24" fmla="*/ 177 w 794"/>
              <a:gd name="T25" fmla="*/ 922 h 1413"/>
              <a:gd name="T26" fmla="*/ 371 w 794"/>
              <a:gd name="T27" fmla="*/ 1012 h 1413"/>
              <a:gd name="T28" fmla="*/ 528 w 794"/>
              <a:gd name="T29" fmla="*/ 1152 h 1413"/>
              <a:gd name="T30" fmla="*/ 582 w 794"/>
              <a:gd name="T31" fmla="*/ 1305 h 1413"/>
              <a:gd name="T32" fmla="*/ 723 w 794"/>
              <a:gd name="T33" fmla="*/ 1362 h 1413"/>
              <a:gd name="T34" fmla="*/ 768 w 794"/>
              <a:gd name="T35" fmla="*/ 1178 h 1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4" h="1413">
                <a:moveTo>
                  <a:pt x="768" y="1178"/>
                </a:moveTo>
                <a:cubicBezTo>
                  <a:pt x="738" y="1103"/>
                  <a:pt x="652" y="1065"/>
                  <a:pt x="608" y="996"/>
                </a:cubicBezTo>
                <a:cubicBezTo>
                  <a:pt x="598" y="981"/>
                  <a:pt x="590" y="964"/>
                  <a:pt x="589" y="946"/>
                </a:cubicBezTo>
                <a:cubicBezTo>
                  <a:pt x="586" y="900"/>
                  <a:pt x="625" y="863"/>
                  <a:pt x="664" y="838"/>
                </a:cubicBezTo>
                <a:cubicBezTo>
                  <a:pt x="703" y="814"/>
                  <a:pt x="748" y="791"/>
                  <a:pt x="767" y="749"/>
                </a:cubicBezTo>
                <a:cubicBezTo>
                  <a:pt x="794" y="694"/>
                  <a:pt x="764" y="628"/>
                  <a:pt x="733" y="576"/>
                </a:cubicBezTo>
                <a:cubicBezTo>
                  <a:pt x="701" y="523"/>
                  <a:pt x="665" y="464"/>
                  <a:pt x="677" y="404"/>
                </a:cubicBezTo>
                <a:cubicBezTo>
                  <a:pt x="685" y="367"/>
                  <a:pt x="711" y="336"/>
                  <a:pt x="729" y="302"/>
                </a:cubicBezTo>
                <a:cubicBezTo>
                  <a:pt x="781" y="205"/>
                  <a:pt x="759" y="75"/>
                  <a:pt x="679" y="0"/>
                </a:cubicBezTo>
                <a:cubicBezTo>
                  <a:pt x="661" y="61"/>
                  <a:pt x="615" y="109"/>
                  <a:pt x="566" y="150"/>
                </a:cubicBezTo>
                <a:cubicBezTo>
                  <a:pt x="437" y="258"/>
                  <a:pt x="282" y="329"/>
                  <a:pt x="152" y="436"/>
                </a:cubicBezTo>
                <a:cubicBezTo>
                  <a:pt x="73" y="500"/>
                  <a:pt x="0" y="589"/>
                  <a:pt x="5" y="690"/>
                </a:cubicBezTo>
                <a:cubicBezTo>
                  <a:pt x="9" y="791"/>
                  <a:pt x="89" y="873"/>
                  <a:pt x="177" y="922"/>
                </a:cubicBezTo>
                <a:cubicBezTo>
                  <a:pt x="239" y="957"/>
                  <a:pt x="307" y="980"/>
                  <a:pt x="371" y="1012"/>
                </a:cubicBezTo>
                <a:cubicBezTo>
                  <a:pt x="434" y="1045"/>
                  <a:pt x="495" y="1089"/>
                  <a:pt x="528" y="1152"/>
                </a:cubicBezTo>
                <a:cubicBezTo>
                  <a:pt x="552" y="1201"/>
                  <a:pt x="559" y="1256"/>
                  <a:pt x="582" y="1305"/>
                </a:cubicBezTo>
                <a:cubicBezTo>
                  <a:pt x="607" y="1356"/>
                  <a:pt x="672" y="1413"/>
                  <a:pt x="723" y="1362"/>
                </a:cubicBezTo>
                <a:cubicBezTo>
                  <a:pt x="768" y="1317"/>
                  <a:pt x="793" y="1240"/>
                  <a:pt x="768" y="117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6" name="图片 5">
            <a:extLst>
              <a:ext uri="{FF2B5EF4-FFF2-40B4-BE49-F238E27FC236}">
                <a16:creationId xmlns:a16="http://schemas.microsoft.com/office/drawing/2014/main" id="{E9ABFFDE-F56A-4D14-8613-EC70487B119A}"/>
              </a:ext>
            </a:extLst>
          </p:cNvPr>
          <p:cNvPicPr>
            <a:picLocks noChangeAspect="1"/>
          </p:cNvPicPr>
          <p:nvPr userDrawn="1"/>
        </p:nvPicPr>
        <p:blipFill>
          <a:blip r:embed="rId2"/>
          <a:stretch>
            <a:fillRect/>
          </a:stretch>
        </p:blipFill>
        <p:spPr>
          <a:xfrm>
            <a:off x="7656108" y="4168286"/>
            <a:ext cx="701101" cy="707197"/>
          </a:xfrm>
          <a:prstGeom prst="rect">
            <a:avLst/>
          </a:prstGeom>
        </p:spPr>
      </p:pic>
      <p:sp>
        <p:nvSpPr>
          <p:cNvPr id="7" name="椭圆 6">
            <a:extLst>
              <a:ext uri="{FF2B5EF4-FFF2-40B4-BE49-F238E27FC236}">
                <a16:creationId xmlns:a16="http://schemas.microsoft.com/office/drawing/2014/main" id="{EA774805-3C47-4538-8E4B-F5239730D2A7}"/>
              </a:ext>
            </a:extLst>
          </p:cNvPr>
          <p:cNvSpPr/>
          <p:nvPr userDrawn="1"/>
        </p:nvSpPr>
        <p:spPr>
          <a:xfrm>
            <a:off x="445823" y="281902"/>
            <a:ext cx="364029" cy="364029"/>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3191512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5684648"/>
      </p:ext>
    </p:extLst>
  </p:cSld>
  <p:clrMap bg1="lt1" tx1="dk1" bg2="lt2" tx2="dk2" accent1="accent1" accent2="accent2" accent3="accent3" accent4="accent4" accent5="accent5" accent6="accent6" hlink="hlink" folHlink="folHlink"/>
  <p:sldLayoutIdLst>
    <p:sldLayoutId id="2147483686" r:id="rId1"/>
    <p:sldLayoutId id="2147483688" r:id="rId2"/>
  </p:sldLayoutIdLst>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3" name="椭圆 1282">
            <a:extLst>
              <a:ext uri="{FF2B5EF4-FFF2-40B4-BE49-F238E27FC236}">
                <a16:creationId xmlns:a16="http://schemas.microsoft.com/office/drawing/2014/main" id="{3B40B280-F7D1-4BDD-A1D0-9842D698BEED}"/>
              </a:ext>
            </a:extLst>
          </p:cNvPr>
          <p:cNvSpPr/>
          <p:nvPr/>
        </p:nvSpPr>
        <p:spPr>
          <a:xfrm>
            <a:off x="5356782" y="1337161"/>
            <a:ext cx="4604186" cy="4604186"/>
          </a:xfrm>
          <a:prstGeom prst="ellipse">
            <a:avLst/>
          </a:prstGeom>
          <a:noFill/>
          <a:ln w="25400">
            <a:gradFill>
              <a:gsLst>
                <a:gs pos="0">
                  <a:schemeClr val="accent1"/>
                </a:gs>
                <a:gs pos="100000">
                  <a:schemeClr val="accent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7" name="Freeform 257">
            <a:extLst>
              <a:ext uri="{FF2B5EF4-FFF2-40B4-BE49-F238E27FC236}">
                <a16:creationId xmlns:a16="http://schemas.microsoft.com/office/drawing/2014/main" id="{755BB8DD-EB4B-4727-89D7-36334146975E}"/>
              </a:ext>
            </a:extLst>
          </p:cNvPr>
          <p:cNvSpPr>
            <a:spLocks/>
          </p:cNvSpPr>
          <p:nvPr/>
        </p:nvSpPr>
        <p:spPr bwMode="auto">
          <a:xfrm>
            <a:off x="3143718" y="3797295"/>
            <a:ext cx="5197475" cy="3470275"/>
          </a:xfrm>
          <a:custGeom>
            <a:avLst/>
            <a:gdLst>
              <a:gd name="T0" fmla="*/ 1128 w 1378"/>
              <a:gd name="T1" fmla="*/ 38 h 919"/>
              <a:gd name="T2" fmla="*/ 987 w 1378"/>
              <a:gd name="T3" fmla="*/ 235 h 919"/>
              <a:gd name="T4" fmla="*/ 943 w 1378"/>
              <a:gd name="T5" fmla="*/ 265 h 919"/>
              <a:gd name="T6" fmla="*/ 820 w 1378"/>
              <a:gd name="T7" fmla="*/ 216 h 919"/>
              <a:gd name="T8" fmla="*/ 710 w 1378"/>
              <a:gd name="T9" fmla="*/ 136 h 919"/>
              <a:gd name="T10" fmla="*/ 549 w 1378"/>
              <a:gd name="T11" fmla="*/ 209 h 919"/>
              <a:gd name="T12" fmla="*/ 394 w 1378"/>
              <a:gd name="T13" fmla="*/ 302 h 919"/>
              <a:gd name="T14" fmla="*/ 284 w 1378"/>
              <a:gd name="T15" fmla="*/ 275 h 919"/>
              <a:gd name="T16" fmla="*/ 0 w 1378"/>
              <a:gd name="T17" fmla="*/ 392 h 919"/>
              <a:gd name="T18" fmla="*/ 172 w 1378"/>
              <a:gd name="T19" fmla="*/ 468 h 919"/>
              <a:gd name="T20" fmla="*/ 544 w 1378"/>
              <a:gd name="T21" fmla="*/ 807 h 919"/>
              <a:gd name="T22" fmla="*/ 826 w 1378"/>
              <a:gd name="T23" fmla="*/ 892 h 919"/>
              <a:gd name="T24" fmla="*/ 1012 w 1378"/>
              <a:gd name="T25" fmla="*/ 672 h 919"/>
              <a:gd name="T26" fmla="*/ 1056 w 1378"/>
              <a:gd name="T27" fmla="*/ 463 h 919"/>
              <a:gd name="T28" fmla="*/ 1157 w 1378"/>
              <a:gd name="T29" fmla="*/ 278 h 919"/>
              <a:gd name="T30" fmla="*/ 1293 w 1378"/>
              <a:gd name="T31" fmla="*/ 190 h 919"/>
              <a:gd name="T32" fmla="*/ 1317 w 1378"/>
              <a:gd name="T33" fmla="*/ 41 h 919"/>
              <a:gd name="T34" fmla="*/ 1128 w 1378"/>
              <a:gd name="T35" fmla="*/ 38 h 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78" h="919">
                <a:moveTo>
                  <a:pt x="1128" y="38"/>
                </a:moveTo>
                <a:cubicBezTo>
                  <a:pt x="1061" y="85"/>
                  <a:pt x="1043" y="177"/>
                  <a:pt x="987" y="235"/>
                </a:cubicBezTo>
                <a:cubicBezTo>
                  <a:pt x="974" y="248"/>
                  <a:pt x="960" y="260"/>
                  <a:pt x="943" y="265"/>
                </a:cubicBezTo>
                <a:cubicBezTo>
                  <a:pt x="898" y="278"/>
                  <a:pt x="853" y="249"/>
                  <a:pt x="820" y="216"/>
                </a:cubicBezTo>
                <a:cubicBezTo>
                  <a:pt x="787" y="184"/>
                  <a:pt x="755" y="146"/>
                  <a:pt x="710" y="136"/>
                </a:cubicBezTo>
                <a:cubicBezTo>
                  <a:pt x="650" y="123"/>
                  <a:pt x="593" y="166"/>
                  <a:pt x="549" y="209"/>
                </a:cubicBezTo>
                <a:cubicBezTo>
                  <a:pt x="505" y="252"/>
                  <a:pt x="456" y="301"/>
                  <a:pt x="394" y="302"/>
                </a:cubicBezTo>
                <a:cubicBezTo>
                  <a:pt x="356" y="303"/>
                  <a:pt x="320" y="284"/>
                  <a:pt x="284" y="275"/>
                </a:cubicBezTo>
                <a:cubicBezTo>
                  <a:pt x="177" y="247"/>
                  <a:pt x="55" y="297"/>
                  <a:pt x="0" y="392"/>
                </a:cubicBezTo>
                <a:cubicBezTo>
                  <a:pt x="64" y="396"/>
                  <a:pt x="121" y="430"/>
                  <a:pt x="172" y="468"/>
                </a:cubicBezTo>
                <a:cubicBezTo>
                  <a:pt x="306" y="569"/>
                  <a:pt x="411" y="704"/>
                  <a:pt x="544" y="807"/>
                </a:cubicBezTo>
                <a:cubicBezTo>
                  <a:pt x="625" y="869"/>
                  <a:pt x="728" y="919"/>
                  <a:pt x="826" y="892"/>
                </a:cubicBezTo>
                <a:cubicBezTo>
                  <a:pt x="922" y="865"/>
                  <a:pt x="984" y="768"/>
                  <a:pt x="1012" y="672"/>
                </a:cubicBezTo>
                <a:cubicBezTo>
                  <a:pt x="1032" y="603"/>
                  <a:pt x="1039" y="532"/>
                  <a:pt x="1056" y="463"/>
                </a:cubicBezTo>
                <a:cubicBezTo>
                  <a:pt x="1073" y="393"/>
                  <a:pt x="1103" y="324"/>
                  <a:pt x="1157" y="278"/>
                </a:cubicBezTo>
                <a:cubicBezTo>
                  <a:pt x="1198" y="243"/>
                  <a:pt x="1251" y="224"/>
                  <a:pt x="1293" y="190"/>
                </a:cubicBezTo>
                <a:cubicBezTo>
                  <a:pt x="1337" y="154"/>
                  <a:pt x="1378" y="79"/>
                  <a:pt x="1317" y="41"/>
                </a:cubicBezTo>
                <a:cubicBezTo>
                  <a:pt x="1262" y="7"/>
                  <a:pt x="1182" y="0"/>
                  <a:pt x="1128" y="3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1" name="任意多边形: 形状 300">
            <a:extLst>
              <a:ext uri="{FF2B5EF4-FFF2-40B4-BE49-F238E27FC236}">
                <a16:creationId xmlns:a16="http://schemas.microsoft.com/office/drawing/2014/main" id="{05D049B1-B3AF-4660-A09F-16BE7B652FBC}"/>
              </a:ext>
            </a:extLst>
          </p:cNvPr>
          <p:cNvSpPr/>
          <p:nvPr/>
        </p:nvSpPr>
        <p:spPr>
          <a:xfrm rot="2609415">
            <a:off x="1672192" y="4602292"/>
            <a:ext cx="914400" cy="301752"/>
          </a:xfrm>
          <a:custGeom>
            <a:avLst/>
            <a:gdLst>
              <a:gd name="connsiteX0" fmla="*/ 147108 w 914400"/>
              <a:gd name="connsiteY0" fmla="*/ 0 h 301752"/>
              <a:gd name="connsiteX1" fmla="*/ 767292 w 914400"/>
              <a:gd name="connsiteY1" fmla="*/ 0 h 301752"/>
              <a:gd name="connsiteX2" fmla="*/ 914400 w 914400"/>
              <a:gd name="connsiteY2" fmla="*/ 150876 h 301752"/>
              <a:gd name="connsiteX3" fmla="*/ 767292 w 914400"/>
              <a:gd name="connsiteY3" fmla="*/ 301752 h 301752"/>
              <a:gd name="connsiteX4" fmla="*/ 147108 w 914400"/>
              <a:gd name="connsiteY4" fmla="*/ 301752 h 301752"/>
              <a:gd name="connsiteX5" fmla="*/ 0 w 914400"/>
              <a:gd name="connsiteY5" fmla="*/ 150876 h 301752"/>
              <a:gd name="connsiteX6" fmla="*/ 147108 w 914400"/>
              <a:gd name="connsiteY6" fmla="*/ 0 h 301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 h="301752">
                <a:moveTo>
                  <a:pt x="147108" y="0"/>
                </a:moveTo>
                <a:lnTo>
                  <a:pt x="767292" y="0"/>
                </a:lnTo>
                <a:cubicBezTo>
                  <a:pt x="848529" y="0"/>
                  <a:pt x="914400" y="67545"/>
                  <a:pt x="914400" y="150876"/>
                </a:cubicBezTo>
                <a:cubicBezTo>
                  <a:pt x="914400" y="234207"/>
                  <a:pt x="848529" y="301752"/>
                  <a:pt x="767292" y="301752"/>
                </a:cubicBezTo>
                <a:lnTo>
                  <a:pt x="147108" y="301752"/>
                </a:lnTo>
                <a:cubicBezTo>
                  <a:pt x="65871" y="301752"/>
                  <a:pt x="0" y="234207"/>
                  <a:pt x="0" y="150876"/>
                </a:cubicBezTo>
                <a:cubicBezTo>
                  <a:pt x="0" y="67545"/>
                  <a:pt x="65871" y="0"/>
                  <a:pt x="147108" y="0"/>
                </a:cubicBezTo>
                <a:close/>
              </a:path>
            </a:pathLst>
          </a:custGeom>
          <a:gradFill>
            <a:gsLst>
              <a:gs pos="0">
                <a:schemeClr val="accent1"/>
              </a:gs>
              <a:gs pos="100000">
                <a:schemeClr val="accent2"/>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296" name="图片 295">
            <a:extLst>
              <a:ext uri="{FF2B5EF4-FFF2-40B4-BE49-F238E27FC236}">
                <a16:creationId xmlns:a16="http://schemas.microsoft.com/office/drawing/2014/main" id="{54B907FF-C19C-4373-8F70-F5D1879BF46E}"/>
              </a:ext>
            </a:extLst>
          </p:cNvPr>
          <p:cNvPicPr>
            <a:picLocks noChangeAspect="1"/>
          </p:cNvPicPr>
          <p:nvPr/>
        </p:nvPicPr>
        <p:blipFill>
          <a:blip r:embed="rId3"/>
          <a:stretch>
            <a:fillRect/>
          </a:stretch>
        </p:blipFill>
        <p:spPr>
          <a:xfrm>
            <a:off x="6363275" y="932142"/>
            <a:ext cx="1167071" cy="1177219"/>
          </a:xfrm>
          <a:prstGeom prst="rect">
            <a:avLst/>
          </a:prstGeom>
        </p:spPr>
      </p:pic>
      <p:sp>
        <p:nvSpPr>
          <p:cNvPr id="1253" name="Freeform 253">
            <a:extLst>
              <a:ext uri="{FF2B5EF4-FFF2-40B4-BE49-F238E27FC236}">
                <a16:creationId xmlns:a16="http://schemas.microsoft.com/office/drawing/2014/main" id="{9F350A3B-7754-4B9B-B861-574C87E7E615}"/>
              </a:ext>
            </a:extLst>
          </p:cNvPr>
          <p:cNvSpPr>
            <a:spLocks/>
          </p:cNvSpPr>
          <p:nvPr/>
        </p:nvSpPr>
        <p:spPr bwMode="auto">
          <a:xfrm>
            <a:off x="-1971059" y="-1446845"/>
            <a:ext cx="3000375" cy="5329238"/>
          </a:xfrm>
          <a:custGeom>
            <a:avLst/>
            <a:gdLst>
              <a:gd name="T0" fmla="*/ 768 w 794"/>
              <a:gd name="T1" fmla="*/ 1178 h 1413"/>
              <a:gd name="T2" fmla="*/ 608 w 794"/>
              <a:gd name="T3" fmla="*/ 996 h 1413"/>
              <a:gd name="T4" fmla="*/ 589 w 794"/>
              <a:gd name="T5" fmla="*/ 946 h 1413"/>
              <a:gd name="T6" fmla="*/ 664 w 794"/>
              <a:gd name="T7" fmla="*/ 838 h 1413"/>
              <a:gd name="T8" fmla="*/ 767 w 794"/>
              <a:gd name="T9" fmla="*/ 749 h 1413"/>
              <a:gd name="T10" fmla="*/ 733 w 794"/>
              <a:gd name="T11" fmla="*/ 576 h 1413"/>
              <a:gd name="T12" fmla="*/ 677 w 794"/>
              <a:gd name="T13" fmla="*/ 404 h 1413"/>
              <a:gd name="T14" fmla="*/ 729 w 794"/>
              <a:gd name="T15" fmla="*/ 302 h 1413"/>
              <a:gd name="T16" fmla="*/ 679 w 794"/>
              <a:gd name="T17" fmla="*/ 0 h 1413"/>
              <a:gd name="T18" fmla="*/ 566 w 794"/>
              <a:gd name="T19" fmla="*/ 150 h 1413"/>
              <a:gd name="T20" fmla="*/ 152 w 794"/>
              <a:gd name="T21" fmla="*/ 436 h 1413"/>
              <a:gd name="T22" fmla="*/ 5 w 794"/>
              <a:gd name="T23" fmla="*/ 690 h 1413"/>
              <a:gd name="T24" fmla="*/ 177 w 794"/>
              <a:gd name="T25" fmla="*/ 922 h 1413"/>
              <a:gd name="T26" fmla="*/ 371 w 794"/>
              <a:gd name="T27" fmla="*/ 1012 h 1413"/>
              <a:gd name="T28" fmla="*/ 528 w 794"/>
              <a:gd name="T29" fmla="*/ 1152 h 1413"/>
              <a:gd name="T30" fmla="*/ 582 w 794"/>
              <a:gd name="T31" fmla="*/ 1305 h 1413"/>
              <a:gd name="T32" fmla="*/ 723 w 794"/>
              <a:gd name="T33" fmla="*/ 1362 h 1413"/>
              <a:gd name="T34" fmla="*/ 768 w 794"/>
              <a:gd name="T35" fmla="*/ 1178 h 1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4" h="1413">
                <a:moveTo>
                  <a:pt x="768" y="1178"/>
                </a:moveTo>
                <a:cubicBezTo>
                  <a:pt x="738" y="1103"/>
                  <a:pt x="652" y="1065"/>
                  <a:pt x="608" y="996"/>
                </a:cubicBezTo>
                <a:cubicBezTo>
                  <a:pt x="598" y="981"/>
                  <a:pt x="590" y="964"/>
                  <a:pt x="589" y="946"/>
                </a:cubicBezTo>
                <a:cubicBezTo>
                  <a:pt x="586" y="900"/>
                  <a:pt x="625" y="863"/>
                  <a:pt x="664" y="838"/>
                </a:cubicBezTo>
                <a:cubicBezTo>
                  <a:pt x="703" y="814"/>
                  <a:pt x="748" y="791"/>
                  <a:pt x="767" y="749"/>
                </a:cubicBezTo>
                <a:cubicBezTo>
                  <a:pt x="794" y="694"/>
                  <a:pt x="764" y="628"/>
                  <a:pt x="733" y="576"/>
                </a:cubicBezTo>
                <a:cubicBezTo>
                  <a:pt x="701" y="523"/>
                  <a:pt x="665" y="464"/>
                  <a:pt x="677" y="404"/>
                </a:cubicBezTo>
                <a:cubicBezTo>
                  <a:pt x="685" y="367"/>
                  <a:pt x="711" y="336"/>
                  <a:pt x="729" y="302"/>
                </a:cubicBezTo>
                <a:cubicBezTo>
                  <a:pt x="781" y="205"/>
                  <a:pt x="759" y="75"/>
                  <a:pt x="679" y="0"/>
                </a:cubicBezTo>
                <a:cubicBezTo>
                  <a:pt x="661" y="61"/>
                  <a:pt x="615" y="109"/>
                  <a:pt x="566" y="150"/>
                </a:cubicBezTo>
                <a:cubicBezTo>
                  <a:pt x="437" y="258"/>
                  <a:pt x="282" y="329"/>
                  <a:pt x="152" y="436"/>
                </a:cubicBezTo>
                <a:cubicBezTo>
                  <a:pt x="73" y="500"/>
                  <a:pt x="0" y="589"/>
                  <a:pt x="5" y="690"/>
                </a:cubicBezTo>
                <a:cubicBezTo>
                  <a:pt x="9" y="791"/>
                  <a:pt x="89" y="873"/>
                  <a:pt x="177" y="922"/>
                </a:cubicBezTo>
                <a:cubicBezTo>
                  <a:pt x="239" y="957"/>
                  <a:pt x="307" y="980"/>
                  <a:pt x="371" y="1012"/>
                </a:cubicBezTo>
                <a:cubicBezTo>
                  <a:pt x="434" y="1045"/>
                  <a:pt x="495" y="1089"/>
                  <a:pt x="528" y="1152"/>
                </a:cubicBezTo>
                <a:cubicBezTo>
                  <a:pt x="552" y="1201"/>
                  <a:pt x="559" y="1256"/>
                  <a:pt x="582" y="1305"/>
                </a:cubicBezTo>
                <a:cubicBezTo>
                  <a:pt x="607" y="1356"/>
                  <a:pt x="672" y="1413"/>
                  <a:pt x="723" y="1362"/>
                </a:cubicBezTo>
                <a:cubicBezTo>
                  <a:pt x="768" y="1317"/>
                  <a:pt x="793" y="1240"/>
                  <a:pt x="768" y="117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1284" name="图片 1283">
            <a:extLst>
              <a:ext uri="{FF2B5EF4-FFF2-40B4-BE49-F238E27FC236}">
                <a16:creationId xmlns:a16="http://schemas.microsoft.com/office/drawing/2014/main" id="{4BB8734D-30D3-4BDA-A22A-D8D5181D9DC1}"/>
              </a:ext>
            </a:extLst>
          </p:cNvPr>
          <p:cNvPicPr>
            <a:picLocks noChangeAspect="1"/>
          </p:cNvPicPr>
          <p:nvPr/>
        </p:nvPicPr>
        <p:blipFill>
          <a:blip r:embed="rId4">
            <a:duotone>
              <a:prstClr val="black"/>
              <a:schemeClr val="accent5">
                <a:tint val="45000"/>
                <a:satMod val="400000"/>
              </a:schemeClr>
            </a:duotone>
          </a:blip>
          <a:stretch>
            <a:fillRect/>
          </a:stretch>
        </p:blipFill>
        <p:spPr>
          <a:xfrm>
            <a:off x="6872839" y="-1117237"/>
            <a:ext cx="2234473" cy="2234473"/>
          </a:xfrm>
          <a:prstGeom prst="rect">
            <a:avLst/>
          </a:prstGeom>
        </p:spPr>
      </p:pic>
      <p:pic>
        <p:nvPicPr>
          <p:cNvPr id="1285" name="图片 1284">
            <a:extLst>
              <a:ext uri="{FF2B5EF4-FFF2-40B4-BE49-F238E27FC236}">
                <a16:creationId xmlns:a16="http://schemas.microsoft.com/office/drawing/2014/main" id="{BEB0CE88-82DE-4B33-B5C7-871F654D3B48}"/>
              </a:ext>
            </a:extLst>
          </p:cNvPr>
          <p:cNvPicPr>
            <a:picLocks noChangeAspect="1"/>
          </p:cNvPicPr>
          <p:nvPr/>
        </p:nvPicPr>
        <p:blipFill>
          <a:blip r:embed="rId3"/>
          <a:stretch>
            <a:fillRect/>
          </a:stretch>
        </p:blipFill>
        <p:spPr>
          <a:xfrm>
            <a:off x="4248864" y="3957331"/>
            <a:ext cx="701101" cy="707197"/>
          </a:xfrm>
          <a:prstGeom prst="rect">
            <a:avLst/>
          </a:prstGeom>
        </p:spPr>
      </p:pic>
      <p:pic>
        <p:nvPicPr>
          <p:cNvPr id="297" name="图片 296">
            <a:extLst>
              <a:ext uri="{FF2B5EF4-FFF2-40B4-BE49-F238E27FC236}">
                <a16:creationId xmlns:a16="http://schemas.microsoft.com/office/drawing/2014/main" id="{DE0CB9A8-28A3-4F20-9563-ED75E84F5751}"/>
              </a:ext>
            </a:extLst>
          </p:cNvPr>
          <p:cNvPicPr>
            <a:picLocks noChangeAspect="1"/>
          </p:cNvPicPr>
          <p:nvPr/>
        </p:nvPicPr>
        <p:blipFill>
          <a:blip r:embed="rId4">
            <a:duotone>
              <a:prstClr val="black"/>
              <a:schemeClr val="accent5">
                <a:tint val="45000"/>
                <a:satMod val="400000"/>
              </a:schemeClr>
            </a:duotone>
          </a:blip>
          <a:stretch>
            <a:fillRect/>
          </a:stretch>
        </p:blipFill>
        <p:spPr>
          <a:xfrm>
            <a:off x="250540" y="4664528"/>
            <a:ext cx="2234473" cy="2234473"/>
          </a:xfrm>
          <a:prstGeom prst="rect">
            <a:avLst/>
          </a:prstGeom>
        </p:spPr>
      </p:pic>
      <p:sp>
        <p:nvSpPr>
          <p:cNvPr id="1286" name="椭圆 1285">
            <a:extLst>
              <a:ext uri="{FF2B5EF4-FFF2-40B4-BE49-F238E27FC236}">
                <a16:creationId xmlns:a16="http://schemas.microsoft.com/office/drawing/2014/main" id="{A199BFC3-FC07-444A-9169-4142DA9326BC}"/>
              </a:ext>
            </a:extLst>
          </p:cNvPr>
          <p:cNvSpPr/>
          <p:nvPr/>
        </p:nvSpPr>
        <p:spPr>
          <a:xfrm>
            <a:off x="603660" y="1829757"/>
            <a:ext cx="495300" cy="4953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5" name="文本框 344">
            <a:extLst>
              <a:ext uri="{FF2B5EF4-FFF2-40B4-BE49-F238E27FC236}">
                <a16:creationId xmlns:a16="http://schemas.microsoft.com/office/drawing/2014/main" id="{D6A6E081-E972-4D99-8859-70303903A717}"/>
              </a:ext>
            </a:extLst>
          </p:cNvPr>
          <p:cNvSpPr txBox="1"/>
          <p:nvPr/>
        </p:nvSpPr>
        <p:spPr>
          <a:xfrm>
            <a:off x="978713" y="1517508"/>
            <a:ext cx="4548041" cy="1446550"/>
          </a:xfrm>
          <a:prstGeom prst="rect">
            <a:avLst/>
          </a:prstGeom>
          <a:noFill/>
          <a:effectLst>
            <a:outerShdw blurRad="63500" sx="102000" sy="102000" algn="ctr" rotWithShape="0">
              <a:prstClr val="black">
                <a:alpha val="50000"/>
              </a:prstClr>
            </a:outerShdw>
          </a:effectLst>
        </p:spPr>
        <p:txBody>
          <a:bodyPr wrap="none" rtlCol="0">
            <a:spAutoFit/>
          </a:bodyPr>
          <a:lstStyle/>
          <a:p>
            <a:pPr algn="ctr"/>
            <a:r>
              <a:rPr lang="en-US" altLang="zh-CN" sz="4400" dirty="0" err="1">
                <a:solidFill>
                  <a:schemeClr val="bg1"/>
                </a:solidFill>
                <a:latin typeface="等线" panose="02010600030101010101" pitchFamily="2" charset="-122"/>
                <a:ea typeface="等线" panose="02010600030101010101" pitchFamily="2" charset="-122"/>
              </a:rPr>
              <a:t>ChatGPT</a:t>
            </a:r>
            <a:r>
              <a:rPr lang="zh-CN" altLang="en-US" sz="4400" dirty="0">
                <a:solidFill>
                  <a:schemeClr val="bg1"/>
                </a:solidFill>
                <a:latin typeface="等线" panose="02010600030101010101" pitchFamily="2" charset="-122"/>
                <a:ea typeface="等线" panose="02010600030101010101" pitchFamily="2" charset="-122"/>
              </a:rPr>
              <a:t>狂飙之下</a:t>
            </a:r>
            <a:endParaRPr lang="en-US" altLang="zh-CN" sz="4400" dirty="0">
              <a:solidFill>
                <a:schemeClr val="bg1"/>
              </a:solidFill>
              <a:latin typeface="等线" panose="02010600030101010101" pitchFamily="2" charset="-122"/>
              <a:ea typeface="等线" panose="02010600030101010101" pitchFamily="2" charset="-122"/>
            </a:endParaRPr>
          </a:p>
          <a:p>
            <a:r>
              <a:rPr lang="zh-CN" altLang="en-US" sz="4400" dirty="0">
                <a:solidFill>
                  <a:schemeClr val="bg1"/>
                </a:solidFill>
                <a:latin typeface="等线" panose="02010600030101010101" pitchFamily="2" charset="-122"/>
                <a:ea typeface="等线" panose="02010600030101010101" pitchFamily="2" charset="-122"/>
              </a:rPr>
              <a:t>我们何去何从</a:t>
            </a:r>
          </a:p>
        </p:txBody>
      </p:sp>
      <p:sp>
        <p:nvSpPr>
          <p:cNvPr id="346" name="TextBox 17">
            <a:extLst>
              <a:ext uri="{FF2B5EF4-FFF2-40B4-BE49-F238E27FC236}">
                <a16:creationId xmlns:a16="http://schemas.microsoft.com/office/drawing/2014/main" id="{2F69CC31-8BF7-4F30-AA39-6733494B377F}"/>
              </a:ext>
            </a:extLst>
          </p:cNvPr>
          <p:cNvSpPr txBox="1"/>
          <p:nvPr/>
        </p:nvSpPr>
        <p:spPr>
          <a:xfrm>
            <a:off x="1098960" y="3059162"/>
            <a:ext cx="4273398" cy="1347485"/>
          </a:xfrm>
          <a:prstGeom prst="rect">
            <a:avLst/>
          </a:prstGeom>
          <a:noFill/>
        </p:spPr>
        <p:txBody>
          <a:bodyPr wrap="square" rtlCol="0">
            <a:spAutoFit/>
          </a:bodyPr>
          <a:lstStyle/>
          <a:p>
            <a:pPr>
              <a:lnSpc>
                <a:spcPct val="130000"/>
              </a:lnSpc>
            </a:pPr>
            <a:r>
              <a:rPr lang="zh-CN" altLang="en-US" sz="1600" b="1" dirty="0">
                <a:solidFill>
                  <a:schemeClr val="bg1"/>
                </a:solidFill>
                <a:latin typeface="等线" panose="02010600030101010101" pitchFamily="2" charset="-122"/>
                <a:ea typeface="等线" panose="02010600030101010101" pitchFamily="2" charset="-122"/>
                <a:cs typeface="Roboto Light" charset="0"/>
              </a:rPr>
              <a:t>第九组</a:t>
            </a:r>
            <a:r>
              <a:rPr lang="en-US" altLang="zh-CN" sz="1600" b="1" dirty="0">
                <a:solidFill>
                  <a:schemeClr val="bg1"/>
                </a:solidFill>
                <a:latin typeface="等线" panose="02010600030101010101" pitchFamily="2" charset="-122"/>
                <a:ea typeface="等线" panose="02010600030101010101" pitchFamily="2" charset="-122"/>
                <a:cs typeface="Roboto Light" charset="0"/>
              </a:rPr>
              <a:t>	</a:t>
            </a:r>
            <a:r>
              <a:rPr lang="zh-CN" altLang="en-US" sz="1600" b="1" dirty="0">
                <a:solidFill>
                  <a:schemeClr val="bg1"/>
                </a:solidFill>
                <a:latin typeface="等线" panose="02010600030101010101" pitchFamily="2" charset="-122"/>
                <a:ea typeface="等线" panose="02010600030101010101" pitchFamily="2" charset="-122"/>
                <a:cs typeface="Roboto Light" charset="0"/>
              </a:rPr>
              <a:t>组长</a:t>
            </a:r>
            <a:r>
              <a:rPr lang="zh-CN" altLang="en-US" sz="1600" dirty="0">
                <a:solidFill>
                  <a:schemeClr val="bg1"/>
                </a:solidFill>
                <a:latin typeface="等线" panose="02010600030101010101" pitchFamily="2" charset="-122"/>
                <a:ea typeface="等线" panose="02010600030101010101" pitchFamily="2" charset="-122"/>
                <a:cs typeface="Roboto Light" charset="0"/>
              </a:rPr>
              <a:t>：</a:t>
            </a:r>
            <a:r>
              <a:rPr lang="en-US" altLang="zh-CN" sz="1600" dirty="0">
                <a:solidFill>
                  <a:schemeClr val="bg1"/>
                </a:solidFill>
                <a:latin typeface="等线" panose="02010600030101010101" pitchFamily="2" charset="-122"/>
                <a:ea typeface="等线" panose="02010600030101010101" pitchFamily="2" charset="-122"/>
                <a:cs typeface="Roboto Light" charset="0"/>
              </a:rPr>
              <a:t>	</a:t>
            </a:r>
            <a:r>
              <a:rPr lang="zh-CN" altLang="en-US" sz="1600" dirty="0">
                <a:solidFill>
                  <a:schemeClr val="bg1"/>
                </a:solidFill>
                <a:latin typeface="等线" panose="02010600030101010101" pitchFamily="2" charset="-122"/>
                <a:ea typeface="等线" panose="02010600030101010101" pitchFamily="2" charset="-122"/>
                <a:cs typeface="Roboto Light" charset="0"/>
              </a:rPr>
              <a:t>谢王东</a:t>
            </a:r>
            <a:endParaRPr lang="en-US" altLang="zh-CN" sz="1600" dirty="0">
              <a:solidFill>
                <a:schemeClr val="bg1"/>
              </a:solidFill>
              <a:latin typeface="等线" panose="02010600030101010101" pitchFamily="2" charset="-122"/>
              <a:ea typeface="等线" panose="02010600030101010101" pitchFamily="2" charset="-122"/>
              <a:cs typeface="Roboto Light" charset="0"/>
            </a:endParaRPr>
          </a:p>
          <a:p>
            <a:pPr>
              <a:lnSpc>
                <a:spcPct val="130000"/>
              </a:lnSpc>
            </a:pPr>
            <a:r>
              <a:rPr lang="en-US" altLang="zh-CN" sz="1600" b="1" dirty="0">
                <a:solidFill>
                  <a:schemeClr val="bg1"/>
                </a:solidFill>
                <a:latin typeface="等线" panose="02010600030101010101" pitchFamily="2" charset="-122"/>
                <a:ea typeface="等线" panose="02010600030101010101" pitchFamily="2" charset="-122"/>
                <a:cs typeface="Roboto Light" charset="0"/>
              </a:rPr>
              <a:t>	</a:t>
            </a:r>
            <a:r>
              <a:rPr lang="zh-CN" altLang="en-US" sz="1600" b="1" dirty="0">
                <a:solidFill>
                  <a:schemeClr val="bg1"/>
                </a:solidFill>
                <a:latin typeface="等线" panose="02010600030101010101" pitchFamily="2" charset="-122"/>
                <a:ea typeface="等线" panose="02010600030101010101" pitchFamily="2" charset="-122"/>
                <a:cs typeface="Roboto Light" charset="0"/>
              </a:rPr>
              <a:t>组员</a:t>
            </a:r>
            <a:r>
              <a:rPr lang="zh-CN" altLang="en-US" sz="1600" dirty="0">
                <a:solidFill>
                  <a:schemeClr val="bg1"/>
                </a:solidFill>
                <a:latin typeface="等线" panose="02010600030101010101" pitchFamily="2" charset="-122"/>
                <a:ea typeface="等线" panose="02010600030101010101" pitchFamily="2" charset="-122"/>
                <a:cs typeface="Roboto Light" charset="0"/>
              </a:rPr>
              <a:t>：</a:t>
            </a:r>
            <a:r>
              <a:rPr lang="en-US" altLang="zh-CN" sz="1600" dirty="0">
                <a:solidFill>
                  <a:schemeClr val="bg1"/>
                </a:solidFill>
                <a:latin typeface="等线" panose="02010600030101010101" pitchFamily="2" charset="-122"/>
                <a:ea typeface="等线" panose="02010600030101010101" pitchFamily="2" charset="-122"/>
                <a:cs typeface="Roboto Light" charset="0"/>
              </a:rPr>
              <a:t>	</a:t>
            </a:r>
            <a:r>
              <a:rPr lang="zh-CN" altLang="en-US" sz="1600" dirty="0">
                <a:solidFill>
                  <a:schemeClr val="bg1"/>
                </a:solidFill>
                <a:latin typeface="等线" panose="02010600030101010101" pitchFamily="2" charset="-122"/>
                <a:ea typeface="等线" panose="02010600030101010101" pitchFamily="2" charset="-122"/>
                <a:cs typeface="Roboto Light" charset="0"/>
              </a:rPr>
              <a:t>唐沈延 </a:t>
            </a:r>
            <a:r>
              <a:rPr lang="en-US" altLang="zh-CN" sz="1600" dirty="0">
                <a:solidFill>
                  <a:schemeClr val="bg1"/>
                </a:solidFill>
                <a:latin typeface="等线" panose="02010600030101010101" pitchFamily="2" charset="-122"/>
                <a:ea typeface="等线" panose="02010600030101010101" pitchFamily="2" charset="-122"/>
                <a:cs typeface="Roboto Light" charset="0"/>
              </a:rPr>
              <a:t>	</a:t>
            </a:r>
            <a:r>
              <a:rPr lang="zh-CN" altLang="en-US" sz="1600" dirty="0">
                <a:solidFill>
                  <a:schemeClr val="bg1"/>
                </a:solidFill>
                <a:latin typeface="等线" panose="02010600030101010101" pitchFamily="2" charset="-122"/>
                <a:ea typeface="等线" panose="02010600030101010101" pitchFamily="2" charset="-122"/>
                <a:cs typeface="Roboto Light" charset="0"/>
              </a:rPr>
              <a:t>田永铭 </a:t>
            </a:r>
            <a:r>
              <a:rPr lang="en-US" altLang="zh-CN" sz="1600" dirty="0">
                <a:solidFill>
                  <a:schemeClr val="bg1"/>
                </a:solidFill>
                <a:latin typeface="等线" panose="02010600030101010101" pitchFamily="2" charset="-122"/>
                <a:ea typeface="等线" panose="02010600030101010101" pitchFamily="2" charset="-122"/>
                <a:cs typeface="Roboto Light" charset="0"/>
              </a:rPr>
              <a:t>	</a:t>
            </a:r>
            <a:r>
              <a:rPr lang="zh-CN" altLang="en-US" sz="1600" dirty="0">
                <a:solidFill>
                  <a:schemeClr val="bg1"/>
                </a:solidFill>
                <a:latin typeface="等线" panose="02010600030101010101" pitchFamily="2" charset="-122"/>
                <a:ea typeface="等线" panose="02010600030101010101" pitchFamily="2" charset="-122"/>
                <a:cs typeface="Roboto Light" charset="0"/>
              </a:rPr>
              <a:t>许修齐 </a:t>
            </a:r>
            <a:endParaRPr lang="en-US" altLang="zh-CN" sz="1600" dirty="0">
              <a:solidFill>
                <a:schemeClr val="bg1"/>
              </a:solidFill>
              <a:latin typeface="等线" panose="02010600030101010101" pitchFamily="2" charset="-122"/>
              <a:ea typeface="等线" panose="02010600030101010101" pitchFamily="2" charset="-122"/>
              <a:cs typeface="Roboto Light" charset="0"/>
            </a:endParaRPr>
          </a:p>
          <a:p>
            <a:pPr>
              <a:lnSpc>
                <a:spcPct val="130000"/>
              </a:lnSpc>
            </a:pPr>
            <a:r>
              <a:rPr lang="en-US" altLang="zh-CN" sz="1600" dirty="0">
                <a:solidFill>
                  <a:schemeClr val="bg1"/>
                </a:solidFill>
                <a:latin typeface="等线" panose="02010600030101010101" pitchFamily="2" charset="-122"/>
                <a:ea typeface="等线" panose="02010600030101010101" pitchFamily="2" charset="-122"/>
                <a:cs typeface="Roboto Light" charset="0"/>
              </a:rPr>
              <a:t>		</a:t>
            </a:r>
            <a:r>
              <a:rPr lang="zh-CN" altLang="en-US" sz="1600" dirty="0">
                <a:solidFill>
                  <a:schemeClr val="bg1"/>
                </a:solidFill>
                <a:latin typeface="等线" panose="02010600030101010101" pitchFamily="2" charset="-122"/>
                <a:ea typeface="等线" panose="02010600030101010101" pitchFamily="2" charset="-122"/>
                <a:cs typeface="Roboto Light" charset="0"/>
              </a:rPr>
              <a:t>周益韬 </a:t>
            </a:r>
            <a:r>
              <a:rPr lang="en-US" altLang="zh-CN" sz="1600" dirty="0">
                <a:solidFill>
                  <a:schemeClr val="bg1"/>
                </a:solidFill>
                <a:latin typeface="等线" panose="02010600030101010101" pitchFamily="2" charset="-122"/>
                <a:ea typeface="等线" panose="02010600030101010101" pitchFamily="2" charset="-122"/>
                <a:cs typeface="Roboto Light" charset="0"/>
              </a:rPr>
              <a:t>	</a:t>
            </a:r>
            <a:r>
              <a:rPr lang="zh-CN" altLang="en-US" sz="1600" dirty="0">
                <a:solidFill>
                  <a:schemeClr val="bg1"/>
                </a:solidFill>
                <a:latin typeface="等线" panose="02010600030101010101" pitchFamily="2" charset="-122"/>
                <a:ea typeface="等线" panose="02010600030101010101" pitchFamily="2" charset="-122"/>
                <a:cs typeface="Roboto Light" charset="0"/>
              </a:rPr>
              <a:t>张乐天 </a:t>
            </a:r>
            <a:r>
              <a:rPr lang="en-US" altLang="zh-CN" sz="1600" dirty="0">
                <a:solidFill>
                  <a:schemeClr val="bg1"/>
                </a:solidFill>
                <a:latin typeface="等线" panose="02010600030101010101" pitchFamily="2" charset="-122"/>
                <a:ea typeface="等线" panose="02010600030101010101" pitchFamily="2" charset="-122"/>
                <a:cs typeface="Roboto Light" charset="0"/>
              </a:rPr>
              <a:t>	</a:t>
            </a:r>
            <a:r>
              <a:rPr lang="zh-CN" altLang="en-US" sz="1600" dirty="0">
                <a:solidFill>
                  <a:schemeClr val="bg1"/>
                </a:solidFill>
                <a:latin typeface="等线" panose="02010600030101010101" pitchFamily="2" charset="-122"/>
                <a:ea typeface="等线" panose="02010600030101010101" pitchFamily="2" charset="-122"/>
                <a:cs typeface="Roboto Light" charset="0"/>
              </a:rPr>
              <a:t>毛九弢 </a:t>
            </a:r>
            <a:endParaRPr lang="en-US" altLang="zh-CN" sz="1600" dirty="0">
              <a:solidFill>
                <a:schemeClr val="bg1"/>
              </a:solidFill>
              <a:latin typeface="等线" panose="02010600030101010101" pitchFamily="2" charset="-122"/>
              <a:ea typeface="等线" panose="02010600030101010101" pitchFamily="2" charset="-122"/>
              <a:cs typeface="Roboto Light" charset="0"/>
            </a:endParaRPr>
          </a:p>
          <a:p>
            <a:pPr>
              <a:lnSpc>
                <a:spcPct val="130000"/>
              </a:lnSpc>
            </a:pPr>
            <a:r>
              <a:rPr lang="en-US" altLang="zh-CN" sz="1600" dirty="0">
                <a:solidFill>
                  <a:schemeClr val="bg1"/>
                </a:solidFill>
                <a:latin typeface="等线" panose="02010600030101010101" pitchFamily="2" charset="-122"/>
                <a:ea typeface="等线" panose="02010600030101010101" pitchFamily="2" charset="-122"/>
                <a:cs typeface="Roboto Light" charset="0"/>
              </a:rPr>
              <a:t>		</a:t>
            </a:r>
            <a:r>
              <a:rPr lang="zh-CN" altLang="en-US" sz="1600" dirty="0">
                <a:solidFill>
                  <a:schemeClr val="bg1"/>
                </a:solidFill>
                <a:latin typeface="等线" panose="02010600030101010101" pitchFamily="2" charset="-122"/>
                <a:ea typeface="等线" panose="02010600030101010101" pitchFamily="2" charset="-122"/>
                <a:cs typeface="Roboto Light" charset="0"/>
              </a:rPr>
              <a:t>陈宗奕 </a:t>
            </a:r>
            <a:r>
              <a:rPr lang="en-US" altLang="zh-CN" sz="1600" dirty="0">
                <a:solidFill>
                  <a:schemeClr val="bg1"/>
                </a:solidFill>
                <a:latin typeface="等线" panose="02010600030101010101" pitchFamily="2" charset="-122"/>
                <a:ea typeface="等线" panose="02010600030101010101" pitchFamily="2" charset="-122"/>
                <a:cs typeface="Roboto Light" charset="0"/>
              </a:rPr>
              <a:t>	</a:t>
            </a:r>
            <a:r>
              <a:rPr lang="zh-CN" altLang="en-US" sz="1600" dirty="0">
                <a:solidFill>
                  <a:schemeClr val="bg1"/>
                </a:solidFill>
                <a:latin typeface="等线" panose="02010600030101010101" pitchFamily="2" charset="-122"/>
                <a:ea typeface="等线" panose="02010600030101010101" pitchFamily="2" charset="-122"/>
                <a:cs typeface="Roboto Light" charset="0"/>
              </a:rPr>
              <a:t>陆迅 </a:t>
            </a:r>
            <a:r>
              <a:rPr lang="en-US" altLang="zh-CN" sz="1600" dirty="0">
                <a:solidFill>
                  <a:schemeClr val="bg1"/>
                </a:solidFill>
                <a:latin typeface="等线" panose="02010600030101010101" pitchFamily="2" charset="-122"/>
                <a:ea typeface="等线" panose="02010600030101010101" pitchFamily="2" charset="-122"/>
                <a:cs typeface="Roboto Light" charset="0"/>
              </a:rPr>
              <a:t>	</a:t>
            </a:r>
            <a:r>
              <a:rPr lang="zh-CN" altLang="en-US" sz="1600" dirty="0">
                <a:solidFill>
                  <a:schemeClr val="bg1"/>
                </a:solidFill>
                <a:latin typeface="等线" panose="02010600030101010101" pitchFamily="2" charset="-122"/>
                <a:ea typeface="等线" panose="02010600030101010101" pitchFamily="2" charset="-122"/>
                <a:cs typeface="Roboto Light" charset="0"/>
              </a:rPr>
              <a:t>袁理</a:t>
            </a:r>
            <a:endParaRPr lang="en-US" sz="1600" dirty="0">
              <a:solidFill>
                <a:schemeClr val="bg1"/>
              </a:solidFill>
              <a:latin typeface="等线" panose="02010600030101010101" pitchFamily="2" charset="-122"/>
              <a:ea typeface="等线" panose="02010600030101010101" pitchFamily="2" charset="-122"/>
              <a:cs typeface="Roboto Light" charset="0"/>
            </a:endParaRPr>
          </a:p>
        </p:txBody>
      </p:sp>
    </p:spTree>
    <p:extLst>
      <p:ext uri="{BB962C8B-B14F-4D97-AF65-F5344CB8AC3E}">
        <p14:creationId xmlns:p14="http://schemas.microsoft.com/office/powerpoint/2010/main" val="182122952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345"/>
                                        </p:tgtEl>
                                        <p:attrNameLst>
                                          <p:attrName>style.visibility</p:attrName>
                                        </p:attrNameLst>
                                      </p:cBhvr>
                                      <p:to>
                                        <p:strVal val="visible"/>
                                      </p:to>
                                    </p:set>
                                    <p:anim calcmode="lin" valueType="num">
                                      <p:cBhvr>
                                        <p:cTn id="7" dur="500" fill="hold"/>
                                        <p:tgtEl>
                                          <p:spTgt spid="345"/>
                                        </p:tgtEl>
                                        <p:attrNameLst>
                                          <p:attrName>ppt_w</p:attrName>
                                        </p:attrNameLst>
                                      </p:cBhvr>
                                      <p:tavLst>
                                        <p:tav tm="0">
                                          <p:val>
                                            <p:fltVal val="0"/>
                                          </p:val>
                                        </p:tav>
                                        <p:tav tm="100000">
                                          <p:val>
                                            <p:strVal val="#ppt_w"/>
                                          </p:val>
                                        </p:tav>
                                      </p:tavLst>
                                    </p:anim>
                                    <p:anim calcmode="lin" valueType="num">
                                      <p:cBhvr>
                                        <p:cTn id="8" dur="500" fill="hold"/>
                                        <p:tgtEl>
                                          <p:spTgt spid="345"/>
                                        </p:tgtEl>
                                        <p:attrNameLst>
                                          <p:attrName>ppt_h</p:attrName>
                                        </p:attrNameLst>
                                      </p:cBhvr>
                                      <p:tavLst>
                                        <p:tav tm="0">
                                          <p:val>
                                            <p:fltVal val="0"/>
                                          </p:val>
                                        </p:tav>
                                        <p:tav tm="100000">
                                          <p:val>
                                            <p:strVal val="#ppt_h"/>
                                          </p:val>
                                        </p:tav>
                                      </p:tavLst>
                                    </p:anim>
                                    <p:animEffect transition="in" filter="fade">
                                      <p:cBhvr>
                                        <p:cTn id="9" dur="500"/>
                                        <p:tgtEl>
                                          <p:spTgt spid="345"/>
                                        </p:tgtEl>
                                      </p:cBhvr>
                                    </p:animEffect>
                                  </p:childTnLst>
                                </p:cTn>
                              </p:par>
                            </p:childTnLst>
                          </p:cTn>
                        </p:par>
                        <p:par>
                          <p:cTn id="10" fill="hold">
                            <p:stCondLst>
                              <p:cond delay="1300"/>
                            </p:stCondLst>
                            <p:childTnLst>
                              <p:par>
                                <p:cTn id="11" presetID="10" presetClass="entr" presetSubtype="0" fill="hold" grpId="0" nodeType="afterEffect">
                                  <p:stCondLst>
                                    <p:cond delay="0"/>
                                  </p:stCondLst>
                                  <p:childTnLst>
                                    <p:set>
                                      <p:cBhvr>
                                        <p:cTn id="12" dur="1" fill="hold">
                                          <p:stCondLst>
                                            <p:cond delay="0"/>
                                          </p:stCondLst>
                                        </p:cTn>
                                        <p:tgtEl>
                                          <p:spTgt spid="346"/>
                                        </p:tgtEl>
                                        <p:attrNameLst>
                                          <p:attrName>style.visibility</p:attrName>
                                        </p:attrNameLst>
                                      </p:cBhvr>
                                      <p:to>
                                        <p:strVal val="visible"/>
                                      </p:to>
                                    </p:set>
                                    <p:animEffect transition="in" filter="fade">
                                      <p:cBhvr>
                                        <p:cTn id="13" dur="1000"/>
                                        <p:tgtEl>
                                          <p:spTgt spid="346"/>
                                        </p:tgtEl>
                                      </p:cBhvr>
                                    </p:animEffect>
                                  </p:childTnLst>
                                </p:cTn>
                              </p:par>
                              <p:par>
                                <p:cTn id="14" presetID="64" presetClass="path" presetSubtype="0" decel="100000" fill="hold" grpId="1" nodeType="withEffect">
                                  <p:stCondLst>
                                    <p:cond delay="0"/>
                                  </p:stCondLst>
                                  <p:childTnLst>
                                    <p:animMotion origin="layout" path="M 5.55556E-7 2.71605E-6 L 5.55556E-7 0.05 " pathEditMode="relative" rAng="0" ptsTypes="AA">
                                      <p:cBhvr>
                                        <p:cTn id="15" dur="1000" spd="-100000" fill="hold"/>
                                        <p:tgtEl>
                                          <p:spTgt spid="346"/>
                                        </p:tgtEl>
                                        <p:attrNameLst>
                                          <p:attrName>ppt_x</p:attrName>
                                          <p:attrName>ppt_y</p:attrName>
                                        </p:attrNameLst>
                                      </p:cBhvr>
                                      <p:rCtr x="0" y="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 grpId="0"/>
      <p:bldP spid="346" grpId="0"/>
      <p:bldP spid="346" grpId="1"/>
    </p:bldLst>
  </p:timing>
  <p:extLst>
    <p:ext uri="{E180D4A7-C9FB-4DFB-919C-405C955672EB}">
      <p14:showEvtLst xmlns:p14="http://schemas.microsoft.com/office/powerpoint/2010/main">
        <p14:playEvt time="1" objId="10"/>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B4482343-61F4-46CC-9D14-4DE6D32993F5}"/>
              </a:ext>
            </a:extLst>
          </p:cNvPr>
          <p:cNvSpPr/>
          <p:nvPr/>
        </p:nvSpPr>
        <p:spPr>
          <a:xfrm>
            <a:off x="5741790" y="1325210"/>
            <a:ext cx="4604186" cy="4604186"/>
          </a:xfrm>
          <a:prstGeom prst="ellipse">
            <a:avLst/>
          </a:prstGeom>
          <a:noFill/>
          <a:ln w="25400">
            <a:gradFill>
              <a:gsLst>
                <a:gs pos="0">
                  <a:schemeClr val="accent1"/>
                </a:gs>
                <a:gs pos="100000">
                  <a:schemeClr val="accent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257">
            <a:extLst>
              <a:ext uri="{FF2B5EF4-FFF2-40B4-BE49-F238E27FC236}">
                <a16:creationId xmlns:a16="http://schemas.microsoft.com/office/drawing/2014/main" id="{2E661BBC-AC28-472A-AE14-FEAB243705C2}"/>
              </a:ext>
            </a:extLst>
          </p:cNvPr>
          <p:cNvSpPr>
            <a:spLocks/>
          </p:cNvSpPr>
          <p:nvPr/>
        </p:nvSpPr>
        <p:spPr bwMode="auto">
          <a:xfrm>
            <a:off x="3528726" y="3785344"/>
            <a:ext cx="5197475" cy="3470275"/>
          </a:xfrm>
          <a:custGeom>
            <a:avLst/>
            <a:gdLst>
              <a:gd name="T0" fmla="*/ 1128 w 1378"/>
              <a:gd name="T1" fmla="*/ 38 h 919"/>
              <a:gd name="T2" fmla="*/ 987 w 1378"/>
              <a:gd name="T3" fmla="*/ 235 h 919"/>
              <a:gd name="T4" fmla="*/ 943 w 1378"/>
              <a:gd name="T5" fmla="*/ 265 h 919"/>
              <a:gd name="T6" fmla="*/ 820 w 1378"/>
              <a:gd name="T7" fmla="*/ 216 h 919"/>
              <a:gd name="T8" fmla="*/ 710 w 1378"/>
              <a:gd name="T9" fmla="*/ 136 h 919"/>
              <a:gd name="T10" fmla="*/ 549 w 1378"/>
              <a:gd name="T11" fmla="*/ 209 h 919"/>
              <a:gd name="T12" fmla="*/ 394 w 1378"/>
              <a:gd name="T13" fmla="*/ 302 h 919"/>
              <a:gd name="T14" fmla="*/ 284 w 1378"/>
              <a:gd name="T15" fmla="*/ 275 h 919"/>
              <a:gd name="T16" fmla="*/ 0 w 1378"/>
              <a:gd name="T17" fmla="*/ 392 h 919"/>
              <a:gd name="T18" fmla="*/ 172 w 1378"/>
              <a:gd name="T19" fmla="*/ 468 h 919"/>
              <a:gd name="T20" fmla="*/ 544 w 1378"/>
              <a:gd name="T21" fmla="*/ 807 h 919"/>
              <a:gd name="T22" fmla="*/ 826 w 1378"/>
              <a:gd name="T23" fmla="*/ 892 h 919"/>
              <a:gd name="T24" fmla="*/ 1012 w 1378"/>
              <a:gd name="T25" fmla="*/ 672 h 919"/>
              <a:gd name="T26" fmla="*/ 1056 w 1378"/>
              <a:gd name="T27" fmla="*/ 463 h 919"/>
              <a:gd name="T28" fmla="*/ 1157 w 1378"/>
              <a:gd name="T29" fmla="*/ 278 h 919"/>
              <a:gd name="T30" fmla="*/ 1293 w 1378"/>
              <a:gd name="T31" fmla="*/ 190 h 919"/>
              <a:gd name="T32" fmla="*/ 1317 w 1378"/>
              <a:gd name="T33" fmla="*/ 41 h 919"/>
              <a:gd name="T34" fmla="*/ 1128 w 1378"/>
              <a:gd name="T35" fmla="*/ 38 h 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78" h="919">
                <a:moveTo>
                  <a:pt x="1128" y="38"/>
                </a:moveTo>
                <a:cubicBezTo>
                  <a:pt x="1061" y="85"/>
                  <a:pt x="1043" y="177"/>
                  <a:pt x="987" y="235"/>
                </a:cubicBezTo>
                <a:cubicBezTo>
                  <a:pt x="974" y="248"/>
                  <a:pt x="960" y="260"/>
                  <a:pt x="943" y="265"/>
                </a:cubicBezTo>
                <a:cubicBezTo>
                  <a:pt x="898" y="278"/>
                  <a:pt x="853" y="249"/>
                  <a:pt x="820" y="216"/>
                </a:cubicBezTo>
                <a:cubicBezTo>
                  <a:pt x="787" y="184"/>
                  <a:pt x="755" y="146"/>
                  <a:pt x="710" y="136"/>
                </a:cubicBezTo>
                <a:cubicBezTo>
                  <a:pt x="650" y="123"/>
                  <a:pt x="593" y="166"/>
                  <a:pt x="549" y="209"/>
                </a:cubicBezTo>
                <a:cubicBezTo>
                  <a:pt x="505" y="252"/>
                  <a:pt x="456" y="301"/>
                  <a:pt x="394" y="302"/>
                </a:cubicBezTo>
                <a:cubicBezTo>
                  <a:pt x="356" y="303"/>
                  <a:pt x="320" y="284"/>
                  <a:pt x="284" y="275"/>
                </a:cubicBezTo>
                <a:cubicBezTo>
                  <a:pt x="177" y="247"/>
                  <a:pt x="55" y="297"/>
                  <a:pt x="0" y="392"/>
                </a:cubicBezTo>
                <a:cubicBezTo>
                  <a:pt x="64" y="396"/>
                  <a:pt x="121" y="430"/>
                  <a:pt x="172" y="468"/>
                </a:cubicBezTo>
                <a:cubicBezTo>
                  <a:pt x="306" y="569"/>
                  <a:pt x="411" y="704"/>
                  <a:pt x="544" y="807"/>
                </a:cubicBezTo>
                <a:cubicBezTo>
                  <a:pt x="625" y="869"/>
                  <a:pt x="728" y="919"/>
                  <a:pt x="826" y="892"/>
                </a:cubicBezTo>
                <a:cubicBezTo>
                  <a:pt x="922" y="865"/>
                  <a:pt x="984" y="768"/>
                  <a:pt x="1012" y="672"/>
                </a:cubicBezTo>
                <a:cubicBezTo>
                  <a:pt x="1032" y="603"/>
                  <a:pt x="1039" y="532"/>
                  <a:pt x="1056" y="463"/>
                </a:cubicBezTo>
                <a:cubicBezTo>
                  <a:pt x="1073" y="393"/>
                  <a:pt x="1103" y="324"/>
                  <a:pt x="1157" y="278"/>
                </a:cubicBezTo>
                <a:cubicBezTo>
                  <a:pt x="1198" y="243"/>
                  <a:pt x="1251" y="224"/>
                  <a:pt x="1293" y="190"/>
                </a:cubicBezTo>
                <a:cubicBezTo>
                  <a:pt x="1337" y="154"/>
                  <a:pt x="1378" y="79"/>
                  <a:pt x="1317" y="41"/>
                </a:cubicBezTo>
                <a:cubicBezTo>
                  <a:pt x="1262" y="7"/>
                  <a:pt x="1182" y="0"/>
                  <a:pt x="1128" y="3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任意多边形: 形状 13">
            <a:extLst>
              <a:ext uri="{FF2B5EF4-FFF2-40B4-BE49-F238E27FC236}">
                <a16:creationId xmlns:a16="http://schemas.microsoft.com/office/drawing/2014/main" id="{0A779D51-CB62-4B3E-9E91-D397BDDAEFDF}"/>
              </a:ext>
            </a:extLst>
          </p:cNvPr>
          <p:cNvSpPr/>
          <p:nvPr/>
        </p:nvSpPr>
        <p:spPr>
          <a:xfrm rot="2609415">
            <a:off x="1672192" y="4602292"/>
            <a:ext cx="914400" cy="301752"/>
          </a:xfrm>
          <a:custGeom>
            <a:avLst/>
            <a:gdLst>
              <a:gd name="connsiteX0" fmla="*/ 147108 w 914400"/>
              <a:gd name="connsiteY0" fmla="*/ 0 h 301752"/>
              <a:gd name="connsiteX1" fmla="*/ 767292 w 914400"/>
              <a:gd name="connsiteY1" fmla="*/ 0 h 301752"/>
              <a:gd name="connsiteX2" fmla="*/ 914400 w 914400"/>
              <a:gd name="connsiteY2" fmla="*/ 150876 h 301752"/>
              <a:gd name="connsiteX3" fmla="*/ 767292 w 914400"/>
              <a:gd name="connsiteY3" fmla="*/ 301752 h 301752"/>
              <a:gd name="connsiteX4" fmla="*/ 147108 w 914400"/>
              <a:gd name="connsiteY4" fmla="*/ 301752 h 301752"/>
              <a:gd name="connsiteX5" fmla="*/ 0 w 914400"/>
              <a:gd name="connsiteY5" fmla="*/ 150876 h 301752"/>
              <a:gd name="connsiteX6" fmla="*/ 147108 w 914400"/>
              <a:gd name="connsiteY6" fmla="*/ 0 h 301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 h="301752">
                <a:moveTo>
                  <a:pt x="147108" y="0"/>
                </a:moveTo>
                <a:lnTo>
                  <a:pt x="767292" y="0"/>
                </a:lnTo>
                <a:cubicBezTo>
                  <a:pt x="848529" y="0"/>
                  <a:pt x="914400" y="67545"/>
                  <a:pt x="914400" y="150876"/>
                </a:cubicBezTo>
                <a:cubicBezTo>
                  <a:pt x="914400" y="234207"/>
                  <a:pt x="848529" y="301752"/>
                  <a:pt x="767292" y="301752"/>
                </a:cubicBezTo>
                <a:lnTo>
                  <a:pt x="147108" y="301752"/>
                </a:lnTo>
                <a:cubicBezTo>
                  <a:pt x="65871" y="301752"/>
                  <a:pt x="0" y="234207"/>
                  <a:pt x="0" y="150876"/>
                </a:cubicBezTo>
                <a:cubicBezTo>
                  <a:pt x="0" y="67545"/>
                  <a:pt x="65871" y="0"/>
                  <a:pt x="147108" y="0"/>
                </a:cubicBezTo>
                <a:close/>
              </a:path>
            </a:pathLst>
          </a:custGeom>
          <a:gradFill>
            <a:gsLst>
              <a:gs pos="0">
                <a:schemeClr val="accent1"/>
              </a:gs>
              <a:gs pos="100000">
                <a:schemeClr val="accent2"/>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15" name="图片 14">
            <a:extLst>
              <a:ext uri="{FF2B5EF4-FFF2-40B4-BE49-F238E27FC236}">
                <a16:creationId xmlns:a16="http://schemas.microsoft.com/office/drawing/2014/main" id="{2DF8884B-8FF2-44E2-9BDC-EBF87FB5001C}"/>
              </a:ext>
            </a:extLst>
          </p:cNvPr>
          <p:cNvPicPr>
            <a:picLocks noChangeAspect="1"/>
          </p:cNvPicPr>
          <p:nvPr/>
        </p:nvPicPr>
        <p:blipFill>
          <a:blip r:embed="rId3"/>
          <a:stretch>
            <a:fillRect/>
          </a:stretch>
        </p:blipFill>
        <p:spPr>
          <a:xfrm>
            <a:off x="6748283" y="920191"/>
            <a:ext cx="1167071" cy="1177219"/>
          </a:xfrm>
          <a:prstGeom prst="rect">
            <a:avLst/>
          </a:prstGeom>
        </p:spPr>
      </p:pic>
      <p:sp>
        <p:nvSpPr>
          <p:cNvPr id="16" name="Freeform 253">
            <a:extLst>
              <a:ext uri="{FF2B5EF4-FFF2-40B4-BE49-F238E27FC236}">
                <a16:creationId xmlns:a16="http://schemas.microsoft.com/office/drawing/2014/main" id="{200FDFFD-2B9A-4089-8C29-66C72C6046C7}"/>
              </a:ext>
            </a:extLst>
          </p:cNvPr>
          <p:cNvSpPr>
            <a:spLocks/>
          </p:cNvSpPr>
          <p:nvPr/>
        </p:nvSpPr>
        <p:spPr bwMode="auto">
          <a:xfrm>
            <a:off x="-1971059" y="-1446845"/>
            <a:ext cx="3000375" cy="5329238"/>
          </a:xfrm>
          <a:custGeom>
            <a:avLst/>
            <a:gdLst>
              <a:gd name="T0" fmla="*/ 768 w 794"/>
              <a:gd name="T1" fmla="*/ 1178 h 1413"/>
              <a:gd name="T2" fmla="*/ 608 w 794"/>
              <a:gd name="T3" fmla="*/ 996 h 1413"/>
              <a:gd name="T4" fmla="*/ 589 w 794"/>
              <a:gd name="T5" fmla="*/ 946 h 1413"/>
              <a:gd name="T6" fmla="*/ 664 w 794"/>
              <a:gd name="T7" fmla="*/ 838 h 1413"/>
              <a:gd name="T8" fmla="*/ 767 w 794"/>
              <a:gd name="T9" fmla="*/ 749 h 1413"/>
              <a:gd name="T10" fmla="*/ 733 w 794"/>
              <a:gd name="T11" fmla="*/ 576 h 1413"/>
              <a:gd name="T12" fmla="*/ 677 w 794"/>
              <a:gd name="T13" fmla="*/ 404 h 1413"/>
              <a:gd name="T14" fmla="*/ 729 w 794"/>
              <a:gd name="T15" fmla="*/ 302 h 1413"/>
              <a:gd name="T16" fmla="*/ 679 w 794"/>
              <a:gd name="T17" fmla="*/ 0 h 1413"/>
              <a:gd name="T18" fmla="*/ 566 w 794"/>
              <a:gd name="T19" fmla="*/ 150 h 1413"/>
              <a:gd name="T20" fmla="*/ 152 w 794"/>
              <a:gd name="T21" fmla="*/ 436 h 1413"/>
              <a:gd name="T22" fmla="*/ 5 w 794"/>
              <a:gd name="T23" fmla="*/ 690 h 1413"/>
              <a:gd name="T24" fmla="*/ 177 w 794"/>
              <a:gd name="T25" fmla="*/ 922 h 1413"/>
              <a:gd name="T26" fmla="*/ 371 w 794"/>
              <a:gd name="T27" fmla="*/ 1012 h 1413"/>
              <a:gd name="T28" fmla="*/ 528 w 794"/>
              <a:gd name="T29" fmla="*/ 1152 h 1413"/>
              <a:gd name="T30" fmla="*/ 582 w 794"/>
              <a:gd name="T31" fmla="*/ 1305 h 1413"/>
              <a:gd name="T32" fmla="*/ 723 w 794"/>
              <a:gd name="T33" fmla="*/ 1362 h 1413"/>
              <a:gd name="T34" fmla="*/ 768 w 794"/>
              <a:gd name="T35" fmla="*/ 1178 h 1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4" h="1413">
                <a:moveTo>
                  <a:pt x="768" y="1178"/>
                </a:moveTo>
                <a:cubicBezTo>
                  <a:pt x="738" y="1103"/>
                  <a:pt x="652" y="1065"/>
                  <a:pt x="608" y="996"/>
                </a:cubicBezTo>
                <a:cubicBezTo>
                  <a:pt x="598" y="981"/>
                  <a:pt x="590" y="964"/>
                  <a:pt x="589" y="946"/>
                </a:cubicBezTo>
                <a:cubicBezTo>
                  <a:pt x="586" y="900"/>
                  <a:pt x="625" y="863"/>
                  <a:pt x="664" y="838"/>
                </a:cubicBezTo>
                <a:cubicBezTo>
                  <a:pt x="703" y="814"/>
                  <a:pt x="748" y="791"/>
                  <a:pt x="767" y="749"/>
                </a:cubicBezTo>
                <a:cubicBezTo>
                  <a:pt x="794" y="694"/>
                  <a:pt x="764" y="628"/>
                  <a:pt x="733" y="576"/>
                </a:cubicBezTo>
                <a:cubicBezTo>
                  <a:pt x="701" y="523"/>
                  <a:pt x="665" y="464"/>
                  <a:pt x="677" y="404"/>
                </a:cubicBezTo>
                <a:cubicBezTo>
                  <a:pt x="685" y="367"/>
                  <a:pt x="711" y="336"/>
                  <a:pt x="729" y="302"/>
                </a:cubicBezTo>
                <a:cubicBezTo>
                  <a:pt x="781" y="205"/>
                  <a:pt x="759" y="75"/>
                  <a:pt x="679" y="0"/>
                </a:cubicBezTo>
                <a:cubicBezTo>
                  <a:pt x="661" y="61"/>
                  <a:pt x="615" y="109"/>
                  <a:pt x="566" y="150"/>
                </a:cubicBezTo>
                <a:cubicBezTo>
                  <a:pt x="437" y="258"/>
                  <a:pt x="282" y="329"/>
                  <a:pt x="152" y="436"/>
                </a:cubicBezTo>
                <a:cubicBezTo>
                  <a:pt x="73" y="500"/>
                  <a:pt x="0" y="589"/>
                  <a:pt x="5" y="690"/>
                </a:cubicBezTo>
                <a:cubicBezTo>
                  <a:pt x="9" y="791"/>
                  <a:pt x="89" y="873"/>
                  <a:pt x="177" y="922"/>
                </a:cubicBezTo>
                <a:cubicBezTo>
                  <a:pt x="239" y="957"/>
                  <a:pt x="307" y="980"/>
                  <a:pt x="371" y="1012"/>
                </a:cubicBezTo>
                <a:cubicBezTo>
                  <a:pt x="434" y="1045"/>
                  <a:pt x="495" y="1089"/>
                  <a:pt x="528" y="1152"/>
                </a:cubicBezTo>
                <a:cubicBezTo>
                  <a:pt x="552" y="1201"/>
                  <a:pt x="559" y="1256"/>
                  <a:pt x="582" y="1305"/>
                </a:cubicBezTo>
                <a:cubicBezTo>
                  <a:pt x="607" y="1356"/>
                  <a:pt x="672" y="1413"/>
                  <a:pt x="723" y="1362"/>
                </a:cubicBezTo>
                <a:cubicBezTo>
                  <a:pt x="768" y="1317"/>
                  <a:pt x="793" y="1240"/>
                  <a:pt x="768" y="117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17" name="图片 16">
            <a:extLst>
              <a:ext uri="{FF2B5EF4-FFF2-40B4-BE49-F238E27FC236}">
                <a16:creationId xmlns:a16="http://schemas.microsoft.com/office/drawing/2014/main" id="{FC6E83B5-8E68-4C96-9617-A62A534C6A52}"/>
              </a:ext>
            </a:extLst>
          </p:cNvPr>
          <p:cNvPicPr>
            <a:picLocks noChangeAspect="1"/>
          </p:cNvPicPr>
          <p:nvPr/>
        </p:nvPicPr>
        <p:blipFill>
          <a:blip r:embed="rId4">
            <a:duotone>
              <a:prstClr val="black"/>
              <a:schemeClr val="accent5">
                <a:tint val="45000"/>
                <a:satMod val="400000"/>
              </a:schemeClr>
            </a:duotone>
          </a:blip>
          <a:stretch>
            <a:fillRect/>
          </a:stretch>
        </p:blipFill>
        <p:spPr>
          <a:xfrm>
            <a:off x="7245685" y="-943503"/>
            <a:ext cx="1884979" cy="1884979"/>
          </a:xfrm>
          <a:prstGeom prst="rect">
            <a:avLst/>
          </a:prstGeom>
        </p:spPr>
      </p:pic>
      <p:pic>
        <p:nvPicPr>
          <p:cNvPr id="19" name="图片 18">
            <a:extLst>
              <a:ext uri="{FF2B5EF4-FFF2-40B4-BE49-F238E27FC236}">
                <a16:creationId xmlns:a16="http://schemas.microsoft.com/office/drawing/2014/main" id="{27F764DC-CF4D-4CAA-8C67-2997E16D7A1A}"/>
              </a:ext>
            </a:extLst>
          </p:cNvPr>
          <p:cNvPicPr>
            <a:picLocks noChangeAspect="1"/>
          </p:cNvPicPr>
          <p:nvPr/>
        </p:nvPicPr>
        <p:blipFill>
          <a:blip r:embed="rId3"/>
          <a:stretch>
            <a:fillRect/>
          </a:stretch>
        </p:blipFill>
        <p:spPr>
          <a:xfrm>
            <a:off x="4633872" y="3945380"/>
            <a:ext cx="701101" cy="707197"/>
          </a:xfrm>
          <a:prstGeom prst="rect">
            <a:avLst/>
          </a:prstGeom>
        </p:spPr>
      </p:pic>
      <p:pic>
        <p:nvPicPr>
          <p:cNvPr id="20" name="图片 19">
            <a:extLst>
              <a:ext uri="{FF2B5EF4-FFF2-40B4-BE49-F238E27FC236}">
                <a16:creationId xmlns:a16="http://schemas.microsoft.com/office/drawing/2014/main" id="{900AC550-8CD4-4326-9BD8-6E0B46307BA7}"/>
              </a:ext>
            </a:extLst>
          </p:cNvPr>
          <p:cNvPicPr>
            <a:picLocks noChangeAspect="1"/>
          </p:cNvPicPr>
          <p:nvPr/>
        </p:nvPicPr>
        <p:blipFill>
          <a:blip r:embed="rId4">
            <a:duotone>
              <a:prstClr val="black"/>
              <a:schemeClr val="accent5">
                <a:tint val="45000"/>
                <a:satMod val="400000"/>
              </a:schemeClr>
            </a:duotone>
          </a:blip>
          <a:stretch>
            <a:fillRect/>
          </a:stretch>
        </p:blipFill>
        <p:spPr>
          <a:xfrm>
            <a:off x="250540" y="4664528"/>
            <a:ext cx="2234473" cy="2234473"/>
          </a:xfrm>
          <a:prstGeom prst="rect">
            <a:avLst/>
          </a:prstGeom>
        </p:spPr>
      </p:pic>
      <p:sp>
        <p:nvSpPr>
          <p:cNvPr id="21" name="椭圆 20">
            <a:extLst>
              <a:ext uri="{FF2B5EF4-FFF2-40B4-BE49-F238E27FC236}">
                <a16:creationId xmlns:a16="http://schemas.microsoft.com/office/drawing/2014/main" id="{B94D183B-961C-41EB-8075-83F7DD2497D1}"/>
              </a:ext>
            </a:extLst>
          </p:cNvPr>
          <p:cNvSpPr/>
          <p:nvPr/>
        </p:nvSpPr>
        <p:spPr>
          <a:xfrm>
            <a:off x="603660" y="1829757"/>
            <a:ext cx="495300" cy="4953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91CFF8B9-8794-4561-BA0F-DB7B4CEAD9B4}"/>
              </a:ext>
            </a:extLst>
          </p:cNvPr>
          <p:cNvSpPr/>
          <p:nvPr/>
        </p:nvSpPr>
        <p:spPr>
          <a:xfrm rot="2700000">
            <a:off x="1941652" y="1071898"/>
            <a:ext cx="2850800" cy="285080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思源黑体 CN Regular" panose="020B0500000000000000" pitchFamily="34" charset="-122"/>
              <a:ea typeface="微软雅黑" panose="020B0503020204020204" pitchFamily="34" charset="-122"/>
              <a:sym typeface="Bebas" pitchFamily="2" charset="0"/>
            </a:endParaRPr>
          </a:p>
        </p:txBody>
      </p:sp>
      <p:sp>
        <p:nvSpPr>
          <p:cNvPr id="23" name="TextBox 59">
            <a:extLst>
              <a:ext uri="{FF2B5EF4-FFF2-40B4-BE49-F238E27FC236}">
                <a16:creationId xmlns:a16="http://schemas.microsoft.com/office/drawing/2014/main" id="{18C4DB9E-3E6E-44FD-9D5F-55F15B3BFF03}"/>
              </a:ext>
            </a:extLst>
          </p:cNvPr>
          <p:cNvSpPr>
            <a:spLocks noChangeArrowheads="1"/>
          </p:cNvSpPr>
          <p:nvPr/>
        </p:nvSpPr>
        <p:spPr bwMode="auto">
          <a:xfrm flipH="1">
            <a:off x="2633564" y="1504477"/>
            <a:ext cx="14669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r>
              <a:rPr lang="en-US" altLang="zh-CN" sz="2800" dirty="0">
                <a:solidFill>
                  <a:schemeClr val="accent1"/>
                </a:solidFill>
                <a:latin typeface="Impact" panose="020B0806030902050204" pitchFamily="34" charset="0"/>
                <a:ea typeface="微软雅黑" panose="020B0503020204020204" pitchFamily="34" charset="-122"/>
                <a:sym typeface="Bebas" pitchFamily="2" charset="0"/>
              </a:rPr>
              <a:t>PART  03</a:t>
            </a:r>
          </a:p>
        </p:txBody>
      </p:sp>
      <p:sp>
        <p:nvSpPr>
          <p:cNvPr id="24" name="Rectangle 4">
            <a:extLst>
              <a:ext uri="{FF2B5EF4-FFF2-40B4-BE49-F238E27FC236}">
                <a16:creationId xmlns:a16="http://schemas.microsoft.com/office/drawing/2014/main" id="{348C5052-9F7C-4E22-B7E5-39173D5AC8C7}"/>
              </a:ext>
            </a:extLst>
          </p:cNvPr>
          <p:cNvSpPr txBox="1">
            <a:spLocks noChangeArrowheads="1"/>
          </p:cNvSpPr>
          <p:nvPr/>
        </p:nvSpPr>
        <p:spPr bwMode="auto">
          <a:xfrm>
            <a:off x="1892344" y="2429264"/>
            <a:ext cx="2949417" cy="282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5400" b="0" dirty="0">
                <a:latin typeface="+mj-ea"/>
                <a:cs typeface="Meiryo UI" panose="020B0604030504040204" pitchFamily="34" charset="-128"/>
                <a:sym typeface="Bebas" pitchFamily="2" charset="0"/>
              </a:rPr>
              <a:t>调查分析</a:t>
            </a:r>
          </a:p>
        </p:txBody>
      </p:sp>
    </p:spTree>
    <p:extLst>
      <p:ext uri="{BB962C8B-B14F-4D97-AF65-F5344CB8AC3E}">
        <p14:creationId xmlns:p14="http://schemas.microsoft.com/office/powerpoint/2010/main" val="124828233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12" presetClass="entr" presetSubtype="4" fill="hold" grpId="0" nodeType="withEffect">
                                  <p:stCondLst>
                                    <p:cond delay="100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p:tgtEl>
                                          <p:spTgt spid="23"/>
                                        </p:tgtEl>
                                        <p:attrNameLst>
                                          <p:attrName>ppt_y</p:attrName>
                                        </p:attrNameLst>
                                      </p:cBhvr>
                                      <p:tavLst>
                                        <p:tav tm="0">
                                          <p:val>
                                            <p:strVal val="#ppt_y+#ppt_h*1.125000"/>
                                          </p:val>
                                        </p:tav>
                                        <p:tav tm="100000">
                                          <p:val>
                                            <p:strVal val="#ppt_y"/>
                                          </p:val>
                                        </p:tav>
                                      </p:tavLst>
                                    </p:anim>
                                    <p:animEffect transition="in" filter="wipe(up)">
                                      <p:cBhvr>
                                        <p:cTn id="13" dur="500"/>
                                        <p:tgtEl>
                                          <p:spTgt spid="23"/>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38E1914-34E0-4706-9043-D838891F841A}"/>
              </a:ext>
            </a:extLst>
          </p:cNvPr>
          <p:cNvPicPr>
            <a:picLocks noChangeAspect="1"/>
          </p:cNvPicPr>
          <p:nvPr/>
        </p:nvPicPr>
        <p:blipFill>
          <a:blip r:embed="rId3"/>
          <a:stretch>
            <a:fillRect/>
          </a:stretch>
        </p:blipFill>
        <p:spPr>
          <a:xfrm>
            <a:off x="950470" y="1066608"/>
            <a:ext cx="2489328" cy="3733992"/>
          </a:xfrm>
          <a:prstGeom prst="rect">
            <a:avLst/>
          </a:prstGeom>
        </p:spPr>
      </p:pic>
      <p:sp>
        <p:nvSpPr>
          <p:cNvPr id="2" name="文本框 1">
            <a:extLst>
              <a:ext uri="{FF2B5EF4-FFF2-40B4-BE49-F238E27FC236}">
                <a16:creationId xmlns:a16="http://schemas.microsoft.com/office/drawing/2014/main" id="{25336D3D-B292-44B6-B4D1-50552FFC6EC6}"/>
              </a:ext>
            </a:extLst>
          </p:cNvPr>
          <p:cNvSpPr txBox="1"/>
          <p:nvPr/>
        </p:nvSpPr>
        <p:spPr>
          <a:xfrm>
            <a:off x="890685" y="342900"/>
            <a:ext cx="2339102" cy="523220"/>
          </a:xfrm>
          <a:prstGeom prst="rect">
            <a:avLst/>
          </a:prstGeom>
          <a:noFill/>
        </p:spPr>
        <p:txBody>
          <a:bodyPr wrap="none" rtlCol="0">
            <a:spAutoFit/>
          </a:bodyPr>
          <a:lstStyle/>
          <a:p>
            <a:r>
              <a:rPr lang="zh-CN" altLang="en-US" sz="2800" dirty="0">
                <a:latin typeface="+mj-ea"/>
                <a:ea typeface="+mj-ea"/>
              </a:rPr>
              <a:t>整体调查结果</a:t>
            </a:r>
          </a:p>
        </p:txBody>
      </p:sp>
      <p:pic>
        <p:nvPicPr>
          <p:cNvPr id="3" name="图片 2">
            <a:extLst>
              <a:ext uri="{FF2B5EF4-FFF2-40B4-BE49-F238E27FC236}">
                <a16:creationId xmlns:a16="http://schemas.microsoft.com/office/drawing/2014/main" id="{48FB7449-E11A-4495-B828-59DC9D9439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978" y="907960"/>
            <a:ext cx="5967081" cy="4051287"/>
          </a:xfrm>
          <a:prstGeom prst="rect">
            <a:avLst/>
          </a:prstGeom>
        </p:spPr>
      </p:pic>
      <p:sp>
        <p:nvSpPr>
          <p:cNvPr id="5" name="文本框 4">
            <a:extLst>
              <a:ext uri="{FF2B5EF4-FFF2-40B4-BE49-F238E27FC236}">
                <a16:creationId xmlns:a16="http://schemas.microsoft.com/office/drawing/2014/main" id="{8CDC7A28-3526-491F-ABB2-0876AB8D6095}"/>
              </a:ext>
            </a:extLst>
          </p:cNvPr>
          <p:cNvSpPr txBox="1"/>
          <p:nvPr/>
        </p:nvSpPr>
        <p:spPr>
          <a:xfrm>
            <a:off x="5762384" y="450620"/>
            <a:ext cx="2163673" cy="830997"/>
          </a:xfrm>
          <a:prstGeom prst="rect">
            <a:avLst/>
          </a:prstGeom>
          <a:noFill/>
        </p:spPr>
        <p:txBody>
          <a:bodyPr wrap="square">
            <a:spAutoFit/>
          </a:bodyPr>
          <a:lstStyle/>
          <a:p>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本次调查报告共收集</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213</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份</a:t>
            </a:r>
            <a:endParaRPr lang="zh-CN" altLang="en-US" sz="2000" dirty="0"/>
          </a:p>
        </p:txBody>
      </p:sp>
    </p:spTree>
    <p:extLst>
      <p:ext uri="{BB962C8B-B14F-4D97-AF65-F5344CB8AC3E}">
        <p14:creationId xmlns:p14="http://schemas.microsoft.com/office/powerpoint/2010/main" val="325869713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5336D3D-B292-44B6-B4D1-50552FFC6EC6}"/>
              </a:ext>
            </a:extLst>
          </p:cNvPr>
          <p:cNvSpPr txBox="1"/>
          <p:nvPr/>
        </p:nvSpPr>
        <p:spPr>
          <a:xfrm>
            <a:off x="890685" y="342900"/>
            <a:ext cx="1620957" cy="523220"/>
          </a:xfrm>
          <a:prstGeom prst="rect">
            <a:avLst/>
          </a:prstGeom>
          <a:noFill/>
        </p:spPr>
        <p:txBody>
          <a:bodyPr wrap="none" rtlCol="0">
            <a:spAutoFit/>
          </a:bodyPr>
          <a:lstStyle/>
          <a:p>
            <a:r>
              <a:rPr lang="zh-CN" altLang="en-US" sz="2800" dirty="0">
                <a:latin typeface="+mj-ea"/>
                <a:ea typeface="+mj-ea"/>
              </a:rPr>
              <a:t>专业占比</a:t>
            </a:r>
          </a:p>
        </p:txBody>
      </p:sp>
      <p:pic>
        <p:nvPicPr>
          <p:cNvPr id="8" name="图片 7">
            <a:extLst>
              <a:ext uri="{FF2B5EF4-FFF2-40B4-BE49-F238E27FC236}">
                <a16:creationId xmlns:a16="http://schemas.microsoft.com/office/drawing/2014/main" id="{5DF5D114-BC3C-4D53-874F-70007D2D97FF}"/>
              </a:ext>
            </a:extLst>
          </p:cNvPr>
          <p:cNvPicPr>
            <a:picLocks noChangeAspect="1"/>
          </p:cNvPicPr>
          <p:nvPr/>
        </p:nvPicPr>
        <p:blipFill>
          <a:blip r:embed="rId3"/>
          <a:stretch>
            <a:fillRect/>
          </a:stretch>
        </p:blipFill>
        <p:spPr>
          <a:xfrm>
            <a:off x="176411" y="1036329"/>
            <a:ext cx="8825215" cy="3764271"/>
          </a:xfrm>
          <a:prstGeom prst="rect">
            <a:avLst/>
          </a:prstGeom>
        </p:spPr>
      </p:pic>
      <p:pic>
        <p:nvPicPr>
          <p:cNvPr id="10" name="图片 9">
            <a:extLst>
              <a:ext uri="{FF2B5EF4-FFF2-40B4-BE49-F238E27FC236}">
                <a16:creationId xmlns:a16="http://schemas.microsoft.com/office/drawing/2014/main" id="{ACA2161C-3894-431B-AC08-A1A0A02F64A9}"/>
              </a:ext>
            </a:extLst>
          </p:cNvPr>
          <p:cNvPicPr>
            <a:picLocks noChangeAspect="1"/>
          </p:cNvPicPr>
          <p:nvPr/>
        </p:nvPicPr>
        <p:blipFill>
          <a:blip r:embed="rId4"/>
          <a:stretch>
            <a:fillRect/>
          </a:stretch>
        </p:blipFill>
        <p:spPr>
          <a:xfrm>
            <a:off x="142374" y="1106904"/>
            <a:ext cx="8904999" cy="3667226"/>
          </a:xfrm>
          <a:prstGeom prst="rect">
            <a:avLst/>
          </a:prstGeom>
        </p:spPr>
      </p:pic>
    </p:spTree>
    <p:extLst>
      <p:ext uri="{BB962C8B-B14F-4D97-AF65-F5344CB8AC3E}">
        <p14:creationId xmlns:p14="http://schemas.microsoft.com/office/powerpoint/2010/main" val="346905011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17A869E-98C8-4436-AFEA-F0417B4C7085}"/>
              </a:ext>
            </a:extLst>
          </p:cNvPr>
          <p:cNvPicPr>
            <a:picLocks noChangeAspect="1"/>
          </p:cNvPicPr>
          <p:nvPr/>
        </p:nvPicPr>
        <p:blipFill rotWithShape="1">
          <a:blip r:embed="rId3"/>
          <a:srcRect r="3624"/>
          <a:stretch/>
        </p:blipFill>
        <p:spPr>
          <a:xfrm>
            <a:off x="784162" y="378805"/>
            <a:ext cx="7621643" cy="3104778"/>
          </a:xfrm>
          <a:prstGeom prst="rect">
            <a:avLst/>
          </a:prstGeom>
        </p:spPr>
      </p:pic>
      <p:pic>
        <p:nvPicPr>
          <p:cNvPr id="5" name="图片 4">
            <a:extLst>
              <a:ext uri="{FF2B5EF4-FFF2-40B4-BE49-F238E27FC236}">
                <a16:creationId xmlns:a16="http://schemas.microsoft.com/office/drawing/2014/main" id="{90D9CC1E-7A20-42BA-966E-F47C700A0EEA}"/>
              </a:ext>
            </a:extLst>
          </p:cNvPr>
          <p:cNvPicPr>
            <a:picLocks noChangeAspect="1"/>
          </p:cNvPicPr>
          <p:nvPr/>
        </p:nvPicPr>
        <p:blipFill>
          <a:blip r:embed="rId4"/>
          <a:stretch>
            <a:fillRect/>
          </a:stretch>
        </p:blipFill>
        <p:spPr>
          <a:xfrm>
            <a:off x="1398489" y="819403"/>
            <a:ext cx="6914776" cy="3945292"/>
          </a:xfrm>
          <a:prstGeom prst="rect">
            <a:avLst/>
          </a:prstGeom>
        </p:spPr>
      </p:pic>
      <p:pic>
        <p:nvPicPr>
          <p:cNvPr id="9" name="图片 8">
            <a:extLst>
              <a:ext uri="{FF2B5EF4-FFF2-40B4-BE49-F238E27FC236}">
                <a16:creationId xmlns:a16="http://schemas.microsoft.com/office/drawing/2014/main" id="{BF0A7554-5DAA-41C1-AC3B-5DFA23AD75FA}"/>
              </a:ext>
            </a:extLst>
          </p:cNvPr>
          <p:cNvPicPr>
            <a:picLocks noChangeAspect="1"/>
          </p:cNvPicPr>
          <p:nvPr/>
        </p:nvPicPr>
        <p:blipFill>
          <a:blip r:embed="rId5"/>
          <a:stretch>
            <a:fillRect/>
          </a:stretch>
        </p:blipFill>
        <p:spPr>
          <a:xfrm>
            <a:off x="784162" y="474059"/>
            <a:ext cx="5156446" cy="3009523"/>
          </a:xfrm>
          <a:prstGeom prst="rect">
            <a:avLst/>
          </a:prstGeom>
        </p:spPr>
      </p:pic>
      <p:pic>
        <p:nvPicPr>
          <p:cNvPr id="7" name="图片 6">
            <a:extLst>
              <a:ext uri="{FF2B5EF4-FFF2-40B4-BE49-F238E27FC236}">
                <a16:creationId xmlns:a16="http://schemas.microsoft.com/office/drawing/2014/main" id="{51F7A8DF-53C4-4082-AD10-5639B40C9A94}"/>
              </a:ext>
            </a:extLst>
          </p:cNvPr>
          <p:cNvPicPr>
            <a:picLocks noChangeAspect="1"/>
          </p:cNvPicPr>
          <p:nvPr/>
        </p:nvPicPr>
        <p:blipFill>
          <a:blip r:embed="rId6"/>
          <a:stretch>
            <a:fillRect/>
          </a:stretch>
        </p:blipFill>
        <p:spPr>
          <a:xfrm>
            <a:off x="1694366" y="1006893"/>
            <a:ext cx="7243827" cy="4136607"/>
          </a:xfrm>
          <a:prstGeom prst="rect">
            <a:avLst/>
          </a:prstGeom>
        </p:spPr>
      </p:pic>
    </p:spTree>
    <p:extLst>
      <p:ext uri="{BB962C8B-B14F-4D97-AF65-F5344CB8AC3E}">
        <p14:creationId xmlns:p14="http://schemas.microsoft.com/office/powerpoint/2010/main" val="109402476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5AAF103-FF17-4995-AEBD-C7F1D2DBF429}"/>
              </a:ext>
            </a:extLst>
          </p:cNvPr>
          <p:cNvPicPr>
            <a:picLocks noChangeAspect="1"/>
          </p:cNvPicPr>
          <p:nvPr/>
        </p:nvPicPr>
        <p:blipFill>
          <a:blip r:embed="rId3"/>
          <a:stretch>
            <a:fillRect/>
          </a:stretch>
        </p:blipFill>
        <p:spPr>
          <a:xfrm>
            <a:off x="935618" y="271602"/>
            <a:ext cx="3420253" cy="3194611"/>
          </a:xfrm>
          <a:prstGeom prst="rect">
            <a:avLst/>
          </a:prstGeom>
        </p:spPr>
      </p:pic>
      <p:pic>
        <p:nvPicPr>
          <p:cNvPr id="5" name="图片 4">
            <a:extLst>
              <a:ext uri="{FF2B5EF4-FFF2-40B4-BE49-F238E27FC236}">
                <a16:creationId xmlns:a16="http://schemas.microsoft.com/office/drawing/2014/main" id="{5681810A-2717-4C3D-8E0B-BA4A995984C0}"/>
              </a:ext>
            </a:extLst>
          </p:cNvPr>
          <p:cNvPicPr>
            <a:picLocks noChangeAspect="1"/>
          </p:cNvPicPr>
          <p:nvPr/>
        </p:nvPicPr>
        <p:blipFill>
          <a:blip r:embed="rId4"/>
          <a:stretch>
            <a:fillRect/>
          </a:stretch>
        </p:blipFill>
        <p:spPr>
          <a:xfrm>
            <a:off x="1938667" y="737706"/>
            <a:ext cx="5280840" cy="3897763"/>
          </a:xfrm>
          <a:prstGeom prst="rect">
            <a:avLst/>
          </a:prstGeom>
        </p:spPr>
      </p:pic>
      <p:pic>
        <p:nvPicPr>
          <p:cNvPr id="9" name="图片 8">
            <a:extLst>
              <a:ext uri="{FF2B5EF4-FFF2-40B4-BE49-F238E27FC236}">
                <a16:creationId xmlns:a16="http://schemas.microsoft.com/office/drawing/2014/main" id="{52DA0957-A672-4E81-B6B1-90E6F818C4D0}"/>
              </a:ext>
            </a:extLst>
          </p:cNvPr>
          <p:cNvPicPr>
            <a:picLocks noChangeAspect="1"/>
          </p:cNvPicPr>
          <p:nvPr/>
        </p:nvPicPr>
        <p:blipFill>
          <a:blip r:embed="rId5"/>
          <a:stretch>
            <a:fillRect/>
          </a:stretch>
        </p:blipFill>
        <p:spPr>
          <a:xfrm>
            <a:off x="1524378" y="271603"/>
            <a:ext cx="4536570" cy="860954"/>
          </a:xfrm>
          <a:prstGeom prst="rect">
            <a:avLst/>
          </a:prstGeom>
        </p:spPr>
      </p:pic>
      <p:pic>
        <p:nvPicPr>
          <p:cNvPr id="7" name="图片 6">
            <a:extLst>
              <a:ext uri="{FF2B5EF4-FFF2-40B4-BE49-F238E27FC236}">
                <a16:creationId xmlns:a16="http://schemas.microsoft.com/office/drawing/2014/main" id="{B06548B1-77F5-447F-8B3B-159984DE84D1}"/>
              </a:ext>
            </a:extLst>
          </p:cNvPr>
          <p:cNvPicPr>
            <a:picLocks noChangeAspect="1"/>
          </p:cNvPicPr>
          <p:nvPr/>
        </p:nvPicPr>
        <p:blipFill>
          <a:blip r:embed="rId6"/>
          <a:stretch>
            <a:fillRect/>
          </a:stretch>
        </p:blipFill>
        <p:spPr>
          <a:xfrm>
            <a:off x="1538614" y="1132557"/>
            <a:ext cx="6599215" cy="3930726"/>
          </a:xfrm>
          <a:prstGeom prst="rect">
            <a:avLst/>
          </a:prstGeom>
        </p:spPr>
      </p:pic>
    </p:spTree>
    <p:extLst>
      <p:ext uri="{BB962C8B-B14F-4D97-AF65-F5344CB8AC3E}">
        <p14:creationId xmlns:p14="http://schemas.microsoft.com/office/powerpoint/2010/main" val="406063093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599BA24-1FC5-4531-84FB-41126F8CEFF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29942" y="158075"/>
            <a:ext cx="4364894" cy="3499525"/>
          </a:xfrm>
          <a:prstGeom prst="rect">
            <a:avLst/>
          </a:prstGeom>
        </p:spPr>
      </p:pic>
      <p:pic>
        <p:nvPicPr>
          <p:cNvPr id="5" name="图片 4">
            <a:extLst>
              <a:ext uri="{FF2B5EF4-FFF2-40B4-BE49-F238E27FC236}">
                <a16:creationId xmlns:a16="http://schemas.microsoft.com/office/drawing/2014/main" id="{AA838139-5C10-4156-9B6D-550B6E8BB418}"/>
              </a:ext>
            </a:extLst>
          </p:cNvPr>
          <p:cNvPicPr>
            <a:picLocks noChangeAspect="1"/>
          </p:cNvPicPr>
          <p:nvPr/>
        </p:nvPicPr>
        <p:blipFill>
          <a:blip r:embed="rId4"/>
          <a:stretch>
            <a:fillRect/>
          </a:stretch>
        </p:blipFill>
        <p:spPr>
          <a:xfrm>
            <a:off x="2058727" y="1125499"/>
            <a:ext cx="7085273" cy="3934494"/>
          </a:xfrm>
          <a:prstGeom prst="rect">
            <a:avLst/>
          </a:prstGeom>
        </p:spPr>
      </p:pic>
      <p:pic>
        <p:nvPicPr>
          <p:cNvPr id="7" name="图片 6">
            <a:extLst>
              <a:ext uri="{FF2B5EF4-FFF2-40B4-BE49-F238E27FC236}">
                <a16:creationId xmlns:a16="http://schemas.microsoft.com/office/drawing/2014/main" id="{C007E335-526F-4916-B62A-81E23DB30953}"/>
              </a:ext>
            </a:extLst>
          </p:cNvPr>
          <p:cNvPicPr>
            <a:picLocks noChangeAspect="1"/>
          </p:cNvPicPr>
          <p:nvPr/>
        </p:nvPicPr>
        <p:blipFill>
          <a:blip r:embed="rId5"/>
          <a:stretch>
            <a:fillRect/>
          </a:stretch>
        </p:blipFill>
        <p:spPr>
          <a:xfrm>
            <a:off x="329942" y="327750"/>
            <a:ext cx="6985999" cy="797749"/>
          </a:xfrm>
          <a:prstGeom prst="rect">
            <a:avLst/>
          </a:prstGeom>
        </p:spPr>
      </p:pic>
      <p:pic>
        <p:nvPicPr>
          <p:cNvPr id="9" name="图片 8">
            <a:extLst>
              <a:ext uri="{FF2B5EF4-FFF2-40B4-BE49-F238E27FC236}">
                <a16:creationId xmlns:a16="http://schemas.microsoft.com/office/drawing/2014/main" id="{1921617B-60AA-4BAA-B052-C9BBD2C9A494}"/>
              </a:ext>
            </a:extLst>
          </p:cNvPr>
          <p:cNvPicPr>
            <a:picLocks noChangeAspect="1"/>
          </p:cNvPicPr>
          <p:nvPr/>
        </p:nvPicPr>
        <p:blipFill>
          <a:blip r:embed="rId6"/>
          <a:stretch>
            <a:fillRect/>
          </a:stretch>
        </p:blipFill>
        <p:spPr>
          <a:xfrm>
            <a:off x="561481" y="1029521"/>
            <a:ext cx="6392212" cy="3986808"/>
          </a:xfrm>
          <a:prstGeom prst="rect">
            <a:avLst/>
          </a:prstGeom>
        </p:spPr>
      </p:pic>
    </p:spTree>
    <p:extLst>
      <p:ext uri="{BB962C8B-B14F-4D97-AF65-F5344CB8AC3E}">
        <p14:creationId xmlns:p14="http://schemas.microsoft.com/office/powerpoint/2010/main" val="104977115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8227D4F-CF35-44FB-AFDD-950C688489C8}"/>
              </a:ext>
            </a:extLst>
          </p:cNvPr>
          <p:cNvPicPr>
            <a:picLocks noChangeAspect="1"/>
          </p:cNvPicPr>
          <p:nvPr/>
        </p:nvPicPr>
        <p:blipFill>
          <a:blip r:embed="rId3"/>
          <a:stretch>
            <a:fillRect/>
          </a:stretch>
        </p:blipFill>
        <p:spPr>
          <a:xfrm>
            <a:off x="972442" y="270604"/>
            <a:ext cx="5290135" cy="714883"/>
          </a:xfrm>
          <a:prstGeom prst="rect">
            <a:avLst/>
          </a:prstGeom>
        </p:spPr>
      </p:pic>
      <p:pic>
        <p:nvPicPr>
          <p:cNvPr id="5" name="图片 4">
            <a:extLst>
              <a:ext uri="{FF2B5EF4-FFF2-40B4-BE49-F238E27FC236}">
                <a16:creationId xmlns:a16="http://schemas.microsoft.com/office/drawing/2014/main" id="{79B0C93F-B289-4FDC-A680-5A453E860C1D}"/>
              </a:ext>
            </a:extLst>
          </p:cNvPr>
          <p:cNvPicPr>
            <a:picLocks noChangeAspect="1"/>
          </p:cNvPicPr>
          <p:nvPr/>
        </p:nvPicPr>
        <p:blipFill>
          <a:blip r:embed="rId4"/>
          <a:stretch>
            <a:fillRect/>
          </a:stretch>
        </p:blipFill>
        <p:spPr>
          <a:xfrm>
            <a:off x="972442" y="1067387"/>
            <a:ext cx="6666369" cy="3632204"/>
          </a:xfrm>
          <a:prstGeom prst="rect">
            <a:avLst/>
          </a:prstGeom>
        </p:spPr>
      </p:pic>
      <p:pic>
        <p:nvPicPr>
          <p:cNvPr id="7" name="图片 6">
            <a:extLst>
              <a:ext uri="{FF2B5EF4-FFF2-40B4-BE49-F238E27FC236}">
                <a16:creationId xmlns:a16="http://schemas.microsoft.com/office/drawing/2014/main" id="{344D09B1-3BCE-4747-8DD7-7149843FFAE3}"/>
              </a:ext>
            </a:extLst>
          </p:cNvPr>
          <p:cNvPicPr>
            <a:picLocks noChangeAspect="1"/>
          </p:cNvPicPr>
          <p:nvPr/>
        </p:nvPicPr>
        <p:blipFill>
          <a:blip r:embed="rId5"/>
          <a:stretch>
            <a:fillRect/>
          </a:stretch>
        </p:blipFill>
        <p:spPr>
          <a:xfrm>
            <a:off x="972442" y="216329"/>
            <a:ext cx="6468034" cy="851058"/>
          </a:xfrm>
          <a:prstGeom prst="rect">
            <a:avLst/>
          </a:prstGeom>
        </p:spPr>
      </p:pic>
      <p:pic>
        <p:nvPicPr>
          <p:cNvPr id="9" name="图片 8">
            <a:extLst>
              <a:ext uri="{FF2B5EF4-FFF2-40B4-BE49-F238E27FC236}">
                <a16:creationId xmlns:a16="http://schemas.microsoft.com/office/drawing/2014/main" id="{16068242-F9E1-4200-8BE8-D5FD000DB68C}"/>
              </a:ext>
            </a:extLst>
          </p:cNvPr>
          <p:cNvPicPr>
            <a:picLocks noChangeAspect="1"/>
          </p:cNvPicPr>
          <p:nvPr/>
        </p:nvPicPr>
        <p:blipFill rotWithShape="1">
          <a:blip r:embed="rId6"/>
          <a:srcRect l="2386" r="2637"/>
          <a:stretch/>
        </p:blipFill>
        <p:spPr>
          <a:xfrm>
            <a:off x="648585" y="1067387"/>
            <a:ext cx="8218094" cy="3741729"/>
          </a:xfrm>
          <a:prstGeom prst="rect">
            <a:avLst/>
          </a:prstGeom>
        </p:spPr>
      </p:pic>
      <p:pic>
        <p:nvPicPr>
          <p:cNvPr id="11" name="图片 10">
            <a:extLst>
              <a:ext uri="{FF2B5EF4-FFF2-40B4-BE49-F238E27FC236}">
                <a16:creationId xmlns:a16="http://schemas.microsoft.com/office/drawing/2014/main" id="{54A7428B-102E-48E8-AA42-F3EB2C330E5F}"/>
              </a:ext>
            </a:extLst>
          </p:cNvPr>
          <p:cNvPicPr>
            <a:picLocks noChangeAspect="1"/>
          </p:cNvPicPr>
          <p:nvPr/>
        </p:nvPicPr>
        <p:blipFill>
          <a:blip r:embed="rId7"/>
          <a:stretch>
            <a:fillRect/>
          </a:stretch>
        </p:blipFill>
        <p:spPr>
          <a:xfrm>
            <a:off x="253908" y="755648"/>
            <a:ext cx="9007447" cy="3632204"/>
          </a:xfrm>
          <a:prstGeom prst="rect">
            <a:avLst/>
          </a:prstGeom>
        </p:spPr>
      </p:pic>
      <p:pic>
        <p:nvPicPr>
          <p:cNvPr id="13" name="图片 12">
            <a:extLst>
              <a:ext uri="{FF2B5EF4-FFF2-40B4-BE49-F238E27FC236}">
                <a16:creationId xmlns:a16="http://schemas.microsoft.com/office/drawing/2014/main" id="{4233A1F1-80F0-4F3E-8D0A-940D788E66FA}"/>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519770" y="87598"/>
            <a:ext cx="6742143" cy="851057"/>
          </a:xfrm>
          <a:prstGeom prst="rect">
            <a:avLst/>
          </a:prstGeom>
        </p:spPr>
      </p:pic>
    </p:spTree>
    <p:extLst>
      <p:ext uri="{BB962C8B-B14F-4D97-AF65-F5344CB8AC3E}">
        <p14:creationId xmlns:p14="http://schemas.microsoft.com/office/powerpoint/2010/main" val="163340873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C9AFE2A-3D10-4394-A218-8A15915373B9}"/>
              </a:ext>
            </a:extLst>
          </p:cNvPr>
          <p:cNvPicPr>
            <a:picLocks noChangeAspect="1"/>
          </p:cNvPicPr>
          <p:nvPr/>
        </p:nvPicPr>
        <p:blipFill>
          <a:blip r:embed="rId3"/>
          <a:stretch>
            <a:fillRect/>
          </a:stretch>
        </p:blipFill>
        <p:spPr>
          <a:xfrm>
            <a:off x="1060179" y="786809"/>
            <a:ext cx="4332728" cy="3858630"/>
          </a:xfrm>
          <a:prstGeom prst="rect">
            <a:avLst/>
          </a:prstGeom>
        </p:spPr>
      </p:pic>
      <p:pic>
        <p:nvPicPr>
          <p:cNvPr id="5" name="图片 4">
            <a:extLst>
              <a:ext uri="{FF2B5EF4-FFF2-40B4-BE49-F238E27FC236}">
                <a16:creationId xmlns:a16="http://schemas.microsoft.com/office/drawing/2014/main" id="{3FF30754-6B0A-471D-9A77-36422CC4BB4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060179" y="100207"/>
            <a:ext cx="3890747" cy="686602"/>
          </a:xfrm>
          <a:prstGeom prst="rect">
            <a:avLst/>
          </a:prstGeom>
        </p:spPr>
      </p:pic>
      <p:pic>
        <p:nvPicPr>
          <p:cNvPr id="7" name="图片 6">
            <a:extLst>
              <a:ext uri="{FF2B5EF4-FFF2-40B4-BE49-F238E27FC236}">
                <a16:creationId xmlns:a16="http://schemas.microsoft.com/office/drawing/2014/main" id="{47DE70AB-A9F2-470D-ACE2-36D954F675B9}"/>
              </a:ext>
            </a:extLst>
          </p:cNvPr>
          <p:cNvPicPr>
            <a:picLocks noChangeAspect="1"/>
          </p:cNvPicPr>
          <p:nvPr/>
        </p:nvPicPr>
        <p:blipFill>
          <a:blip r:embed="rId5"/>
          <a:stretch>
            <a:fillRect/>
          </a:stretch>
        </p:blipFill>
        <p:spPr>
          <a:xfrm>
            <a:off x="835854" y="931183"/>
            <a:ext cx="7247967" cy="3858630"/>
          </a:xfrm>
          <a:prstGeom prst="rect">
            <a:avLst/>
          </a:prstGeom>
        </p:spPr>
      </p:pic>
      <p:pic>
        <p:nvPicPr>
          <p:cNvPr id="9" name="图片 8">
            <a:extLst>
              <a:ext uri="{FF2B5EF4-FFF2-40B4-BE49-F238E27FC236}">
                <a16:creationId xmlns:a16="http://schemas.microsoft.com/office/drawing/2014/main" id="{236803BE-5E1B-47FE-AA3B-559EEA2D54C6}"/>
              </a:ext>
            </a:extLst>
          </p:cNvPr>
          <p:cNvPicPr>
            <a:picLocks noChangeAspect="1"/>
          </p:cNvPicPr>
          <p:nvPr/>
        </p:nvPicPr>
        <p:blipFill>
          <a:blip r:embed="rId6"/>
          <a:stretch>
            <a:fillRect/>
          </a:stretch>
        </p:blipFill>
        <p:spPr>
          <a:xfrm>
            <a:off x="1066965" y="138255"/>
            <a:ext cx="4592379" cy="792928"/>
          </a:xfrm>
          <a:prstGeom prst="rect">
            <a:avLst/>
          </a:prstGeom>
        </p:spPr>
      </p:pic>
    </p:spTree>
    <p:extLst>
      <p:ext uri="{BB962C8B-B14F-4D97-AF65-F5344CB8AC3E}">
        <p14:creationId xmlns:p14="http://schemas.microsoft.com/office/powerpoint/2010/main" val="183856538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5B1B31E-EE09-4989-A59D-1016662E428F}"/>
              </a:ext>
            </a:extLst>
          </p:cNvPr>
          <p:cNvPicPr>
            <a:picLocks noChangeAspect="1"/>
          </p:cNvPicPr>
          <p:nvPr/>
        </p:nvPicPr>
        <p:blipFill>
          <a:blip r:embed="rId2"/>
          <a:stretch>
            <a:fillRect/>
          </a:stretch>
        </p:blipFill>
        <p:spPr>
          <a:xfrm>
            <a:off x="1295071" y="967562"/>
            <a:ext cx="5841289" cy="3858630"/>
          </a:xfrm>
          <a:prstGeom prst="rect">
            <a:avLst/>
          </a:prstGeom>
        </p:spPr>
      </p:pic>
      <p:pic>
        <p:nvPicPr>
          <p:cNvPr id="4" name="图片 3">
            <a:extLst>
              <a:ext uri="{FF2B5EF4-FFF2-40B4-BE49-F238E27FC236}">
                <a16:creationId xmlns:a16="http://schemas.microsoft.com/office/drawing/2014/main" id="{F819E889-E07B-4E9D-B5AD-2DD61874806E}"/>
              </a:ext>
            </a:extLst>
          </p:cNvPr>
          <p:cNvPicPr>
            <a:picLocks noChangeAspect="1"/>
          </p:cNvPicPr>
          <p:nvPr/>
        </p:nvPicPr>
        <p:blipFill>
          <a:blip r:embed="rId3"/>
          <a:stretch>
            <a:fillRect/>
          </a:stretch>
        </p:blipFill>
        <p:spPr>
          <a:xfrm>
            <a:off x="1219028" y="367747"/>
            <a:ext cx="4798514" cy="599815"/>
          </a:xfrm>
          <a:prstGeom prst="rect">
            <a:avLst/>
          </a:prstGeom>
        </p:spPr>
      </p:pic>
    </p:spTree>
    <p:extLst>
      <p:ext uri="{BB962C8B-B14F-4D97-AF65-F5344CB8AC3E}">
        <p14:creationId xmlns:p14="http://schemas.microsoft.com/office/powerpoint/2010/main" val="140781905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4181588-1562-4048-BA8D-6058294E22A5}"/>
              </a:ext>
            </a:extLst>
          </p:cNvPr>
          <p:cNvPicPr>
            <a:picLocks noChangeAspect="1"/>
          </p:cNvPicPr>
          <p:nvPr/>
        </p:nvPicPr>
        <p:blipFill>
          <a:blip r:embed="rId3"/>
          <a:stretch>
            <a:fillRect/>
          </a:stretch>
        </p:blipFill>
        <p:spPr>
          <a:xfrm>
            <a:off x="879648" y="416968"/>
            <a:ext cx="7088940" cy="3719098"/>
          </a:xfrm>
          <a:prstGeom prst="rect">
            <a:avLst/>
          </a:prstGeom>
        </p:spPr>
      </p:pic>
      <p:pic>
        <p:nvPicPr>
          <p:cNvPr id="5" name="图片 4">
            <a:extLst>
              <a:ext uri="{FF2B5EF4-FFF2-40B4-BE49-F238E27FC236}">
                <a16:creationId xmlns:a16="http://schemas.microsoft.com/office/drawing/2014/main" id="{BA62E411-1ACE-44A3-8D04-21EFC0FD2CCB}"/>
              </a:ext>
            </a:extLst>
          </p:cNvPr>
          <p:cNvPicPr>
            <a:picLocks noChangeAspect="1"/>
          </p:cNvPicPr>
          <p:nvPr/>
        </p:nvPicPr>
        <p:blipFill>
          <a:blip r:embed="rId4"/>
          <a:stretch>
            <a:fillRect/>
          </a:stretch>
        </p:blipFill>
        <p:spPr>
          <a:xfrm>
            <a:off x="1562987" y="286193"/>
            <a:ext cx="5497031" cy="4571113"/>
          </a:xfrm>
          <a:prstGeom prst="rect">
            <a:avLst/>
          </a:prstGeom>
        </p:spPr>
      </p:pic>
      <p:pic>
        <p:nvPicPr>
          <p:cNvPr id="7" name="图片 6">
            <a:extLst>
              <a:ext uri="{FF2B5EF4-FFF2-40B4-BE49-F238E27FC236}">
                <a16:creationId xmlns:a16="http://schemas.microsoft.com/office/drawing/2014/main" id="{DC9537CA-BFC8-4C99-BEAF-D1666F644895}"/>
              </a:ext>
            </a:extLst>
          </p:cNvPr>
          <p:cNvPicPr>
            <a:picLocks noChangeAspect="1"/>
          </p:cNvPicPr>
          <p:nvPr/>
        </p:nvPicPr>
        <p:blipFill>
          <a:blip r:embed="rId5"/>
          <a:stretch>
            <a:fillRect/>
          </a:stretch>
        </p:blipFill>
        <p:spPr>
          <a:xfrm>
            <a:off x="1562987" y="259609"/>
            <a:ext cx="6219557" cy="4624280"/>
          </a:xfrm>
          <a:prstGeom prst="rect">
            <a:avLst/>
          </a:prstGeom>
        </p:spPr>
      </p:pic>
      <p:pic>
        <p:nvPicPr>
          <p:cNvPr id="9" name="图片 8">
            <a:extLst>
              <a:ext uri="{FF2B5EF4-FFF2-40B4-BE49-F238E27FC236}">
                <a16:creationId xmlns:a16="http://schemas.microsoft.com/office/drawing/2014/main" id="{E56CC974-F32A-4B2A-9E00-852E95B61626}"/>
              </a:ext>
            </a:extLst>
          </p:cNvPr>
          <p:cNvPicPr>
            <a:picLocks noChangeAspect="1"/>
          </p:cNvPicPr>
          <p:nvPr/>
        </p:nvPicPr>
        <p:blipFill>
          <a:blip r:embed="rId6"/>
          <a:stretch>
            <a:fillRect/>
          </a:stretch>
        </p:blipFill>
        <p:spPr>
          <a:xfrm>
            <a:off x="1175412" y="375018"/>
            <a:ext cx="6683149" cy="4393462"/>
          </a:xfrm>
          <a:prstGeom prst="rect">
            <a:avLst/>
          </a:prstGeom>
        </p:spPr>
      </p:pic>
    </p:spTree>
    <p:extLst>
      <p:ext uri="{BB962C8B-B14F-4D97-AF65-F5344CB8AC3E}">
        <p14:creationId xmlns:p14="http://schemas.microsoft.com/office/powerpoint/2010/main" val="15758255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54BCB16-FBEF-439B-BFEF-E319C86DC3CB}"/>
              </a:ext>
            </a:extLst>
          </p:cNvPr>
          <p:cNvGrpSpPr/>
          <p:nvPr/>
        </p:nvGrpSpPr>
        <p:grpSpPr>
          <a:xfrm>
            <a:off x="4374569" y="876760"/>
            <a:ext cx="4574698" cy="461665"/>
            <a:chOff x="3923929" y="686259"/>
            <a:chExt cx="2685953" cy="461665"/>
          </a:xfrm>
        </p:grpSpPr>
        <p:sp>
          <p:nvSpPr>
            <p:cNvPr id="55" name="矩形 54">
              <a:extLst>
                <a:ext uri="{FF2B5EF4-FFF2-40B4-BE49-F238E27FC236}">
                  <a16:creationId xmlns:a16="http://schemas.microsoft.com/office/drawing/2014/main" id="{2EF740E0-BC61-40B9-B1D5-532485B02B0C}"/>
                </a:ext>
              </a:extLst>
            </p:cNvPr>
            <p:cNvSpPr/>
            <p:nvPr/>
          </p:nvSpPr>
          <p:spPr>
            <a:xfrm rot="2700000">
              <a:off x="4066698" y="750851"/>
              <a:ext cx="361344" cy="36134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思源黑体 CN Regular" panose="020B0500000000000000" pitchFamily="34" charset="-122"/>
                <a:ea typeface="思源黑体 CN Regular" panose="020B0500000000000000" pitchFamily="34" charset="-122"/>
                <a:sym typeface="Bebas" pitchFamily="2" charset="0"/>
              </a:endParaRPr>
            </a:p>
          </p:txBody>
        </p:sp>
        <p:sp>
          <p:nvSpPr>
            <p:cNvPr id="56" name="TextBox 59">
              <a:extLst>
                <a:ext uri="{FF2B5EF4-FFF2-40B4-BE49-F238E27FC236}">
                  <a16:creationId xmlns:a16="http://schemas.microsoft.com/office/drawing/2014/main" id="{138751B9-D9AF-4D60-AC20-6D0FD4557FEB}"/>
                </a:ext>
              </a:extLst>
            </p:cNvPr>
            <p:cNvSpPr>
              <a:spLocks noChangeArrowheads="1"/>
            </p:cNvSpPr>
            <p:nvPr/>
          </p:nvSpPr>
          <p:spPr bwMode="auto">
            <a:xfrm flipH="1">
              <a:off x="3923929" y="763264"/>
              <a:ext cx="6403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r>
                <a:rPr lang="en-US" altLang="zh-CN" sz="1800" dirty="0">
                  <a:solidFill>
                    <a:schemeClr val="bg1"/>
                  </a:solidFill>
                  <a:latin typeface="思源黑体 CN Regular" panose="020B0500000000000000" pitchFamily="34" charset="-122"/>
                  <a:ea typeface="思源黑体 CN Regular" panose="020B0500000000000000" pitchFamily="34" charset="-122"/>
                  <a:sym typeface="Bebas" pitchFamily="2" charset="0"/>
                </a:rPr>
                <a:t>1</a:t>
              </a:r>
            </a:p>
          </p:txBody>
        </p:sp>
        <p:sp>
          <p:nvSpPr>
            <p:cNvPr id="58" name="TextBox 38">
              <a:extLst>
                <a:ext uri="{FF2B5EF4-FFF2-40B4-BE49-F238E27FC236}">
                  <a16:creationId xmlns:a16="http://schemas.microsoft.com/office/drawing/2014/main" id="{00FBED81-CF12-444E-BF54-AEB61A5FF57F}"/>
                </a:ext>
              </a:extLst>
            </p:cNvPr>
            <p:cNvSpPr txBox="1"/>
            <p:nvPr/>
          </p:nvSpPr>
          <p:spPr>
            <a:xfrm>
              <a:off x="4572000" y="686259"/>
              <a:ext cx="2037882" cy="461665"/>
            </a:xfrm>
            <a:prstGeom prst="rect">
              <a:avLst/>
            </a:prstGeom>
            <a:noFill/>
          </p:spPr>
          <p:txBody>
            <a:bodyPr wrap="square" rtlCol="0">
              <a:spAutoFit/>
            </a:bodyPr>
            <a:lstStyle/>
            <a:p>
              <a:r>
                <a:rPr lang="zh-CN" altLang="en-US" sz="2400" dirty="0">
                  <a:solidFill>
                    <a:schemeClr val="accent1"/>
                  </a:solidFill>
                  <a:latin typeface="+mj-ea"/>
                  <a:ea typeface="+mj-ea"/>
                  <a:sym typeface="Bebas" pitchFamily="2" charset="0"/>
                </a:rPr>
                <a:t>选题背景及意义</a:t>
              </a:r>
              <a:endParaRPr lang="en-US" sz="2400" dirty="0">
                <a:solidFill>
                  <a:schemeClr val="accent1"/>
                </a:solidFill>
                <a:latin typeface="+mj-ea"/>
                <a:ea typeface="+mj-ea"/>
                <a:sym typeface="Bebas" pitchFamily="2" charset="0"/>
              </a:endParaRPr>
            </a:p>
          </p:txBody>
        </p:sp>
      </p:grpSp>
      <p:grpSp>
        <p:nvGrpSpPr>
          <p:cNvPr id="3" name="组合 2">
            <a:extLst>
              <a:ext uri="{FF2B5EF4-FFF2-40B4-BE49-F238E27FC236}">
                <a16:creationId xmlns:a16="http://schemas.microsoft.com/office/drawing/2014/main" id="{6F70E746-38B5-492E-8A8D-E74D753B9C4E}"/>
              </a:ext>
            </a:extLst>
          </p:cNvPr>
          <p:cNvGrpSpPr/>
          <p:nvPr/>
        </p:nvGrpSpPr>
        <p:grpSpPr>
          <a:xfrm>
            <a:off x="4374569" y="1750797"/>
            <a:ext cx="4574698" cy="461665"/>
            <a:chOff x="3934430" y="1699271"/>
            <a:chExt cx="2685953" cy="461665"/>
          </a:xfrm>
        </p:grpSpPr>
        <p:sp>
          <p:nvSpPr>
            <p:cNvPr id="60" name="矩形 59">
              <a:extLst>
                <a:ext uri="{FF2B5EF4-FFF2-40B4-BE49-F238E27FC236}">
                  <a16:creationId xmlns:a16="http://schemas.microsoft.com/office/drawing/2014/main" id="{7E9F92E2-C12F-4771-89F3-57EB2676295D}"/>
                </a:ext>
              </a:extLst>
            </p:cNvPr>
            <p:cNvSpPr/>
            <p:nvPr/>
          </p:nvSpPr>
          <p:spPr>
            <a:xfrm rot="2700000">
              <a:off x="4066698" y="1753002"/>
              <a:ext cx="361344" cy="36134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思源黑体 CN Regular" panose="020B0500000000000000" pitchFamily="34" charset="-122"/>
                <a:ea typeface="思源黑体 CN Regular" panose="020B0500000000000000" pitchFamily="34" charset="-122"/>
                <a:sym typeface="Bebas" pitchFamily="2" charset="0"/>
              </a:endParaRPr>
            </a:p>
          </p:txBody>
        </p:sp>
        <p:sp>
          <p:nvSpPr>
            <p:cNvPr id="61" name="TextBox 59">
              <a:extLst>
                <a:ext uri="{FF2B5EF4-FFF2-40B4-BE49-F238E27FC236}">
                  <a16:creationId xmlns:a16="http://schemas.microsoft.com/office/drawing/2014/main" id="{2CFADA18-5FA5-4168-A028-28424D008736}"/>
                </a:ext>
              </a:extLst>
            </p:cNvPr>
            <p:cNvSpPr>
              <a:spLocks noChangeArrowheads="1"/>
            </p:cNvSpPr>
            <p:nvPr/>
          </p:nvSpPr>
          <p:spPr bwMode="auto">
            <a:xfrm flipH="1">
              <a:off x="3934430" y="1718229"/>
              <a:ext cx="6403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r>
                <a:rPr lang="en-US" altLang="zh-CN" sz="1800" dirty="0">
                  <a:solidFill>
                    <a:schemeClr val="bg1"/>
                  </a:solidFill>
                  <a:latin typeface="思源黑体 CN Regular" panose="020B0500000000000000" pitchFamily="34" charset="-122"/>
                  <a:ea typeface="思源黑体 CN Regular" panose="020B0500000000000000" pitchFamily="34" charset="-122"/>
                  <a:sym typeface="Bebas" pitchFamily="2" charset="0"/>
                </a:rPr>
                <a:t>2</a:t>
              </a:r>
            </a:p>
          </p:txBody>
        </p:sp>
        <p:sp>
          <p:nvSpPr>
            <p:cNvPr id="63" name="TextBox 48">
              <a:extLst>
                <a:ext uri="{FF2B5EF4-FFF2-40B4-BE49-F238E27FC236}">
                  <a16:creationId xmlns:a16="http://schemas.microsoft.com/office/drawing/2014/main" id="{44858870-DA26-4DDD-9E1A-E62CAF0C1B2E}"/>
                </a:ext>
              </a:extLst>
            </p:cNvPr>
            <p:cNvSpPr txBox="1"/>
            <p:nvPr/>
          </p:nvSpPr>
          <p:spPr>
            <a:xfrm>
              <a:off x="4582501" y="1699271"/>
              <a:ext cx="2037882" cy="461665"/>
            </a:xfrm>
            <a:prstGeom prst="rect">
              <a:avLst/>
            </a:prstGeom>
            <a:noFill/>
          </p:spPr>
          <p:txBody>
            <a:bodyPr wrap="square" rtlCol="0">
              <a:spAutoFit/>
            </a:bodyPr>
            <a:lstStyle/>
            <a:p>
              <a:r>
                <a:rPr lang="zh-CN" altLang="en-US" sz="2400" dirty="0">
                  <a:solidFill>
                    <a:schemeClr val="accent2"/>
                  </a:solidFill>
                  <a:latin typeface="+mj-ea"/>
                  <a:ea typeface="+mj-ea"/>
                  <a:sym typeface="Bebas" pitchFamily="2" charset="0"/>
                </a:rPr>
                <a:t>团队分工</a:t>
              </a:r>
              <a:endParaRPr lang="en-US" sz="2400" dirty="0">
                <a:solidFill>
                  <a:schemeClr val="accent2"/>
                </a:solidFill>
                <a:latin typeface="+mj-ea"/>
                <a:ea typeface="+mj-ea"/>
                <a:sym typeface="Bebas" pitchFamily="2" charset="0"/>
              </a:endParaRPr>
            </a:p>
          </p:txBody>
        </p:sp>
      </p:grpSp>
      <p:grpSp>
        <p:nvGrpSpPr>
          <p:cNvPr id="4" name="组合 3">
            <a:extLst>
              <a:ext uri="{FF2B5EF4-FFF2-40B4-BE49-F238E27FC236}">
                <a16:creationId xmlns:a16="http://schemas.microsoft.com/office/drawing/2014/main" id="{951867B8-F27E-499F-BCCE-26D8E1FCD95C}"/>
              </a:ext>
            </a:extLst>
          </p:cNvPr>
          <p:cNvGrpSpPr/>
          <p:nvPr/>
        </p:nvGrpSpPr>
        <p:grpSpPr>
          <a:xfrm>
            <a:off x="4374569" y="2647304"/>
            <a:ext cx="4561624" cy="461665"/>
            <a:chOff x="3923929" y="2424860"/>
            <a:chExt cx="2678277" cy="461665"/>
          </a:xfrm>
        </p:grpSpPr>
        <p:sp>
          <p:nvSpPr>
            <p:cNvPr id="65" name="矩形 64">
              <a:extLst>
                <a:ext uri="{FF2B5EF4-FFF2-40B4-BE49-F238E27FC236}">
                  <a16:creationId xmlns:a16="http://schemas.microsoft.com/office/drawing/2014/main" id="{6E9B8FD4-FC04-4AD1-8E50-919CF3917E08}"/>
                </a:ext>
              </a:extLst>
            </p:cNvPr>
            <p:cNvSpPr/>
            <p:nvPr/>
          </p:nvSpPr>
          <p:spPr>
            <a:xfrm rot="2700000">
              <a:off x="4066698" y="2425037"/>
              <a:ext cx="361344" cy="36134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思源黑体 CN Regular" panose="020B0500000000000000" pitchFamily="34" charset="-122"/>
                <a:ea typeface="思源黑体 CN Regular" panose="020B0500000000000000" pitchFamily="34" charset="-122"/>
                <a:sym typeface="Bebas" pitchFamily="2" charset="0"/>
              </a:endParaRPr>
            </a:p>
          </p:txBody>
        </p:sp>
        <p:sp>
          <p:nvSpPr>
            <p:cNvPr id="66" name="TextBox 59">
              <a:extLst>
                <a:ext uri="{FF2B5EF4-FFF2-40B4-BE49-F238E27FC236}">
                  <a16:creationId xmlns:a16="http://schemas.microsoft.com/office/drawing/2014/main" id="{ED1D603C-3C02-40C9-8181-1EA8D82EFB65}"/>
                </a:ext>
              </a:extLst>
            </p:cNvPr>
            <p:cNvSpPr>
              <a:spLocks noChangeArrowheads="1"/>
            </p:cNvSpPr>
            <p:nvPr/>
          </p:nvSpPr>
          <p:spPr bwMode="auto">
            <a:xfrm flipH="1">
              <a:off x="3923929" y="2437450"/>
              <a:ext cx="6403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r>
                <a:rPr lang="en-US" altLang="zh-CN" sz="1800" dirty="0">
                  <a:solidFill>
                    <a:schemeClr val="bg1"/>
                  </a:solidFill>
                  <a:latin typeface="思源黑体 CN Regular" panose="020B0500000000000000" pitchFamily="34" charset="-122"/>
                  <a:ea typeface="思源黑体 CN Regular" panose="020B0500000000000000" pitchFamily="34" charset="-122"/>
                  <a:sym typeface="Bebas" pitchFamily="2" charset="0"/>
                </a:rPr>
                <a:t>3</a:t>
              </a:r>
            </a:p>
          </p:txBody>
        </p:sp>
        <p:sp>
          <p:nvSpPr>
            <p:cNvPr id="68" name="TextBox 53">
              <a:extLst>
                <a:ext uri="{FF2B5EF4-FFF2-40B4-BE49-F238E27FC236}">
                  <a16:creationId xmlns:a16="http://schemas.microsoft.com/office/drawing/2014/main" id="{61295197-CD21-4EA6-821A-7C0C52CBDD6E}"/>
                </a:ext>
              </a:extLst>
            </p:cNvPr>
            <p:cNvSpPr txBox="1"/>
            <p:nvPr/>
          </p:nvSpPr>
          <p:spPr>
            <a:xfrm>
              <a:off x="4564324" y="2424860"/>
              <a:ext cx="2037882" cy="461665"/>
            </a:xfrm>
            <a:prstGeom prst="rect">
              <a:avLst/>
            </a:prstGeom>
            <a:noFill/>
          </p:spPr>
          <p:txBody>
            <a:bodyPr wrap="square" rtlCol="0">
              <a:spAutoFit/>
            </a:bodyPr>
            <a:lstStyle/>
            <a:p>
              <a:r>
                <a:rPr lang="zh-CN" altLang="en-US" sz="2400" dirty="0">
                  <a:solidFill>
                    <a:schemeClr val="accent1"/>
                  </a:solidFill>
                  <a:latin typeface="+mj-ea"/>
                  <a:ea typeface="+mj-ea"/>
                  <a:sym typeface="Bebas" pitchFamily="2" charset="0"/>
                </a:rPr>
                <a:t>调查分析</a:t>
              </a:r>
              <a:endParaRPr lang="en-US" sz="2400" dirty="0">
                <a:solidFill>
                  <a:schemeClr val="accent1"/>
                </a:solidFill>
                <a:latin typeface="+mj-ea"/>
                <a:ea typeface="+mj-ea"/>
                <a:sym typeface="Bebas" pitchFamily="2" charset="0"/>
              </a:endParaRPr>
            </a:p>
          </p:txBody>
        </p:sp>
      </p:grpSp>
      <p:grpSp>
        <p:nvGrpSpPr>
          <p:cNvPr id="5" name="组合 4">
            <a:extLst>
              <a:ext uri="{FF2B5EF4-FFF2-40B4-BE49-F238E27FC236}">
                <a16:creationId xmlns:a16="http://schemas.microsoft.com/office/drawing/2014/main" id="{223698E9-CFFC-49A6-A5E3-DC5326CBF65F}"/>
              </a:ext>
            </a:extLst>
          </p:cNvPr>
          <p:cNvGrpSpPr/>
          <p:nvPr/>
        </p:nvGrpSpPr>
        <p:grpSpPr>
          <a:xfrm>
            <a:off x="4374569" y="3463473"/>
            <a:ext cx="4579511" cy="461665"/>
            <a:chOff x="3923929" y="3201373"/>
            <a:chExt cx="2688779" cy="461665"/>
          </a:xfrm>
        </p:grpSpPr>
        <p:sp>
          <p:nvSpPr>
            <p:cNvPr id="70" name="矩形 69">
              <a:extLst>
                <a:ext uri="{FF2B5EF4-FFF2-40B4-BE49-F238E27FC236}">
                  <a16:creationId xmlns:a16="http://schemas.microsoft.com/office/drawing/2014/main" id="{A10FC461-DC1D-4641-8768-7B33E3F1B1B9}"/>
                </a:ext>
              </a:extLst>
            </p:cNvPr>
            <p:cNvSpPr/>
            <p:nvPr/>
          </p:nvSpPr>
          <p:spPr>
            <a:xfrm rot="2700000">
              <a:off x="4066698" y="3235127"/>
              <a:ext cx="361344" cy="36134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思源黑体 CN Regular" panose="020B0500000000000000" pitchFamily="34" charset="-122"/>
                <a:ea typeface="思源黑体 CN Regular" panose="020B0500000000000000" pitchFamily="34" charset="-122"/>
                <a:sym typeface="Bebas" pitchFamily="2" charset="0"/>
              </a:endParaRPr>
            </a:p>
          </p:txBody>
        </p:sp>
        <p:sp>
          <p:nvSpPr>
            <p:cNvPr id="71" name="TextBox 59">
              <a:extLst>
                <a:ext uri="{FF2B5EF4-FFF2-40B4-BE49-F238E27FC236}">
                  <a16:creationId xmlns:a16="http://schemas.microsoft.com/office/drawing/2014/main" id="{F0C59C5D-27B7-4E01-8A1D-90BC1C54501B}"/>
                </a:ext>
              </a:extLst>
            </p:cNvPr>
            <p:cNvSpPr>
              <a:spLocks noChangeArrowheads="1"/>
            </p:cNvSpPr>
            <p:nvPr/>
          </p:nvSpPr>
          <p:spPr bwMode="auto">
            <a:xfrm flipH="1">
              <a:off x="3923929" y="3247540"/>
              <a:ext cx="6403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r>
                <a:rPr lang="en-US" altLang="zh-CN" sz="1800" dirty="0">
                  <a:solidFill>
                    <a:schemeClr val="bg1"/>
                  </a:solidFill>
                  <a:latin typeface="思源黑体 CN Regular" panose="020B0500000000000000" pitchFamily="34" charset="-122"/>
                  <a:ea typeface="思源黑体 CN Regular" panose="020B0500000000000000" pitchFamily="34" charset="-122"/>
                  <a:sym typeface="Bebas" pitchFamily="2" charset="0"/>
                </a:rPr>
                <a:t>4</a:t>
              </a:r>
            </a:p>
          </p:txBody>
        </p:sp>
        <p:sp>
          <p:nvSpPr>
            <p:cNvPr id="73" name="TextBox 58">
              <a:extLst>
                <a:ext uri="{FF2B5EF4-FFF2-40B4-BE49-F238E27FC236}">
                  <a16:creationId xmlns:a16="http://schemas.microsoft.com/office/drawing/2014/main" id="{7CE56CE2-7BCA-40A5-8405-9E5CB84B7359}"/>
                </a:ext>
              </a:extLst>
            </p:cNvPr>
            <p:cNvSpPr txBox="1"/>
            <p:nvPr/>
          </p:nvSpPr>
          <p:spPr>
            <a:xfrm>
              <a:off x="4574826" y="3201373"/>
              <a:ext cx="2037882" cy="461665"/>
            </a:xfrm>
            <a:prstGeom prst="rect">
              <a:avLst/>
            </a:prstGeom>
            <a:noFill/>
          </p:spPr>
          <p:txBody>
            <a:bodyPr wrap="square" rtlCol="0">
              <a:spAutoFit/>
            </a:bodyPr>
            <a:lstStyle/>
            <a:p>
              <a:r>
                <a:rPr lang="zh-CN" altLang="en-US" sz="2400" dirty="0">
                  <a:solidFill>
                    <a:schemeClr val="accent2"/>
                  </a:solidFill>
                  <a:latin typeface="+mj-ea"/>
                  <a:ea typeface="+mj-ea"/>
                  <a:sym typeface="Bebas" pitchFamily="2" charset="0"/>
                </a:rPr>
                <a:t>研究结论和心得</a:t>
              </a:r>
            </a:p>
          </p:txBody>
        </p:sp>
      </p:grpSp>
      <p:sp>
        <p:nvSpPr>
          <p:cNvPr id="26" name="文本框 25">
            <a:extLst>
              <a:ext uri="{FF2B5EF4-FFF2-40B4-BE49-F238E27FC236}">
                <a16:creationId xmlns:a16="http://schemas.microsoft.com/office/drawing/2014/main" id="{A63D3843-F9E8-4B22-A7F0-202720D0D89D}"/>
              </a:ext>
            </a:extLst>
          </p:cNvPr>
          <p:cNvSpPr txBox="1"/>
          <p:nvPr/>
        </p:nvSpPr>
        <p:spPr>
          <a:xfrm>
            <a:off x="1348974" y="2142730"/>
            <a:ext cx="2723823" cy="646331"/>
          </a:xfrm>
          <a:prstGeom prst="rect">
            <a:avLst/>
          </a:prstGeom>
          <a:noFill/>
          <a:effectLst>
            <a:outerShdw blurRad="63500" sx="102000" sy="102000" algn="ctr" rotWithShape="0">
              <a:prstClr val="black">
                <a:alpha val="50000"/>
              </a:prstClr>
            </a:outerShdw>
          </a:effectLst>
        </p:spPr>
        <p:txBody>
          <a:bodyPr wrap="none" rtlCol="0">
            <a:spAutoFit/>
          </a:bodyPr>
          <a:lstStyle/>
          <a:p>
            <a:pPr algn="ctr"/>
            <a:r>
              <a:rPr lang="en-US" altLang="zh-CN" sz="3600" dirty="0">
                <a:solidFill>
                  <a:schemeClr val="bg1"/>
                </a:solidFill>
                <a:ea typeface="+mj-ea"/>
              </a:rPr>
              <a:t>CONTENTS</a:t>
            </a:r>
            <a:endParaRPr lang="zh-CN" altLang="en-US" sz="3600" dirty="0">
              <a:solidFill>
                <a:schemeClr val="bg1"/>
              </a:solidFill>
              <a:ea typeface="+mj-ea"/>
            </a:endParaRPr>
          </a:p>
        </p:txBody>
      </p:sp>
      <p:sp>
        <p:nvSpPr>
          <p:cNvPr id="27" name="文本框 26">
            <a:extLst>
              <a:ext uri="{FF2B5EF4-FFF2-40B4-BE49-F238E27FC236}">
                <a16:creationId xmlns:a16="http://schemas.microsoft.com/office/drawing/2014/main" id="{649BF1E8-55C5-4A71-AE51-77DEFA893E68}"/>
              </a:ext>
            </a:extLst>
          </p:cNvPr>
          <p:cNvSpPr txBox="1"/>
          <p:nvPr/>
        </p:nvSpPr>
        <p:spPr>
          <a:xfrm>
            <a:off x="1695223" y="1012133"/>
            <a:ext cx="2031325" cy="1200329"/>
          </a:xfrm>
          <a:prstGeom prst="rect">
            <a:avLst/>
          </a:prstGeom>
          <a:noFill/>
          <a:effectLst>
            <a:outerShdw blurRad="63500" sx="102000" sy="102000" algn="ctr" rotWithShape="0">
              <a:prstClr val="black">
                <a:alpha val="50000"/>
              </a:prstClr>
            </a:outerShdw>
          </a:effectLst>
        </p:spPr>
        <p:txBody>
          <a:bodyPr wrap="none" rtlCol="0">
            <a:spAutoFit/>
          </a:bodyPr>
          <a:lstStyle/>
          <a:p>
            <a:pPr algn="ctr"/>
            <a:r>
              <a:rPr lang="zh-CN" altLang="en-US" sz="7200" dirty="0">
                <a:solidFill>
                  <a:schemeClr val="accent1"/>
                </a:solidFill>
                <a:latin typeface="+mj-ea"/>
                <a:ea typeface="+mj-ea"/>
              </a:rPr>
              <a:t>目录</a:t>
            </a:r>
          </a:p>
        </p:txBody>
      </p:sp>
      <p:sp>
        <p:nvSpPr>
          <p:cNvPr id="21" name="Freeform 257">
            <a:extLst>
              <a:ext uri="{FF2B5EF4-FFF2-40B4-BE49-F238E27FC236}">
                <a16:creationId xmlns:a16="http://schemas.microsoft.com/office/drawing/2014/main" id="{54E646F1-0FAE-4ED2-BF46-616E9055139E}"/>
              </a:ext>
            </a:extLst>
          </p:cNvPr>
          <p:cNvSpPr>
            <a:spLocks/>
          </p:cNvSpPr>
          <p:nvPr/>
        </p:nvSpPr>
        <p:spPr bwMode="auto">
          <a:xfrm>
            <a:off x="5055298" y="3744154"/>
            <a:ext cx="5197475" cy="3470275"/>
          </a:xfrm>
          <a:custGeom>
            <a:avLst/>
            <a:gdLst>
              <a:gd name="T0" fmla="*/ 1128 w 1378"/>
              <a:gd name="T1" fmla="*/ 38 h 919"/>
              <a:gd name="T2" fmla="*/ 987 w 1378"/>
              <a:gd name="T3" fmla="*/ 235 h 919"/>
              <a:gd name="T4" fmla="*/ 943 w 1378"/>
              <a:gd name="T5" fmla="*/ 265 h 919"/>
              <a:gd name="T6" fmla="*/ 820 w 1378"/>
              <a:gd name="T7" fmla="*/ 216 h 919"/>
              <a:gd name="T8" fmla="*/ 710 w 1378"/>
              <a:gd name="T9" fmla="*/ 136 h 919"/>
              <a:gd name="T10" fmla="*/ 549 w 1378"/>
              <a:gd name="T11" fmla="*/ 209 h 919"/>
              <a:gd name="T12" fmla="*/ 394 w 1378"/>
              <a:gd name="T13" fmla="*/ 302 h 919"/>
              <a:gd name="T14" fmla="*/ 284 w 1378"/>
              <a:gd name="T15" fmla="*/ 275 h 919"/>
              <a:gd name="T16" fmla="*/ 0 w 1378"/>
              <a:gd name="T17" fmla="*/ 392 h 919"/>
              <a:gd name="T18" fmla="*/ 172 w 1378"/>
              <a:gd name="T19" fmla="*/ 468 h 919"/>
              <a:gd name="T20" fmla="*/ 544 w 1378"/>
              <a:gd name="T21" fmla="*/ 807 h 919"/>
              <a:gd name="T22" fmla="*/ 826 w 1378"/>
              <a:gd name="T23" fmla="*/ 892 h 919"/>
              <a:gd name="T24" fmla="*/ 1012 w 1378"/>
              <a:gd name="T25" fmla="*/ 672 h 919"/>
              <a:gd name="T26" fmla="*/ 1056 w 1378"/>
              <a:gd name="T27" fmla="*/ 463 h 919"/>
              <a:gd name="T28" fmla="*/ 1157 w 1378"/>
              <a:gd name="T29" fmla="*/ 278 h 919"/>
              <a:gd name="T30" fmla="*/ 1293 w 1378"/>
              <a:gd name="T31" fmla="*/ 190 h 919"/>
              <a:gd name="T32" fmla="*/ 1317 w 1378"/>
              <a:gd name="T33" fmla="*/ 41 h 919"/>
              <a:gd name="T34" fmla="*/ 1128 w 1378"/>
              <a:gd name="T35" fmla="*/ 38 h 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78" h="919">
                <a:moveTo>
                  <a:pt x="1128" y="38"/>
                </a:moveTo>
                <a:cubicBezTo>
                  <a:pt x="1061" y="85"/>
                  <a:pt x="1043" y="177"/>
                  <a:pt x="987" y="235"/>
                </a:cubicBezTo>
                <a:cubicBezTo>
                  <a:pt x="974" y="248"/>
                  <a:pt x="960" y="260"/>
                  <a:pt x="943" y="265"/>
                </a:cubicBezTo>
                <a:cubicBezTo>
                  <a:pt x="898" y="278"/>
                  <a:pt x="853" y="249"/>
                  <a:pt x="820" y="216"/>
                </a:cubicBezTo>
                <a:cubicBezTo>
                  <a:pt x="787" y="184"/>
                  <a:pt x="755" y="146"/>
                  <a:pt x="710" y="136"/>
                </a:cubicBezTo>
                <a:cubicBezTo>
                  <a:pt x="650" y="123"/>
                  <a:pt x="593" y="166"/>
                  <a:pt x="549" y="209"/>
                </a:cubicBezTo>
                <a:cubicBezTo>
                  <a:pt x="505" y="252"/>
                  <a:pt x="456" y="301"/>
                  <a:pt x="394" y="302"/>
                </a:cubicBezTo>
                <a:cubicBezTo>
                  <a:pt x="356" y="303"/>
                  <a:pt x="320" y="284"/>
                  <a:pt x="284" y="275"/>
                </a:cubicBezTo>
                <a:cubicBezTo>
                  <a:pt x="177" y="247"/>
                  <a:pt x="55" y="297"/>
                  <a:pt x="0" y="392"/>
                </a:cubicBezTo>
                <a:cubicBezTo>
                  <a:pt x="64" y="396"/>
                  <a:pt x="121" y="430"/>
                  <a:pt x="172" y="468"/>
                </a:cubicBezTo>
                <a:cubicBezTo>
                  <a:pt x="306" y="569"/>
                  <a:pt x="411" y="704"/>
                  <a:pt x="544" y="807"/>
                </a:cubicBezTo>
                <a:cubicBezTo>
                  <a:pt x="625" y="869"/>
                  <a:pt x="728" y="919"/>
                  <a:pt x="826" y="892"/>
                </a:cubicBezTo>
                <a:cubicBezTo>
                  <a:pt x="922" y="865"/>
                  <a:pt x="984" y="768"/>
                  <a:pt x="1012" y="672"/>
                </a:cubicBezTo>
                <a:cubicBezTo>
                  <a:pt x="1032" y="603"/>
                  <a:pt x="1039" y="532"/>
                  <a:pt x="1056" y="463"/>
                </a:cubicBezTo>
                <a:cubicBezTo>
                  <a:pt x="1073" y="393"/>
                  <a:pt x="1103" y="324"/>
                  <a:pt x="1157" y="278"/>
                </a:cubicBezTo>
                <a:cubicBezTo>
                  <a:pt x="1198" y="243"/>
                  <a:pt x="1251" y="224"/>
                  <a:pt x="1293" y="190"/>
                </a:cubicBezTo>
                <a:cubicBezTo>
                  <a:pt x="1337" y="154"/>
                  <a:pt x="1378" y="79"/>
                  <a:pt x="1317" y="41"/>
                </a:cubicBezTo>
                <a:cubicBezTo>
                  <a:pt x="1262" y="7"/>
                  <a:pt x="1182" y="0"/>
                  <a:pt x="1128" y="3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253">
            <a:extLst>
              <a:ext uri="{FF2B5EF4-FFF2-40B4-BE49-F238E27FC236}">
                <a16:creationId xmlns:a16="http://schemas.microsoft.com/office/drawing/2014/main" id="{B5154A1E-2B29-4522-922F-D7D2160480B4}"/>
              </a:ext>
            </a:extLst>
          </p:cNvPr>
          <p:cNvSpPr>
            <a:spLocks/>
          </p:cNvSpPr>
          <p:nvPr/>
        </p:nvSpPr>
        <p:spPr bwMode="auto">
          <a:xfrm>
            <a:off x="-1971059" y="-1446845"/>
            <a:ext cx="3000375" cy="5329238"/>
          </a:xfrm>
          <a:custGeom>
            <a:avLst/>
            <a:gdLst>
              <a:gd name="T0" fmla="*/ 768 w 794"/>
              <a:gd name="T1" fmla="*/ 1178 h 1413"/>
              <a:gd name="T2" fmla="*/ 608 w 794"/>
              <a:gd name="T3" fmla="*/ 996 h 1413"/>
              <a:gd name="T4" fmla="*/ 589 w 794"/>
              <a:gd name="T5" fmla="*/ 946 h 1413"/>
              <a:gd name="T6" fmla="*/ 664 w 794"/>
              <a:gd name="T7" fmla="*/ 838 h 1413"/>
              <a:gd name="T8" fmla="*/ 767 w 794"/>
              <a:gd name="T9" fmla="*/ 749 h 1413"/>
              <a:gd name="T10" fmla="*/ 733 w 794"/>
              <a:gd name="T11" fmla="*/ 576 h 1413"/>
              <a:gd name="T12" fmla="*/ 677 w 794"/>
              <a:gd name="T13" fmla="*/ 404 h 1413"/>
              <a:gd name="T14" fmla="*/ 729 w 794"/>
              <a:gd name="T15" fmla="*/ 302 h 1413"/>
              <a:gd name="T16" fmla="*/ 679 w 794"/>
              <a:gd name="T17" fmla="*/ 0 h 1413"/>
              <a:gd name="T18" fmla="*/ 566 w 794"/>
              <a:gd name="T19" fmla="*/ 150 h 1413"/>
              <a:gd name="T20" fmla="*/ 152 w 794"/>
              <a:gd name="T21" fmla="*/ 436 h 1413"/>
              <a:gd name="T22" fmla="*/ 5 w 794"/>
              <a:gd name="T23" fmla="*/ 690 h 1413"/>
              <a:gd name="T24" fmla="*/ 177 w 794"/>
              <a:gd name="T25" fmla="*/ 922 h 1413"/>
              <a:gd name="T26" fmla="*/ 371 w 794"/>
              <a:gd name="T27" fmla="*/ 1012 h 1413"/>
              <a:gd name="T28" fmla="*/ 528 w 794"/>
              <a:gd name="T29" fmla="*/ 1152 h 1413"/>
              <a:gd name="T30" fmla="*/ 582 w 794"/>
              <a:gd name="T31" fmla="*/ 1305 h 1413"/>
              <a:gd name="T32" fmla="*/ 723 w 794"/>
              <a:gd name="T33" fmla="*/ 1362 h 1413"/>
              <a:gd name="T34" fmla="*/ 768 w 794"/>
              <a:gd name="T35" fmla="*/ 1178 h 1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4" h="1413">
                <a:moveTo>
                  <a:pt x="768" y="1178"/>
                </a:moveTo>
                <a:cubicBezTo>
                  <a:pt x="738" y="1103"/>
                  <a:pt x="652" y="1065"/>
                  <a:pt x="608" y="996"/>
                </a:cubicBezTo>
                <a:cubicBezTo>
                  <a:pt x="598" y="981"/>
                  <a:pt x="590" y="964"/>
                  <a:pt x="589" y="946"/>
                </a:cubicBezTo>
                <a:cubicBezTo>
                  <a:pt x="586" y="900"/>
                  <a:pt x="625" y="863"/>
                  <a:pt x="664" y="838"/>
                </a:cubicBezTo>
                <a:cubicBezTo>
                  <a:pt x="703" y="814"/>
                  <a:pt x="748" y="791"/>
                  <a:pt x="767" y="749"/>
                </a:cubicBezTo>
                <a:cubicBezTo>
                  <a:pt x="794" y="694"/>
                  <a:pt x="764" y="628"/>
                  <a:pt x="733" y="576"/>
                </a:cubicBezTo>
                <a:cubicBezTo>
                  <a:pt x="701" y="523"/>
                  <a:pt x="665" y="464"/>
                  <a:pt x="677" y="404"/>
                </a:cubicBezTo>
                <a:cubicBezTo>
                  <a:pt x="685" y="367"/>
                  <a:pt x="711" y="336"/>
                  <a:pt x="729" y="302"/>
                </a:cubicBezTo>
                <a:cubicBezTo>
                  <a:pt x="781" y="205"/>
                  <a:pt x="759" y="75"/>
                  <a:pt x="679" y="0"/>
                </a:cubicBezTo>
                <a:cubicBezTo>
                  <a:pt x="661" y="61"/>
                  <a:pt x="615" y="109"/>
                  <a:pt x="566" y="150"/>
                </a:cubicBezTo>
                <a:cubicBezTo>
                  <a:pt x="437" y="258"/>
                  <a:pt x="282" y="329"/>
                  <a:pt x="152" y="436"/>
                </a:cubicBezTo>
                <a:cubicBezTo>
                  <a:pt x="73" y="500"/>
                  <a:pt x="0" y="589"/>
                  <a:pt x="5" y="690"/>
                </a:cubicBezTo>
                <a:cubicBezTo>
                  <a:pt x="9" y="791"/>
                  <a:pt x="89" y="873"/>
                  <a:pt x="177" y="922"/>
                </a:cubicBezTo>
                <a:cubicBezTo>
                  <a:pt x="239" y="957"/>
                  <a:pt x="307" y="980"/>
                  <a:pt x="371" y="1012"/>
                </a:cubicBezTo>
                <a:cubicBezTo>
                  <a:pt x="434" y="1045"/>
                  <a:pt x="495" y="1089"/>
                  <a:pt x="528" y="1152"/>
                </a:cubicBezTo>
                <a:cubicBezTo>
                  <a:pt x="552" y="1201"/>
                  <a:pt x="559" y="1256"/>
                  <a:pt x="582" y="1305"/>
                </a:cubicBezTo>
                <a:cubicBezTo>
                  <a:pt x="607" y="1356"/>
                  <a:pt x="672" y="1413"/>
                  <a:pt x="723" y="1362"/>
                </a:cubicBezTo>
                <a:cubicBezTo>
                  <a:pt x="768" y="1317"/>
                  <a:pt x="793" y="1240"/>
                  <a:pt x="768" y="117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6" name="组合 5">
            <a:extLst>
              <a:ext uri="{FF2B5EF4-FFF2-40B4-BE49-F238E27FC236}">
                <a16:creationId xmlns:a16="http://schemas.microsoft.com/office/drawing/2014/main" id="{D824AF78-0B13-494F-BBB2-4D4ED7EBBEA0}"/>
              </a:ext>
            </a:extLst>
          </p:cNvPr>
          <p:cNvGrpSpPr/>
          <p:nvPr/>
        </p:nvGrpSpPr>
        <p:grpSpPr>
          <a:xfrm>
            <a:off x="386130" y="2804112"/>
            <a:ext cx="3470275" cy="3470275"/>
            <a:chOff x="5356782" y="1337161"/>
            <a:chExt cx="4604186" cy="4604186"/>
          </a:xfrm>
        </p:grpSpPr>
        <p:sp>
          <p:nvSpPr>
            <p:cNvPr id="20" name="椭圆 19">
              <a:extLst>
                <a:ext uri="{FF2B5EF4-FFF2-40B4-BE49-F238E27FC236}">
                  <a16:creationId xmlns:a16="http://schemas.microsoft.com/office/drawing/2014/main" id="{B0531EA7-448F-44F9-831C-9517EEB3F229}"/>
                </a:ext>
              </a:extLst>
            </p:cNvPr>
            <p:cNvSpPr/>
            <p:nvPr/>
          </p:nvSpPr>
          <p:spPr>
            <a:xfrm>
              <a:off x="5356782" y="1337161"/>
              <a:ext cx="4604186" cy="4604186"/>
            </a:xfrm>
            <a:prstGeom prst="ellipse">
              <a:avLst/>
            </a:prstGeom>
            <a:noFill/>
            <a:ln w="25400">
              <a:gradFill>
                <a:gsLst>
                  <a:gs pos="0">
                    <a:schemeClr val="accent1"/>
                  </a:gs>
                  <a:gs pos="100000">
                    <a:schemeClr val="accent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62D1C302-EF69-4F7C-92D7-478825D26C33}"/>
                </a:ext>
              </a:extLst>
            </p:cNvPr>
            <p:cNvSpPr/>
            <p:nvPr/>
          </p:nvSpPr>
          <p:spPr>
            <a:xfrm>
              <a:off x="5519720" y="1500099"/>
              <a:ext cx="4278311" cy="4278311"/>
            </a:xfrm>
            <a:prstGeom prst="ellipse">
              <a:avLst/>
            </a:prstGeom>
            <a:blipFill>
              <a:blip r:embed="rId3"/>
              <a:srcRect/>
              <a:stretch>
                <a:fillRect l="-25118" r="-2511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4" name="图片 23">
            <a:extLst>
              <a:ext uri="{FF2B5EF4-FFF2-40B4-BE49-F238E27FC236}">
                <a16:creationId xmlns:a16="http://schemas.microsoft.com/office/drawing/2014/main" id="{CD2F527A-A819-47DA-9AFE-E632F839EB56}"/>
              </a:ext>
            </a:extLst>
          </p:cNvPr>
          <p:cNvPicPr>
            <a:picLocks noChangeAspect="1"/>
          </p:cNvPicPr>
          <p:nvPr/>
        </p:nvPicPr>
        <p:blipFill>
          <a:blip r:embed="rId4"/>
          <a:stretch>
            <a:fillRect/>
          </a:stretch>
        </p:blipFill>
        <p:spPr>
          <a:xfrm>
            <a:off x="6127786" y="3904190"/>
            <a:ext cx="701101" cy="707197"/>
          </a:xfrm>
          <a:prstGeom prst="rect">
            <a:avLst/>
          </a:prstGeom>
        </p:spPr>
      </p:pic>
      <p:sp>
        <p:nvSpPr>
          <p:cNvPr id="25" name="椭圆 24">
            <a:extLst>
              <a:ext uri="{FF2B5EF4-FFF2-40B4-BE49-F238E27FC236}">
                <a16:creationId xmlns:a16="http://schemas.microsoft.com/office/drawing/2014/main" id="{BB25FB2D-8C97-4FDD-9440-29AC2B805991}"/>
              </a:ext>
            </a:extLst>
          </p:cNvPr>
          <p:cNvSpPr/>
          <p:nvPr/>
        </p:nvSpPr>
        <p:spPr>
          <a:xfrm>
            <a:off x="603660" y="1829757"/>
            <a:ext cx="495300" cy="4953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709039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childTnLst>
                          </p:cTn>
                        </p:par>
                        <p:par>
                          <p:cTn id="10" fill="hold">
                            <p:stCondLst>
                              <p:cond delay="550"/>
                            </p:stCondLst>
                            <p:childTnLst>
                              <p:par>
                                <p:cTn id="11" presetID="53" presetClass="entr" presetSubtype="16" fill="hold" grpId="0" nodeType="afterEffect">
                                  <p:stCondLst>
                                    <p:cond delay="0"/>
                                  </p:stCondLst>
                                  <p:iterate type="lt">
                                    <p:tmPct val="10000"/>
                                  </p:iterate>
                                  <p:childTnLst>
                                    <p:set>
                                      <p:cBhvr>
                                        <p:cTn id="12" dur="1" fill="hold">
                                          <p:stCondLst>
                                            <p:cond delay="0"/>
                                          </p:stCondLst>
                                        </p:cTn>
                                        <p:tgtEl>
                                          <p:spTgt spid="26"/>
                                        </p:tgtEl>
                                        <p:attrNameLst>
                                          <p:attrName>style.visibility</p:attrName>
                                        </p:attrNameLst>
                                      </p:cBhvr>
                                      <p:to>
                                        <p:strVal val="visible"/>
                                      </p:to>
                                    </p:set>
                                    <p:anim calcmode="lin" valueType="num">
                                      <p:cBhvr>
                                        <p:cTn id="13" dur="500" fill="hold"/>
                                        <p:tgtEl>
                                          <p:spTgt spid="26"/>
                                        </p:tgtEl>
                                        <p:attrNameLst>
                                          <p:attrName>ppt_w</p:attrName>
                                        </p:attrNameLst>
                                      </p:cBhvr>
                                      <p:tavLst>
                                        <p:tav tm="0">
                                          <p:val>
                                            <p:fltVal val="0"/>
                                          </p:val>
                                        </p:tav>
                                        <p:tav tm="100000">
                                          <p:val>
                                            <p:strVal val="#ppt_w"/>
                                          </p:val>
                                        </p:tav>
                                      </p:tavLst>
                                    </p:anim>
                                    <p:anim calcmode="lin" valueType="num">
                                      <p:cBhvr>
                                        <p:cTn id="14" dur="500" fill="hold"/>
                                        <p:tgtEl>
                                          <p:spTgt spid="26"/>
                                        </p:tgtEl>
                                        <p:attrNameLst>
                                          <p:attrName>ppt_h</p:attrName>
                                        </p:attrNameLst>
                                      </p:cBhvr>
                                      <p:tavLst>
                                        <p:tav tm="0">
                                          <p:val>
                                            <p:fltVal val="0"/>
                                          </p:val>
                                        </p:tav>
                                        <p:tav tm="100000">
                                          <p:val>
                                            <p:strVal val="#ppt_h"/>
                                          </p:val>
                                        </p:tav>
                                      </p:tavLst>
                                    </p:anim>
                                    <p:animEffect transition="in" filter="fade">
                                      <p:cBhvr>
                                        <p:cTn id="15" dur="500"/>
                                        <p:tgtEl>
                                          <p:spTgt spid="26"/>
                                        </p:tgtEl>
                                      </p:cBhvr>
                                    </p:animEffect>
                                  </p:childTnLst>
                                </p:cTn>
                              </p:par>
                            </p:childTnLst>
                          </p:cTn>
                        </p:par>
                        <p:par>
                          <p:cTn id="16" fill="hold">
                            <p:stCondLst>
                              <p:cond delay="1400"/>
                            </p:stCondLst>
                            <p:childTnLst>
                              <p:par>
                                <p:cTn id="17" presetID="2" presetClass="entr" presetSubtype="2"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par>
                          <p:cTn id="21" fill="hold">
                            <p:stCondLst>
                              <p:cond delay="1900"/>
                            </p:stCondLst>
                            <p:childTnLst>
                              <p:par>
                                <p:cTn id="22" presetID="2" presetClass="entr" presetSubtype="2"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1+#ppt_w/2"/>
                                          </p:val>
                                        </p:tav>
                                        <p:tav tm="100000">
                                          <p:val>
                                            <p:strVal val="#ppt_x"/>
                                          </p:val>
                                        </p:tav>
                                      </p:tavLst>
                                    </p:anim>
                                    <p:anim calcmode="lin" valueType="num">
                                      <p:cBhvr additive="base">
                                        <p:cTn id="25" dur="500" fill="hold"/>
                                        <p:tgtEl>
                                          <p:spTgt spid="3"/>
                                        </p:tgtEl>
                                        <p:attrNameLst>
                                          <p:attrName>ppt_y</p:attrName>
                                        </p:attrNameLst>
                                      </p:cBhvr>
                                      <p:tavLst>
                                        <p:tav tm="0">
                                          <p:val>
                                            <p:strVal val="#ppt_y"/>
                                          </p:val>
                                        </p:tav>
                                        <p:tav tm="100000">
                                          <p:val>
                                            <p:strVal val="#ppt_y"/>
                                          </p:val>
                                        </p:tav>
                                      </p:tavLst>
                                    </p:anim>
                                  </p:childTnLst>
                                </p:cTn>
                              </p:par>
                            </p:childTnLst>
                          </p:cTn>
                        </p:par>
                        <p:par>
                          <p:cTn id="26" fill="hold">
                            <p:stCondLst>
                              <p:cond delay="2400"/>
                            </p:stCondLst>
                            <p:childTnLst>
                              <p:par>
                                <p:cTn id="27" presetID="2" presetClass="entr" presetSubtype="2"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1+#ppt_w/2"/>
                                          </p:val>
                                        </p:tav>
                                        <p:tav tm="100000">
                                          <p:val>
                                            <p:strVal val="#ppt_x"/>
                                          </p:val>
                                        </p:tav>
                                      </p:tavLst>
                                    </p:anim>
                                    <p:anim calcmode="lin" valueType="num">
                                      <p:cBhvr additive="base">
                                        <p:cTn id="30" dur="500" fill="hold"/>
                                        <p:tgtEl>
                                          <p:spTgt spid="4"/>
                                        </p:tgtEl>
                                        <p:attrNameLst>
                                          <p:attrName>ppt_y</p:attrName>
                                        </p:attrNameLst>
                                      </p:cBhvr>
                                      <p:tavLst>
                                        <p:tav tm="0">
                                          <p:val>
                                            <p:strVal val="#ppt_y"/>
                                          </p:val>
                                        </p:tav>
                                        <p:tav tm="100000">
                                          <p:val>
                                            <p:strVal val="#ppt_y"/>
                                          </p:val>
                                        </p:tav>
                                      </p:tavLst>
                                    </p:anim>
                                  </p:childTnLst>
                                </p:cTn>
                              </p:par>
                            </p:childTnLst>
                          </p:cTn>
                        </p:par>
                        <p:par>
                          <p:cTn id="31" fill="hold">
                            <p:stCondLst>
                              <p:cond delay="2900"/>
                            </p:stCondLst>
                            <p:childTnLst>
                              <p:par>
                                <p:cTn id="32" presetID="2" presetClass="entr" presetSubtype="2"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additive="base">
                                        <p:cTn id="34" dur="500" fill="hold"/>
                                        <p:tgtEl>
                                          <p:spTgt spid="5"/>
                                        </p:tgtEl>
                                        <p:attrNameLst>
                                          <p:attrName>ppt_x</p:attrName>
                                        </p:attrNameLst>
                                      </p:cBhvr>
                                      <p:tavLst>
                                        <p:tav tm="0">
                                          <p:val>
                                            <p:strVal val="1+#ppt_w/2"/>
                                          </p:val>
                                        </p:tav>
                                        <p:tav tm="100000">
                                          <p:val>
                                            <p:strVal val="#ppt_x"/>
                                          </p:val>
                                        </p:tav>
                                      </p:tavLst>
                                    </p:anim>
                                    <p:anim calcmode="lin" valueType="num">
                                      <p:cBhvr additive="base">
                                        <p:cTn id="35"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9C3EB9C-FA39-4EA9-B82A-244035AC9410}"/>
              </a:ext>
            </a:extLst>
          </p:cNvPr>
          <p:cNvSpPr txBox="1"/>
          <p:nvPr/>
        </p:nvSpPr>
        <p:spPr>
          <a:xfrm>
            <a:off x="964904" y="625761"/>
            <a:ext cx="7615570" cy="830997"/>
          </a:xfrm>
          <a:prstGeom prst="rect">
            <a:avLst/>
          </a:prstGeom>
          <a:noFill/>
        </p:spPr>
        <p:txBody>
          <a:bodyPr wrap="square">
            <a:spAutoFit/>
          </a:bodyPr>
          <a:lstStyle/>
          <a:p>
            <a:r>
              <a:rPr lang="en-US" altLang="zh-CN" sz="2400" b="0" i="0" dirty="0">
                <a:solidFill>
                  <a:srgbClr val="000000"/>
                </a:solidFill>
                <a:effectLst/>
                <a:latin typeface="Helvetica Neue"/>
              </a:rPr>
              <a:t>	</a:t>
            </a:r>
            <a:r>
              <a:rPr lang="zh-CN" altLang="en-US" sz="2400" b="0" i="0" dirty="0">
                <a:solidFill>
                  <a:srgbClr val="000000"/>
                </a:solidFill>
                <a:effectLst/>
                <a:latin typeface="Helvetica Neue"/>
              </a:rPr>
              <a:t>本问卷是由两套问卷合并而成，一套为完全由人工设计，一套为完全由</a:t>
            </a:r>
            <a:r>
              <a:rPr lang="en-US" altLang="zh-CN" sz="2400" b="0" i="0" dirty="0" err="1">
                <a:solidFill>
                  <a:srgbClr val="000000"/>
                </a:solidFill>
                <a:effectLst/>
                <a:latin typeface="Helvetica Neue"/>
              </a:rPr>
              <a:t>chatgpt</a:t>
            </a:r>
            <a:r>
              <a:rPr lang="zh-CN" altLang="en-US" sz="2400" b="0" i="0" dirty="0">
                <a:solidFill>
                  <a:srgbClr val="000000"/>
                </a:solidFill>
                <a:effectLst/>
                <a:latin typeface="Helvetica Neue"/>
              </a:rPr>
              <a:t>设计</a:t>
            </a:r>
            <a:endParaRPr lang="zh-CN" altLang="en-US" sz="2400" dirty="0"/>
          </a:p>
        </p:txBody>
      </p:sp>
      <p:graphicFrame>
        <p:nvGraphicFramePr>
          <p:cNvPr id="6" name="表格 6">
            <a:extLst>
              <a:ext uri="{FF2B5EF4-FFF2-40B4-BE49-F238E27FC236}">
                <a16:creationId xmlns:a16="http://schemas.microsoft.com/office/drawing/2014/main" id="{FCFE813B-694C-45F0-B7CF-43F7AED717C7}"/>
              </a:ext>
            </a:extLst>
          </p:cNvPr>
          <p:cNvGraphicFramePr>
            <a:graphicFrameLocks noGrp="1"/>
          </p:cNvGraphicFramePr>
          <p:nvPr>
            <p:extLst>
              <p:ext uri="{D42A27DB-BD31-4B8C-83A1-F6EECF244321}">
                <p14:modId xmlns:p14="http://schemas.microsoft.com/office/powerpoint/2010/main" val="3698119650"/>
              </p:ext>
            </p:extLst>
          </p:nvPr>
        </p:nvGraphicFramePr>
        <p:xfrm>
          <a:off x="1056942" y="1573618"/>
          <a:ext cx="7431494" cy="3050770"/>
        </p:xfrm>
        <a:graphic>
          <a:graphicData uri="http://schemas.openxmlformats.org/drawingml/2006/table">
            <a:tbl>
              <a:tblPr bandRow="1">
                <a:tableStyleId>{5C22544A-7EE6-4342-B048-85BDC9FD1C3A}</a:tableStyleId>
              </a:tblPr>
              <a:tblGrid>
                <a:gridCol w="1449367">
                  <a:extLst>
                    <a:ext uri="{9D8B030D-6E8A-4147-A177-3AD203B41FA5}">
                      <a16:colId xmlns:a16="http://schemas.microsoft.com/office/drawing/2014/main" val="2955329645"/>
                    </a:ext>
                  </a:extLst>
                </a:gridCol>
                <a:gridCol w="5982127">
                  <a:extLst>
                    <a:ext uri="{9D8B030D-6E8A-4147-A177-3AD203B41FA5}">
                      <a16:colId xmlns:a16="http://schemas.microsoft.com/office/drawing/2014/main" val="704965053"/>
                    </a:ext>
                  </a:extLst>
                </a:gridCol>
              </a:tblGrid>
              <a:tr h="758526">
                <a:tc>
                  <a:txBody>
                    <a:bodyPr/>
                    <a:lstStyle/>
                    <a:p>
                      <a:r>
                        <a:rPr lang="zh-CN" altLang="en-US" sz="2000" b="1" i="0" dirty="0">
                          <a:solidFill>
                            <a:srgbClr val="000000"/>
                          </a:solidFill>
                          <a:effectLst/>
                          <a:latin typeface="Helvetica Neue"/>
                        </a:rPr>
                        <a:t>完全相关</a:t>
                      </a:r>
                      <a:endParaRPr lang="zh-CN" altLang="en-US" sz="1800" dirty="0"/>
                    </a:p>
                  </a:txBody>
                  <a:tcPr anchor="ctr" anchorCtr="1"/>
                </a:tc>
                <a:tc>
                  <a:txBody>
                    <a:bodyPr/>
                    <a:lstStyle/>
                    <a:p>
                      <a:r>
                        <a:rPr lang="zh-CN" altLang="en-US" sz="2000" b="0" i="0" dirty="0">
                          <a:solidFill>
                            <a:srgbClr val="000000"/>
                          </a:solidFill>
                          <a:effectLst/>
                          <a:latin typeface="Helvetica Neue"/>
                        </a:rPr>
                        <a:t>人工未设计，</a:t>
                      </a:r>
                      <a:r>
                        <a:rPr lang="en-US" altLang="zh-CN" sz="2000" b="0" i="0" dirty="0">
                          <a:solidFill>
                            <a:srgbClr val="000000"/>
                          </a:solidFill>
                          <a:effectLst/>
                          <a:latin typeface="Helvetica Neue"/>
                        </a:rPr>
                        <a:t>GPT</a:t>
                      </a:r>
                      <a:r>
                        <a:rPr lang="zh-CN" altLang="en-US" sz="2000" b="0" i="0" dirty="0">
                          <a:solidFill>
                            <a:srgbClr val="000000"/>
                          </a:solidFill>
                          <a:effectLst/>
                          <a:latin typeface="Helvetica Neue"/>
                        </a:rPr>
                        <a:t>设计了，并</a:t>
                      </a:r>
                      <a:r>
                        <a:rPr lang="zh-CN" altLang="en-US" sz="2000" b="1" i="0" dirty="0">
                          <a:solidFill>
                            <a:srgbClr val="000000"/>
                          </a:solidFill>
                          <a:effectLst/>
                          <a:latin typeface="Helvetica Neue"/>
                        </a:rPr>
                        <a:t>直接照搬</a:t>
                      </a:r>
                      <a:r>
                        <a:rPr lang="zh-CN" altLang="en-US" sz="2000" b="0" i="0" dirty="0">
                          <a:solidFill>
                            <a:srgbClr val="000000"/>
                          </a:solidFill>
                          <a:effectLst/>
                          <a:latin typeface="Helvetica Neue"/>
                        </a:rPr>
                        <a:t>下来的题目</a:t>
                      </a:r>
                      <a:endParaRPr lang="zh-CN" altLang="en-US" sz="1800" dirty="0"/>
                    </a:p>
                  </a:txBody>
                  <a:tcPr anchor="ctr"/>
                </a:tc>
                <a:extLst>
                  <a:ext uri="{0D108BD9-81ED-4DB2-BD59-A6C34878D82A}">
                    <a16:rowId xmlns:a16="http://schemas.microsoft.com/office/drawing/2014/main" val="2851779424"/>
                  </a:ext>
                </a:extLst>
              </a:tr>
              <a:tr h="766859">
                <a:tc>
                  <a:txBody>
                    <a:bodyPr/>
                    <a:lstStyle/>
                    <a:p>
                      <a:r>
                        <a:rPr lang="zh-CN" altLang="en-US" sz="2000" b="1" i="0" dirty="0">
                          <a:solidFill>
                            <a:srgbClr val="000000"/>
                          </a:solidFill>
                          <a:effectLst/>
                          <a:latin typeface="Helvetica Neue"/>
                        </a:rPr>
                        <a:t>强相关</a:t>
                      </a:r>
                      <a:endParaRPr lang="zh-CN" altLang="en-US" sz="1800" dirty="0"/>
                    </a:p>
                  </a:txBody>
                  <a:tcPr anchor="ctr" anchorCtr="1"/>
                </a:tc>
                <a:tc>
                  <a:txBody>
                    <a:bodyPr/>
                    <a:lstStyle/>
                    <a:p>
                      <a:r>
                        <a:rPr lang="zh-CN" altLang="en-US" sz="2000" b="0" i="0" dirty="0">
                          <a:solidFill>
                            <a:srgbClr val="000000"/>
                          </a:solidFill>
                          <a:effectLst/>
                          <a:latin typeface="Helvetica Neue"/>
                        </a:rPr>
                        <a:t>人工</a:t>
                      </a:r>
                      <a:r>
                        <a:rPr lang="zh-CN" altLang="en-US" sz="2000" b="1" i="0" dirty="0">
                          <a:solidFill>
                            <a:srgbClr val="FE2419"/>
                          </a:solidFill>
                          <a:effectLst/>
                          <a:latin typeface="Helvetica Neue"/>
                        </a:rPr>
                        <a:t>未</a:t>
                      </a:r>
                      <a:r>
                        <a:rPr lang="zh-CN" altLang="en-US" sz="2000" b="0" i="0" dirty="0">
                          <a:solidFill>
                            <a:srgbClr val="000000"/>
                          </a:solidFill>
                          <a:effectLst/>
                          <a:latin typeface="Helvetica Neue"/>
                        </a:rPr>
                        <a:t>设计，</a:t>
                      </a:r>
                      <a:r>
                        <a:rPr lang="en-US" altLang="zh-CN" sz="2000" b="0" i="0" dirty="0">
                          <a:solidFill>
                            <a:srgbClr val="000000"/>
                          </a:solidFill>
                          <a:effectLst/>
                          <a:latin typeface="Helvetica Neue"/>
                        </a:rPr>
                        <a:t>GPT</a:t>
                      </a:r>
                      <a:r>
                        <a:rPr lang="zh-CN" altLang="en-US" sz="2000" b="0" i="0" dirty="0">
                          <a:solidFill>
                            <a:srgbClr val="000000"/>
                          </a:solidFill>
                          <a:effectLst/>
                          <a:latin typeface="Helvetica Neue"/>
                        </a:rPr>
                        <a:t>设计了，人工</a:t>
                      </a:r>
                      <a:r>
                        <a:rPr lang="zh-CN" altLang="en-US" sz="2000" b="1" i="0" dirty="0">
                          <a:solidFill>
                            <a:srgbClr val="000000"/>
                          </a:solidFill>
                          <a:effectLst/>
                          <a:latin typeface="Helvetica Neue"/>
                        </a:rPr>
                        <a:t>受启发改编</a:t>
                      </a:r>
                      <a:r>
                        <a:rPr lang="zh-CN" altLang="en-US" sz="2000" b="0" i="0" dirty="0">
                          <a:solidFill>
                            <a:srgbClr val="000000"/>
                          </a:solidFill>
                          <a:effectLst/>
                          <a:latin typeface="Helvetica Neue"/>
                        </a:rPr>
                        <a:t>的题目</a:t>
                      </a:r>
                      <a:endParaRPr lang="en-US" altLang="zh-CN" sz="2000" b="0" i="0" dirty="0">
                        <a:solidFill>
                          <a:srgbClr val="000000"/>
                        </a:solidFill>
                        <a:effectLst/>
                        <a:latin typeface="Helvetica Neue"/>
                      </a:endParaRPr>
                    </a:p>
                    <a:p>
                      <a:r>
                        <a:rPr lang="zh-CN" altLang="en-US" sz="2000" b="0" i="0" dirty="0">
                          <a:solidFill>
                            <a:srgbClr val="000000"/>
                          </a:solidFill>
                          <a:effectLst/>
                          <a:latin typeface="Helvetica Neue"/>
                        </a:rPr>
                        <a:t>（即</a:t>
                      </a:r>
                      <a:r>
                        <a:rPr lang="zh-CN" altLang="en-US" sz="2000" b="1" i="0" dirty="0">
                          <a:solidFill>
                            <a:srgbClr val="FE2419"/>
                          </a:solidFill>
                          <a:effectLst/>
                          <a:latin typeface="Helvetica Neue"/>
                        </a:rPr>
                        <a:t>没有</a:t>
                      </a:r>
                      <a:r>
                        <a:rPr lang="en-US" altLang="zh-CN" sz="2000" b="1" i="0" dirty="0">
                          <a:solidFill>
                            <a:srgbClr val="FE2419"/>
                          </a:solidFill>
                          <a:effectLst/>
                          <a:latin typeface="Helvetica Neue"/>
                        </a:rPr>
                        <a:t>GPT</a:t>
                      </a:r>
                      <a:r>
                        <a:rPr lang="zh-CN" altLang="en-US" sz="2000" b="1" i="0" dirty="0">
                          <a:solidFill>
                            <a:srgbClr val="FE2419"/>
                          </a:solidFill>
                          <a:effectLst/>
                          <a:latin typeface="Helvetica Neue"/>
                        </a:rPr>
                        <a:t>就没有该题目</a:t>
                      </a:r>
                      <a:r>
                        <a:rPr lang="zh-CN" altLang="en-US" sz="2000" b="0" i="0" dirty="0">
                          <a:solidFill>
                            <a:srgbClr val="000000"/>
                          </a:solidFill>
                          <a:effectLst/>
                          <a:latin typeface="Helvetica Neue"/>
                        </a:rPr>
                        <a:t>）</a:t>
                      </a:r>
                      <a:endParaRPr lang="zh-CN" altLang="en-US" sz="1800" dirty="0"/>
                    </a:p>
                  </a:txBody>
                  <a:tcPr anchor="ctr"/>
                </a:tc>
                <a:extLst>
                  <a:ext uri="{0D108BD9-81ED-4DB2-BD59-A6C34878D82A}">
                    <a16:rowId xmlns:a16="http://schemas.microsoft.com/office/drawing/2014/main" val="3333548616"/>
                  </a:ext>
                </a:extLst>
              </a:tr>
              <a:tr h="766859">
                <a:tc>
                  <a:txBody>
                    <a:bodyPr/>
                    <a:lstStyle/>
                    <a:p>
                      <a:r>
                        <a:rPr lang="zh-CN" altLang="en-US" sz="2000" b="1" i="0" dirty="0">
                          <a:solidFill>
                            <a:srgbClr val="000000"/>
                          </a:solidFill>
                          <a:effectLst/>
                          <a:latin typeface="Helvetica Neue"/>
                        </a:rPr>
                        <a:t>弱相关</a:t>
                      </a:r>
                      <a:endParaRPr lang="zh-CN" altLang="en-US" sz="1800" dirty="0"/>
                    </a:p>
                  </a:txBody>
                  <a:tcPr anchor="ctr" anchorCtr="1"/>
                </a:tc>
                <a:tc>
                  <a:txBody>
                    <a:bodyPr/>
                    <a:lstStyle/>
                    <a:p>
                      <a:r>
                        <a:rPr lang="zh-CN" altLang="en-US" sz="2000" b="0" i="0" dirty="0">
                          <a:solidFill>
                            <a:srgbClr val="000000"/>
                          </a:solidFill>
                          <a:effectLst/>
                          <a:latin typeface="Helvetica Neue"/>
                        </a:rPr>
                        <a:t>人工设计了，</a:t>
                      </a:r>
                      <a:r>
                        <a:rPr lang="en-US" altLang="zh-CN" sz="2000" b="0" i="0" dirty="0">
                          <a:solidFill>
                            <a:srgbClr val="000000"/>
                          </a:solidFill>
                          <a:effectLst/>
                          <a:latin typeface="Helvetica Neue"/>
                        </a:rPr>
                        <a:t>GPT</a:t>
                      </a:r>
                      <a:r>
                        <a:rPr lang="zh-CN" altLang="en-US" sz="2000" b="0" i="0" dirty="0">
                          <a:solidFill>
                            <a:srgbClr val="000000"/>
                          </a:solidFill>
                          <a:effectLst/>
                          <a:latin typeface="Helvetica Neue"/>
                        </a:rPr>
                        <a:t>也设计，综合考量后得出的题目</a:t>
                      </a:r>
                      <a:endParaRPr lang="en-US" altLang="zh-CN" sz="2000" b="0" i="0" dirty="0">
                        <a:solidFill>
                          <a:srgbClr val="000000"/>
                        </a:solidFill>
                        <a:effectLst/>
                        <a:latin typeface="Helvetica Neue"/>
                      </a:endParaRPr>
                    </a:p>
                    <a:p>
                      <a:r>
                        <a:rPr lang="zh-CN" altLang="en-US" sz="2000" b="0" i="0" dirty="0">
                          <a:solidFill>
                            <a:srgbClr val="000000"/>
                          </a:solidFill>
                          <a:effectLst/>
                          <a:latin typeface="Helvetica Neue"/>
                        </a:rPr>
                        <a:t>（即</a:t>
                      </a:r>
                      <a:r>
                        <a:rPr lang="zh-CN" altLang="en-US" sz="2000" b="1" i="0" dirty="0">
                          <a:solidFill>
                            <a:srgbClr val="FE2419"/>
                          </a:solidFill>
                          <a:effectLst/>
                          <a:latin typeface="Helvetica Neue"/>
                        </a:rPr>
                        <a:t>没有</a:t>
                      </a:r>
                      <a:r>
                        <a:rPr lang="en-US" altLang="zh-CN" sz="2000" b="1" i="0" dirty="0">
                          <a:solidFill>
                            <a:srgbClr val="FE2419"/>
                          </a:solidFill>
                          <a:effectLst/>
                          <a:latin typeface="Helvetica Neue"/>
                        </a:rPr>
                        <a:t>GPT</a:t>
                      </a:r>
                      <a:r>
                        <a:rPr lang="zh-CN" altLang="en-US" sz="2000" b="1" i="0" dirty="0">
                          <a:solidFill>
                            <a:srgbClr val="FE2419"/>
                          </a:solidFill>
                          <a:effectLst/>
                          <a:latin typeface="Helvetica Neue"/>
                        </a:rPr>
                        <a:t>该题目也会出现</a:t>
                      </a:r>
                      <a:r>
                        <a:rPr lang="zh-CN" altLang="en-US" sz="2000" b="0" i="0" dirty="0">
                          <a:solidFill>
                            <a:srgbClr val="000000"/>
                          </a:solidFill>
                          <a:effectLst/>
                          <a:latin typeface="Helvetica Neue"/>
                        </a:rPr>
                        <a:t>）</a:t>
                      </a:r>
                      <a:endParaRPr lang="zh-CN" altLang="en-US" sz="1800" dirty="0"/>
                    </a:p>
                  </a:txBody>
                  <a:tcPr anchor="ctr"/>
                </a:tc>
                <a:extLst>
                  <a:ext uri="{0D108BD9-81ED-4DB2-BD59-A6C34878D82A}">
                    <a16:rowId xmlns:a16="http://schemas.microsoft.com/office/drawing/2014/main" val="3245569918"/>
                  </a:ext>
                </a:extLst>
              </a:tr>
              <a:tr h="758526">
                <a:tc>
                  <a:txBody>
                    <a:bodyPr/>
                    <a:lstStyle/>
                    <a:p>
                      <a:r>
                        <a:rPr lang="zh-CN" altLang="en-US" sz="2000" b="1" i="0" dirty="0">
                          <a:solidFill>
                            <a:srgbClr val="000000"/>
                          </a:solidFill>
                          <a:effectLst/>
                          <a:latin typeface="Helvetica Neue"/>
                        </a:rPr>
                        <a:t>完全无关</a:t>
                      </a:r>
                      <a:endParaRPr lang="zh-CN" altLang="en-US" sz="1800" dirty="0"/>
                    </a:p>
                  </a:txBody>
                  <a:tcPr anchor="ctr" anchorCtr="1"/>
                </a:tc>
                <a:tc>
                  <a:txBody>
                    <a:bodyPr/>
                    <a:lstStyle/>
                    <a:p>
                      <a:r>
                        <a:rPr lang="zh-CN" altLang="en-US" sz="2000" b="0" i="0" dirty="0">
                          <a:solidFill>
                            <a:srgbClr val="000000"/>
                          </a:solidFill>
                          <a:effectLst/>
                          <a:latin typeface="Helvetica Neue"/>
                        </a:rPr>
                        <a:t>人工设计了，</a:t>
                      </a:r>
                      <a:r>
                        <a:rPr lang="en-US" altLang="zh-CN" sz="2000" b="0" i="0" dirty="0">
                          <a:solidFill>
                            <a:srgbClr val="000000"/>
                          </a:solidFill>
                          <a:effectLst/>
                          <a:latin typeface="Helvetica Neue"/>
                        </a:rPr>
                        <a:t>GPT</a:t>
                      </a:r>
                      <a:r>
                        <a:rPr lang="zh-CN" altLang="en-US" sz="2000" b="0" i="0" dirty="0">
                          <a:solidFill>
                            <a:srgbClr val="000000"/>
                          </a:solidFill>
                          <a:effectLst/>
                          <a:latin typeface="Helvetica Neue"/>
                        </a:rPr>
                        <a:t>没设计</a:t>
                      </a:r>
                      <a:endParaRPr lang="zh-CN" altLang="en-US" sz="1800" dirty="0"/>
                    </a:p>
                  </a:txBody>
                  <a:tcPr anchor="ctr"/>
                </a:tc>
                <a:extLst>
                  <a:ext uri="{0D108BD9-81ED-4DB2-BD59-A6C34878D82A}">
                    <a16:rowId xmlns:a16="http://schemas.microsoft.com/office/drawing/2014/main" val="3234225249"/>
                  </a:ext>
                </a:extLst>
              </a:tr>
            </a:tbl>
          </a:graphicData>
        </a:graphic>
      </p:graphicFrame>
    </p:spTree>
    <p:extLst>
      <p:ext uri="{BB962C8B-B14F-4D97-AF65-F5344CB8AC3E}">
        <p14:creationId xmlns:p14="http://schemas.microsoft.com/office/powerpoint/2010/main" val="418742021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80D1920-AC1D-4306-B005-12863BB843E8}"/>
              </a:ext>
            </a:extLst>
          </p:cNvPr>
          <p:cNvPicPr>
            <a:picLocks noChangeAspect="1"/>
          </p:cNvPicPr>
          <p:nvPr/>
        </p:nvPicPr>
        <p:blipFill rotWithShape="1">
          <a:blip r:embed="rId3"/>
          <a:srcRect r="12546"/>
          <a:stretch/>
        </p:blipFill>
        <p:spPr>
          <a:xfrm>
            <a:off x="143382" y="333108"/>
            <a:ext cx="8648164" cy="2356929"/>
          </a:xfrm>
          <a:prstGeom prst="rect">
            <a:avLst/>
          </a:prstGeom>
        </p:spPr>
      </p:pic>
      <p:pic>
        <p:nvPicPr>
          <p:cNvPr id="7" name="图片 6">
            <a:extLst>
              <a:ext uri="{FF2B5EF4-FFF2-40B4-BE49-F238E27FC236}">
                <a16:creationId xmlns:a16="http://schemas.microsoft.com/office/drawing/2014/main" id="{F25B35C3-434B-4BFA-81FE-41D604A3E3A8}"/>
              </a:ext>
            </a:extLst>
          </p:cNvPr>
          <p:cNvPicPr>
            <a:picLocks noChangeAspect="1"/>
          </p:cNvPicPr>
          <p:nvPr/>
        </p:nvPicPr>
        <p:blipFill rotWithShape="1">
          <a:blip r:embed="rId4"/>
          <a:srcRect r="18544"/>
          <a:stretch/>
        </p:blipFill>
        <p:spPr>
          <a:xfrm>
            <a:off x="1720408" y="571352"/>
            <a:ext cx="5259518" cy="3764222"/>
          </a:xfrm>
          <a:prstGeom prst="rect">
            <a:avLst/>
          </a:prstGeom>
        </p:spPr>
      </p:pic>
      <p:pic>
        <p:nvPicPr>
          <p:cNvPr id="9" name="图片 8">
            <a:extLst>
              <a:ext uri="{FF2B5EF4-FFF2-40B4-BE49-F238E27FC236}">
                <a16:creationId xmlns:a16="http://schemas.microsoft.com/office/drawing/2014/main" id="{AF322FBB-7888-4EA0-A2FA-417AECEC9131}"/>
              </a:ext>
            </a:extLst>
          </p:cNvPr>
          <p:cNvPicPr>
            <a:picLocks noChangeAspect="1"/>
          </p:cNvPicPr>
          <p:nvPr/>
        </p:nvPicPr>
        <p:blipFill rotWithShape="1">
          <a:blip r:embed="rId5"/>
          <a:srcRect r="13940"/>
          <a:stretch/>
        </p:blipFill>
        <p:spPr>
          <a:xfrm>
            <a:off x="699011" y="943735"/>
            <a:ext cx="7745976" cy="3302820"/>
          </a:xfrm>
          <a:prstGeom prst="rect">
            <a:avLst/>
          </a:prstGeom>
        </p:spPr>
      </p:pic>
      <p:pic>
        <p:nvPicPr>
          <p:cNvPr id="11" name="图片 10">
            <a:extLst>
              <a:ext uri="{FF2B5EF4-FFF2-40B4-BE49-F238E27FC236}">
                <a16:creationId xmlns:a16="http://schemas.microsoft.com/office/drawing/2014/main" id="{1F4990D6-BCA9-4E9E-AF1A-B0C22C59B951}"/>
              </a:ext>
            </a:extLst>
          </p:cNvPr>
          <p:cNvPicPr>
            <a:picLocks noChangeAspect="1"/>
          </p:cNvPicPr>
          <p:nvPr/>
        </p:nvPicPr>
        <p:blipFill rotWithShape="1">
          <a:blip r:embed="rId6"/>
          <a:srcRect r="13584"/>
          <a:stretch/>
        </p:blipFill>
        <p:spPr>
          <a:xfrm>
            <a:off x="540681" y="1180309"/>
            <a:ext cx="8250865" cy="2782881"/>
          </a:xfrm>
          <a:prstGeom prst="rect">
            <a:avLst/>
          </a:prstGeom>
        </p:spPr>
      </p:pic>
      <p:pic>
        <p:nvPicPr>
          <p:cNvPr id="13" name="图片 12">
            <a:extLst>
              <a:ext uri="{FF2B5EF4-FFF2-40B4-BE49-F238E27FC236}">
                <a16:creationId xmlns:a16="http://schemas.microsoft.com/office/drawing/2014/main" id="{3CC645B5-F88A-4503-BF4C-C1D4F105452F}"/>
              </a:ext>
            </a:extLst>
          </p:cNvPr>
          <p:cNvPicPr>
            <a:picLocks noChangeAspect="1"/>
          </p:cNvPicPr>
          <p:nvPr/>
        </p:nvPicPr>
        <p:blipFill>
          <a:blip r:embed="rId7"/>
          <a:stretch>
            <a:fillRect/>
          </a:stretch>
        </p:blipFill>
        <p:spPr>
          <a:xfrm>
            <a:off x="581162" y="389951"/>
            <a:ext cx="7538010" cy="3246297"/>
          </a:xfrm>
          <a:prstGeom prst="rect">
            <a:avLst/>
          </a:prstGeom>
        </p:spPr>
      </p:pic>
      <p:pic>
        <p:nvPicPr>
          <p:cNvPr id="15" name="图片 14">
            <a:extLst>
              <a:ext uri="{FF2B5EF4-FFF2-40B4-BE49-F238E27FC236}">
                <a16:creationId xmlns:a16="http://schemas.microsoft.com/office/drawing/2014/main" id="{924A1A2F-7B3D-44E9-8EA3-9632EDD16704}"/>
              </a:ext>
            </a:extLst>
          </p:cNvPr>
          <p:cNvPicPr>
            <a:picLocks noChangeAspect="1"/>
          </p:cNvPicPr>
          <p:nvPr/>
        </p:nvPicPr>
        <p:blipFill>
          <a:blip r:embed="rId8"/>
          <a:stretch>
            <a:fillRect/>
          </a:stretch>
        </p:blipFill>
        <p:spPr>
          <a:xfrm>
            <a:off x="536492" y="705213"/>
            <a:ext cx="8438202" cy="3241164"/>
          </a:xfrm>
          <a:prstGeom prst="rect">
            <a:avLst/>
          </a:prstGeom>
        </p:spPr>
      </p:pic>
      <p:pic>
        <p:nvPicPr>
          <p:cNvPr id="17" name="图片 16">
            <a:extLst>
              <a:ext uri="{FF2B5EF4-FFF2-40B4-BE49-F238E27FC236}">
                <a16:creationId xmlns:a16="http://schemas.microsoft.com/office/drawing/2014/main" id="{FDDB478F-820D-4340-9452-9F02F2CC020A}"/>
              </a:ext>
            </a:extLst>
          </p:cNvPr>
          <p:cNvPicPr>
            <a:picLocks noChangeAspect="1"/>
          </p:cNvPicPr>
          <p:nvPr/>
        </p:nvPicPr>
        <p:blipFill>
          <a:blip r:embed="rId9"/>
          <a:stretch>
            <a:fillRect/>
          </a:stretch>
        </p:blipFill>
        <p:spPr>
          <a:xfrm>
            <a:off x="444884" y="1376501"/>
            <a:ext cx="8438236" cy="3205959"/>
          </a:xfrm>
          <a:prstGeom prst="rect">
            <a:avLst/>
          </a:prstGeom>
        </p:spPr>
      </p:pic>
    </p:spTree>
    <p:extLst>
      <p:ext uri="{BB962C8B-B14F-4D97-AF65-F5344CB8AC3E}">
        <p14:creationId xmlns:p14="http://schemas.microsoft.com/office/powerpoint/2010/main" val="384094958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9D120B27-D9CC-4943-8275-606B583D65CF}"/>
              </a:ext>
            </a:extLst>
          </p:cNvPr>
          <p:cNvGraphicFramePr>
            <a:graphicFrameLocks noGrp="1"/>
          </p:cNvGraphicFramePr>
          <p:nvPr>
            <p:extLst>
              <p:ext uri="{D42A27DB-BD31-4B8C-83A1-F6EECF244321}">
                <p14:modId xmlns:p14="http://schemas.microsoft.com/office/powerpoint/2010/main" val="2797119867"/>
              </p:ext>
            </p:extLst>
          </p:nvPr>
        </p:nvGraphicFramePr>
        <p:xfrm>
          <a:off x="829357" y="460734"/>
          <a:ext cx="7166345" cy="4222031"/>
        </p:xfrm>
        <a:graphic>
          <a:graphicData uri="http://schemas.openxmlformats.org/drawingml/2006/table">
            <a:tbl>
              <a:tblPr>
                <a:tableStyleId>{5C22544A-7EE6-4342-B048-85BDC9FD1C3A}</a:tableStyleId>
              </a:tblPr>
              <a:tblGrid>
                <a:gridCol w="1433269">
                  <a:extLst>
                    <a:ext uri="{9D8B030D-6E8A-4147-A177-3AD203B41FA5}">
                      <a16:colId xmlns:a16="http://schemas.microsoft.com/office/drawing/2014/main" val="1288249137"/>
                    </a:ext>
                  </a:extLst>
                </a:gridCol>
                <a:gridCol w="1433269">
                  <a:extLst>
                    <a:ext uri="{9D8B030D-6E8A-4147-A177-3AD203B41FA5}">
                      <a16:colId xmlns:a16="http://schemas.microsoft.com/office/drawing/2014/main" val="1841599504"/>
                    </a:ext>
                  </a:extLst>
                </a:gridCol>
                <a:gridCol w="1433269">
                  <a:extLst>
                    <a:ext uri="{9D8B030D-6E8A-4147-A177-3AD203B41FA5}">
                      <a16:colId xmlns:a16="http://schemas.microsoft.com/office/drawing/2014/main" val="1584948061"/>
                    </a:ext>
                  </a:extLst>
                </a:gridCol>
                <a:gridCol w="1433269">
                  <a:extLst>
                    <a:ext uri="{9D8B030D-6E8A-4147-A177-3AD203B41FA5}">
                      <a16:colId xmlns:a16="http://schemas.microsoft.com/office/drawing/2014/main" val="1567554764"/>
                    </a:ext>
                  </a:extLst>
                </a:gridCol>
                <a:gridCol w="1433269">
                  <a:extLst>
                    <a:ext uri="{9D8B030D-6E8A-4147-A177-3AD203B41FA5}">
                      <a16:colId xmlns:a16="http://schemas.microsoft.com/office/drawing/2014/main" val="103882932"/>
                    </a:ext>
                  </a:extLst>
                </a:gridCol>
              </a:tblGrid>
              <a:tr h="745460">
                <a:tc>
                  <a:txBody>
                    <a:bodyPr/>
                    <a:lstStyle/>
                    <a:p>
                      <a:pPr algn="ctr" fontAlgn="ctr"/>
                      <a:r>
                        <a:rPr lang="zh-CN" altLang="en-US" sz="2400" u="none" strike="noStrike">
                          <a:effectLst/>
                        </a:rPr>
                        <a:t>题号</a:t>
                      </a:r>
                      <a:endParaRPr lang="zh-CN" altLang="en-US" sz="2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2400" u="none" strike="noStrike">
                          <a:effectLst/>
                        </a:rPr>
                        <a:t>完全相关</a:t>
                      </a:r>
                      <a:endParaRPr lang="zh-CN" altLang="en-US" sz="2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2400" u="none" strike="noStrike">
                          <a:effectLst/>
                        </a:rPr>
                        <a:t>强相关</a:t>
                      </a:r>
                      <a:endParaRPr lang="zh-CN" altLang="en-US" sz="2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2400" u="none" strike="noStrike">
                          <a:effectLst/>
                        </a:rPr>
                        <a:t>弱相关</a:t>
                      </a:r>
                      <a:endParaRPr lang="zh-CN" altLang="en-US" sz="2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2400" u="none" strike="noStrike" dirty="0">
                          <a:effectLst/>
                        </a:rPr>
                        <a:t>完全无关</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3411554065"/>
                  </a:ext>
                </a:extLst>
              </a:tr>
              <a:tr h="496653">
                <a:tc>
                  <a:txBody>
                    <a:bodyPr/>
                    <a:lstStyle/>
                    <a:p>
                      <a:pPr algn="ctr" fontAlgn="ctr"/>
                      <a:r>
                        <a:rPr lang="en-US" altLang="zh-CN" sz="2400" u="none" strike="noStrike">
                          <a:effectLst/>
                        </a:rPr>
                        <a:t>1</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000" u="none" strike="noStrike">
                          <a:effectLst/>
                        </a:rPr>
                        <a:t>15.71%</a:t>
                      </a:r>
                      <a:endParaRPr lang="en-US" altLang="zh-CN" sz="2000" b="0" i="0" u="none" strike="noStrike">
                        <a:solidFill>
                          <a:srgbClr val="262626"/>
                        </a:solidFill>
                        <a:effectLst/>
                        <a:latin typeface="Helvetica" panose="020B0604020202020204" pitchFamily="34" charset="0"/>
                        <a:ea typeface="宋体" panose="02010600030101010101" pitchFamily="2" charset="-122"/>
                      </a:endParaRPr>
                    </a:p>
                  </a:txBody>
                  <a:tcPr marL="6350" marR="6350" marT="6350" marB="0" anchor="ctr"/>
                </a:tc>
                <a:tc>
                  <a:txBody>
                    <a:bodyPr/>
                    <a:lstStyle/>
                    <a:p>
                      <a:pPr algn="ctr" fontAlgn="ctr"/>
                      <a:r>
                        <a:rPr lang="en-US" altLang="zh-CN" sz="2000" u="none" strike="noStrike">
                          <a:effectLst/>
                        </a:rPr>
                        <a:t>13.81%</a:t>
                      </a:r>
                      <a:endParaRPr lang="en-US" altLang="zh-CN" sz="2000" b="0" i="0" u="none" strike="noStrike">
                        <a:solidFill>
                          <a:srgbClr val="262626"/>
                        </a:solidFill>
                        <a:effectLst/>
                        <a:latin typeface="Helvetica" panose="020B0604020202020204" pitchFamily="34" charset="0"/>
                        <a:ea typeface="宋体" panose="02010600030101010101" pitchFamily="2" charset="-122"/>
                      </a:endParaRPr>
                    </a:p>
                  </a:txBody>
                  <a:tcPr marL="6350" marR="6350" marT="6350" marB="0" anchor="ctr"/>
                </a:tc>
                <a:tc>
                  <a:txBody>
                    <a:bodyPr/>
                    <a:lstStyle/>
                    <a:p>
                      <a:pPr algn="ctr" fontAlgn="ctr"/>
                      <a:r>
                        <a:rPr lang="en-US" altLang="zh-CN" sz="2000" u="none" strike="noStrike">
                          <a:effectLst/>
                        </a:rPr>
                        <a:t>50%</a:t>
                      </a:r>
                      <a:endParaRPr lang="en-US" altLang="zh-CN" sz="2000" b="0" i="0" u="none" strike="noStrike">
                        <a:solidFill>
                          <a:srgbClr val="262626"/>
                        </a:solidFill>
                        <a:effectLst/>
                        <a:latin typeface="Helvetica" panose="020B0604020202020204" pitchFamily="34" charset="0"/>
                        <a:ea typeface="宋体" panose="02010600030101010101" pitchFamily="2" charset="-122"/>
                      </a:endParaRPr>
                    </a:p>
                  </a:txBody>
                  <a:tcPr marL="6350" marR="6350" marT="6350" marB="0" anchor="ctr"/>
                </a:tc>
                <a:tc>
                  <a:txBody>
                    <a:bodyPr/>
                    <a:lstStyle/>
                    <a:p>
                      <a:pPr algn="ctr" fontAlgn="ctr"/>
                      <a:r>
                        <a:rPr lang="en-US" altLang="zh-CN" sz="2000" u="none" strike="noStrike" dirty="0">
                          <a:solidFill>
                            <a:srgbClr val="FF0000"/>
                          </a:solidFill>
                          <a:effectLst/>
                          <a:highlight>
                            <a:srgbClr val="FFFF00"/>
                          </a:highlight>
                        </a:rPr>
                        <a:t>20.48%</a:t>
                      </a:r>
                      <a:endParaRPr lang="en-US" altLang="zh-CN" sz="2000" b="0" i="0" u="none" strike="noStrike" dirty="0">
                        <a:solidFill>
                          <a:srgbClr val="FF0000"/>
                        </a:solidFill>
                        <a:effectLst/>
                        <a:highlight>
                          <a:srgbClr val="FFFF00"/>
                        </a:highlight>
                        <a:latin typeface="Helvetica" panose="020B0604020202020204" pitchFamily="34" charset="0"/>
                        <a:ea typeface="宋体" panose="02010600030101010101" pitchFamily="2" charset="-122"/>
                      </a:endParaRPr>
                    </a:p>
                  </a:txBody>
                  <a:tcPr marL="6350" marR="6350" marT="6350" marB="0" anchor="ctr"/>
                </a:tc>
                <a:extLst>
                  <a:ext uri="{0D108BD9-81ED-4DB2-BD59-A6C34878D82A}">
                    <a16:rowId xmlns:a16="http://schemas.microsoft.com/office/drawing/2014/main" val="1628519793"/>
                  </a:ext>
                </a:extLst>
              </a:tr>
              <a:tr h="496653">
                <a:tc>
                  <a:txBody>
                    <a:bodyPr/>
                    <a:lstStyle/>
                    <a:p>
                      <a:pPr algn="ctr" fontAlgn="ctr"/>
                      <a:r>
                        <a:rPr lang="en-US" altLang="zh-CN" sz="2400" u="none" strike="noStrike">
                          <a:effectLst/>
                        </a:rPr>
                        <a:t>7</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000" u="none" strike="noStrike">
                          <a:effectLst/>
                        </a:rPr>
                        <a:t>6.67%</a:t>
                      </a:r>
                      <a:endParaRPr lang="en-US" altLang="zh-CN" sz="2000" b="0" i="0" u="none" strike="noStrike">
                        <a:solidFill>
                          <a:srgbClr val="262626"/>
                        </a:solidFill>
                        <a:effectLst/>
                        <a:latin typeface="Helvetica" panose="020B0604020202020204" pitchFamily="34" charset="0"/>
                        <a:ea typeface="宋体" panose="02010600030101010101" pitchFamily="2" charset="-122"/>
                      </a:endParaRPr>
                    </a:p>
                  </a:txBody>
                  <a:tcPr marL="6350" marR="6350" marT="6350" marB="0" anchor="ctr"/>
                </a:tc>
                <a:tc>
                  <a:txBody>
                    <a:bodyPr/>
                    <a:lstStyle/>
                    <a:p>
                      <a:pPr algn="ctr" fontAlgn="ctr"/>
                      <a:r>
                        <a:rPr lang="en-US" altLang="zh-CN" sz="2000" u="none" strike="noStrike" dirty="0">
                          <a:solidFill>
                            <a:srgbClr val="FF0000"/>
                          </a:solidFill>
                          <a:effectLst/>
                          <a:highlight>
                            <a:srgbClr val="FFFF00"/>
                          </a:highlight>
                        </a:rPr>
                        <a:t>23.33%</a:t>
                      </a:r>
                      <a:endParaRPr lang="en-US" altLang="zh-CN" sz="2000" b="0" i="0" u="none" strike="noStrike" dirty="0">
                        <a:solidFill>
                          <a:srgbClr val="FF0000"/>
                        </a:solidFill>
                        <a:effectLst/>
                        <a:highlight>
                          <a:srgbClr val="FFFF00"/>
                        </a:highlight>
                        <a:latin typeface="Helvetica" panose="020B0604020202020204" pitchFamily="34" charset="0"/>
                        <a:ea typeface="宋体" panose="02010600030101010101" pitchFamily="2" charset="-122"/>
                      </a:endParaRPr>
                    </a:p>
                  </a:txBody>
                  <a:tcPr marL="6350" marR="6350" marT="6350" marB="0" anchor="ctr"/>
                </a:tc>
                <a:tc>
                  <a:txBody>
                    <a:bodyPr/>
                    <a:lstStyle/>
                    <a:p>
                      <a:pPr algn="ctr" fontAlgn="ctr"/>
                      <a:r>
                        <a:rPr lang="en-US" altLang="zh-CN" sz="2000" u="none" strike="noStrike">
                          <a:effectLst/>
                        </a:rPr>
                        <a:t>55.71%</a:t>
                      </a:r>
                      <a:endParaRPr lang="en-US" altLang="zh-CN" sz="2000" b="0" i="0" u="none" strike="noStrike">
                        <a:solidFill>
                          <a:srgbClr val="262626"/>
                        </a:solidFill>
                        <a:effectLst/>
                        <a:latin typeface="Helvetica" panose="020B0604020202020204" pitchFamily="34" charset="0"/>
                        <a:ea typeface="宋体" panose="02010600030101010101" pitchFamily="2" charset="-122"/>
                      </a:endParaRPr>
                    </a:p>
                  </a:txBody>
                  <a:tcPr marL="6350" marR="6350" marT="6350" marB="0" anchor="ctr"/>
                </a:tc>
                <a:tc>
                  <a:txBody>
                    <a:bodyPr/>
                    <a:lstStyle/>
                    <a:p>
                      <a:pPr algn="ctr" fontAlgn="ctr"/>
                      <a:r>
                        <a:rPr lang="en-US" altLang="zh-CN" sz="2000" u="none" strike="noStrike">
                          <a:effectLst/>
                        </a:rPr>
                        <a:t>14.29%</a:t>
                      </a:r>
                      <a:endParaRPr lang="en-US" altLang="zh-CN" sz="2000" b="0" i="0" u="none" strike="noStrike">
                        <a:solidFill>
                          <a:srgbClr val="262626"/>
                        </a:solidFill>
                        <a:effectLst/>
                        <a:latin typeface="Helvetica" panose="020B0604020202020204" pitchFamily="34" charset="0"/>
                        <a:ea typeface="宋体" panose="02010600030101010101" pitchFamily="2" charset="-122"/>
                      </a:endParaRPr>
                    </a:p>
                  </a:txBody>
                  <a:tcPr marL="6350" marR="6350" marT="6350" marB="0" anchor="ctr"/>
                </a:tc>
                <a:extLst>
                  <a:ext uri="{0D108BD9-81ED-4DB2-BD59-A6C34878D82A}">
                    <a16:rowId xmlns:a16="http://schemas.microsoft.com/office/drawing/2014/main" val="586381466"/>
                  </a:ext>
                </a:extLst>
              </a:tr>
              <a:tr h="496653">
                <a:tc>
                  <a:txBody>
                    <a:bodyPr/>
                    <a:lstStyle/>
                    <a:p>
                      <a:pPr algn="ctr" fontAlgn="ctr"/>
                      <a:r>
                        <a:rPr lang="en-US" altLang="zh-CN" sz="2400" u="none" strike="noStrike" dirty="0">
                          <a:effectLst/>
                        </a:rPr>
                        <a:t>10</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000" u="none" strike="noStrike">
                          <a:effectLst/>
                        </a:rPr>
                        <a:t>13.81%</a:t>
                      </a:r>
                      <a:endParaRPr lang="en-US" altLang="zh-CN" sz="2000" b="0" i="0" u="none" strike="noStrike">
                        <a:solidFill>
                          <a:srgbClr val="262626"/>
                        </a:solidFill>
                        <a:effectLst/>
                        <a:latin typeface="Helvetica" panose="020B0604020202020204" pitchFamily="34" charset="0"/>
                        <a:ea typeface="宋体" panose="02010600030101010101" pitchFamily="2" charset="-122"/>
                      </a:endParaRPr>
                    </a:p>
                  </a:txBody>
                  <a:tcPr marL="6350" marR="6350" marT="6350" marB="0" anchor="ctr"/>
                </a:tc>
                <a:tc>
                  <a:txBody>
                    <a:bodyPr/>
                    <a:lstStyle/>
                    <a:p>
                      <a:pPr algn="ctr" fontAlgn="ctr"/>
                      <a:r>
                        <a:rPr lang="en-US" altLang="zh-CN" sz="2000" u="none" strike="noStrike" dirty="0">
                          <a:solidFill>
                            <a:srgbClr val="FF0000"/>
                          </a:solidFill>
                          <a:effectLst/>
                          <a:highlight>
                            <a:srgbClr val="FFFF00"/>
                          </a:highlight>
                        </a:rPr>
                        <a:t>42.86%</a:t>
                      </a:r>
                      <a:endParaRPr lang="en-US" altLang="zh-CN" sz="2000" b="0" i="0" u="none" strike="noStrike" dirty="0">
                        <a:solidFill>
                          <a:srgbClr val="FF0000"/>
                        </a:solidFill>
                        <a:effectLst/>
                        <a:highlight>
                          <a:srgbClr val="FFFF00"/>
                        </a:highlight>
                        <a:latin typeface="Helvetica" panose="020B0604020202020204" pitchFamily="34" charset="0"/>
                        <a:ea typeface="宋体" panose="02010600030101010101" pitchFamily="2" charset="-122"/>
                      </a:endParaRPr>
                    </a:p>
                  </a:txBody>
                  <a:tcPr marL="6350" marR="6350" marT="6350" marB="0" anchor="ctr"/>
                </a:tc>
                <a:tc>
                  <a:txBody>
                    <a:bodyPr/>
                    <a:lstStyle/>
                    <a:p>
                      <a:pPr algn="ctr" fontAlgn="ctr"/>
                      <a:r>
                        <a:rPr lang="en-US" altLang="zh-CN" sz="2000" u="none" strike="noStrike">
                          <a:effectLst/>
                        </a:rPr>
                        <a:t>38.10%</a:t>
                      </a:r>
                      <a:endParaRPr lang="en-US" altLang="zh-CN" sz="2000" b="0" i="0" u="none" strike="noStrike">
                        <a:solidFill>
                          <a:srgbClr val="262626"/>
                        </a:solidFill>
                        <a:effectLst/>
                        <a:latin typeface="Helvetica" panose="020B0604020202020204" pitchFamily="34" charset="0"/>
                        <a:ea typeface="宋体" panose="02010600030101010101" pitchFamily="2" charset="-122"/>
                      </a:endParaRPr>
                    </a:p>
                  </a:txBody>
                  <a:tcPr marL="6350" marR="6350" marT="6350" marB="0" anchor="ctr"/>
                </a:tc>
                <a:tc>
                  <a:txBody>
                    <a:bodyPr/>
                    <a:lstStyle/>
                    <a:p>
                      <a:pPr algn="ctr" fontAlgn="ctr"/>
                      <a:r>
                        <a:rPr lang="en-US" altLang="zh-CN" sz="2000" u="none" strike="noStrike" dirty="0">
                          <a:effectLst/>
                        </a:rPr>
                        <a:t>5.24%</a:t>
                      </a:r>
                      <a:endParaRPr lang="en-US" altLang="zh-CN" sz="2000" b="0" i="0" u="none" strike="noStrike" dirty="0">
                        <a:solidFill>
                          <a:srgbClr val="262626"/>
                        </a:solidFill>
                        <a:effectLst/>
                        <a:latin typeface="Helvetica" panose="020B0604020202020204" pitchFamily="34" charset="0"/>
                        <a:ea typeface="宋体" panose="02010600030101010101" pitchFamily="2" charset="-122"/>
                      </a:endParaRPr>
                    </a:p>
                  </a:txBody>
                  <a:tcPr marL="6350" marR="6350" marT="6350" marB="0" anchor="ctr"/>
                </a:tc>
                <a:extLst>
                  <a:ext uri="{0D108BD9-81ED-4DB2-BD59-A6C34878D82A}">
                    <a16:rowId xmlns:a16="http://schemas.microsoft.com/office/drawing/2014/main" val="2252974082"/>
                  </a:ext>
                </a:extLst>
              </a:tr>
              <a:tr h="496653">
                <a:tc>
                  <a:txBody>
                    <a:bodyPr/>
                    <a:lstStyle/>
                    <a:p>
                      <a:pPr algn="ctr" fontAlgn="ctr"/>
                      <a:r>
                        <a:rPr lang="en-US" altLang="zh-CN" sz="2400" u="none" strike="noStrike">
                          <a:effectLst/>
                        </a:rPr>
                        <a:t>13</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000" u="none" strike="noStrike" dirty="0">
                          <a:effectLst/>
                        </a:rPr>
                        <a:t>26.19%</a:t>
                      </a:r>
                      <a:endParaRPr lang="en-US" altLang="zh-CN" sz="2000" b="0" i="0" u="none" strike="noStrike" dirty="0">
                        <a:solidFill>
                          <a:srgbClr val="262626"/>
                        </a:solidFill>
                        <a:effectLst/>
                        <a:latin typeface="Helvetica" panose="020B0604020202020204" pitchFamily="34" charset="0"/>
                        <a:ea typeface="宋体" panose="02010600030101010101" pitchFamily="2" charset="-122"/>
                      </a:endParaRPr>
                    </a:p>
                  </a:txBody>
                  <a:tcPr marL="6350" marR="6350" marT="6350" marB="0" anchor="ctr"/>
                </a:tc>
                <a:tc>
                  <a:txBody>
                    <a:bodyPr/>
                    <a:lstStyle/>
                    <a:p>
                      <a:pPr algn="ctr" fontAlgn="ctr"/>
                      <a:r>
                        <a:rPr lang="en-US" altLang="zh-CN" sz="2000" u="none" strike="noStrike" dirty="0">
                          <a:solidFill>
                            <a:srgbClr val="FF0000"/>
                          </a:solidFill>
                          <a:effectLst/>
                          <a:highlight>
                            <a:srgbClr val="FFFF00"/>
                          </a:highlight>
                        </a:rPr>
                        <a:t>42.38%</a:t>
                      </a:r>
                      <a:endParaRPr lang="en-US" altLang="zh-CN" sz="2000" b="0" i="0" u="none" strike="noStrike" dirty="0">
                        <a:solidFill>
                          <a:srgbClr val="FF0000"/>
                        </a:solidFill>
                        <a:effectLst/>
                        <a:highlight>
                          <a:srgbClr val="FFFF00"/>
                        </a:highlight>
                        <a:latin typeface="Helvetica" panose="020B0604020202020204" pitchFamily="34" charset="0"/>
                        <a:ea typeface="宋体" panose="02010600030101010101" pitchFamily="2" charset="-122"/>
                      </a:endParaRPr>
                    </a:p>
                  </a:txBody>
                  <a:tcPr marL="6350" marR="6350" marT="6350" marB="0" anchor="ctr"/>
                </a:tc>
                <a:tc>
                  <a:txBody>
                    <a:bodyPr/>
                    <a:lstStyle/>
                    <a:p>
                      <a:pPr algn="ctr" fontAlgn="ctr"/>
                      <a:r>
                        <a:rPr lang="en-US" altLang="zh-CN" sz="2000" u="none" strike="noStrike">
                          <a:effectLst/>
                        </a:rPr>
                        <a:t>30%</a:t>
                      </a:r>
                      <a:endParaRPr lang="en-US" altLang="zh-CN" sz="2000" b="0" i="0" u="none" strike="noStrike">
                        <a:solidFill>
                          <a:srgbClr val="262626"/>
                        </a:solidFill>
                        <a:effectLst/>
                        <a:latin typeface="Helvetica" panose="020B0604020202020204" pitchFamily="34" charset="0"/>
                        <a:ea typeface="宋体" panose="02010600030101010101" pitchFamily="2" charset="-122"/>
                      </a:endParaRPr>
                    </a:p>
                  </a:txBody>
                  <a:tcPr marL="6350" marR="6350" marT="6350" marB="0" anchor="ctr"/>
                </a:tc>
                <a:tc>
                  <a:txBody>
                    <a:bodyPr/>
                    <a:lstStyle/>
                    <a:p>
                      <a:pPr algn="ctr" fontAlgn="ctr"/>
                      <a:r>
                        <a:rPr lang="en-US" altLang="zh-CN" sz="2000" u="none" strike="noStrike">
                          <a:effectLst/>
                        </a:rPr>
                        <a:t>1.43%</a:t>
                      </a:r>
                      <a:endParaRPr lang="en-US" altLang="zh-CN" sz="2000" b="0" i="0" u="none" strike="noStrike">
                        <a:solidFill>
                          <a:srgbClr val="262626"/>
                        </a:solidFill>
                        <a:effectLst/>
                        <a:latin typeface="Helvetica" panose="020B0604020202020204" pitchFamily="34" charset="0"/>
                        <a:ea typeface="宋体" panose="02010600030101010101" pitchFamily="2" charset="-122"/>
                      </a:endParaRPr>
                    </a:p>
                  </a:txBody>
                  <a:tcPr marL="6350" marR="6350" marT="6350" marB="0" anchor="ctr"/>
                </a:tc>
                <a:extLst>
                  <a:ext uri="{0D108BD9-81ED-4DB2-BD59-A6C34878D82A}">
                    <a16:rowId xmlns:a16="http://schemas.microsoft.com/office/drawing/2014/main" val="1856262053"/>
                  </a:ext>
                </a:extLst>
              </a:tr>
              <a:tr h="496653">
                <a:tc>
                  <a:txBody>
                    <a:bodyPr/>
                    <a:lstStyle/>
                    <a:p>
                      <a:pPr algn="ctr" fontAlgn="ctr"/>
                      <a:r>
                        <a:rPr lang="en-US" altLang="zh-CN" sz="2400" u="none" strike="noStrike">
                          <a:effectLst/>
                        </a:rPr>
                        <a:t>14</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000" u="none" strike="noStrike" dirty="0">
                          <a:solidFill>
                            <a:srgbClr val="FF0000"/>
                          </a:solidFill>
                          <a:effectLst/>
                          <a:highlight>
                            <a:srgbClr val="FFFF00"/>
                          </a:highlight>
                        </a:rPr>
                        <a:t>21.43%</a:t>
                      </a:r>
                      <a:endParaRPr lang="en-US" altLang="zh-CN" sz="2000" b="0" i="0" u="none" strike="noStrike" dirty="0">
                        <a:solidFill>
                          <a:srgbClr val="FF0000"/>
                        </a:solidFill>
                        <a:effectLst/>
                        <a:highlight>
                          <a:srgbClr val="FFFF00"/>
                        </a:highlight>
                        <a:latin typeface="Helvetica" panose="020B0604020202020204" pitchFamily="34" charset="0"/>
                        <a:ea typeface="宋体" panose="02010600030101010101" pitchFamily="2" charset="-122"/>
                      </a:endParaRPr>
                    </a:p>
                  </a:txBody>
                  <a:tcPr marL="6350" marR="6350" marT="6350" marB="0" anchor="ctr"/>
                </a:tc>
                <a:tc>
                  <a:txBody>
                    <a:bodyPr/>
                    <a:lstStyle/>
                    <a:p>
                      <a:pPr algn="ctr" fontAlgn="ctr"/>
                      <a:r>
                        <a:rPr lang="en-US" altLang="zh-CN" sz="2000" u="none" strike="noStrike">
                          <a:effectLst/>
                        </a:rPr>
                        <a:t>25.71%</a:t>
                      </a:r>
                      <a:endParaRPr lang="en-US" altLang="zh-CN" sz="2000" b="0" i="0" u="none" strike="noStrike">
                        <a:solidFill>
                          <a:srgbClr val="262626"/>
                        </a:solidFill>
                        <a:effectLst/>
                        <a:latin typeface="Helvetica" panose="020B0604020202020204" pitchFamily="34" charset="0"/>
                        <a:ea typeface="宋体" panose="02010600030101010101" pitchFamily="2" charset="-122"/>
                      </a:endParaRPr>
                    </a:p>
                  </a:txBody>
                  <a:tcPr marL="6350" marR="6350" marT="6350" marB="0" anchor="ctr"/>
                </a:tc>
                <a:tc>
                  <a:txBody>
                    <a:bodyPr/>
                    <a:lstStyle/>
                    <a:p>
                      <a:pPr algn="ctr" fontAlgn="ctr"/>
                      <a:r>
                        <a:rPr lang="en-US" altLang="zh-CN" sz="2000" u="none" strike="noStrike">
                          <a:effectLst/>
                        </a:rPr>
                        <a:t>39.52%</a:t>
                      </a:r>
                      <a:endParaRPr lang="en-US" altLang="zh-CN" sz="2000" b="0" i="0" u="none" strike="noStrike">
                        <a:solidFill>
                          <a:srgbClr val="262626"/>
                        </a:solidFill>
                        <a:effectLst/>
                        <a:latin typeface="Helvetica" panose="020B0604020202020204" pitchFamily="34" charset="0"/>
                        <a:ea typeface="宋体" panose="02010600030101010101" pitchFamily="2" charset="-122"/>
                      </a:endParaRPr>
                    </a:p>
                  </a:txBody>
                  <a:tcPr marL="6350" marR="6350" marT="6350" marB="0" anchor="ctr"/>
                </a:tc>
                <a:tc>
                  <a:txBody>
                    <a:bodyPr/>
                    <a:lstStyle/>
                    <a:p>
                      <a:pPr algn="ctr" fontAlgn="ctr"/>
                      <a:r>
                        <a:rPr lang="en-US" altLang="zh-CN" sz="2000" u="none" strike="noStrike">
                          <a:effectLst/>
                        </a:rPr>
                        <a:t>13.33%</a:t>
                      </a:r>
                      <a:endParaRPr lang="en-US" altLang="zh-CN" sz="2000" b="0" i="0" u="none" strike="noStrike">
                        <a:solidFill>
                          <a:srgbClr val="262626"/>
                        </a:solidFill>
                        <a:effectLst/>
                        <a:latin typeface="Helvetica" panose="020B0604020202020204" pitchFamily="34" charset="0"/>
                        <a:ea typeface="宋体" panose="02010600030101010101" pitchFamily="2" charset="-122"/>
                      </a:endParaRPr>
                    </a:p>
                  </a:txBody>
                  <a:tcPr marL="6350" marR="6350" marT="6350" marB="0" anchor="ctr"/>
                </a:tc>
                <a:extLst>
                  <a:ext uri="{0D108BD9-81ED-4DB2-BD59-A6C34878D82A}">
                    <a16:rowId xmlns:a16="http://schemas.microsoft.com/office/drawing/2014/main" val="4290333313"/>
                  </a:ext>
                </a:extLst>
              </a:tr>
              <a:tr h="496653">
                <a:tc>
                  <a:txBody>
                    <a:bodyPr/>
                    <a:lstStyle/>
                    <a:p>
                      <a:pPr algn="ctr" fontAlgn="ctr"/>
                      <a:r>
                        <a:rPr lang="en-US" altLang="zh-CN" sz="2400" u="none" strike="noStrike">
                          <a:effectLst/>
                        </a:rPr>
                        <a:t>19</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000" u="none" strike="noStrike" dirty="0">
                          <a:solidFill>
                            <a:srgbClr val="FF0000"/>
                          </a:solidFill>
                          <a:effectLst/>
                          <a:highlight>
                            <a:srgbClr val="FFFF00"/>
                          </a:highlight>
                        </a:rPr>
                        <a:t>13.81%</a:t>
                      </a:r>
                      <a:endParaRPr lang="en-US" altLang="zh-CN" sz="2000" b="0" i="0" u="none" strike="noStrike" dirty="0">
                        <a:solidFill>
                          <a:srgbClr val="FF0000"/>
                        </a:solidFill>
                        <a:effectLst/>
                        <a:highlight>
                          <a:srgbClr val="FFFF00"/>
                        </a:highlight>
                        <a:latin typeface="Helvetica" panose="020B0604020202020204" pitchFamily="34" charset="0"/>
                        <a:ea typeface="宋体" panose="02010600030101010101" pitchFamily="2" charset="-122"/>
                      </a:endParaRPr>
                    </a:p>
                  </a:txBody>
                  <a:tcPr marL="6350" marR="6350" marT="6350" marB="0" anchor="ctr"/>
                </a:tc>
                <a:tc>
                  <a:txBody>
                    <a:bodyPr/>
                    <a:lstStyle/>
                    <a:p>
                      <a:pPr algn="ctr" fontAlgn="ctr"/>
                      <a:r>
                        <a:rPr lang="en-US" altLang="zh-CN" sz="2000" u="none" strike="noStrike">
                          <a:effectLst/>
                        </a:rPr>
                        <a:t>26.19%</a:t>
                      </a:r>
                      <a:endParaRPr lang="en-US" altLang="zh-CN" sz="2000" b="0" i="0" u="none" strike="noStrike">
                        <a:solidFill>
                          <a:srgbClr val="262626"/>
                        </a:solidFill>
                        <a:effectLst/>
                        <a:latin typeface="Helvetica" panose="020B0604020202020204" pitchFamily="34" charset="0"/>
                        <a:ea typeface="宋体" panose="02010600030101010101" pitchFamily="2" charset="-122"/>
                      </a:endParaRPr>
                    </a:p>
                  </a:txBody>
                  <a:tcPr marL="6350" marR="6350" marT="6350" marB="0" anchor="ctr"/>
                </a:tc>
                <a:tc>
                  <a:txBody>
                    <a:bodyPr/>
                    <a:lstStyle/>
                    <a:p>
                      <a:pPr algn="ctr" fontAlgn="ctr"/>
                      <a:r>
                        <a:rPr lang="en-US" altLang="zh-CN" sz="2000" u="none" strike="noStrike">
                          <a:effectLst/>
                        </a:rPr>
                        <a:t>45.71%</a:t>
                      </a:r>
                      <a:endParaRPr lang="en-US" altLang="zh-CN" sz="2000" b="0" i="0" u="none" strike="noStrike">
                        <a:solidFill>
                          <a:srgbClr val="262626"/>
                        </a:solidFill>
                        <a:effectLst/>
                        <a:latin typeface="Helvetica" panose="020B0604020202020204" pitchFamily="34" charset="0"/>
                        <a:ea typeface="宋体" panose="02010600030101010101" pitchFamily="2" charset="-122"/>
                      </a:endParaRPr>
                    </a:p>
                  </a:txBody>
                  <a:tcPr marL="6350" marR="6350" marT="6350" marB="0" anchor="ctr"/>
                </a:tc>
                <a:tc>
                  <a:txBody>
                    <a:bodyPr/>
                    <a:lstStyle/>
                    <a:p>
                      <a:pPr algn="ctr" fontAlgn="ctr"/>
                      <a:r>
                        <a:rPr lang="en-US" altLang="zh-CN" sz="2000" u="none" strike="noStrike">
                          <a:effectLst/>
                        </a:rPr>
                        <a:t>14.29%</a:t>
                      </a:r>
                      <a:endParaRPr lang="en-US" altLang="zh-CN" sz="2000" b="0" i="0" u="none" strike="noStrike">
                        <a:solidFill>
                          <a:srgbClr val="262626"/>
                        </a:solidFill>
                        <a:effectLst/>
                        <a:latin typeface="Helvetica" panose="020B0604020202020204" pitchFamily="34" charset="0"/>
                        <a:ea typeface="宋体" panose="02010600030101010101" pitchFamily="2" charset="-122"/>
                      </a:endParaRPr>
                    </a:p>
                  </a:txBody>
                  <a:tcPr marL="6350" marR="6350" marT="6350" marB="0" anchor="ctr"/>
                </a:tc>
                <a:extLst>
                  <a:ext uri="{0D108BD9-81ED-4DB2-BD59-A6C34878D82A}">
                    <a16:rowId xmlns:a16="http://schemas.microsoft.com/office/drawing/2014/main" val="552782571"/>
                  </a:ext>
                </a:extLst>
              </a:tr>
              <a:tr h="496653">
                <a:tc>
                  <a:txBody>
                    <a:bodyPr/>
                    <a:lstStyle/>
                    <a:p>
                      <a:pPr algn="ctr" fontAlgn="ctr"/>
                      <a:r>
                        <a:rPr lang="zh-CN" altLang="en-US" sz="2400" u="none" strike="noStrike">
                          <a:effectLst/>
                        </a:rPr>
                        <a:t>提示</a:t>
                      </a:r>
                      <a:endParaRPr lang="zh-CN" altLang="en-US" sz="2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000" u="none" strike="noStrike">
                          <a:effectLst/>
                        </a:rPr>
                        <a:t>15.24%</a:t>
                      </a:r>
                      <a:endParaRPr lang="en-US" altLang="zh-CN" sz="2000" b="0" i="0" u="none" strike="noStrike">
                        <a:solidFill>
                          <a:srgbClr val="262626"/>
                        </a:solidFill>
                        <a:effectLst/>
                        <a:latin typeface="Helvetica" panose="020B0604020202020204" pitchFamily="34" charset="0"/>
                        <a:ea typeface="宋体" panose="02010600030101010101" pitchFamily="2" charset="-122"/>
                      </a:endParaRPr>
                    </a:p>
                  </a:txBody>
                  <a:tcPr marL="6350" marR="6350" marT="6350" marB="0" anchor="ctr"/>
                </a:tc>
                <a:tc>
                  <a:txBody>
                    <a:bodyPr/>
                    <a:lstStyle/>
                    <a:p>
                      <a:pPr algn="ctr" fontAlgn="ctr"/>
                      <a:r>
                        <a:rPr lang="en-US" altLang="zh-CN" sz="2000" u="none" strike="noStrike">
                          <a:effectLst/>
                        </a:rPr>
                        <a:t>32.86%</a:t>
                      </a:r>
                      <a:endParaRPr lang="en-US" altLang="zh-CN" sz="2000" b="0" i="0" u="none" strike="noStrike">
                        <a:solidFill>
                          <a:srgbClr val="262626"/>
                        </a:solidFill>
                        <a:effectLst/>
                        <a:latin typeface="Helvetica" panose="020B0604020202020204" pitchFamily="34" charset="0"/>
                        <a:ea typeface="宋体" panose="02010600030101010101" pitchFamily="2" charset="-122"/>
                      </a:endParaRPr>
                    </a:p>
                  </a:txBody>
                  <a:tcPr marL="6350" marR="6350" marT="6350" marB="0" anchor="ctr"/>
                </a:tc>
                <a:tc>
                  <a:txBody>
                    <a:bodyPr/>
                    <a:lstStyle/>
                    <a:p>
                      <a:pPr algn="ctr" fontAlgn="ctr"/>
                      <a:r>
                        <a:rPr lang="en-US" altLang="zh-CN" sz="2000" u="none" strike="noStrike">
                          <a:effectLst/>
                        </a:rPr>
                        <a:t>26.67%</a:t>
                      </a:r>
                      <a:endParaRPr lang="en-US" altLang="zh-CN" sz="2000" b="0" i="0" u="none" strike="noStrike">
                        <a:solidFill>
                          <a:srgbClr val="262626"/>
                        </a:solidFill>
                        <a:effectLst/>
                        <a:latin typeface="Helvetica" panose="020B0604020202020204" pitchFamily="34" charset="0"/>
                        <a:ea typeface="宋体" panose="02010600030101010101" pitchFamily="2" charset="-122"/>
                      </a:endParaRPr>
                    </a:p>
                  </a:txBody>
                  <a:tcPr marL="6350" marR="6350" marT="6350" marB="0" anchor="ctr"/>
                </a:tc>
                <a:tc>
                  <a:txBody>
                    <a:bodyPr/>
                    <a:lstStyle/>
                    <a:p>
                      <a:pPr algn="ctr" fontAlgn="ctr"/>
                      <a:r>
                        <a:rPr lang="en-US" altLang="zh-CN" sz="2000" u="none" strike="noStrike" dirty="0">
                          <a:solidFill>
                            <a:srgbClr val="FF0000"/>
                          </a:solidFill>
                          <a:effectLst/>
                          <a:highlight>
                            <a:srgbClr val="FFFF00"/>
                          </a:highlight>
                        </a:rPr>
                        <a:t>25.24%</a:t>
                      </a:r>
                      <a:endParaRPr lang="en-US" altLang="zh-CN" sz="2000" b="0" i="0" u="none" strike="noStrike" dirty="0">
                        <a:solidFill>
                          <a:srgbClr val="FF0000"/>
                        </a:solidFill>
                        <a:effectLst/>
                        <a:highlight>
                          <a:srgbClr val="FFFF00"/>
                        </a:highlight>
                        <a:latin typeface="Helvetica" panose="020B0604020202020204" pitchFamily="34" charset="0"/>
                        <a:ea typeface="宋体" panose="02010600030101010101" pitchFamily="2" charset="-122"/>
                      </a:endParaRPr>
                    </a:p>
                  </a:txBody>
                  <a:tcPr marL="6350" marR="6350" marT="6350" marB="0" anchor="ctr"/>
                </a:tc>
                <a:extLst>
                  <a:ext uri="{0D108BD9-81ED-4DB2-BD59-A6C34878D82A}">
                    <a16:rowId xmlns:a16="http://schemas.microsoft.com/office/drawing/2014/main" val="120009408"/>
                  </a:ext>
                </a:extLst>
              </a:tr>
            </a:tbl>
          </a:graphicData>
        </a:graphic>
      </p:graphicFrame>
      <p:pic>
        <p:nvPicPr>
          <p:cNvPr id="2" name="图片 1">
            <a:extLst>
              <a:ext uri="{FF2B5EF4-FFF2-40B4-BE49-F238E27FC236}">
                <a16:creationId xmlns:a16="http://schemas.microsoft.com/office/drawing/2014/main" id="{9AE74E45-4F3E-4DA0-ACF3-7EE46759C27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41972" y="523199"/>
            <a:ext cx="7559657" cy="4492724"/>
          </a:xfrm>
          <a:prstGeom prst="rect">
            <a:avLst/>
          </a:prstGeom>
        </p:spPr>
      </p:pic>
    </p:spTree>
    <p:extLst>
      <p:ext uri="{BB962C8B-B14F-4D97-AF65-F5344CB8AC3E}">
        <p14:creationId xmlns:p14="http://schemas.microsoft.com/office/powerpoint/2010/main" val="298057774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1B0578B0-4CAD-44B3-9B6F-FCCCC43FF6FC}"/>
              </a:ext>
            </a:extLst>
          </p:cNvPr>
          <p:cNvSpPr/>
          <p:nvPr/>
        </p:nvSpPr>
        <p:spPr>
          <a:xfrm>
            <a:off x="5741790" y="1325210"/>
            <a:ext cx="4604186" cy="4604186"/>
          </a:xfrm>
          <a:prstGeom prst="ellipse">
            <a:avLst/>
          </a:prstGeom>
          <a:noFill/>
          <a:ln w="25400">
            <a:gradFill>
              <a:gsLst>
                <a:gs pos="0">
                  <a:schemeClr val="accent1"/>
                </a:gs>
                <a:gs pos="100000">
                  <a:schemeClr val="accent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257">
            <a:extLst>
              <a:ext uri="{FF2B5EF4-FFF2-40B4-BE49-F238E27FC236}">
                <a16:creationId xmlns:a16="http://schemas.microsoft.com/office/drawing/2014/main" id="{AA316648-C4BA-48FF-99C4-03AF3A6217D9}"/>
              </a:ext>
            </a:extLst>
          </p:cNvPr>
          <p:cNvSpPr>
            <a:spLocks/>
          </p:cNvSpPr>
          <p:nvPr/>
        </p:nvSpPr>
        <p:spPr bwMode="auto">
          <a:xfrm>
            <a:off x="3528726" y="3785344"/>
            <a:ext cx="5197475" cy="3470275"/>
          </a:xfrm>
          <a:custGeom>
            <a:avLst/>
            <a:gdLst>
              <a:gd name="T0" fmla="*/ 1128 w 1378"/>
              <a:gd name="T1" fmla="*/ 38 h 919"/>
              <a:gd name="T2" fmla="*/ 987 w 1378"/>
              <a:gd name="T3" fmla="*/ 235 h 919"/>
              <a:gd name="T4" fmla="*/ 943 w 1378"/>
              <a:gd name="T5" fmla="*/ 265 h 919"/>
              <a:gd name="T6" fmla="*/ 820 w 1378"/>
              <a:gd name="T7" fmla="*/ 216 h 919"/>
              <a:gd name="T8" fmla="*/ 710 w 1378"/>
              <a:gd name="T9" fmla="*/ 136 h 919"/>
              <a:gd name="T10" fmla="*/ 549 w 1378"/>
              <a:gd name="T11" fmla="*/ 209 h 919"/>
              <a:gd name="T12" fmla="*/ 394 w 1378"/>
              <a:gd name="T13" fmla="*/ 302 h 919"/>
              <a:gd name="T14" fmla="*/ 284 w 1378"/>
              <a:gd name="T15" fmla="*/ 275 h 919"/>
              <a:gd name="T16" fmla="*/ 0 w 1378"/>
              <a:gd name="T17" fmla="*/ 392 h 919"/>
              <a:gd name="T18" fmla="*/ 172 w 1378"/>
              <a:gd name="T19" fmla="*/ 468 h 919"/>
              <a:gd name="T20" fmla="*/ 544 w 1378"/>
              <a:gd name="T21" fmla="*/ 807 h 919"/>
              <a:gd name="T22" fmla="*/ 826 w 1378"/>
              <a:gd name="T23" fmla="*/ 892 h 919"/>
              <a:gd name="T24" fmla="*/ 1012 w 1378"/>
              <a:gd name="T25" fmla="*/ 672 h 919"/>
              <a:gd name="T26" fmla="*/ 1056 w 1378"/>
              <a:gd name="T27" fmla="*/ 463 h 919"/>
              <a:gd name="T28" fmla="*/ 1157 w 1378"/>
              <a:gd name="T29" fmla="*/ 278 h 919"/>
              <a:gd name="T30" fmla="*/ 1293 w 1378"/>
              <a:gd name="T31" fmla="*/ 190 h 919"/>
              <a:gd name="T32" fmla="*/ 1317 w 1378"/>
              <a:gd name="T33" fmla="*/ 41 h 919"/>
              <a:gd name="T34" fmla="*/ 1128 w 1378"/>
              <a:gd name="T35" fmla="*/ 38 h 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78" h="919">
                <a:moveTo>
                  <a:pt x="1128" y="38"/>
                </a:moveTo>
                <a:cubicBezTo>
                  <a:pt x="1061" y="85"/>
                  <a:pt x="1043" y="177"/>
                  <a:pt x="987" y="235"/>
                </a:cubicBezTo>
                <a:cubicBezTo>
                  <a:pt x="974" y="248"/>
                  <a:pt x="960" y="260"/>
                  <a:pt x="943" y="265"/>
                </a:cubicBezTo>
                <a:cubicBezTo>
                  <a:pt x="898" y="278"/>
                  <a:pt x="853" y="249"/>
                  <a:pt x="820" y="216"/>
                </a:cubicBezTo>
                <a:cubicBezTo>
                  <a:pt x="787" y="184"/>
                  <a:pt x="755" y="146"/>
                  <a:pt x="710" y="136"/>
                </a:cubicBezTo>
                <a:cubicBezTo>
                  <a:pt x="650" y="123"/>
                  <a:pt x="593" y="166"/>
                  <a:pt x="549" y="209"/>
                </a:cubicBezTo>
                <a:cubicBezTo>
                  <a:pt x="505" y="252"/>
                  <a:pt x="456" y="301"/>
                  <a:pt x="394" y="302"/>
                </a:cubicBezTo>
                <a:cubicBezTo>
                  <a:pt x="356" y="303"/>
                  <a:pt x="320" y="284"/>
                  <a:pt x="284" y="275"/>
                </a:cubicBezTo>
                <a:cubicBezTo>
                  <a:pt x="177" y="247"/>
                  <a:pt x="55" y="297"/>
                  <a:pt x="0" y="392"/>
                </a:cubicBezTo>
                <a:cubicBezTo>
                  <a:pt x="64" y="396"/>
                  <a:pt x="121" y="430"/>
                  <a:pt x="172" y="468"/>
                </a:cubicBezTo>
                <a:cubicBezTo>
                  <a:pt x="306" y="569"/>
                  <a:pt x="411" y="704"/>
                  <a:pt x="544" y="807"/>
                </a:cubicBezTo>
                <a:cubicBezTo>
                  <a:pt x="625" y="869"/>
                  <a:pt x="728" y="919"/>
                  <a:pt x="826" y="892"/>
                </a:cubicBezTo>
                <a:cubicBezTo>
                  <a:pt x="922" y="865"/>
                  <a:pt x="984" y="768"/>
                  <a:pt x="1012" y="672"/>
                </a:cubicBezTo>
                <a:cubicBezTo>
                  <a:pt x="1032" y="603"/>
                  <a:pt x="1039" y="532"/>
                  <a:pt x="1056" y="463"/>
                </a:cubicBezTo>
                <a:cubicBezTo>
                  <a:pt x="1073" y="393"/>
                  <a:pt x="1103" y="324"/>
                  <a:pt x="1157" y="278"/>
                </a:cubicBezTo>
                <a:cubicBezTo>
                  <a:pt x="1198" y="243"/>
                  <a:pt x="1251" y="224"/>
                  <a:pt x="1293" y="190"/>
                </a:cubicBezTo>
                <a:cubicBezTo>
                  <a:pt x="1337" y="154"/>
                  <a:pt x="1378" y="79"/>
                  <a:pt x="1317" y="41"/>
                </a:cubicBezTo>
                <a:cubicBezTo>
                  <a:pt x="1262" y="7"/>
                  <a:pt x="1182" y="0"/>
                  <a:pt x="1128" y="3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任意多边形: 形状 8">
            <a:extLst>
              <a:ext uri="{FF2B5EF4-FFF2-40B4-BE49-F238E27FC236}">
                <a16:creationId xmlns:a16="http://schemas.microsoft.com/office/drawing/2014/main" id="{28E7CC0B-BCFA-460F-B1B7-4D7F8C04F67E}"/>
              </a:ext>
            </a:extLst>
          </p:cNvPr>
          <p:cNvSpPr/>
          <p:nvPr/>
        </p:nvSpPr>
        <p:spPr>
          <a:xfrm rot="2609415">
            <a:off x="1672192" y="4602292"/>
            <a:ext cx="914400" cy="301752"/>
          </a:xfrm>
          <a:custGeom>
            <a:avLst/>
            <a:gdLst>
              <a:gd name="connsiteX0" fmla="*/ 147108 w 914400"/>
              <a:gd name="connsiteY0" fmla="*/ 0 h 301752"/>
              <a:gd name="connsiteX1" fmla="*/ 767292 w 914400"/>
              <a:gd name="connsiteY1" fmla="*/ 0 h 301752"/>
              <a:gd name="connsiteX2" fmla="*/ 914400 w 914400"/>
              <a:gd name="connsiteY2" fmla="*/ 150876 h 301752"/>
              <a:gd name="connsiteX3" fmla="*/ 767292 w 914400"/>
              <a:gd name="connsiteY3" fmla="*/ 301752 h 301752"/>
              <a:gd name="connsiteX4" fmla="*/ 147108 w 914400"/>
              <a:gd name="connsiteY4" fmla="*/ 301752 h 301752"/>
              <a:gd name="connsiteX5" fmla="*/ 0 w 914400"/>
              <a:gd name="connsiteY5" fmla="*/ 150876 h 301752"/>
              <a:gd name="connsiteX6" fmla="*/ 147108 w 914400"/>
              <a:gd name="connsiteY6" fmla="*/ 0 h 301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 h="301752">
                <a:moveTo>
                  <a:pt x="147108" y="0"/>
                </a:moveTo>
                <a:lnTo>
                  <a:pt x="767292" y="0"/>
                </a:lnTo>
                <a:cubicBezTo>
                  <a:pt x="848529" y="0"/>
                  <a:pt x="914400" y="67545"/>
                  <a:pt x="914400" y="150876"/>
                </a:cubicBezTo>
                <a:cubicBezTo>
                  <a:pt x="914400" y="234207"/>
                  <a:pt x="848529" y="301752"/>
                  <a:pt x="767292" y="301752"/>
                </a:cubicBezTo>
                <a:lnTo>
                  <a:pt x="147108" y="301752"/>
                </a:lnTo>
                <a:cubicBezTo>
                  <a:pt x="65871" y="301752"/>
                  <a:pt x="0" y="234207"/>
                  <a:pt x="0" y="150876"/>
                </a:cubicBezTo>
                <a:cubicBezTo>
                  <a:pt x="0" y="67545"/>
                  <a:pt x="65871" y="0"/>
                  <a:pt x="147108" y="0"/>
                </a:cubicBezTo>
                <a:close/>
              </a:path>
            </a:pathLst>
          </a:custGeom>
          <a:gradFill>
            <a:gsLst>
              <a:gs pos="0">
                <a:schemeClr val="accent1"/>
              </a:gs>
              <a:gs pos="100000">
                <a:schemeClr val="accent2"/>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10" name="图片 9">
            <a:extLst>
              <a:ext uri="{FF2B5EF4-FFF2-40B4-BE49-F238E27FC236}">
                <a16:creationId xmlns:a16="http://schemas.microsoft.com/office/drawing/2014/main" id="{085742AF-A1ED-4637-BCEC-3DD9373B1AA1}"/>
              </a:ext>
            </a:extLst>
          </p:cNvPr>
          <p:cNvPicPr>
            <a:picLocks noChangeAspect="1"/>
          </p:cNvPicPr>
          <p:nvPr/>
        </p:nvPicPr>
        <p:blipFill>
          <a:blip r:embed="rId3"/>
          <a:stretch>
            <a:fillRect/>
          </a:stretch>
        </p:blipFill>
        <p:spPr>
          <a:xfrm>
            <a:off x="6748283" y="920191"/>
            <a:ext cx="1167071" cy="1177219"/>
          </a:xfrm>
          <a:prstGeom prst="rect">
            <a:avLst/>
          </a:prstGeom>
        </p:spPr>
      </p:pic>
      <p:sp>
        <p:nvSpPr>
          <p:cNvPr id="11" name="Freeform 253">
            <a:extLst>
              <a:ext uri="{FF2B5EF4-FFF2-40B4-BE49-F238E27FC236}">
                <a16:creationId xmlns:a16="http://schemas.microsoft.com/office/drawing/2014/main" id="{32E8048A-4248-4922-A2DE-9D1E1863CEB0}"/>
              </a:ext>
            </a:extLst>
          </p:cNvPr>
          <p:cNvSpPr>
            <a:spLocks/>
          </p:cNvSpPr>
          <p:nvPr/>
        </p:nvSpPr>
        <p:spPr bwMode="auto">
          <a:xfrm>
            <a:off x="-1971059" y="-1446845"/>
            <a:ext cx="3000375" cy="5329238"/>
          </a:xfrm>
          <a:custGeom>
            <a:avLst/>
            <a:gdLst>
              <a:gd name="T0" fmla="*/ 768 w 794"/>
              <a:gd name="T1" fmla="*/ 1178 h 1413"/>
              <a:gd name="T2" fmla="*/ 608 w 794"/>
              <a:gd name="T3" fmla="*/ 996 h 1413"/>
              <a:gd name="T4" fmla="*/ 589 w 794"/>
              <a:gd name="T5" fmla="*/ 946 h 1413"/>
              <a:gd name="T6" fmla="*/ 664 w 794"/>
              <a:gd name="T7" fmla="*/ 838 h 1413"/>
              <a:gd name="T8" fmla="*/ 767 w 794"/>
              <a:gd name="T9" fmla="*/ 749 h 1413"/>
              <a:gd name="T10" fmla="*/ 733 w 794"/>
              <a:gd name="T11" fmla="*/ 576 h 1413"/>
              <a:gd name="T12" fmla="*/ 677 w 794"/>
              <a:gd name="T13" fmla="*/ 404 h 1413"/>
              <a:gd name="T14" fmla="*/ 729 w 794"/>
              <a:gd name="T15" fmla="*/ 302 h 1413"/>
              <a:gd name="T16" fmla="*/ 679 w 794"/>
              <a:gd name="T17" fmla="*/ 0 h 1413"/>
              <a:gd name="T18" fmla="*/ 566 w 794"/>
              <a:gd name="T19" fmla="*/ 150 h 1413"/>
              <a:gd name="T20" fmla="*/ 152 w 794"/>
              <a:gd name="T21" fmla="*/ 436 h 1413"/>
              <a:gd name="T22" fmla="*/ 5 w 794"/>
              <a:gd name="T23" fmla="*/ 690 h 1413"/>
              <a:gd name="T24" fmla="*/ 177 w 794"/>
              <a:gd name="T25" fmla="*/ 922 h 1413"/>
              <a:gd name="T26" fmla="*/ 371 w 794"/>
              <a:gd name="T27" fmla="*/ 1012 h 1413"/>
              <a:gd name="T28" fmla="*/ 528 w 794"/>
              <a:gd name="T29" fmla="*/ 1152 h 1413"/>
              <a:gd name="T30" fmla="*/ 582 w 794"/>
              <a:gd name="T31" fmla="*/ 1305 h 1413"/>
              <a:gd name="T32" fmla="*/ 723 w 794"/>
              <a:gd name="T33" fmla="*/ 1362 h 1413"/>
              <a:gd name="T34" fmla="*/ 768 w 794"/>
              <a:gd name="T35" fmla="*/ 1178 h 1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4" h="1413">
                <a:moveTo>
                  <a:pt x="768" y="1178"/>
                </a:moveTo>
                <a:cubicBezTo>
                  <a:pt x="738" y="1103"/>
                  <a:pt x="652" y="1065"/>
                  <a:pt x="608" y="996"/>
                </a:cubicBezTo>
                <a:cubicBezTo>
                  <a:pt x="598" y="981"/>
                  <a:pt x="590" y="964"/>
                  <a:pt x="589" y="946"/>
                </a:cubicBezTo>
                <a:cubicBezTo>
                  <a:pt x="586" y="900"/>
                  <a:pt x="625" y="863"/>
                  <a:pt x="664" y="838"/>
                </a:cubicBezTo>
                <a:cubicBezTo>
                  <a:pt x="703" y="814"/>
                  <a:pt x="748" y="791"/>
                  <a:pt x="767" y="749"/>
                </a:cubicBezTo>
                <a:cubicBezTo>
                  <a:pt x="794" y="694"/>
                  <a:pt x="764" y="628"/>
                  <a:pt x="733" y="576"/>
                </a:cubicBezTo>
                <a:cubicBezTo>
                  <a:pt x="701" y="523"/>
                  <a:pt x="665" y="464"/>
                  <a:pt x="677" y="404"/>
                </a:cubicBezTo>
                <a:cubicBezTo>
                  <a:pt x="685" y="367"/>
                  <a:pt x="711" y="336"/>
                  <a:pt x="729" y="302"/>
                </a:cubicBezTo>
                <a:cubicBezTo>
                  <a:pt x="781" y="205"/>
                  <a:pt x="759" y="75"/>
                  <a:pt x="679" y="0"/>
                </a:cubicBezTo>
                <a:cubicBezTo>
                  <a:pt x="661" y="61"/>
                  <a:pt x="615" y="109"/>
                  <a:pt x="566" y="150"/>
                </a:cubicBezTo>
                <a:cubicBezTo>
                  <a:pt x="437" y="258"/>
                  <a:pt x="282" y="329"/>
                  <a:pt x="152" y="436"/>
                </a:cubicBezTo>
                <a:cubicBezTo>
                  <a:pt x="73" y="500"/>
                  <a:pt x="0" y="589"/>
                  <a:pt x="5" y="690"/>
                </a:cubicBezTo>
                <a:cubicBezTo>
                  <a:pt x="9" y="791"/>
                  <a:pt x="89" y="873"/>
                  <a:pt x="177" y="922"/>
                </a:cubicBezTo>
                <a:cubicBezTo>
                  <a:pt x="239" y="957"/>
                  <a:pt x="307" y="980"/>
                  <a:pt x="371" y="1012"/>
                </a:cubicBezTo>
                <a:cubicBezTo>
                  <a:pt x="434" y="1045"/>
                  <a:pt x="495" y="1089"/>
                  <a:pt x="528" y="1152"/>
                </a:cubicBezTo>
                <a:cubicBezTo>
                  <a:pt x="552" y="1201"/>
                  <a:pt x="559" y="1256"/>
                  <a:pt x="582" y="1305"/>
                </a:cubicBezTo>
                <a:cubicBezTo>
                  <a:pt x="607" y="1356"/>
                  <a:pt x="672" y="1413"/>
                  <a:pt x="723" y="1362"/>
                </a:cubicBezTo>
                <a:cubicBezTo>
                  <a:pt x="768" y="1317"/>
                  <a:pt x="793" y="1240"/>
                  <a:pt x="768" y="117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12" name="图片 11">
            <a:extLst>
              <a:ext uri="{FF2B5EF4-FFF2-40B4-BE49-F238E27FC236}">
                <a16:creationId xmlns:a16="http://schemas.microsoft.com/office/drawing/2014/main" id="{84C9E865-DADA-46D2-9CD4-F5487F597329}"/>
              </a:ext>
            </a:extLst>
          </p:cNvPr>
          <p:cNvPicPr>
            <a:picLocks noChangeAspect="1"/>
          </p:cNvPicPr>
          <p:nvPr/>
        </p:nvPicPr>
        <p:blipFill>
          <a:blip r:embed="rId4">
            <a:duotone>
              <a:prstClr val="black"/>
              <a:schemeClr val="accent5">
                <a:tint val="45000"/>
                <a:satMod val="400000"/>
              </a:schemeClr>
            </a:duotone>
          </a:blip>
          <a:stretch>
            <a:fillRect/>
          </a:stretch>
        </p:blipFill>
        <p:spPr>
          <a:xfrm>
            <a:off x="7245685" y="-943503"/>
            <a:ext cx="1884979" cy="1884979"/>
          </a:xfrm>
          <a:prstGeom prst="rect">
            <a:avLst/>
          </a:prstGeom>
        </p:spPr>
      </p:pic>
      <p:pic>
        <p:nvPicPr>
          <p:cNvPr id="14" name="图片 13">
            <a:extLst>
              <a:ext uri="{FF2B5EF4-FFF2-40B4-BE49-F238E27FC236}">
                <a16:creationId xmlns:a16="http://schemas.microsoft.com/office/drawing/2014/main" id="{FE24E1B7-1FA9-4630-A129-E1256BB4F96F}"/>
              </a:ext>
            </a:extLst>
          </p:cNvPr>
          <p:cNvPicPr>
            <a:picLocks noChangeAspect="1"/>
          </p:cNvPicPr>
          <p:nvPr/>
        </p:nvPicPr>
        <p:blipFill>
          <a:blip r:embed="rId3"/>
          <a:stretch>
            <a:fillRect/>
          </a:stretch>
        </p:blipFill>
        <p:spPr>
          <a:xfrm>
            <a:off x="4633872" y="3945380"/>
            <a:ext cx="701101" cy="707197"/>
          </a:xfrm>
          <a:prstGeom prst="rect">
            <a:avLst/>
          </a:prstGeom>
        </p:spPr>
      </p:pic>
      <p:pic>
        <p:nvPicPr>
          <p:cNvPr id="15" name="图片 14">
            <a:extLst>
              <a:ext uri="{FF2B5EF4-FFF2-40B4-BE49-F238E27FC236}">
                <a16:creationId xmlns:a16="http://schemas.microsoft.com/office/drawing/2014/main" id="{F6E37F84-DA56-49FF-8822-C9AD5378CBE2}"/>
              </a:ext>
            </a:extLst>
          </p:cNvPr>
          <p:cNvPicPr>
            <a:picLocks noChangeAspect="1"/>
          </p:cNvPicPr>
          <p:nvPr/>
        </p:nvPicPr>
        <p:blipFill>
          <a:blip r:embed="rId4">
            <a:duotone>
              <a:prstClr val="black"/>
              <a:schemeClr val="accent5">
                <a:tint val="45000"/>
                <a:satMod val="400000"/>
              </a:schemeClr>
            </a:duotone>
          </a:blip>
          <a:stretch>
            <a:fillRect/>
          </a:stretch>
        </p:blipFill>
        <p:spPr>
          <a:xfrm>
            <a:off x="250540" y="4664528"/>
            <a:ext cx="2234473" cy="2234473"/>
          </a:xfrm>
          <a:prstGeom prst="rect">
            <a:avLst/>
          </a:prstGeom>
        </p:spPr>
      </p:pic>
      <p:sp>
        <p:nvSpPr>
          <p:cNvPr id="16" name="椭圆 15">
            <a:extLst>
              <a:ext uri="{FF2B5EF4-FFF2-40B4-BE49-F238E27FC236}">
                <a16:creationId xmlns:a16="http://schemas.microsoft.com/office/drawing/2014/main" id="{AC8AED35-7255-41F6-8936-A359BB1D4BBE}"/>
              </a:ext>
            </a:extLst>
          </p:cNvPr>
          <p:cNvSpPr/>
          <p:nvPr/>
        </p:nvSpPr>
        <p:spPr>
          <a:xfrm>
            <a:off x="603660" y="1829757"/>
            <a:ext cx="495300" cy="4953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7B38183D-4C67-454A-8886-0F67CD96DEDA}"/>
              </a:ext>
            </a:extLst>
          </p:cNvPr>
          <p:cNvSpPr/>
          <p:nvPr/>
        </p:nvSpPr>
        <p:spPr>
          <a:xfrm rot="2700000">
            <a:off x="1941652" y="1071898"/>
            <a:ext cx="2850800" cy="285080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思源黑体 CN Regular" panose="020B0500000000000000" pitchFamily="34" charset="-122"/>
              <a:ea typeface="微软雅黑" panose="020B0503020204020204" pitchFamily="34" charset="-122"/>
              <a:sym typeface="Bebas" pitchFamily="2" charset="0"/>
            </a:endParaRPr>
          </a:p>
        </p:txBody>
      </p:sp>
      <p:sp>
        <p:nvSpPr>
          <p:cNvPr id="22" name="TextBox 59">
            <a:extLst>
              <a:ext uri="{FF2B5EF4-FFF2-40B4-BE49-F238E27FC236}">
                <a16:creationId xmlns:a16="http://schemas.microsoft.com/office/drawing/2014/main" id="{6A281F3C-F0D3-4F14-BB2B-2DFA0C9E643F}"/>
              </a:ext>
            </a:extLst>
          </p:cNvPr>
          <p:cNvSpPr>
            <a:spLocks noChangeArrowheads="1"/>
          </p:cNvSpPr>
          <p:nvPr/>
        </p:nvSpPr>
        <p:spPr bwMode="auto">
          <a:xfrm flipH="1">
            <a:off x="2633564" y="1504477"/>
            <a:ext cx="14669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r>
              <a:rPr lang="en-US" altLang="zh-CN" sz="2800" dirty="0">
                <a:solidFill>
                  <a:schemeClr val="accent1"/>
                </a:solidFill>
                <a:latin typeface="Impact" panose="020B0806030902050204" pitchFamily="34" charset="0"/>
                <a:ea typeface="微软雅黑" panose="020B0503020204020204" pitchFamily="34" charset="-122"/>
                <a:sym typeface="Bebas" pitchFamily="2" charset="0"/>
              </a:rPr>
              <a:t>PART  04</a:t>
            </a:r>
          </a:p>
        </p:txBody>
      </p:sp>
      <p:sp>
        <p:nvSpPr>
          <p:cNvPr id="23" name="Rectangle 4">
            <a:extLst>
              <a:ext uri="{FF2B5EF4-FFF2-40B4-BE49-F238E27FC236}">
                <a16:creationId xmlns:a16="http://schemas.microsoft.com/office/drawing/2014/main" id="{74443BBE-7191-4E45-8505-39742EC167F8}"/>
              </a:ext>
            </a:extLst>
          </p:cNvPr>
          <p:cNvSpPr txBox="1">
            <a:spLocks noChangeArrowheads="1"/>
          </p:cNvSpPr>
          <p:nvPr/>
        </p:nvSpPr>
        <p:spPr bwMode="auto">
          <a:xfrm>
            <a:off x="1602539" y="2426598"/>
            <a:ext cx="3529026" cy="282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3600" b="0" dirty="0">
                <a:latin typeface="+mj-ea"/>
                <a:cs typeface="Meiryo UI" panose="020B0604030504040204" pitchFamily="34" charset="-128"/>
                <a:sym typeface="Bebas" pitchFamily="2" charset="0"/>
              </a:rPr>
              <a:t>结论与心得</a:t>
            </a:r>
          </a:p>
        </p:txBody>
      </p:sp>
    </p:spTree>
    <p:extLst>
      <p:ext uri="{BB962C8B-B14F-4D97-AF65-F5344CB8AC3E}">
        <p14:creationId xmlns:p14="http://schemas.microsoft.com/office/powerpoint/2010/main" val="310785536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par>
                                <p:cTn id="10" presetID="12" presetClass="entr" presetSubtype="4" fill="hold" grpId="0" nodeType="withEffect">
                                  <p:stCondLst>
                                    <p:cond delay="100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500"/>
                                        <p:tgtEl>
                                          <p:spTgt spid="22"/>
                                        </p:tgtEl>
                                        <p:attrNameLst>
                                          <p:attrName>ppt_y</p:attrName>
                                        </p:attrNameLst>
                                      </p:cBhvr>
                                      <p:tavLst>
                                        <p:tav tm="0">
                                          <p:val>
                                            <p:strVal val="#ppt_y+#ppt_h*1.125000"/>
                                          </p:val>
                                        </p:tav>
                                        <p:tav tm="100000">
                                          <p:val>
                                            <p:strVal val="#ppt_y"/>
                                          </p:val>
                                        </p:tav>
                                      </p:tavLst>
                                    </p:anim>
                                    <p:animEffect transition="in" filter="wipe(up)">
                                      <p:cBhvr>
                                        <p:cTn id="13" dur="500"/>
                                        <p:tgtEl>
                                          <p:spTgt spid="22"/>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713185" y="2600325"/>
            <a:ext cx="3787378" cy="2043113"/>
          </a:xfrm>
          <a:prstGeom prst="rect">
            <a:avLst/>
          </a:prstGeom>
          <a:blipFill>
            <a:blip r:embed="rId3"/>
            <a:srcRect/>
            <a:stretch>
              <a:fillRect t="-15604" b="-156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思源黑体 CN Regular" panose="020B0500000000000000" pitchFamily="34" charset="-122"/>
            </a:endParaRPr>
          </a:p>
        </p:txBody>
      </p:sp>
      <p:sp>
        <p:nvSpPr>
          <p:cNvPr id="29" name="矩形 28"/>
          <p:cNvSpPr/>
          <p:nvPr/>
        </p:nvSpPr>
        <p:spPr>
          <a:xfrm>
            <a:off x="4672014" y="1171575"/>
            <a:ext cx="3787378" cy="2043113"/>
          </a:xfrm>
          <a:prstGeom prst="rect">
            <a:avLst/>
          </a:prstGeom>
          <a:blipFill>
            <a:blip r:embed="rId4"/>
            <a:srcRect/>
            <a:stretch>
              <a:fillRect t="-11695" b="-116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思源黑体 CN Regular" panose="020B0500000000000000" pitchFamily="34" charset="-122"/>
            </a:endParaRPr>
          </a:p>
        </p:txBody>
      </p:sp>
      <p:sp>
        <p:nvSpPr>
          <p:cNvPr id="30" name="图文框 29"/>
          <p:cNvSpPr/>
          <p:nvPr/>
        </p:nvSpPr>
        <p:spPr>
          <a:xfrm>
            <a:off x="3714750" y="2228850"/>
            <a:ext cx="4171950" cy="1971675"/>
          </a:xfrm>
          <a:prstGeom prst="frame">
            <a:avLst>
              <a:gd name="adj1" fmla="val 380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solidFill>
                <a:schemeClr val="tx1"/>
              </a:solidFill>
              <a:ea typeface="思源黑体 CN Regular" panose="020B0500000000000000" pitchFamily="34" charset="-122"/>
            </a:endParaRPr>
          </a:p>
        </p:txBody>
      </p:sp>
      <p:grpSp>
        <p:nvGrpSpPr>
          <p:cNvPr id="31" name="组合 30"/>
          <p:cNvGrpSpPr/>
          <p:nvPr/>
        </p:nvGrpSpPr>
        <p:grpSpPr>
          <a:xfrm>
            <a:off x="713185" y="1275195"/>
            <a:ext cx="2637783" cy="646331"/>
            <a:chOff x="874713" y="5065185"/>
            <a:chExt cx="3517044" cy="861775"/>
          </a:xfrm>
        </p:grpSpPr>
        <p:sp>
          <p:nvSpPr>
            <p:cNvPr id="32" name="矩形 31"/>
            <p:cNvSpPr/>
            <p:nvPr/>
          </p:nvSpPr>
          <p:spPr>
            <a:xfrm>
              <a:off x="1272953" y="5065185"/>
              <a:ext cx="3118804" cy="861775"/>
            </a:xfrm>
            <a:prstGeom prst="rect">
              <a:avLst/>
            </a:prstGeom>
          </p:spPr>
          <p:txBody>
            <a:bodyPr wrap="square">
              <a:spAutoFit/>
              <a:scene3d>
                <a:camera prst="orthographicFront"/>
                <a:lightRig rig="threePt" dir="t">
                  <a:rot lat="0" lon="0" rev="0"/>
                </a:lightRig>
              </a:scene3d>
              <a:sp3d contourW="12700"/>
            </a:bodyPr>
            <a:lstStyle/>
            <a:p>
              <a:r>
                <a:rPr lang="en-US" altLang="zh-CN" sz="1800" b="1" dirty="0" err="1">
                  <a:effectLst/>
                  <a:latin typeface="等线" panose="02010600030101010101" pitchFamily="2" charset="-122"/>
                  <a:cs typeface="宋体" panose="02010600030101010101" pitchFamily="2" charset="-122"/>
                </a:rPr>
                <a:t>ChatGPT</a:t>
              </a:r>
              <a:r>
                <a:rPr lang="zh-CN" altLang="zh-CN" sz="1800" b="1" dirty="0">
                  <a:effectLst/>
                  <a:ea typeface="等线" panose="02010600030101010101" pitchFamily="2" charset="-122"/>
                  <a:cs typeface="宋体" panose="02010600030101010101" pitchFamily="2" charset="-122"/>
                </a:rPr>
                <a:t>横空出世，许多职业受到影响</a:t>
              </a:r>
              <a:endParaRPr lang="zh-CN" altLang="en-US" sz="1800" dirty="0">
                <a:solidFill>
                  <a:schemeClr val="tx2">
                    <a:lumMod val="50000"/>
                  </a:schemeClr>
                </a:solidFill>
                <a:latin typeface="思源黑体 CN Regular" panose="020B0500000000000000" pitchFamily="34" charset="-122"/>
                <a:ea typeface="思源黑体 CN Regular" panose="020B0500000000000000" pitchFamily="34" charset="-122"/>
              </a:endParaRPr>
            </a:p>
          </p:txBody>
        </p:sp>
        <p:grpSp>
          <p:nvGrpSpPr>
            <p:cNvPr id="37" name="组合 36"/>
            <p:cNvGrpSpPr/>
            <p:nvPr/>
          </p:nvGrpSpPr>
          <p:grpSpPr>
            <a:xfrm>
              <a:off x="874713" y="5110102"/>
              <a:ext cx="382587" cy="382587"/>
              <a:chOff x="1974562" y="-1313014"/>
              <a:chExt cx="990600" cy="990600"/>
            </a:xfrm>
          </p:grpSpPr>
          <p:sp>
            <p:nvSpPr>
              <p:cNvPr id="39" name="椭圆 38"/>
              <p:cNvSpPr/>
              <p:nvPr/>
            </p:nvSpPr>
            <p:spPr>
              <a:xfrm>
                <a:off x="1974562" y="-1313014"/>
                <a:ext cx="990600" cy="990600"/>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思源黑体 CN Regular" panose="020B0500000000000000" pitchFamily="34" charset="-122"/>
                </a:endParaRPr>
              </a:p>
            </p:txBody>
          </p:sp>
          <p:sp>
            <p:nvSpPr>
              <p:cNvPr id="40" name="燕尾形 39"/>
              <p:cNvSpPr/>
              <p:nvPr/>
            </p:nvSpPr>
            <p:spPr>
              <a:xfrm>
                <a:off x="2332412" y="-1064066"/>
                <a:ext cx="348311" cy="492702"/>
              </a:xfrm>
              <a:prstGeom prst="chevron">
                <a:avLst>
                  <a:gd name="adj" fmla="val 572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solidFill>
                    <a:schemeClr val="tx1"/>
                  </a:solidFill>
                  <a:ea typeface="思源黑体 CN Regular" panose="020B0500000000000000" pitchFamily="34" charset="-122"/>
                </a:endParaRPr>
              </a:p>
            </p:txBody>
          </p:sp>
        </p:grpSp>
      </p:grpSp>
      <p:sp>
        <p:nvSpPr>
          <p:cNvPr id="41" name="矩形 40"/>
          <p:cNvSpPr/>
          <p:nvPr/>
        </p:nvSpPr>
        <p:spPr>
          <a:xfrm>
            <a:off x="4662488" y="3404752"/>
            <a:ext cx="3087458" cy="406522"/>
          </a:xfrm>
          <a:prstGeom prst="rect">
            <a:avLst/>
          </a:prstGeom>
        </p:spPr>
        <p:txBody>
          <a:bodyPr wrap="square">
            <a:spAutoFit/>
            <a:scene3d>
              <a:camera prst="orthographicFront"/>
              <a:lightRig rig="threePt" dir="t">
                <a:rot lat="0" lon="0" rev="0"/>
              </a:lightRig>
            </a:scene3d>
            <a:sp3d contourW="12700"/>
          </a:bodyPr>
          <a:lstStyle/>
          <a:p>
            <a:pPr>
              <a:lnSpc>
                <a:spcPct val="125000"/>
              </a:lnSpc>
            </a:pPr>
            <a:r>
              <a:rPr lang="en-US" altLang="zh-CN" sz="1800" b="1" dirty="0" err="1"/>
              <a:t>ChatGPT</a:t>
            </a:r>
            <a:r>
              <a:rPr lang="zh-CN" altLang="zh-CN" sz="1800" b="1" dirty="0"/>
              <a:t>无法代替某些工作</a:t>
            </a:r>
            <a:endParaRPr lang="zh-CN" altLang="en-US" sz="1800" dirty="0">
              <a:solidFill>
                <a:schemeClr val="tx1">
                  <a:lumMod val="75000"/>
                  <a:lumOff val="25000"/>
                </a:schemeClr>
              </a:solidFill>
              <a:latin typeface="思源黑体 CN Regular" panose="020B0500000000000000" pitchFamily="34" charset="-122"/>
              <a:ea typeface="思源黑体 CN Regular" panose="020B0500000000000000" pitchFamily="34" charset="-122"/>
            </a:endParaRPr>
          </a:p>
        </p:txBody>
      </p:sp>
      <p:sp>
        <p:nvSpPr>
          <p:cNvPr id="14" name="文本框 13">
            <a:extLst>
              <a:ext uri="{FF2B5EF4-FFF2-40B4-BE49-F238E27FC236}">
                <a16:creationId xmlns:a16="http://schemas.microsoft.com/office/drawing/2014/main" id="{076D6CF7-906B-47AF-9862-45DBED1610BB}"/>
              </a:ext>
            </a:extLst>
          </p:cNvPr>
          <p:cNvSpPr txBox="1"/>
          <p:nvPr/>
        </p:nvSpPr>
        <p:spPr>
          <a:xfrm>
            <a:off x="890685" y="342900"/>
            <a:ext cx="2339102" cy="461665"/>
          </a:xfrm>
          <a:prstGeom prst="rect">
            <a:avLst/>
          </a:prstGeom>
          <a:noFill/>
        </p:spPr>
        <p:txBody>
          <a:bodyPr wrap="none" rtlCol="0">
            <a:spAutoFit/>
          </a:bodyPr>
          <a:lstStyle/>
          <a:p>
            <a:r>
              <a:rPr lang="zh-CN" altLang="en-US" sz="2400" dirty="0">
                <a:latin typeface="+mj-ea"/>
                <a:ea typeface="+mj-ea"/>
              </a:rPr>
              <a:t>挑战与机遇并存</a:t>
            </a:r>
          </a:p>
        </p:txBody>
      </p:sp>
    </p:spTree>
    <p:extLst>
      <p:ext uri="{BB962C8B-B14F-4D97-AF65-F5344CB8AC3E}">
        <p14:creationId xmlns:p14="http://schemas.microsoft.com/office/powerpoint/2010/main" val="312753720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1000"/>
                                        <p:tgtEl>
                                          <p:spTgt spid="28"/>
                                        </p:tgtEl>
                                      </p:cBhvr>
                                    </p:animEffect>
                                    <p:anim calcmode="lin" valueType="num">
                                      <p:cBhvr>
                                        <p:cTn id="13" dur="1000" fill="hold"/>
                                        <p:tgtEl>
                                          <p:spTgt spid="28"/>
                                        </p:tgtEl>
                                        <p:attrNameLst>
                                          <p:attrName>ppt_x</p:attrName>
                                        </p:attrNameLst>
                                      </p:cBhvr>
                                      <p:tavLst>
                                        <p:tav tm="0">
                                          <p:val>
                                            <p:strVal val="#ppt_x"/>
                                          </p:val>
                                        </p:tav>
                                        <p:tav tm="100000">
                                          <p:val>
                                            <p:strVal val="#ppt_x"/>
                                          </p:val>
                                        </p:tav>
                                      </p:tavLst>
                                    </p:anim>
                                    <p:anim calcmode="lin" valueType="num">
                                      <p:cBhvr>
                                        <p:cTn id="14" dur="1000" fill="hold"/>
                                        <p:tgtEl>
                                          <p:spTgt spid="2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 calcmode="lin" valueType="num">
                                      <p:cBhvr>
                                        <p:cTn id="18" dur="500" fill="hold"/>
                                        <p:tgtEl>
                                          <p:spTgt spid="30"/>
                                        </p:tgtEl>
                                        <p:attrNameLst>
                                          <p:attrName>ppt_w</p:attrName>
                                        </p:attrNameLst>
                                      </p:cBhvr>
                                      <p:tavLst>
                                        <p:tav tm="0">
                                          <p:val>
                                            <p:fltVal val="0"/>
                                          </p:val>
                                        </p:tav>
                                        <p:tav tm="100000">
                                          <p:val>
                                            <p:strVal val="#ppt_w"/>
                                          </p:val>
                                        </p:tav>
                                      </p:tavLst>
                                    </p:anim>
                                    <p:anim calcmode="lin" valueType="num">
                                      <p:cBhvr>
                                        <p:cTn id="19" dur="500" fill="hold"/>
                                        <p:tgtEl>
                                          <p:spTgt spid="30"/>
                                        </p:tgtEl>
                                        <p:attrNameLst>
                                          <p:attrName>ppt_h</p:attrName>
                                        </p:attrNameLst>
                                      </p:cBhvr>
                                      <p:tavLst>
                                        <p:tav tm="0">
                                          <p:val>
                                            <p:fltVal val="0"/>
                                          </p:val>
                                        </p:tav>
                                        <p:tav tm="100000">
                                          <p:val>
                                            <p:strVal val="#ppt_h"/>
                                          </p:val>
                                        </p:tav>
                                      </p:tavLst>
                                    </p:anim>
                                    <p:animEffect transition="in" filter="fade">
                                      <p:cBhvr>
                                        <p:cTn id="20" dur="500"/>
                                        <p:tgtEl>
                                          <p:spTgt spid="30"/>
                                        </p:tgtEl>
                                      </p:cBhvr>
                                    </p:animEffect>
                                  </p:childTnLst>
                                </p:cTn>
                              </p:par>
                            </p:childTnLst>
                          </p:cTn>
                        </p:par>
                        <p:par>
                          <p:cTn id="21" fill="hold">
                            <p:stCondLst>
                              <p:cond delay="1500"/>
                            </p:stCondLst>
                            <p:childTnLst>
                              <p:par>
                                <p:cTn id="22" presetID="2" presetClass="entr" presetSubtype="8" fill="hold" nodeType="afterEffect">
                                  <p:stCondLst>
                                    <p:cond delay="0"/>
                                  </p:stCondLst>
                                  <p:childTnLst>
                                    <p:set>
                                      <p:cBhvr>
                                        <p:cTn id="23" dur="1" fill="hold">
                                          <p:stCondLst>
                                            <p:cond delay="0"/>
                                          </p:stCondLst>
                                        </p:cTn>
                                        <p:tgtEl>
                                          <p:spTgt spid="31"/>
                                        </p:tgtEl>
                                        <p:attrNameLst>
                                          <p:attrName>style.visibility</p:attrName>
                                        </p:attrNameLst>
                                      </p:cBhvr>
                                      <p:to>
                                        <p:strVal val="visible"/>
                                      </p:to>
                                    </p:set>
                                    <p:anim calcmode="lin" valueType="num">
                                      <p:cBhvr additive="base">
                                        <p:cTn id="24" dur="500" fill="hold"/>
                                        <p:tgtEl>
                                          <p:spTgt spid="31"/>
                                        </p:tgtEl>
                                        <p:attrNameLst>
                                          <p:attrName>ppt_x</p:attrName>
                                        </p:attrNameLst>
                                      </p:cBhvr>
                                      <p:tavLst>
                                        <p:tav tm="0">
                                          <p:val>
                                            <p:strVal val="0-#ppt_w/2"/>
                                          </p:val>
                                        </p:tav>
                                        <p:tav tm="100000">
                                          <p:val>
                                            <p:strVal val="#ppt_x"/>
                                          </p:val>
                                        </p:tav>
                                      </p:tavLst>
                                    </p:anim>
                                    <p:anim calcmode="lin" valueType="num">
                                      <p:cBhvr additive="base">
                                        <p:cTn id="25" dur="500" fill="hold"/>
                                        <p:tgtEl>
                                          <p:spTgt spid="31"/>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53" presetClass="entr" presetSubtype="16" fill="hold" grpId="0" nodeType="after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p:cTn id="29" dur="500" fill="hold"/>
                                        <p:tgtEl>
                                          <p:spTgt spid="41"/>
                                        </p:tgtEl>
                                        <p:attrNameLst>
                                          <p:attrName>ppt_w</p:attrName>
                                        </p:attrNameLst>
                                      </p:cBhvr>
                                      <p:tavLst>
                                        <p:tav tm="0">
                                          <p:val>
                                            <p:fltVal val="0"/>
                                          </p:val>
                                        </p:tav>
                                        <p:tav tm="100000">
                                          <p:val>
                                            <p:strVal val="#ppt_w"/>
                                          </p:val>
                                        </p:tav>
                                      </p:tavLst>
                                    </p:anim>
                                    <p:anim calcmode="lin" valueType="num">
                                      <p:cBhvr>
                                        <p:cTn id="30" dur="500" fill="hold"/>
                                        <p:tgtEl>
                                          <p:spTgt spid="41"/>
                                        </p:tgtEl>
                                        <p:attrNameLst>
                                          <p:attrName>ppt_h</p:attrName>
                                        </p:attrNameLst>
                                      </p:cBhvr>
                                      <p:tavLst>
                                        <p:tav tm="0">
                                          <p:val>
                                            <p:fltVal val="0"/>
                                          </p:val>
                                        </p:tav>
                                        <p:tav tm="100000">
                                          <p:val>
                                            <p:strVal val="#ppt_h"/>
                                          </p:val>
                                        </p:tav>
                                      </p:tavLst>
                                    </p:anim>
                                    <p:animEffect transition="in" filter="fade">
                                      <p:cBhvr>
                                        <p:cTn id="3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4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a:spLocks/>
          </p:cNvSpPr>
          <p:nvPr/>
        </p:nvSpPr>
        <p:spPr bwMode="auto">
          <a:xfrm>
            <a:off x="3185238" y="1590749"/>
            <a:ext cx="1364447" cy="1365713"/>
          </a:xfrm>
          <a:custGeom>
            <a:avLst/>
            <a:gdLst/>
            <a:ahLst/>
            <a:cxnLst>
              <a:cxn ang="0">
                <a:pos x="546" y="546"/>
              </a:cxn>
              <a:cxn ang="0">
                <a:pos x="160" y="546"/>
              </a:cxn>
              <a:cxn ang="0">
                <a:pos x="105" y="412"/>
              </a:cxn>
              <a:cxn ang="0">
                <a:pos x="0" y="358"/>
              </a:cxn>
              <a:cxn ang="0">
                <a:pos x="139" y="139"/>
              </a:cxn>
              <a:cxn ang="0">
                <a:pos x="356" y="0"/>
              </a:cxn>
              <a:cxn ang="0">
                <a:pos x="412" y="122"/>
              </a:cxn>
              <a:cxn ang="0">
                <a:pos x="546" y="178"/>
              </a:cxn>
              <a:cxn ang="0">
                <a:pos x="546" y="546"/>
              </a:cxn>
            </a:cxnLst>
            <a:rect l="0" t="0" r="r" b="b"/>
            <a:pathLst>
              <a:path w="546" h="546">
                <a:moveTo>
                  <a:pt x="546" y="546"/>
                </a:moveTo>
                <a:cubicBezTo>
                  <a:pt x="160" y="546"/>
                  <a:pt x="160" y="546"/>
                  <a:pt x="160" y="546"/>
                </a:cubicBezTo>
                <a:cubicBezTo>
                  <a:pt x="160" y="493"/>
                  <a:pt x="142" y="449"/>
                  <a:pt x="105" y="412"/>
                </a:cubicBezTo>
                <a:cubicBezTo>
                  <a:pt x="75" y="382"/>
                  <a:pt x="40" y="364"/>
                  <a:pt x="0" y="358"/>
                </a:cubicBezTo>
                <a:cubicBezTo>
                  <a:pt x="27" y="277"/>
                  <a:pt x="73" y="204"/>
                  <a:pt x="139" y="139"/>
                </a:cubicBezTo>
                <a:cubicBezTo>
                  <a:pt x="203" y="74"/>
                  <a:pt x="276" y="28"/>
                  <a:pt x="356" y="0"/>
                </a:cubicBezTo>
                <a:cubicBezTo>
                  <a:pt x="359" y="48"/>
                  <a:pt x="377" y="88"/>
                  <a:pt x="412" y="122"/>
                </a:cubicBezTo>
                <a:cubicBezTo>
                  <a:pt x="449" y="159"/>
                  <a:pt x="493" y="178"/>
                  <a:pt x="546" y="178"/>
                </a:cubicBezTo>
                <a:lnTo>
                  <a:pt x="546" y="546"/>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72">
              <a:latin typeface="+mn-ea"/>
              <a:sym typeface="Times New Roman" panose="02020603050405020304" pitchFamily="18" charset="0"/>
            </a:endParaRPr>
          </a:p>
        </p:txBody>
      </p:sp>
      <p:sp>
        <p:nvSpPr>
          <p:cNvPr id="5" name="Freeform 6"/>
          <p:cNvSpPr>
            <a:spLocks/>
          </p:cNvSpPr>
          <p:nvPr/>
        </p:nvSpPr>
        <p:spPr bwMode="auto">
          <a:xfrm>
            <a:off x="3185238" y="2956462"/>
            <a:ext cx="1364447" cy="1364446"/>
          </a:xfrm>
          <a:custGeom>
            <a:avLst/>
            <a:gdLst/>
            <a:ahLst/>
            <a:cxnLst>
              <a:cxn ang="0">
                <a:pos x="546" y="0"/>
              </a:cxn>
              <a:cxn ang="0">
                <a:pos x="546" y="388"/>
              </a:cxn>
              <a:cxn ang="0">
                <a:pos x="412" y="444"/>
              </a:cxn>
              <a:cxn ang="0">
                <a:pos x="358" y="546"/>
              </a:cxn>
              <a:cxn ang="0">
                <a:pos x="139" y="407"/>
              </a:cxn>
              <a:cxn ang="0">
                <a:pos x="0" y="188"/>
              </a:cxn>
              <a:cxn ang="0">
                <a:pos x="105" y="134"/>
              </a:cxn>
              <a:cxn ang="0">
                <a:pos x="160" y="0"/>
              </a:cxn>
              <a:cxn ang="0">
                <a:pos x="546" y="0"/>
              </a:cxn>
            </a:cxnLst>
            <a:rect l="0" t="0" r="r" b="b"/>
            <a:pathLst>
              <a:path w="546" h="546">
                <a:moveTo>
                  <a:pt x="546" y="0"/>
                </a:moveTo>
                <a:cubicBezTo>
                  <a:pt x="546" y="388"/>
                  <a:pt x="546" y="388"/>
                  <a:pt x="546" y="388"/>
                </a:cubicBezTo>
                <a:cubicBezTo>
                  <a:pt x="493" y="388"/>
                  <a:pt x="449" y="407"/>
                  <a:pt x="412" y="444"/>
                </a:cubicBezTo>
                <a:cubicBezTo>
                  <a:pt x="382" y="473"/>
                  <a:pt x="364" y="507"/>
                  <a:pt x="358" y="546"/>
                </a:cubicBezTo>
                <a:cubicBezTo>
                  <a:pt x="277" y="519"/>
                  <a:pt x="204" y="473"/>
                  <a:pt x="139" y="407"/>
                </a:cubicBezTo>
                <a:cubicBezTo>
                  <a:pt x="73" y="342"/>
                  <a:pt x="27" y="269"/>
                  <a:pt x="0" y="188"/>
                </a:cubicBezTo>
                <a:cubicBezTo>
                  <a:pt x="40" y="182"/>
                  <a:pt x="75" y="164"/>
                  <a:pt x="105" y="134"/>
                </a:cubicBezTo>
                <a:cubicBezTo>
                  <a:pt x="142" y="97"/>
                  <a:pt x="160" y="53"/>
                  <a:pt x="160" y="0"/>
                </a:cubicBezTo>
                <a:lnTo>
                  <a:pt x="546"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72">
              <a:latin typeface="+mn-ea"/>
              <a:sym typeface="Times New Roman" panose="02020603050405020304" pitchFamily="18" charset="0"/>
            </a:endParaRPr>
          </a:p>
        </p:txBody>
      </p:sp>
      <p:sp>
        <p:nvSpPr>
          <p:cNvPr id="6" name="Freeform 7"/>
          <p:cNvSpPr>
            <a:spLocks/>
          </p:cNvSpPr>
          <p:nvPr/>
        </p:nvSpPr>
        <p:spPr bwMode="auto">
          <a:xfrm>
            <a:off x="4549684" y="1590749"/>
            <a:ext cx="1366979" cy="1365713"/>
          </a:xfrm>
          <a:custGeom>
            <a:avLst/>
            <a:gdLst/>
            <a:ahLst/>
            <a:cxnLst>
              <a:cxn ang="0">
                <a:pos x="394" y="546"/>
              </a:cxn>
              <a:cxn ang="0">
                <a:pos x="0" y="546"/>
              </a:cxn>
              <a:cxn ang="0">
                <a:pos x="0" y="178"/>
              </a:cxn>
              <a:cxn ang="0">
                <a:pos x="134" y="122"/>
              </a:cxn>
              <a:cxn ang="0">
                <a:pos x="190" y="0"/>
              </a:cxn>
              <a:cxn ang="0">
                <a:pos x="407" y="139"/>
              </a:cxn>
              <a:cxn ang="0">
                <a:pos x="547" y="359"/>
              </a:cxn>
              <a:cxn ang="0">
                <a:pos x="450" y="412"/>
              </a:cxn>
              <a:cxn ang="0">
                <a:pos x="394" y="546"/>
              </a:cxn>
            </a:cxnLst>
            <a:rect l="0" t="0" r="r" b="b"/>
            <a:pathLst>
              <a:path w="547" h="546">
                <a:moveTo>
                  <a:pt x="394" y="546"/>
                </a:moveTo>
                <a:cubicBezTo>
                  <a:pt x="0" y="546"/>
                  <a:pt x="0" y="546"/>
                  <a:pt x="0" y="546"/>
                </a:cubicBezTo>
                <a:cubicBezTo>
                  <a:pt x="0" y="178"/>
                  <a:pt x="0" y="178"/>
                  <a:pt x="0" y="178"/>
                </a:cubicBezTo>
                <a:cubicBezTo>
                  <a:pt x="53" y="178"/>
                  <a:pt x="97" y="159"/>
                  <a:pt x="134" y="122"/>
                </a:cubicBezTo>
                <a:cubicBezTo>
                  <a:pt x="169" y="88"/>
                  <a:pt x="187" y="48"/>
                  <a:pt x="190" y="0"/>
                </a:cubicBezTo>
                <a:cubicBezTo>
                  <a:pt x="270" y="28"/>
                  <a:pt x="342" y="74"/>
                  <a:pt x="407" y="139"/>
                </a:cubicBezTo>
                <a:cubicBezTo>
                  <a:pt x="473" y="204"/>
                  <a:pt x="519" y="278"/>
                  <a:pt x="547" y="359"/>
                </a:cubicBezTo>
                <a:cubicBezTo>
                  <a:pt x="510" y="366"/>
                  <a:pt x="478" y="384"/>
                  <a:pt x="450" y="412"/>
                </a:cubicBezTo>
                <a:cubicBezTo>
                  <a:pt x="413" y="449"/>
                  <a:pt x="394" y="493"/>
                  <a:pt x="394" y="546"/>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72">
              <a:latin typeface="+mn-ea"/>
              <a:sym typeface="Times New Roman" panose="02020603050405020304" pitchFamily="18" charset="0"/>
            </a:endParaRPr>
          </a:p>
        </p:txBody>
      </p:sp>
      <p:sp>
        <p:nvSpPr>
          <p:cNvPr id="7" name="Freeform 8"/>
          <p:cNvSpPr>
            <a:spLocks/>
          </p:cNvSpPr>
          <p:nvPr/>
        </p:nvSpPr>
        <p:spPr bwMode="auto">
          <a:xfrm>
            <a:off x="4549684" y="2956462"/>
            <a:ext cx="1366979" cy="1364446"/>
          </a:xfrm>
          <a:custGeom>
            <a:avLst/>
            <a:gdLst/>
            <a:ahLst/>
            <a:cxnLst>
              <a:cxn ang="0">
                <a:pos x="0" y="388"/>
              </a:cxn>
              <a:cxn ang="0">
                <a:pos x="0" y="0"/>
              </a:cxn>
              <a:cxn ang="0">
                <a:pos x="394" y="0"/>
              </a:cxn>
              <a:cxn ang="0">
                <a:pos x="450" y="134"/>
              </a:cxn>
              <a:cxn ang="0">
                <a:pos x="547" y="187"/>
              </a:cxn>
              <a:cxn ang="0">
                <a:pos x="407" y="407"/>
              </a:cxn>
              <a:cxn ang="0">
                <a:pos x="188" y="546"/>
              </a:cxn>
              <a:cxn ang="0">
                <a:pos x="134" y="444"/>
              </a:cxn>
              <a:cxn ang="0">
                <a:pos x="0" y="388"/>
              </a:cxn>
            </a:cxnLst>
            <a:rect l="0" t="0" r="r" b="b"/>
            <a:pathLst>
              <a:path w="547" h="546">
                <a:moveTo>
                  <a:pt x="0" y="388"/>
                </a:moveTo>
                <a:cubicBezTo>
                  <a:pt x="0" y="0"/>
                  <a:pt x="0" y="0"/>
                  <a:pt x="0" y="0"/>
                </a:cubicBezTo>
                <a:cubicBezTo>
                  <a:pt x="394" y="0"/>
                  <a:pt x="394" y="0"/>
                  <a:pt x="394" y="0"/>
                </a:cubicBezTo>
                <a:cubicBezTo>
                  <a:pt x="394" y="53"/>
                  <a:pt x="413" y="97"/>
                  <a:pt x="450" y="134"/>
                </a:cubicBezTo>
                <a:cubicBezTo>
                  <a:pt x="478" y="162"/>
                  <a:pt x="510" y="180"/>
                  <a:pt x="547" y="187"/>
                </a:cubicBezTo>
                <a:cubicBezTo>
                  <a:pt x="519" y="268"/>
                  <a:pt x="473" y="342"/>
                  <a:pt x="407" y="407"/>
                </a:cubicBezTo>
                <a:cubicBezTo>
                  <a:pt x="342" y="473"/>
                  <a:pt x="269" y="519"/>
                  <a:pt x="188" y="546"/>
                </a:cubicBezTo>
                <a:cubicBezTo>
                  <a:pt x="182" y="507"/>
                  <a:pt x="164" y="473"/>
                  <a:pt x="134" y="444"/>
                </a:cubicBezTo>
                <a:cubicBezTo>
                  <a:pt x="97" y="407"/>
                  <a:pt x="53" y="388"/>
                  <a:pt x="0" y="388"/>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72">
              <a:latin typeface="+mn-ea"/>
              <a:sym typeface="Times New Roman" panose="02020603050405020304" pitchFamily="18" charset="0"/>
            </a:endParaRPr>
          </a:p>
        </p:txBody>
      </p:sp>
      <p:sp>
        <p:nvSpPr>
          <p:cNvPr id="8" name="Arc 8"/>
          <p:cNvSpPr/>
          <p:nvPr/>
        </p:nvSpPr>
        <p:spPr>
          <a:xfrm rot="10800000">
            <a:off x="3015331" y="1420212"/>
            <a:ext cx="3071237" cy="3071235"/>
          </a:xfrm>
          <a:prstGeom prst="arc">
            <a:avLst>
              <a:gd name="adj1" fmla="val 16200000"/>
              <a:gd name="adj2" fmla="val 16185280"/>
            </a:avLst>
          </a:prstGeom>
          <a:ln w="190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72" dirty="0">
              <a:latin typeface="+mn-ea"/>
              <a:sym typeface="Times New Roman" panose="02020603050405020304" pitchFamily="18" charset="0"/>
            </a:endParaRPr>
          </a:p>
        </p:txBody>
      </p:sp>
      <p:sp>
        <p:nvSpPr>
          <p:cNvPr id="11" name="Rectangle 15"/>
          <p:cNvSpPr/>
          <p:nvPr/>
        </p:nvSpPr>
        <p:spPr>
          <a:xfrm>
            <a:off x="6256473" y="1777475"/>
            <a:ext cx="2464193" cy="276999"/>
          </a:xfrm>
          <a:prstGeom prst="rect">
            <a:avLst/>
          </a:prstGeom>
        </p:spPr>
        <p:txBody>
          <a:bodyPr wrap="square" lIns="0" tIns="0" rIns="0" bIns="0">
            <a:spAutoFit/>
          </a:bodyPr>
          <a:lstStyle/>
          <a:p>
            <a:r>
              <a:rPr lang="zh-CN" altLang="zh-CN" sz="1800" dirty="0">
                <a:effectLst/>
                <a:ea typeface="等线" panose="02010600030101010101" pitchFamily="2" charset="-122"/>
                <a:cs typeface="宋体" panose="02010600030101010101" pitchFamily="2" charset="-122"/>
              </a:rPr>
              <a:t>如何在职场中站稳脚跟？</a:t>
            </a:r>
            <a:endParaRPr lang="en-US" altLang="zh-CN" sz="1281" spc="225" dirty="0">
              <a:solidFill>
                <a:schemeClr val="accent2"/>
              </a:solidFill>
              <a:latin typeface="+mn-ea"/>
              <a:sym typeface="Times New Roman" panose="02020603050405020304" pitchFamily="18" charset="0"/>
            </a:endParaRPr>
          </a:p>
        </p:txBody>
      </p:sp>
      <p:sp>
        <p:nvSpPr>
          <p:cNvPr id="14" name="Rectangle 18"/>
          <p:cNvSpPr/>
          <p:nvPr/>
        </p:nvSpPr>
        <p:spPr>
          <a:xfrm>
            <a:off x="784632" y="1985401"/>
            <a:ext cx="2115965" cy="276999"/>
          </a:xfrm>
          <a:prstGeom prst="rect">
            <a:avLst/>
          </a:prstGeom>
        </p:spPr>
        <p:txBody>
          <a:bodyPr wrap="none" lIns="0" tIns="0" rIns="0" bIns="0">
            <a:spAutoFit/>
          </a:bodyPr>
          <a:lstStyle/>
          <a:p>
            <a:pPr algn="r"/>
            <a:r>
              <a:rPr lang="zh-CN" altLang="zh-CN" sz="1800" dirty="0">
                <a:effectLst/>
                <a:ea typeface="等线" panose="02010600030101010101" pitchFamily="2" charset="-122"/>
                <a:cs typeface="宋体" panose="02010600030101010101" pitchFamily="2" charset="-122"/>
              </a:rPr>
              <a:t>如何看待</a:t>
            </a:r>
            <a:r>
              <a:rPr lang="en-US" altLang="zh-CN" sz="1800" dirty="0" err="1">
                <a:effectLst/>
                <a:ea typeface="等线" panose="02010600030101010101" pitchFamily="2" charset="-122"/>
                <a:cs typeface="宋体" panose="02010600030101010101" pitchFamily="2" charset="-122"/>
              </a:rPr>
              <a:t>ChatGPT</a:t>
            </a:r>
            <a:r>
              <a:rPr lang="zh-CN" altLang="zh-CN" sz="1800" dirty="0">
                <a:effectLst/>
                <a:ea typeface="等线" panose="02010600030101010101" pitchFamily="2" charset="-122"/>
                <a:cs typeface="宋体" panose="02010600030101010101" pitchFamily="2" charset="-122"/>
              </a:rPr>
              <a:t>？</a:t>
            </a:r>
            <a:endParaRPr lang="en-US" sz="1281" spc="225" dirty="0">
              <a:solidFill>
                <a:schemeClr val="accent1"/>
              </a:solidFill>
              <a:latin typeface="+mn-ea"/>
              <a:sym typeface="Times New Roman" panose="02020603050405020304" pitchFamily="18" charset="0"/>
            </a:endParaRPr>
          </a:p>
        </p:txBody>
      </p:sp>
      <p:sp>
        <p:nvSpPr>
          <p:cNvPr id="17" name="Rectangle 21"/>
          <p:cNvSpPr/>
          <p:nvPr/>
        </p:nvSpPr>
        <p:spPr>
          <a:xfrm>
            <a:off x="5616536" y="3934767"/>
            <a:ext cx="3398156" cy="276999"/>
          </a:xfrm>
          <a:prstGeom prst="rect">
            <a:avLst/>
          </a:prstGeom>
        </p:spPr>
        <p:txBody>
          <a:bodyPr wrap="square" lIns="0" tIns="0" rIns="0" bIns="0">
            <a:spAutoFit/>
          </a:bodyPr>
          <a:lstStyle/>
          <a:p>
            <a:r>
              <a:rPr lang="zh-CN" altLang="zh-CN" sz="1800" dirty="0">
                <a:effectLst/>
                <a:ea typeface="等线" panose="02010600030101010101" pitchFamily="2" charset="-122"/>
                <a:cs typeface="宋体" panose="02010600030101010101" pitchFamily="2" charset="-122"/>
              </a:rPr>
              <a:t>思考有关</a:t>
            </a:r>
            <a:r>
              <a:rPr lang="en-US" altLang="zh-CN" sz="1800" dirty="0" err="1">
                <a:effectLst/>
                <a:ea typeface="等线" panose="02010600030101010101" pitchFamily="2" charset="-122"/>
                <a:cs typeface="宋体" panose="02010600030101010101" pitchFamily="2" charset="-122"/>
              </a:rPr>
              <a:t>ChatGPT</a:t>
            </a:r>
            <a:r>
              <a:rPr lang="zh-CN" altLang="zh-CN" sz="1800" dirty="0">
                <a:effectLst/>
                <a:ea typeface="等线" panose="02010600030101010101" pitchFamily="2" charset="-122"/>
                <a:cs typeface="宋体" panose="02010600030101010101" pitchFamily="2" charset="-122"/>
              </a:rPr>
              <a:t>的伦理等问题</a:t>
            </a:r>
            <a:endParaRPr lang="en-US" altLang="zh-CN" sz="1281" spc="225" dirty="0">
              <a:solidFill>
                <a:schemeClr val="accent1"/>
              </a:solidFill>
              <a:latin typeface="+mn-ea"/>
              <a:sym typeface="Times New Roman" panose="02020603050405020304" pitchFamily="18" charset="0"/>
            </a:endParaRPr>
          </a:p>
        </p:txBody>
      </p:sp>
      <p:sp>
        <p:nvSpPr>
          <p:cNvPr id="20" name="Rectangle 24"/>
          <p:cNvSpPr/>
          <p:nvPr/>
        </p:nvSpPr>
        <p:spPr>
          <a:xfrm>
            <a:off x="508000" y="3498298"/>
            <a:ext cx="2375291" cy="276999"/>
          </a:xfrm>
          <a:prstGeom prst="rect">
            <a:avLst/>
          </a:prstGeom>
        </p:spPr>
        <p:txBody>
          <a:bodyPr wrap="square" lIns="0" tIns="0" rIns="0" bIns="0">
            <a:spAutoFit/>
          </a:bodyPr>
          <a:lstStyle/>
          <a:p>
            <a:pPr algn="r"/>
            <a:r>
              <a:rPr lang="zh-CN" altLang="zh-CN" sz="1800" dirty="0">
                <a:effectLst/>
                <a:ea typeface="等线" panose="02010600030101010101" pitchFamily="2" charset="-122"/>
                <a:cs typeface="宋体" panose="02010600030101010101" pitchFamily="2" charset="-122"/>
              </a:rPr>
              <a:t>未来会利用</a:t>
            </a:r>
            <a:r>
              <a:rPr lang="en-US" altLang="zh-CN" sz="1800" dirty="0" err="1">
                <a:effectLst/>
                <a:ea typeface="等线" panose="02010600030101010101" pitchFamily="2" charset="-122"/>
                <a:cs typeface="宋体" panose="02010600030101010101" pitchFamily="2" charset="-122"/>
              </a:rPr>
              <a:t>chatgpt</a:t>
            </a:r>
            <a:r>
              <a:rPr lang="zh-CN" altLang="zh-CN" sz="1800" dirty="0">
                <a:effectLst/>
                <a:ea typeface="等线" panose="02010600030101010101" pitchFamily="2" charset="-122"/>
                <a:cs typeface="宋体" panose="02010600030101010101" pitchFamily="2" charset="-122"/>
              </a:rPr>
              <a:t>的人</a:t>
            </a:r>
            <a:endParaRPr lang="en-US" altLang="zh-CN" sz="1281" spc="225" dirty="0">
              <a:solidFill>
                <a:schemeClr val="accent2"/>
              </a:solidFill>
              <a:latin typeface="+mn-ea"/>
              <a:sym typeface="Times New Roman" panose="02020603050405020304" pitchFamily="18" charset="0"/>
            </a:endParaRPr>
          </a:p>
        </p:txBody>
      </p:sp>
      <p:grpSp>
        <p:nvGrpSpPr>
          <p:cNvPr id="21" name="Group 123"/>
          <p:cNvGrpSpPr/>
          <p:nvPr/>
        </p:nvGrpSpPr>
        <p:grpSpPr>
          <a:xfrm>
            <a:off x="4855661" y="2185886"/>
            <a:ext cx="505275" cy="505275"/>
            <a:chOff x="8780463" y="1906588"/>
            <a:chExt cx="360363" cy="360363"/>
          </a:xfrm>
          <a:solidFill>
            <a:schemeClr val="bg1"/>
          </a:solidFill>
        </p:grpSpPr>
        <p:sp>
          <p:nvSpPr>
            <p:cNvPr id="22" name="Freeform 93"/>
            <p:cNvSpPr>
              <a:spLocks noEditPoints="1"/>
            </p:cNvSpPr>
            <p:nvPr/>
          </p:nvSpPr>
          <p:spPr bwMode="auto">
            <a:xfrm>
              <a:off x="8780463" y="1938338"/>
              <a:ext cx="328613" cy="328613"/>
            </a:xfrm>
            <a:custGeom>
              <a:avLst/>
              <a:gdLst/>
              <a:ahLst/>
              <a:cxnLst>
                <a:cxn ang="0">
                  <a:pos x="80" y="3"/>
                </a:cxn>
                <a:cxn ang="0">
                  <a:pos x="73" y="0"/>
                </a:cxn>
                <a:cxn ang="0">
                  <a:pos x="66" y="3"/>
                </a:cxn>
                <a:cxn ang="0">
                  <a:pos x="61" y="9"/>
                </a:cxn>
                <a:cxn ang="0">
                  <a:pos x="58" y="15"/>
                </a:cxn>
                <a:cxn ang="0">
                  <a:pos x="60" y="20"/>
                </a:cxn>
                <a:cxn ang="0">
                  <a:pos x="8" y="41"/>
                </a:cxn>
                <a:cxn ang="0">
                  <a:pos x="1" y="50"/>
                </a:cxn>
                <a:cxn ang="0">
                  <a:pos x="4" y="60"/>
                </a:cxn>
                <a:cxn ang="0">
                  <a:pos x="53" y="108"/>
                </a:cxn>
                <a:cxn ang="0">
                  <a:pos x="61" y="112"/>
                </a:cxn>
                <a:cxn ang="0">
                  <a:pos x="61" y="112"/>
                </a:cxn>
                <a:cxn ang="0">
                  <a:pos x="63" y="111"/>
                </a:cxn>
                <a:cxn ang="0">
                  <a:pos x="72" y="104"/>
                </a:cxn>
                <a:cxn ang="0">
                  <a:pos x="92" y="53"/>
                </a:cxn>
                <a:cxn ang="0">
                  <a:pos x="97" y="55"/>
                </a:cxn>
                <a:cxn ang="0">
                  <a:pos x="104" y="52"/>
                </a:cxn>
                <a:cxn ang="0">
                  <a:pos x="110" y="46"/>
                </a:cxn>
                <a:cxn ang="0">
                  <a:pos x="112" y="40"/>
                </a:cxn>
                <a:cxn ang="0">
                  <a:pos x="110" y="33"/>
                </a:cxn>
                <a:cxn ang="0">
                  <a:pos x="80" y="3"/>
                </a:cxn>
                <a:cxn ang="0">
                  <a:pos x="65" y="102"/>
                </a:cxn>
                <a:cxn ang="0">
                  <a:pos x="62" y="104"/>
                </a:cxn>
                <a:cxn ang="0">
                  <a:pos x="61" y="104"/>
                </a:cxn>
                <a:cxn ang="0">
                  <a:pos x="58" y="103"/>
                </a:cxn>
                <a:cxn ang="0">
                  <a:pos x="9" y="55"/>
                </a:cxn>
                <a:cxn ang="0">
                  <a:pos x="8" y="51"/>
                </a:cxn>
                <a:cxn ang="0">
                  <a:pos x="11" y="48"/>
                </a:cxn>
                <a:cxn ang="0">
                  <a:pos x="34" y="39"/>
                </a:cxn>
                <a:cxn ang="0">
                  <a:pos x="83" y="56"/>
                </a:cxn>
                <a:cxn ang="0">
                  <a:pos x="65" y="102"/>
                </a:cxn>
                <a:cxn ang="0">
                  <a:pos x="104" y="41"/>
                </a:cxn>
                <a:cxn ang="0">
                  <a:pos x="99" y="46"/>
                </a:cxn>
                <a:cxn ang="0">
                  <a:pos x="96" y="46"/>
                </a:cxn>
                <a:cxn ang="0">
                  <a:pos x="89" y="40"/>
                </a:cxn>
                <a:cxn ang="0">
                  <a:pos x="84" y="53"/>
                </a:cxn>
                <a:cxn ang="0">
                  <a:pos x="84" y="52"/>
                </a:cxn>
                <a:cxn ang="0">
                  <a:pos x="50" y="38"/>
                </a:cxn>
                <a:cxn ang="0">
                  <a:pos x="40" y="36"/>
                </a:cxn>
                <a:cxn ang="0">
                  <a:pos x="73" y="23"/>
                </a:cxn>
                <a:cxn ang="0">
                  <a:pos x="66" y="17"/>
                </a:cxn>
                <a:cxn ang="0">
                  <a:pos x="66" y="14"/>
                </a:cxn>
                <a:cxn ang="0">
                  <a:pos x="72" y="9"/>
                </a:cxn>
                <a:cxn ang="0">
                  <a:pos x="75" y="9"/>
                </a:cxn>
                <a:cxn ang="0">
                  <a:pos x="104" y="38"/>
                </a:cxn>
                <a:cxn ang="0">
                  <a:pos x="104" y="41"/>
                </a:cxn>
                <a:cxn ang="0">
                  <a:pos x="104" y="41"/>
                </a:cxn>
                <a:cxn ang="0">
                  <a:pos x="104" y="41"/>
                </a:cxn>
              </a:cxnLst>
              <a:rect l="0" t="0" r="r" b="b"/>
              <a:pathLst>
                <a:path w="112" h="112">
                  <a:moveTo>
                    <a:pt x="80" y="3"/>
                  </a:moveTo>
                  <a:cubicBezTo>
                    <a:pt x="78" y="1"/>
                    <a:pt x="76" y="0"/>
                    <a:pt x="73" y="0"/>
                  </a:cubicBezTo>
                  <a:cubicBezTo>
                    <a:pt x="71" y="0"/>
                    <a:pt x="68" y="1"/>
                    <a:pt x="66" y="3"/>
                  </a:cubicBezTo>
                  <a:cubicBezTo>
                    <a:pt x="61" y="9"/>
                    <a:pt x="61" y="9"/>
                    <a:pt x="61" y="9"/>
                  </a:cubicBezTo>
                  <a:cubicBezTo>
                    <a:pt x="59" y="10"/>
                    <a:pt x="58" y="13"/>
                    <a:pt x="58" y="15"/>
                  </a:cubicBezTo>
                  <a:cubicBezTo>
                    <a:pt x="58" y="17"/>
                    <a:pt x="59" y="19"/>
                    <a:pt x="60" y="20"/>
                  </a:cubicBezTo>
                  <a:cubicBezTo>
                    <a:pt x="8" y="41"/>
                    <a:pt x="8" y="41"/>
                    <a:pt x="8" y="41"/>
                  </a:cubicBezTo>
                  <a:cubicBezTo>
                    <a:pt x="4" y="43"/>
                    <a:pt x="2" y="46"/>
                    <a:pt x="1" y="50"/>
                  </a:cubicBezTo>
                  <a:cubicBezTo>
                    <a:pt x="0" y="53"/>
                    <a:pt x="1" y="57"/>
                    <a:pt x="4" y="60"/>
                  </a:cubicBezTo>
                  <a:cubicBezTo>
                    <a:pt x="53" y="108"/>
                    <a:pt x="53" y="108"/>
                    <a:pt x="53" y="108"/>
                  </a:cubicBezTo>
                  <a:cubicBezTo>
                    <a:pt x="55" y="110"/>
                    <a:pt x="58" y="112"/>
                    <a:pt x="61" y="112"/>
                  </a:cubicBezTo>
                  <a:cubicBezTo>
                    <a:pt x="61" y="112"/>
                    <a:pt x="61" y="112"/>
                    <a:pt x="61" y="112"/>
                  </a:cubicBezTo>
                  <a:cubicBezTo>
                    <a:pt x="62" y="112"/>
                    <a:pt x="63" y="112"/>
                    <a:pt x="63" y="111"/>
                  </a:cubicBezTo>
                  <a:cubicBezTo>
                    <a:pt x="67" y="111"/>
                    <a:pt x="70" y="108"/>
                    <a:pt x="72" y="104"/>
                  </a:cubicBezTo>
                  <a:cubicBezTo>
                    <a:pt x="92" y="53"/>
                    <a:pt x="92" y="53"/>
                    <a:pt x="92" y="53"/>
                  </a:cubicBezTo>
                  <a:cubicBezTo>
                    <a:pt x="94" y="54"/>
                    <a:pt x="95" y="55"/>
                    <a:pt x="97" y="55"/>
                  </a:cubicBezTo>
                  <a:cubicBezTo>
                    <a:pt x="100" y="55"/>
                    <a:pt x="102" y="54"/>
                    <a:pt x="104" y="52"/>
                  </a:cubicBezTo>
                  <a:cubicBezTo>
                    <a:pt x="110" y="46"/>
                    <a:pt x="110" y="46"/>
                    <a:pt x="110" y="46"/>
                  </a:cubicBezTo>
                  <a:cubicBezTo>
                    <a:pt x="111" y="45"/>
                    <a:pt x="112" y="42"/>
                    <a:pt x="112" y="40"/>
                  </a:cubicBezTo>
                  <a:cubicBezTo>
                    <a:pt x="112" y="37"/>
                    <a:pt x="111" y="35"/>
                    <a:pt x="110" y="33"/>
                  </a:cubicBezTo>
                  <a:lnTo>
                    <a:pt x="80" y="3"/>
                  </a:lnTo>
                  <a:close/>
                  <a:moveTo>
                    <a:pt x="65" y="102"/>
                  </a:moveTo>
                  <a:cubicBezTo>
                    <a:pt x="64" y="103"/>
                    <a:pt x="63" y="104"/>
                    <a:pt x="62" y="104"/>
                  </a:cubicBezTo>
                  <a:cubicBezTo>
                    <a:pt x="61" y="104"/>
                    <a:pt x="61" y="104"/>
                    <a:pt x="61" y="104"/>
                  </a:cubicBezTo>
                  <a:cubicBezTo>
                    <a:pt x="60" y="104"/>
                    <a:pt x="59" y="104"/>
                    <a:pt x="58" y="103"/>
                  </a:cubicBezTo>
                  <a:cubicBezTo>
                    <a:pt x="9" y="55"/>
                    <a:pt x="9" y="55"/>
                    <a:pt x="9" y="55"/>
                  </a:cubicBezTo>
                  <a:cubicBezTo>
                    <a:pt x="9" y="54"/>
                    <a:pt x="8" y="52"/>
                    <a:pt x="8" y="51"/>
                  </a:cubicBezTo>
                  <a:cubicBezTo>
                    <a:pt x="9" y="50"/>
                    <a:pt x="9" y="49"/>
                    <a:pt x="11" y="48"/>
                  </a:cubicBezTo>
                  <a:cubicBezTo>
                    <a:pt x="34" y="39"/>
                    <a:pt x="34" y="39"/>
                    <a:pt x="34" y="39"/>
                  </a:cubicBezTo>
                  <a:cubicBezTo>
                    <a:pt x="51" y="44"/>
                    <a:pt x="67" y="39"/>
                    <a:pt x="83" y="56"/>
                  </a:cubicBezTo>
                  <a:lnTo>
                    <a:pt x="65" y="102"/>
                  </a:lnTo>
                  <a:close/>
                  <a:moveTo>
                    <a:pt x="104" y="41"/>
                  </a:moveTo>
                  <a:cubicBezTo>
                    <a:pt x="99" y="46"/>
                    <a:pt x="99" y="46"/>
                    <a:pt x="99" y="46"/>
                  </a:cubicBezTo>
                  <a:cubicBezTo>
                    <a:pt x="98" y="47"/>
                    <a:pt x="97" y="47"/>
                    <a:pt x="96" y="46"/>
                  </a:cubicBezTo>
                  <a:cubicBezTo>
                    <a:pt x="89" y="40"/>
                    <a:pt x="89" y="40"/>
                    <a:pt x="89" y="40"/>
                  </a:cubicBezTo>
                  <a:cubicBezTo>
                    <a:pt x="84" y="53"/>
                    <a:pt x="84" y="53"/>
                    <a:pt x="84" y="53"/>
                  </a:cubicBezTo>
                  <a:cubicBezTo>
                    <a:pt x="84" y="52"/>
                    <a:pt x="84" y="52"/>
                    <a:pt x="84" y="52"/>
                  </a:cubicBezTo>
                  <a:cubicBezTo>
                    <a:pt x="73" y="41"/>
                    <a:pt x="61" y="39"/>
                    <a:pt x="50" y="38"/>
                  </a:cubicBezTo>
                  <a:cubicBezTo>
                    <a:pt x="47" y="38"/>
                    <a:pt x="44" y="37"/>
                    <a:pt x="40" y="36"/>
                  </a:cubicBezTo>
                  <a:cubicBezTo>
                    <a:pt x="73" y="23"/>
                    <a:pt x="73" y="23"/>
                    <a:pt x="73" y="23"/>
                  </a:cubicBezTo>
                  <a:cubicBezTo>
                    <a:pt x="66" y="17"/>
                    <a:pt x="66" y="17"/>
                    <a:pt x="66" y="17"/>
                  </a:cubicBezTo>
                  <a:cubicBezTo>
                    <a:pt x="66" y="16"/>
                    <a:pt x="66" y="15"/>
                    <a:pt x="66" y="14"/>
                  </a:cubicBezTo>
                  <a:cubicBezTo>
                    <a:pt x="72" y="9"/>
                    <a:pt x="72" y="9"/>
                    <a:pt x="72" y="9"/>
                  </a:cubicBezTo>
                  <a:cubicBezTo>
                    <a:pt x="73" y="8"/>
                    <a:pt x="74" y="8"/>
                    <a:pt x="75" y="9"/>
                  </a:cubicBezTo>
                  <a:cubicBezTo>
                    <a:pt x="104" y="38"/>
                    <a:pt x="104" y="38"/>
                    <a:pt x="104" y="38"/>
                  </a:cubicBezTo>
                  <a:cubicBezTo>
                    <a:pt x="105" y="39"/>
                    <a:pt x="105" y="40"/>
                    <a:pt x="104" y="41"/>
                  </a:cubicBezTo>
                  <a:close/>
                  <a:moveTo>
                    <a:pt x="104" y="41"/>
                  </a:moveTo>
                  <a:cubicBezTo>
                    <a:pt x="104" y="41"/>
                    <a:pt x="104" y="41"/>
                    <a:pt x="104" y="41"/>
                  </a:cubicBezTo>
                </a:path>
              </a:pathLst>
            </a:custGeom>
            <a:grpFill/>
            <a:ln w="9525">
              <a:noFill/>
              <a:round/>
              <a:headEnd/>
              <a:tailEnd/>
            </a:ln>
          </p:spPr>
          <p:txBody>
            <a:bodyPr vert="horz" wrap="square" lIns="83692" tIns="41846" rIns="83692" bIns="41846" numCol="1" anchor="t" anchorCtr="0" compatLnSpc="1">
              <a:prstTxWarp prst="textNoShape">
                <a:avLst/>
              </a:prstTxWarp>
            </a:bodyPr>
            <a:lstStyle/>
            <a:p>
              <a:endParaRPr lang="en-US" sz="1172" dirty="0">
                <a:latin typeface="+mn-ea"/>
                <a:sym typeface="Times New Roman" panose="02020603050405020304" pitchFamily="18" charset="0"/>
              </a:endParaRPr>
            </a:p>
          </p:txBody>
        </p:sp>
        <p:sp>
          <p:nvSpPr>
            <p:cNvPr id="23" name="Freeform 94"/>
            <p:cNvSpPr>
              <a:spLocks noEditPoints="1"/>
            </p:cNvSpPr>
            <p:nvPr/>
          </p:nvSpPr>
          <p:spPr bwMode="auto">
            <a:xfrm>
              <a:off x="8939213" y="2084388"/>
              <a:ext cx="55563" cy="57150"/>
            </a:xfrm>
            <a:custGeom>
              <a:avLst/>
              <a:gdLst/>
              <a:ahLst/>
              <a:cxnLst>
                <a:cxn ang="0">
                  <a:pos x="10" y="19"/>
                </a:cxn>
                <a:cxn ang="0">
                  <a:pos x="19" y="10"/>
                </a:cxn>
                <a:cxn ang="0">
                  <a:pos x="10" y="0"/>
                </a:cxn>
                <a:cxn ang="0">
                  <a:pos x="0" y="10"/>
                </a:cxn>
                <a:cxn ang="0">
                  <a:pos x="10" y="19"/>
                </a:cxn>
                <a:cxn ang="0">
                  <a:pos x="10" y="4"/>
                </a:cxn>
                <a:cxn ang="0">
                  <a:pos x="16" y="10"/>
                </a:cxn>
                <a:cxn ang="0">
                  <a:pos x="10" y="16"/>
                </a:cxn>
                <a:cxn ang="0">
                  <a:pos x="4" y="10"/>
                </a:cxn>
                <a:cxn ang="0">
                  <a:pos x="10" y="4"/>
                </a:cxn>
                <a:cxn ang="0">
                  <a:pos x="10" y="4"/>
                </a:cxn>
                <a:cxn ang="0">
                  <a:pos x="10" y="4"/>
                </a:cxn>
              </a:cxnLst>
              <a:rect l="0" t="0" r="r" b="b"/>
              <a:pathLst>
                <a:path w="19" h="19">
                  <a:moveTo>
                    <a:pt x="10" y="19"/>
                  </a:moveTo>
                  <a:cubicBezTo>
                    <a:pt x="15" y="19"/>
                    <a:pt x="19" y="15"/>
                    <a:pt x="19" y="10"/>
                  </a:cubicBezTo>
                  <a:cubicBezTo>
                    <a:pt x="19" y="5"/>
                    <a:pt x="15" y="0"/>
                    <a:pt x="10" y="0"/>
                  </a:cubicBezTo>
                  <a:cubicBezTo>
                    <a:pt x="5" y="0"/>
                    <a:pt x="0" y="5"/>
                    <a:pt x="0" y="10"/>
                  </a:cubicBezTo>
                  <a:cubicBezTo>
                    <a:pt x="0" y="15"/>
                    <a:pt x="5" y="19"/>
                    <a:pt x="10" y="19"/>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moveTo>
                    <a:pt x="10" y="4"/>
                  </a:moveTo>
                  <a:cubicBezTo>
                    <a:pt x="10" y="4"/>
                    <a:pt x="10" y="4"/>
                    <a:pt x="10" y="4"/>
                  </a:cubicBezTo>
                </a:path>
              </a:pathLst>
            </a:custGeom>
            <a:grpFill/>
            <a:ln w="9525">
              <a:noFill/>
              <a:round/>
              <a:headEnd/>
              <a:tailEnd/>
            </a:ln>
          </p:spPr>
          <p:txBody>
            <a:bodyPr vert="horz" wrap="square" lIns="83692" tIns="41846" rIns="83692" bIns="41846" numCol="1" anchor="t" anchorCtr="0" compatLnSpc="1">
              <a:prstTxWarp prst="textNoShape">
                <a:avLst/>
              </a:prstTxWarp>
            </a:bodyPr>
            <a:lstStyle/>
            <a:p>
              <a:endParaRPr lang="en-US" sz="1172" dirty="0">
                <a:latin typeface="+mn-ea"/>
                <a:sym typeface="Times New Roman" panose="02020603050405020304" pitchFamily="18" charset="0"/>
              </a:endParaRPr>
            </a:p>
          </p:txBody>
        </p:sp>
        <p:sp>
          <p:nvSpPr>
            <p:cNvPr id="24" name="Freeform 95"/>
            <p:cNvSpPr>
              <a:spLocks noEditPoints="1"/>
            </p:cNvSpPr>
            <p:nvPr/>
          </p:nvSpPr>
          <p:spPr bwMode="auto">
            <a:xfrm>
              <a:off x="9085263" y="1906588"/>
              <a:ext cx="55563" cy="55563"/>
            </a:xfrm>
            <a:custGeom>
              <a:avLst/>
              <a:gdLst/>
              <a:ahLst/>
              <a:cxnLst>
                <a:cxn ang="0">
                  <a:pos x="10" y="0"/>
                </a:cxn>
                <a:cxn ang="0">
                  <a:pos x="0" y="9"/>
                </a:cxn>
                <a:cxn ang="0">
                  <a:pos x="10" y="19"/>
                </a:cxn>
                <a:cxn ang="0">
                  <a:pos x="19" y="9"/>
                </a:cxn>
                <a:cxn ang="0">
                  <a:pos x="10" y="0"/>
                </a:cxn>
                <a:cxn ang="0">
                  <a:pos x="10" y="15"/>
                </a:cxn>
                <a:cxn ang="0">
                  <a:pos x="4" y="9"/>
                </a:cxn>
                <a:cxn ang="0">
                  <a:pos x="10" y="4"/>
                </a:cxn>
                <a:cxn ang="0">
                  <a:pos x="16" y="9"/>
                </a:cxn>
                <a:cxn ang="0">
                  <a:pos x="10" y="15"/>
                </a:cxn>
                <a:cxn ang="0">
                  <a:pos x="10" y="15"/>
                </a:cxn>
                <a:cxn ang="0">
                  <a:pos x="10" y="15"/>
                </a:cxn>
              </a:cxnLst>
              <a:rect l="0" t="0" r="r" b="b"/>
              <a:pathLst>
                <a:path w="19" h="19">
                  <a:moveTo>
                    <a:pt x="10" y="0"/>
                  </a:moveTo>
                  <a:cubicBezTo>
                    <a:pt x="4" y="0"/>
                    <a:pt x="0" y="4"/>
                    <a:pt x="0" y="9"/>
                  </a:cubicBezTo>
                  <a:cubicBezTo>
                    <a:pt x="0" y="15"/>
                    <a:pt x="4" y="19"/>
                    <a:pt x="10" y="19"/>
                  </a:cubicBezTo>
                  <a:cubicBezTo>
                    <a:pt x="15" y="19"/>
                    <a:pt x="19" y="15"/>
                    <a:pt x="19" y="9"/>
                  </a:cubicBezTo>
                  <a:cubicBezTo>
                    <a:pt x="19" y="4"/>
                    <a:pt x="15" y="0"/>
                    <a:pt x="10" y="0"/>
                  </a:cubicBezTo>
                  <a:close/>
                  <a:moveTo>
                    <a:pt x="10" y="15"/>
                  </a:moveTo>
                  <a:cubicBezTo>
                    <a:pt x="7" y="15"/>
                    <a:pt x="4" y="13"/>
                    <a:pt x="4" y="9"/>
                  </a:cubicBezTo>
                  <a:cubicBezTo>
                    <a:pt x="4" y="6"/>
                    <a:pt x="7" y="4"/>
                    <a:pt x="10" y="4"/>
                  </a:cubicBezTo>
                  <a:cubicBezTo>
                    <a:pt x="13" y="4"/>
                    <a:pt x="16" y="6"/>
                    <a:pt x="16" y="9"/>
                  </a:cubicBezTo>
                  <a:cubicBezTo>
                    <a:pt x="16" y="13"/>
                    <a:pt x="13" y="15"/>
                    <a:pt x="10" y="15"/>
                  </a:cubicBezTo>
                  <a:close/>
                  <a:moveTo>
                    <a:pt x="10" y="15"/>
                  </a:moveTo>
                  <a:cubicBezTo>
                    <a:pt x="10" y="15"/>
                    <a:pt x="10" y="15"/>
                    <a:pt x="10" y="15"/>
                  </a:cubicBezTo>
                </a:path>
              </a:pathLst>
            </a:custGeom>
            <a:grpFill/>
            <a:ln w="9525">
              <a:noFill/>
              <a:round/>
              <a:headEnd/>
              <a:tailEnd/>
            </a:ln>
          </p:spPr>
          <p:txBody>
            <a:bodyPr vert="horz" wrap="square" lIns="83692" tIns="41846" rIns="83692" bIns="41846" numCol="1" anchor="t" anchorCtr="0" compatLnSpc="1">
              <a:prstTxWarp prst="textNoShape">
                <a:avLst/>
              </a:prstTxWarp>
            </a:bodyPr>
            <a:lstStyle/>
            <a:p>
              <a:endParaRPr lang="en-US" sz="1172" dirty="0">
                <a:latin typeface="+mn-ea"/>
                <a:sym typeface="Times New Roman" panose="02020603050405020304" pitchFamily="18" charset="0"/>
              </a:endParaRPr>
            </a:p>
          </p:txBody>
        </p:sp>
        <p:sp>
          <p:nvSpPr>
            <p:cNvPr id="25" name="Freeform 96"/>
            <p:cNvSpPr>
              <a:spLocks noEditPoints="1"/>
            </p:cNvSpPr>
            <p:nvPr/>
          </p:nvSpPr>
          <p:spPr bwMode="auto">
            <a:xfrm>
              <a:off x="8872538" y="2073276"/>
              <a:ext cx="46038" cy="47625"/>
            </a:xfrm>
            <a:custGeom>
              <a:avLst/>
              <a:gdLst/>
              <a:ahLst/>
              <a:cxnLst>
                <a:cxn ang="0">
                  <a:pos x="0" y="8"/>
                </a:cxn>
                <a:cxn ang="0">
                  <a:pos x="8" y="16"/>
                </a:cxn>
                <a:cxn ang="0">
                  <a:pos x="16" y="8"/>
                </a:cxn>
                <a:cxn ang="0">
                  <a:pos x="8" y="0"/>
                </a:cxn>
                <a:cxn ang="0">
                  <a:pos x="0" y="8"/>
                </a:cxn>
                <a:cxn ang="0">
                  <a:pos x="8" y="4"/>
                </a:cxn>
                <a:cxn ang="0">
                  <a:pos x="12" y="8"/>
                </a:cxn>
                <a:cxn ang="0">
                  <a:pos x="8" y="12"/>
                </a:cxn>
                <a:cxn ang="0">
                  <a:pos x="4" y="8"/>
                </a:cxn>
                <a:cxn ang="0">
                  <a:pos x="8" y="4"/>
                </a:cxn>
                <a:cxn ang="0">
                  <a:pos x="8" y="4"/>
                </a:cxn>
                <a:cxn ang="0">
                  <a:pos x="8" y="4"/>
                </a:cxn>
              </a:cxnLst>
              <a:rect l="0" t="0" r="r" b="b"/>
              <a:pathLst>
                <a:path w="16" h="16">
                  <a:moveTo>
                    <a:pt x="0" y="8"/>
                  </a:moveTo>
                  <a:cubicBezTo>
                    <a:pt x="0" y="12"/>
                    <a:pt x="4" y="16"/>
                    <a:pt x="8" y="16"/>
                  </a:cubicBezTo>
                  <a:cubicBezTo>
                    <a:pt x="12" y="16"/>
                    <a:pt x="16" y="12"/>
                    <a:pt x="16" y="8"/>
                  </a:cubicBezTo>
                  <a:cubicBezTo>
                    <a:pt x="16" y="4"/>
                    <a:pt x="12" y="0"/>
                    <a:pt x="8" y="0"/>
                  </a:cubicBezTo>
                  <a:cubicBezTo>
                    <a:pt x="4" y="0"/>
                    <a:pt x="0" y="4"/>
                    <a:pt x="0" y="8"/>
                  </a:cubicBezTo>
                  <a:close/>
                  <a:moveTo>
                    <a:pt x="8" y="4"/>
                  </a:moveTo>
                  <a:cubicBezTo>
                    <a:pt x="10" y="4"/>
                    <a:pt x="12" y="6"/>
                    <a:pt x="12" y="8"/>
                  </a:cubicBezTo>
                  <a:cubicBezTo>
                    <a:pt x="12" y="10"/>
                    <a:pt x="10" y="12"/>
                    <a:pt x="8" y="12"/>
                  </a:cubicBezTo>
                  <a:cubicBezTo>
                    <a:pt x="6" y="12"/>
                    <a:pt x="4" y="10"/>
                    <a:pt x="4" y="8"/>
                  </a:cubicBezTo>
                  <a:cubicBezTo>
                    <a:pt x="4" y="6"/>
                    <a:pt x="6" y="4"/>
                    <a:pt x="8" y="4"/>
                  </a:cubicBezTo>
                  <a:close/>
                  <a:moveTo>
                    <a:pt x="8" y="4"/>
                  </a:moveTo>
                  <a:cubicBezTo>
                    <a:pt x="8" y="4"/>
                    <a:pt x="8" y="4"/>
                    <a:pt x="8" y="4"/>
                  </a:cubicBezTo>
                </a:path>
              </a:pathLst>
            </a:custGeom>
            <a:grpFill/>
            <a:ln w="9525">
              <a:noFill/>
              <a:round/>
              <a:headEnd/>
              <a:tailEnd/>
            </a:ln>
          </p:spPr>
          <p:txBody>
            <a:bodyPr vert="horz" wrap="square" lIns="83692" tIns="41846" rIns="83692" bIns="41846" numCol="1" anchor="t" anchorCtr="0" compatLnSpc="1">
              <a:prstTxWarp prst="textNoShape">
                <a:avLst/>
              </a:prstTxWarp>
            </a:bodyPr>
            <a:lstStyle/>
            <a:p>
              <a:endParaRPr lang="en-US" sz="1172" dirty="0">
                <a:latin typeface="+mn-ea"/>
                <a:sym typeface="Times New Roman" panose="02020603050405020304" pitchFamily="18" charset="0"/>
              </a:endParaRPr>
            </a:p>
          </p:txBody>
        </p:sp>
        <p:sp>
          <p:nvSpPr>
            <p:cNvPr id="26" name="Freeform 97"/>
            <p:cNvSpPr>
              <a:spLocks noEditPoints="1"/>
            </p:cNvSpPr>
            <p:nvPr/>
          </p:nvSpPr>
          <p:spPr bwMode="auto">
            <a:xfrm>
              <a:off x="8918575" y="2152651"/>
              <a:ext cx="20638" cy="23813"/>
            </a:xfrm>
            <a:custGeom>
              <a:avLst/>
              <a:gdLst/>
              <a:ahLst/>
              <a:cxnLst>
                <a:cxn ang="0">
                  <a:pos x="7" y="4"/>
                </a:cxn>
                <a:cxn ang="0">
                  <a:pos x="3" y="8"/>
                </a:cxn>
                <a:cxn ang="0">
                  <a:pos x="0" y="4"/>
                </a:cxn>
                <a:cxn ang="0">
                  <a:pos x="3" y="0"/>
                </a:cxn>
                <a:cxn ang="0">
                  <a:pos x="7" y="4"/>
                </a:cxn>
                <a:cxn ang="0">
                  <a:pos x="7" y="4"/>
                </a:cxn>
                <a:cxn ang="0">
                  <a:pos x="7" y="4"/>
                </a:cxn>
              </a:cxnLst>
              <a:rect l="0" t="0" r="r" b="b"/>
              <a:pathLst>
                <a:path w="7" h="8">
                  <a:moveTo>
                    <a:pt x="7" y="4"/>
                  </a:moveTo>
                  <a:cubicBezTo>
                    <a:pt x="7" y="6"/>
                    <a:pt x="6" y="8"/>
                    <a:pt x="3" y="8"/>
                  </a:cubicBezTo>
                  <a:cubicBezTo>
                    <a:pt x="1" y="8"/>
                    <a:pt x="0" y="6"/>
                    <a:pt x="0" y="4"/>
                  </a:cubicBezTo>
                  <a:cubicBezTo>
                    <a:pt x="0" y="2"/>
                    <a:pt x="1" y="0"/>
                    <a:pt x="3" y="0"/>
                  </a:cubicBezTo>
                  <a:cubicBezTo>
                    <a:pt x="6" y="0"/>
                    <a:pt x="7" y="2"/>
                    <a:pt x="7" y="4"/>
                  </a:cubicBezTo>
                  <a:close/>
                  <a:moveTo>
                    <a:pt x="7" y="4"/>
                  </a:moveTo>
                  <a:cubicBezTo>
                    <a:pt x="7" y="4"/>
                    <a:pt x="7" y="4"/>
                    <a:pt x="7" y="4"/>
                  </a:cubicBezTo>
                </a:path>
              </a:pathLst>
            </a:custGeom>
            <a:grpFill/>
            <a:ln w="9525">
              <a:noFill/>
              <a:round/>
              <a:headEnd/>
              <a:tailEnd/>
            </a:ln>
          </p:spPr>
          <p:txBody>
            <a:bodyPr vert="horz" wrap="square" lIns="83692" tIns="41846" rIns="83692" bIns="41846" numCol="1" anchor="t" anchorCtr="0" compatLnSpc="1">
              <a:prstTxWarp prst="textNoShape">
                <a:avLst/>
              </a:prstTxWarp>
            </a:bodyPr>
            <a:lstStyle/>
            <a:p>
              <a:endParaRPr lang="en-US" sz="1172" dirty="0">
                <a:latin typeface="+mn-ea"/>
                <a:sym typeface="Times New Roman" panose="02020603050405020304" pitchFamily="18" charset="0"/>
              </a:endParaRPr>
            </a:p>
          </p:txBody>
        </p:sp>
        <p:sp>
          <p:nvSpPr>
            <p:cNvPr id="27" name="Freeform 98"/>
            <p:cNvSpPr>
              <a:spLocks noEditPoints="1"/>
            </p:cNvSpPr>
            <p:nvPr/>
          </p:nvSpPr>
          <p:spPr bwMode="auto">
            <a:xfrm>
              <a:off x="9096375" y="1985963"/>
              <a:ext cx="23813" cy="20638"/>
            </a:xfrm>
            <a:custGeom>
              <a:avLst/>
              <a:gdLst/>
              <a:ahLst/>
              <a:cxnLst>
                <a:cxn ang="0">
                  <a:pos x="8" y="4"/>
                </a:cxn>
                <a:cxn ang="0">
                  <a:pos x="4" y="7"/>
                </a:cxn>
                <a:cxn ang="0">
                  <a:pos x="0" y="4"/>
                </a:cxn>
                <a:cxn ang="0">
                  <a:pos x="4" y="0"/>
                </a:cxn>
                <a:cxn ang="0">
                  <a:pos x="8" y="4"/>
                </a:cxn>
                <a:cxn ang="0">
                  <a:pos x="8" y="4"/>
                </a:cxn>
                <a:cxn ang="0">
                  <a:pos x="8" y="4"/>
                </a:cxn>
              </a:cxnLst>
              <a:rect l="0" t="0" r="r" b="b"/>
              <a:pathLst>
                <a:path w="8" h="7">
                  <a:moveTo>
                    <a:pt x="8" y="4"/>
                  </a:moveTo>
                  <a:cubicBezTo>
                    <a:pt x="8" y="6"/>
                    <a:pt x="6" y="7"/>
                    <a:pt x="4" y="7"/>
                  </a:cubicBezTo>
                  <a:cubicBezTo>
                    <a:pt x="2" y="7"/>
                    <a:pt x="0" y="6"/>
                    <a:pt x="0" y="4"/>
                  </a:cubicBezTo>
                  <a:cubicBezTo>
                    <a:pt x="0" y="1"/>
                    <a:pt x="2" y="0"/>
                    <a:pt x="4" y="0"/>
                  </a:cubicBezTo>
                  <a:cubicBezTo>
                    <a:pt x="6" y="0"/>
                    <a:pt x="8" y="1"/>
                    <a:pt x="8" y="4"/>
                  </a:cubicBezTo>
                  <a:close/>
                  <a:moveTo>
                    <a:pt x="8" y="4"/>
                  </a:moveTo>
                  <a:cubicBezTo>
                    <a:pt x="8" y="4"/>
                    <a:pt x="8" y="4"/>
                    <a:pt x="8" y="4"/>
                  </a:cubicBezTo>
                </a:path>
              </a:pathLst>
            </a:custGeom>
            <a:grpFill/>
            <a:ln w="9525">
              <a:noFill/>
              <a:round/>
              <a:headEnd/>
              <a:tailEnd/>
            </a:ln>
          </p:spPr>
          <p:txBody>
            <a:bodyPr vert="horz" wrap="square" lIns="83692" tIns="41846" rIns="83692" bIns="41846" numCol="1" anchor="t" anchorCtr="0" compatLnSpc="1">
              <a:prstTxWarp prst="textNoShape">
                <a:avLst/>
              </a:prstTxWarp>
            </a:bodyPr>
            <a:lstStyle/>
            <a:p>
              <a:endParaRPr lang="en-US" sz="1172" dirty="0">
                <a:latin typeface="+mn-ea"/>
                <a:sym typeface="Times New Roman" panose="02020603050405020304" pitchFamily="18" charset="0"/>
              </a:endParaRPr>
            </a:p>
          </p:txBody>
        </p:sp>
      </p:grpSp>
      <p:sp>
        <p:nvSpPr>
          <p:cNvPr id="28" name="Freeform 131"/>
          <p:cNvSpPr>
            <a:spLocks noEditPoints="1"/>
          </p:cNvSpPr>
          <p:nvPr/>
        </p:nvSpPr>
        <p:spPr bwMode="auto">
          <a:xfrm>
            <a:off x="3728895" y="3226668"/>
            <a:ext cx="505275" cy="474111"/>
          </a:xfrm>
          <a:custGeom>
            <a:avLst/>
            <a:gdLst/>
            <a:ahLst/>
            <a:cxnLst>
              <a:cxn ang="0">
                <a:pos x="111" y="0"/>
              </a:cxn>
              <a:cxn ang="0">
                <a:pos x="12" y="0"/>
              </a:cxn>
              <a:cxn ang="0">
                <a:pos x="0" y="12"/>
              </a:cxn>
              <a:cxn ang="0">
                <a:pos x="0" y="88"/>
              </a:cxn>
              <a:cxn ang="0">
                <a:pos x="12" y="100"/>
              </a:cxn>
              <a:cxn ang="0">
                <a:pos x="50" y="100"/>
              </a:cxn>
              <a:cxn ang="0">
                <a:pos x="50" y="104"/>
              </a:cxn>
              <a:cxn ang="0">
                <a:pos x="26" y="108"/>
              </a:cxn>
              <a:cxn ang="0">
                <a:pos x="23" y="111"/>
              </a:cxn>
              <a:cxn ang="0">
                <a:pos x="27" y="115"/>
              </a:cxn>
              <a:cxn ang="0">
                <a:pos x="96" y="115"/>
              </a:cxn>
              <a:cxn ang="0">
                <a:pos x="100" y="111"/>
              </a:cxn>
              <a:cxn ang="0">
                <a:pos x="97" y="108"/>
              </a:cxn>
              <a:cxn ang="0">
                <a:pos x="73" y="104"/>
              </a:cxn>
              <a:cxn ang="0">
                <a:pos x="73" y="100"/>
              </a:cxn>
              <a:cxn ang="0">
                <a:pos x="111" y="100"/>
              </a:cxn>
              <a:cxn ang="0">
                <a:pos x="123" y="88"/>
              </a:cxn>
              <a:cxn ang="0">
                <a:pos x="123" y="12"/>
              </a:cxn>
              <a:cxn ang="0">
                <a:pos x="111" y="0"/>
              </a:cxn>
              <a:cxn ang="0">
                <a:pos x="115" y="88"/>
              </a:cxn>
              <a:cxn ang="0">
                <a:pos x="111" y="92"/>
              </a:cxn>
              <a:cxn ang="0">
                <a:pos x="12" y="92"/>
              </a:cxn>
              <a:cxn ang="0">
                <a:pos x="8" y="88"/>
              </a:cxn>
              <a:cxn ang="0">
                <a:pos x="8" y="12"/>
              </a:cxn>
              <a:cxn ang="0">
                <a:pos x="12" y="8"/>
              </a:cxn>
              <a:cxn ang="0">
                <a:pos x="111" y="8"/>
              </a:cxn>
              <a:cxn ang="0">
                <a:pos x="115" y="12"/>
              </a:cxn>
              <a:cxn ang="0">
                <a:pos x="115" y="88"/>
              </a:cxn>
              <a:cxn ang="0">
                <a:pos x="104" y="15"/>
              </a:cxn>
              <a:cxn ang="0">
                <a:pos x="19" y="15"/>
              </a:cxn>
              <a:cxn ang="0">
                <a:pos x="16" y="19"/>
              </a:cxn>
              <a:cxn ang="0">
                <a:pos x="16" y="73"/>
              </a:cxn>
              <a:cxn ang="0">
                <a:pos x="19" y="77"/>
              </a:cxn>
              <a:cxn ang="0">
                <a:pos x="104" y="77"/>
              </a:cxn>
              <a:cxn ang="0">
                <a:pos x="108" y="73"/>
              </a:cxn>
              <a:cxn ang="0">
                <a:pos x="108" y="19"/>
              </a:cxn>
              <a:cxn ang="0">
                <a:pos x="104" y="15"/>
              </a:cxn>
              <a:cxn ang="0">
                <a:pos x="104" y="73"/>
              </a:cxn>
              <a:cxn ang="0">
                <a:pos x="19" y="73"/>
              </a:cxn>
              <a:cxn ang="0">
                <a:pos x="19" y="19"/>
              </a:cxn>
              <a:cxn ang="0">
                <a:pos x="104" y="19"/>
              </a:cxn>
              <a:cxn ang="0">
                <a:pos x="104" y="73"/>
              </a:cxn>
              <a:cxn ang="0">
                <a:pos x="104" y="73"/>
              </a:cxn>
              <a:cxn ang="0">
                <a:pos x="104" y="73"/>
              </a:cxn>
            </a:cxnLst>
            <a:rect l="0" t="0" r="r" b="b"/>
            <a:pathLst>
              <a:path w="123" h="115">
                <a:moveTo>
                  <a:pt x="111" y="0"/>
                </a:moveTo>
                <a:cubicBezTo>
                  <a:pt x="12" y="0"/>
                  <a:pt x="12" y="0"/>
                  <a:pt x="12" y="0"/>
                </a:cubicBezTo>
                <a:cubicBezTo>
                  <a:pt x="5" y="0"/>
                  <a:pt x="0" y="5"/>
                  <a:pt x="0" y="12"/>
                </a:cubicBezTo>
                <a:cubicBezTo>
                  <a:pt x="0" y="88"/>
                  <a:pt x="0" y="88"/>
                  <a:pt x="0" y="88"/>
                </a:cubicBezTo>
                <a:cubicBezTo>
                  <a:pt x="0" y="95"/>
                  <a:pt x="5" y="100"/>
                  <a:pt x="12" y="100"/>
                </a:cubicBezTo>
                <a:cubicBezTo>
                  <a:pt x="50" y="100"/>
                  <a:pt x="50" y="100"/>
                  <a:pt x="50" y="100"/>
                </a:cubicBezTo>
                <a:cubicBezTo>
                  <a:pt x="50" y="104"/>
                  <a:pt x="50" y="104"/>
                  <a:pt x="50" y="104"/>
                </a:cubicBezTo>
                <a:cubicBezTo>
                  <a:pt x="26" y="108"/>
                  <a:pt x="26" y="108"/>
                  <a:pt x="26" y="108"/>
                </a:cubicBezTo>
                <a:cubicBezTo>
                  <a:pt x="24" y="108"/>
                  <a:pt x="23" y="109"/>
                  <a:pt x="23" y="111"/>
                </a:cubicBezTo>
                <a:cubicBezTo>
                  <a:pt x="23" y="113"/>
                  <a:pt x="25" y="115"/>
                  <a:pt x="27" y="115"/>
                </a:cubicBezTo>
                <a:cubicBezTo>
                  <a:pt x="96" y="115"/>
                  <a:pt x="96" y="115"/>
                  <a:pt x="96" y="115"/>
                </a:cubicBezTo>
                <a:cubicBezTo>
                  <a:pt x="98" y="115"/>
                  <a:pt x="100" y="113"/>
                  <a:pt x="100" y="111"/>
                </a:cubicBezTo>
                <a:cubicBezTo>
                  <a:pt x="100" y="109"/>
                  <a:pt x="99" y="108"/>
                  <a:pt x="97" y="108"/>
                </a:cubicBezTo>
                <a:cubicBezTo>
                  <a:pt x="73" y="104"/>
                  <a:pt x="73" y="104"/>
                  <a:pt x="73" y="104"/>
                </a:cubicBezTo>
                <a:cubicBezTo>
                  <a:pt x="73" y="100"/>
                  <a:pt x="73" y="100"/>
                  <a:pt x="73" y="100"/>
                </a:cubicBezTo>
                <a:cubicBezTo>
                  <a:pt x="111" y="100"/>
                  <a:pt x="111" y="100"/>
                  <a:pt x="111" y="100"/>
                </a:cubicBezTo>
                <a:cubicBezTo>
                  <a:pt x="118" y="100"/>
                  <a:pt x="123" y="95"/>
                  <a:pt x="123" y="88"/>
                </a:cubicBezTo>
                <a:cubicBezTo>
                  <a:pt x="123" y="12"/>
                  <a:pt x="123" y="12"/>
                  <a:pt x="123" y="12"/>
                </a:cubicBezTo>
                <a:cubicBezTo>
                  <a:pt x="123" y="5"/>
                  <a:pt x="118" y="0"/>
                  <a:pt x="111" y="0"/>
                </a:cubicBezTo>
                <a:close/>
                <a:moveTo>
                  <a:pt x="115" y="88"/>
                </a:moveTo>
                <a:cubicBezTo>
                  <a:pt x="115" y="90"/>
                  <a:pt x="114" y="92"/>
                  <a:pt x="111" y="92"/>
                </a:cubicBezTo>
                <a:cubicBezTo>
                  <a:pt x="12" y="92"/>
                  <a:pt x="12" y="92"/>
                  <a:pt x="12" y="92"/>
                </a:cubicBezTo>
                <a:cubicBezTo>
                  <a:pt x="10" y="92"/>
                  <a:pt x="8" y="90"/>
                  <a:pt x="8" y="88"/>
                </a:cubicBezTo>
                <a:cubicBezTo>
                  <a:pt x="8" y="12"/>
                  <a:pt x="8" y="12"/>
                  <a:pt x="8" y="12"/>
                </a:cubicBezTo>
                <a:cubicBezTo>
                  <a:pt x="8" y="9"/>
                  <a:pt x="10" y="8"/>
                  <a:pt x="12" y="8"/>
                </a:cubicBezTo>
                <a:cubicBezTo>
                  <a:pt x="111" y="8"/>
                  <a:pt x="111" y="8"/>
                  <a:pt x="111" y="8"/>
                </a:cubicBezTo>
                <a:cubicBezTo>
                  <a:pt x="114" y="8"/>
                  <a:pt x="115" y="9"/>
                  <a:pt x="115" y="12"/>
                </a:cubicBezTo>
                <a:lnTo>
                  <a:pt x="115" y="88"/>
                </a:lnTo>
                <a:close/>
                <a:moveTo>
                  <a:pt x="104" y="15"/>
                </a:moveTo>
                <a:cubicBezTo>
                  <a:pt x="19" y="15"/>
                  <a:pt x="19" y="15"/>
                  <a:pt x="19" y="15"/>
                </a:cubicBezTo>
                <a:cubicBezTo>
                  <a:pt x="17" y="15"/>
                  <a:pt x="16" y="17"/>
                  <a:pt x="16" y="19"/>
                </a:cubicBezTo>
                <a:cubicBezTo>
                  <a:pt x="16" y="73"/>
                  <a:pt x="16" y="73"/>
                  <a:pt x="16" y="73"/>
                </a:cubicBezTo>
                <a:cubicBezTo>
                  <a:pt x="16" y="75"/>
                  <a:pt x="17" y="77"/>
                  <a:pt x="19" y="77"/>
                </a:cubicBezTo>
                <a:cubicBezTo>
                  <a:pt x="104" y="77"/>
                  <a:pt x="104" y="77"/>
                  <a:pt x="104" y="77"/>
                </a:cubicBezTo>
                <a:cubicBezTo>
                  <a:pt x="106" y="77"/>
                  <a:pt x="108" y="75"/>
                  <a:pt x="108" y="73"/>
                </a:cubicBezTo>
                <a:cubicBezTo>
                  <a:pt x="108" y="19"/>
                  <a:pt x="108" y="19"/>
                  <a:pt x="108" y="19"/>
                </a:cubicBezTo>
                <a:cubicBezTo>
                  <a:pt x="108" y="17"/>
                  <a:pt x="106" y="15"/>
                  <a:pt x="104" y="15"/>
                </a:cubicBezTo>
                <a:close/>
                <a:moveTo>
                  <a:pt x="104" y="73"/>
                </a:moveTo>
                <a:cubicBezTo>
                  <a:pt x="19" y="73"/>
                  <a:pt x="19" y="73"/>
                  <a:pt x="19" y="73"/>
                </a:cubicBezTo>
                <a:cubicBezTo>
                  <a:pt x="19" y="19"/>
                  <a:pt x="19" y="19"/>
                  <a:pt x="19" y="19"/>
                </a:cubicBezTo>
                <a:cubicBezTo>
                  <a:pt x="104" y="19"/>
                  <a:pt x="104" y="19"/>
                  <a:pt x="104" y="19"/>
                </a:cubicBezTo>
                <a:lnTo>
                  <a:pt x="104" y="73"/>
                </a:lnTo>
                <a:close/>
                <a:moveTo>
                  <a:pt x="104" y="73"/>
                </a:moveTo>
                <a:cubicBezTo>
                  <a:pt x="104" y="73"/>
                  <a:pt x="104" y="73"/>
                  <a:pt x="104" y="73"/>
                </a:cubicBezTo>
              </a:path>
            </a:pathLst>
          </a:custGeom>
          <a:solidFill>
            <a:schemeClr val="bg1"/>
          </a:solidFill>
          <a:ln w="9525">
            <a:noFill/>
            <a:round/>
            <a:headEnd/>
            <a:tailEnd/>
          </a:ln>
        </p:spPr>
        <p:txBody>
          <a:bodyPr vert="horz" wrap="square" lIns="83692" tIns="41846" rIns="83692" bIns="41846" numCol="1" anchor="t" anchorCtr="0" compatLnSpc="1">
            <a:prstTxWarp prst="textNoShape">
              <a:avLst/>
            </a:prstTxWarp>
          </a:bodyPr>
          <a:lstStyle/>
          <a:p>
            <a:endParaRPr lang="en-US" sz="1172" dirty="0">
              <a:latin typeface="+mn-ea"/>
              <a:sym typeface="Times New Roman" panose="02020603050405020304" pitchFamily="18" charset="0"/>
            </a:endParaRPr>
          </a:p>
        </p:txBody>
      </p:sp>
      <p:sp>
        <p:nvSpPr>
          <p:cNvPr id="29" name="Freeform 144"/>
          <p:cNvSpPr>
            <a:spLocks noEditPoints="1"/>
          </p:cNvSpPr>
          <p:nvPr/>
        </p:nvSpPr>
        <p:spPr bwMode="auto">
          <a:xfrm>
            <a:off x="4810165" y="3211086"/>
            <a:ext cx="516403" cy="505275"/>
          </a:xfrm>
          <a:custGeom>
            <a:avLst/>
            <a:gdLst/>
            <a:ahLst/>
            <a:cxnLst>
              <a:cxn ang="0">
                <a:pos x="90" y="0"/>
              </a:cxn>
              <a:cxn ang="0">
                <a:pos x="53" y="26"/>
              </a:cxn>
              <a:cxn ang="0">
                <a:pos x="53" y="26"/>
              </a:cxn>
              <a:cxn ang="0">
                <a:pos x="13" y="66"/>
              </a:cxn>
              <a:cxn ang="0">
                <a:pos x="0" y="106"/>
              </a:cxn>
              <a:cxn ang="0">
                <a:pos x="13" y="123"/>
              </a:cxn>
              <a:cxn ang="0">
                <a:pos x="50" y="114"/>
              </a:cxn>
              <a:cxn ang="0">
                <a:pos x="115" y="51"/>
              </a:cxn>
              <a:cxn ang="0">
                <a:pos x="61" y="91"/>
              </a:cxn>
              <a:cxn ang="0">
                <a:pos x="95" y="45"/>
              </a:cxn>
              <a:cxn ang="0">
                <a:pos x="91" y="64"/>
              </a:cxn>
              <a:cxn ang="0">
                <a:pos x="61" y="94"/>
              </a:cxn>
              <a:cxn ang="0">
                <a:pos x="56" y="78"/>
              </a:cxn>
              <a:cxn ang="0">
                <a:pos x="43" y="66"/>
              </a:cxn>
              <a:cxn ang="0">
                <a:pos x="88" y="34"/>
              </a:cxn>
              <a:cxn ang="0">
                <a:pos x="56" y="78"/>
              </a:cxn>
              <a:cxn ang="0">
                <a:pos x="29" y="61"/>
              </a:cxn>
              <a:cxn ang="0">
                <a:pos x="76" y="28"/>
              </a:cxn>
              <a:cxn ang="0">
                <a:pos x="16" y="115"/>
              </a:cxn>
              <a:cxn ang="0">
                <a:pos x="7" y="110"/>
              </a:cxn>
              <a:cxn ang="0">
                <a:pos x="12" y="93"/>
              </a:cxn>
              <a:cxn ang="0">
                <a:pos x="30" y="111"/>
              </a:cxn>
              <a:cxn ang="0">
                <a:pos x="34" y="110"/>
              </a:cxn>
              <a:cxn ang="0">
                <a:pos x="13" y="89"/>
              </a:cxn>
              <a:cxn ang="0">
                <a:pos x="18" y="72"/>
              </a:cxn>
              <a:cxn ang="0">
                <a:pos x="49" y="106"/>
              </a:cxn>
              <a:cxn ang="0">
                <a:pos x="34" y="110"/>
              </a:cxn>
              <a:cxn ang="0">
                <a:pos x="103" y="52"/>
              </a:cxn>
              <a:cxn ang="0">
                <a:pos x="93" y="29"/>
              </a:cxn>
              <a:cxn ang="0">
                <a:pos x="77" y="13"/>
              </a:cxn>
              <a:cxn ang="0">
                <a:pos x="107" y="16"/>
              </a:cxn>
              <a:cxn ang="0">
                <a:pos x="110" y="45"/>
              </a:cxn>
              <a:cxn ang="0">
                <a:pos x="110" y="45"/>
              </a:cxn>
            </a:cxnLst>
            <a:rect l="0" t="0" r="r" b="b"/>
            <a:pathLst>
              <a:path w="126" h="123">
                <a:moveTo>
                  <a:pt x="112" y="10"/>
                </a:moveTo>
                <a:cubicBezTo>
                  <a:pt x="106" y="4"/>
                  <a:pt x="98" y="0"/>
                  <a:pt x="90" y="0"/>
                </a:cubicBezTo>
                <a:cubicBezTo>
                  <a:pt x="83" y="0"/>
                  <a:pt x="76" y="3"/>
                  <a:pt x="72" y="7"/>
                </a:cubicBezTo>
                <a:cubicBezTo>
                  <a:pt x="53" y="26"/>
                  <a:pt x="53" y="26"/>
                  <a:pt x="53" y="26"/>
                </a:cubicBezTo>
                <a:cubicBezTo>
                  <a:pt x="53" y="26"/>
                  <a:pt x="53" y="26"/>
                  <a:pt x="53" y="26"/>
                </a:cubicBezTo>
                <a:cubicBezTo>
                  <a:pt x="53" y="26"/>
                  <a:pt x="53" y="26"/>
                  <a:pt x="53" y="26"/>
                </a:cubicBezTo>
                <a:cubicBezTo>
                  <a:pt x="53" y="26"/>
                  <a:pt x="53" y="26"/>
                  <a:pt x="53" y="26"/>
                </a:cubicBezTo>
                <a:cubicBezTo>
                  <a:pt x="13" y="66"/>
                  <a:pt x="13" y="66"/>
                  <a:pt x="13" y="66"/>
                </a:cubicBezTo>
                <a:cubicBezTo>
                  <a:pt x="11" y="68"/>
                  <a:pt x="10" y="70"/>
                  <a:pt x="9" y="73"/>
                </a:cubicBezTo>
                <a:cubicBezTo>
                  <a:pt x="0" y="106"/>
                  <a:pt x="0" y="106"/>
                  <a:pt x="0" y="106"/>
                </a:cubicBezTo>
                <a:cubicBezTo>
                  <a:pt x="0" y="106"/>
                  <a:pt x="0" y="108"/>
                  <a:pt x="0" y="110"/>
                </a:cubicBezTo>
                <a:cubicBezTo>
                  <a:pt x="0" y="117"/>
                  <a:pt x="6" y="123"/>
                  <a:pt x="13" y="123"/>
                </a:cubicBezTo>
                <a:cubicBezTo>
                  <a:pt x="15" y="123"/>
                  <a:pt x="17" y="122"/>
                  <a:pt x="18" y="122"/>
                </a:cubicBezTo>
                <a:cubicBezTo>
                  <a:pt x="50" y="114"/>
                  <a:pt x="50" y="114"/>
                  <a:pt x="50" y="114"/>
                </a:cubicBezTo>
                <a:cubicBezTo>
                  <a:pt x="52" y="113"/>
                  <a:pt x="55" y="112"/>
                  <a:pt x="57" y="110"/>
                </a:cubicBezTo>
                <a:cubicBezTo>
                  <a:pt x="115" y="51"/>
                  <a:pt x="115" y="51"/>
                  <a:pt x="115" y="51"/>
                </a:cubicBezTo>
                <a:cubicBezTo>
                  <a:pt x="126" y="40"/>
                  <a:pt x="125" y="22"/>
                  <a:pt x="112" y="10"/>
                </a:cubicBezTo>
                <a:close/>
                <a:moveTo>
                  <a:pt x="61" y="91"/>
                </a:moveTo>
                <a:cubicBezTo>
                  <a:pt x="61" y="88"/>
                  <a:pt x="60" y="85"/>
                  <a:pt x="58" y="81"/>
                </a:cubicBezTo>
                <a:cubicBezTo>
                  <a:pt x="95" y="45"/>
                  <a:pt x="95" y="45"/>
                  <a:pt x="95" y="45"/>
                </a:cubicBezTo>
                <a:cubicBezTo>
                  <a:pt x="97" y="52"/>
                  <a:pt x="96" y="59"/>
                  <a:pt x="91" y="64"/>
                </a:cubicBezTo>
                <a:cubicBezTo>
                  <a:pt x="91" y="64"/>
                  <a:pt x="91" y="64"/>
                  <a:pt x="91" y="64"/>
                </a:cubicBezTo>
                <a:cubicBezTo>
                  <a:pt x="91" y="64"/>
                  <a:pt x="91" y="64"/>
                  <a:pt x="91" y="64"/>
                </a:cubicBezTo>
                <a:cubicBezTo>
                  <a:pt x="61" y="94"/>
                  <a:pt x="61" y="94"/>
                  <a:pt x="61" y="94"/>
                </a:cubicBezTo>
                <a:cubicBezTo>
                  <a:pt x="61" y="93"/>
                  <a:pt x="61" y="92"/>
                  <a:pt x="61" y="91"/>
                </a:cubicBezTo>
                <a:close/>
                <a:moveTo>
                  <a:pt x="56" y="78"/>
                </a:moveTo>
                <a:cubicBezTo>
                  <a:pt x="55" y="76"/>
                  <a:pt x="53" y="73"/>
                  <a:pt x="51" y="71"/>
                </a:cubicBezTo>
                <a:cubicBezTo>
                  <a:pt x="49" y="69"/>
                  <a:pt x="46" y="67"/>
                  <a:pt x="43" y="66"/>
                </a:cubicBezTo>
                <a:cubicBezTo>
                  <a:pt x="80" y="29"/>
                  <a:pt x="80" y="29"/>
                  <a:pt x="80" y="29"/>
                </a:cubicBezTo>
                <a:cubicBezTo>
                  <a:pt x="83" y="30"/>
                  <a:pt x="86" y="32"/>
                  <a:pt x="88" y="34"/>
                </a:cubicBezTo>
                <a:cubicBezTo>
                  <a:pt x="90" y="37"/>
                  <a:pt x="92" y="39"/>
                  <a:pt x="93" y="41"/>
                </a:cubicBezTo>
                <a:lnTo>
                  <a:pt x="56" y="78"/>
                </a:lnTo>
                <a:close/>
                <a:moveTo>
                  <a:pt x="40" y="64"/>
                </a:moveTo>
                <a:cubicBezTo>
                  <a:pt x="36" y="62"/>
                  <a:pt x="33" y="61"/>
                  <a:pt x="29" y="61"/>
                </a:cubicBezTo>
                <a:cubicBezTo>
                  <a:pt x="58" y="32"/>
                  <a:pt x="58" y="32"/>
                  <a:pt x="58" y="32"/>
                </a:cubicBezTo>
                <a:cubicBezTo>
                  <a:pt x="63" y="27"/>
                  <a:pt x="69" y="26"/>
                  <a:pt x="76" y="28"/>
                </a:cubicBezTo>
                <a:lnTo>
                  <a:pt x="40" y="64"/>
                </a:lnTo>
                <a:close/>
                <a:moveTo>
                  <a:pt x="16" y="115"/>
                </a:moveTo>
                <a:cubicBezTo>
                  <a:pt x="15" y="115"/>
                  <a:pt x="14" y="115"/>
                  <a:pt x="13" y="115"/>
                </a:cubicBezTo>
                <a:cubicBezTo>
                  <a:pt x="10" y="115"/>
                  <a:pt x="7" y="113"/>
                  <a:pt x="7" y="110"/>
                </a:cubicBezTo>
                <a:cubicBezTo>
                  <a:pt x="7" y="109"/>
                  <a:pt x="8" y="108"/>
                  <a:pt x="8" y="107"/>
                </a:cubicBezTo>
                <a:cubicBezTo>
                  <a:pt x="12" y="93"/>
                  <a:pt x="12" y="93"/>
                  <a:pt x="12" y="93"/>
                </a:cubicBezTo>
                <a:cubicBezTo>
                  <a:pt x="16" y="93"/>
                  <a:pt x="21" y="94"/>
                  <a:pt x="25" y="98"/>
                </a:cubicBezTo>
                <a:cubicBezTo>
                  <a:pt x="28" y="102"/>
                  <a:pt x="30" y="107"/>
                  <a:pt x="30" y="111"/>
                </a:cubicBezTo>
                <a:lnTo>
                  <a:pt x="16" y="115"/>
                </a:lnTo>
                <a:close/>
                <a:moveTo>
                  <a:pt x="34" y="110"/>
                </a:moveTo>
                <a:cubicBezTo>
                  <a:pt x="34" y="105"/>
                  <a:pt x="31" y="100"/>
                  <a:pt x="27" y="95"/>
                </a:cubicBezTo>
                <a:cubicBezTo>
                  <a:pt x="23" y="91"/>
                  <a:pt x="18" y="89"/>
                  <a:pt x="13" y="89"/>
                </a:cubicBezTo>
                <a:cubicBezTo>
                  <a:pt x="17" y="75"/>
                  <a:pt x="17" y="75"/>
                  <a:pt x="17" y="75"/>
                </a:cubicBezTo>
                <a:cubicBezTo>
                  <a:pt x="17" y="74"/>
                  <a:pt x="17" y="73"/>
                  <a:pt x="18" y="72"/>
                </a:cubicBezTo>
                <a:cubicBezTo>
                  <a:pt x="26" y="67"/>
                  <a:pt x="38" y="68"/>
                  <a:pt x="46" y="77"/>
                </a:cubicBezTo>
                <a:cubicBezTo>
                  <a:pt x="55" y="85"/>
                  <a:pt x="56" y="98"/>
                  <a:pt x="49" y="106"/>
                </a:cubicBezTo>
                <a:cubicBezTo>
                  <a:pt x="49" y="106"/>
                  <a:pt x="48" y="106"/>
                  <a:pt x="48" y="106"/>
                </a:cubicBezTo>
                <a:lnTo>
                  <a:pt x="34" y="110"/>
                </a:lnTo>
                <a:close/>
                <a:moveTo>
                  <a:pt x="110" y="45"/>
                </a:moveTo>
                <a:cubicBezTo>
                  <a:pt x="103" y="52"/>
                  <a:pt x="103" y="52"/>
                  <a:pt x="103" y="52"/>
                </a:cubicBezTo>
                <a:cubicBezTo>
                  <a:pt x="103" y="51"/>
                  <a:pt x="103" y="50"/>
                  <a:pt x="103" y="49"/>
                </a:cubicBezTo>
                <a:cubicBezTo>
                  <a:pt x="103" y="42"/>
                  <a:pt x="99" y="35"/>
                  <a:pt x="93" y="29"/>
                </a:cubicBezTo>
                <a:cubicBezTo>
                  <a:pt x="87" y="23"/>
                  <a:pt x="79" y="19"/>
                  <a:pt x="71" y="19"/>
                </a:cubicBezTo>
                <a:cubicBezTo>
                  <a:pt x="77" y="13"/>
                  <a:pt x="77" y="13"/>
                  <a:pt x="77" y="13"/>
                </a:cubicBezTo>
                <a:cubicBezTo>
                  <a:pt x="80" y="10"/>
                  <a:pt x="85" y="8"/>
                  <a:pt x="90" y="8"/>
                </a:cubicBezTo>
                <a:cubicBezTo>
                  <a:pt x="96" y="8"/>
                  <a:pt x="102" y="11"/>
                  <a:pt x="107" y="16"/>
                </a:cubicBezTo>
                <a:cubicBezTo>
                  <a:pt x="112" y="20"/>
                  <a:pt x="114" y="26"/>
                  <a:pt x="115" y="32"/>
                </a:cubicBezTo>
                <a:cubicBezTo>
                  <a:pt x="115" y="37"/>
                  <a:pt x="113" y="42"/>
                  <a:pt x="110" y="45"/>
                </a:cubicBezTo>
                <a:close/>
                <a:moveTo>
                  <a:pt x="110" y="45"/>
                </a:moveTo>
                <a:cubicBezTo>
                  <a:pt x="110" y="45"/>
                  <a:pt x="110" y="45"/>
                  <a:pt x="110" y="45"/>
                </a:cubicBezTo>
              </a:path>
            </a:pathLst>
          </a:custGeom>
          <a:solidFill>
            <a:schemeClr val="bg1"/>
          </a:solidFill>
          <a:ln w="9525">
            <a:noFill/>
            <a:round/>
            <a:headEnd/>
            <a:tailEnd/>
          </a:ln>
        </p:spPr>
        <p:txBody>
          <a:bodyPr vert="horz" wrap="square" lIns="83692" tIns="41846" rIns="83692" bIns="41846" numCol="1" anchor="t" anchorCtr="0" compatLnSpc="1">
            <a:prstTxWarp prst="textNoShape">
              <a:avLst/>
            </a:prstTxWarp>
          </a:bodyPr>
          <a:lstStyle/>
          <a:p>
            <a:endParaRPr lang="en-US" sz="1172" dirty="0">
              <a:latin typeface="+mn-ea"/>
              <a:sym typeface="Times New Roman" panose="02020603050405020304" pitchFamily="18" charset="0"/>
            </a:endParaRPr>
          </a:p>
        </p:txBody>
      </p:sp>
      <p:grpSp>
        <p:nvGrpSpPr>
          <p:cNvPr id="30" name="Group 143"/>
          <p:cNvGrpSpPr/>
          <p:nvPr/>
        </p:nvGrpSpPr>
        <p:grpSpPr>
          <a:xfrm>
            <a:off x="3718687" y="2161687"/>
            <a:ext cx="546356" cy="553672"/>
            <a:chOff x="3036888" y="1909763"/>
            <a:chExt cx="355600" cy="360363"/>
          </a:xfrm>
          <a:solidFill>
            <a:schemeClr val="bg1"/>
          </a:solidFill>
        </p:grpSpPr>
        <p:sp>
          <p:nvSpPr>
            <p:cNvPr id="31" name="Freeform 76"/>
            <p:cNvSpPr>
              <a:spLocks noEditPoints="1"/>
            </p:cNvSpPr>
            <p:nvPr/>
          </p:nvSpPr>
          <p:spPr bwMode="auto">
            <a:xfrm>
              <a:off x="3036888" y="1909763"/>
              <a:ext cx="355600" cy="360363"/>
            </a:xfrm>
            <a:custGeom>
              <a:avLst/>
              <a:gdLst/>
              <a:ahLst/>
              <a:cxnLst>
                <a:cxn ang="0">
                  <a:pos x="84" y="0"/>
                </a:cxn>
                <a:cxn ang="0">
                  <a:pos x="46" y="38"/>
                </a:cxn>
                <a:cxn ang="0">
                  <a:pos x="48" y="52"/>
                </a:cxn>
                <a:cxn ang="0">
                  <a:pos x="2" y="99"/>
                </a:cxn>
                <a:cxn ang="0">
                  <a:pos x="0" y="103"/>
                </a:cxn>
                <a:cxn ang="0">
                  <a:pos x="0" y="115"/>
                </a:cxn>
                <a:cxn ang="0">
                  <a:pos x="7" y="123"/>
                </a:cxn>
                <a:cxn ang="0">
                  <a:pos x="19" y="123"/>
                </a:cxn>
                <a:cxn ang="0">
                  <a:pos x="24" y="120"/>
                </a:cxn>
                <a:cxn ang="0">
                  <a:pos x="29" y="115"/>
                </a:cxn>
                <a:cxn ang="0">
                  <a:pos x="38" y="115"/>
                </a:cxn>
                <a:cxn ang="0">
                  <a:pos x="46" y="107"/>
                </a:cxn>
                <a:cxn ang="0">
                  <a:pos x="46" y="100"/>
                </a:cxn>
                <a:cxn ang="0">
                  <a:pos x="53" y="100"/>
                </a:cxn>
                <a:cxn ang="0">
                  <a:pos x="61" y="92"/>
                </a:cxn>
                <a:cxn ang="0">
                  <a:pos x="61" y="83"/>
                </a:cxn>
                <a:cxn ang="0">
                  <a:pos x="70" y="74"/>
                </a:cxn>
                <a:cxn ang="0">
                  <a:pos x="84" y="77"/>
                </a:cxn>
                <a:cxn ang="0">
                  <a:pos x="122" y="38"/>
                </a:cxn>
                <a:cxn ang="0">
                  <a:pos x="84" y="0"/>
                </a:cxn>
                <a:cxn ang="0">
                  <a:pos x="84" y="69"/>
                </a:cxn>
                <a:cxn ang="0">
                  <a:pos x="69" y="65"/>
                </a:cxn>
                <a:cxn ang="0">
                  <a:pos x="67" y="66"/>
                </a:cxn>
                <a:cxn ang="0">
                  <a:pos x="63" y="70"/>
                </a:cxn>
                <a:cxn ang="0">
                  <a:pos x="56" y="77"/>
                </a:cxn>
                <a:cxn ang="0">
                  <a:pos x="53" y="83"/>
                </a:cxn>
                <a:cxn ang="0">
                  <a:pos x="53" y="92"/>
                </a:cxn>
                <a:cxn ang="0">
                  <a:pos x="46" y="92"/>
                </a:cxn>
                <a:cxn ang="0">
                  <a:pos x="38" y="100"/>
                </a:cxn>
                <a:cxn ang="0">
                  <a:pos x="38" y="107"/>
                </a:cxn>
                <a:cxn ang="0">
                  <a:pos x="29" y="107"/>
                </a:cxn>
                <a:cxn ang="0">
                  <a:pos x="24" y="109"/>
                </a:cxn>
                <a:cxn ang="0">
                  <a:pos x="18" y="115"/>
                </a:cxn>
                <a:cxn ang="0">
                  <a:pos x="7" y="115"/>
                </a:cxn>
                <a:cxn ang="0">
                  <a:pos x="7" y="104"/>
                </a:cxn>
                <a:cxn ang="0">
                  <a:pos x="52" y="59"/>
                </a:cxn>
                <a:cxn ang="0">
                  <a:pos x="52" y="59"/>
                </a:cxn>
                <a:cxn ang="0">
                  <a:pos x="58" y="54"/>
                </a:cxn>
                <a:cxn ang="0">
                  <a:pos x="53" y="38"/>
                </a:cxn>
                <a:cxn ang="0">
                  <a:pos x="84" y="7"/>
                </a:cxn>
                <a:cxn ang="0">
                  <a:pos x="115" y="38"/>
                </a:cxn>
                <a:cxn ang="0">
                  <a:pos x="84" y="69"/>
                </a:cxn>
                <a:cxn ang="0">
                  <a:pos x="84" y="69"/>
                </a:cxn>
                <a:cxn ang="0">
                  <a:pos x="84" y="69"/>
                </a:cxn>
              </a:cxnLst>
              <a:rect l="0" t="0" r="r" b="b"/>
              <a:pathLst>
                <a:path w="122" h="123">
                  <a:moveTo>
                    <a:pt x="84" y="0"/>
                  </a:moveTo>
                  <a:cubicBezTo>
                    <a:pt x="63" y="0"/>
                    <a:pt x="46" y="17"/>
                    <a:pt x="46" y="38"/>
                  </a:cubicBezTo>
                  <a:cubicBezTo>
                    <a:pt x="46" y="43"/>
                    <a:pt x="47" y="48"/>
                    <a:pt x="48" y="52"/>
                  </a:cubicBezTo>
                  <a:cubicBezTo>
                    <a:pt x="2" y="99"/>
                    <a:pt x="2" y="99"/>
                    <a:pt x="2" y="99"/>
                  </a:cubicBezTo>
                  <a:cubicBezTo>
                    <a:pt x="1" y="100"/>
                    <a:pt x="0" y="101"/>
                    <a:pt x="0" y="103"/>
                  </a:cubicBezTo>
                  <a:cubicBezTo>
                    <a:pt x="0" y="115"/>
                    <a:pt x="0" y="115"/>
                    <a:pt x="0" y="115"/>
                  </a:cubicBezTo>
                  <a:cubicBezTo>
                    <a:pt x="0" y="119"/>
                    <a:pt x="3" y="123"/>
                    <a:pt x="7" y="123"/>
                  </a:cubicBezTo>
                  <a:cubicBezTo>
                    <a:pt x="19" y="123"/>
                    <a:pt x="19" y="123"/>
                    <a:pt x="19" y="123"/>
                  </a:cubicBezTo>
                  <a:cubicBezTo>
                    <a:pt x="21" y="123"/>
                    <a:pt x="22" y="122"/>
                    <a:pt x="24" y="120"/>
                  </a:cubicBezTo>
                  <a:cubicBezTo>
                    <a:pt x="29" y="115"/>
                    <a:pt x="29" y="115"/>
                    <a:pt x="29" y="115"/>
                  </a:cubicBezTo>
                  <a:cubicBezTo>
                    <a:pt x="38" y="115"/>
                    <a:pt x="38" y="115"/>
                    <a:pt x="38" y="115"/>
                  </a:cubicBezTo>
                  <a:cubicBezTo>
                    <a:pt x="42" y="115"/>
                    <a:pt x="46" y="111"/>
                    <a:pt x="46" y="107"/>
                  </a:cubicBezTo>
                  <a:cubicBezTo>
                    <a:pt x="46" y="100"/>
                    <a:pt x="46" y="100"/>
                    <a:pt x="46" y="100"/>
                  </a:cubicBezTo>
                  <a:cubicBezTo>
                    <a:pt x="53" y="100"/>
                    <a:pt x="53" y="100"/>
                    <a:pt x="53" y="100"/>
                  </a:cubicBezTo>
                  <a:cubicBezTo>
                    <a:pt x="58" y="100"/>
                    <a:pt x="61" y="96"/>
                    <a:pt x="61" y="92"/>
                  </a:cubicBezTo>
                  <a:cubicBezTo>
                    <a:pt x="61" y="83"/>
                    <a:pt x="61" y="83"/>
                    <a:pt x="61" y="83"/>
                  </a:cubicBezTo>
                  <a:cubicBezTo>
                    <a:pt x="70" y="74"/>
                    <a:pt x="70" y="74"/>
                    <a:pt x="70" y="74"/>
                  </a:cubicBezTo>
                  <a:cubicBezTo>
                    <a:pt x="74" y="76"/>
                    <a:pt x="79" y="77"/>
                    <a:pt x="84" y="77"/>
                  </a:cubicBezTo>
                  <a:cubicBezTo>
                    <a:pt x="105" y="77"/>
                    <a:pt x="122" y="59"/>
                    <a:pt x="122" y="38"/>
                  </a:cubicBezTo>
                  <a:cubicBezTo>
                    <a:pt x="122" y="17"/>
                    <a:pt x="105" y="0"/>
                    <a:pt x="84" y="0"/>
                  </a:cubicBezTo>
                  <a:close/>
                  <a:moveTo>
                    <a:pt x="84" y="69"/>
                  </a:moveTo>
                  <a:cubicBezTo>
                    <a:pt x="78" y="69"/>
                    <a:pt x="73" y="67"/>
                    <a:pt x="69" y="65"/>
                  </a:cubicBezTo>
                  <a:cubicBezTo>
                    <a:pt x="67" y="66"/>
                    <a:pt x="67" y="66"/>
                    <a:pt x="67" y="66"/>
                  </a:cubicBezTo>
                  <a:cubicBezTo>
                    <a:pt x="63" y="70"/>
                    <a:pt x="63" y="70"/>
                    <a:pt x="63" y="70"/>
                  </a:cubicBezTo>
                  <a:cubicBezTo>
                    <a:pt x="56" y="77"/>
                    <a:pt x="56" y="77"/>
                    <a:pt x="56" y="77"/>
                  </a:cubicBezTo>
                  <a:cubicBezTo>
                    <a:pt x="54" y="79"/>
                    <a:pt x="53" y="81"/>
                    <a:pt x="53" y="83"/>
                  </a:cubicBezTo>
                  <a:cubicBezTo>
                    <a:pt x="53" y="92"/>
                    <a:pt x="53" y="92"/>
                    <a:pt x="53" y="92"/>
                  </a:cubicBezTo>
                  <a:cubicBezTo>
                    <a:pt x="46" y="92"/>
                    <a:pt x="46" y="92"/>
                    <a:pt x="46" y="92"/>
                  </a:cubicBezTo>
                  <a:cubicBezTo>
                    <a:pt x="41" y="92"/>
                    <a:pt x="38" y="95"/>
                    <a:pt x="38" y="100"/>
                  </a:cubicBezTo>
                  <a:cubicBezTo>
                    <a:pt x="38" y="107"/>
                    <a:pt x="38" y="107"/>
                    <a:pt x="38" y="107"/>
                  </a:cubicBezTo>
                  <a:cubicBezTo>
                    <a:pt x="29" y="107"/>
                    <a:pt x="29" y="107"/>
                    <a:pt x="29" y="107"/>
                  </a:cubicBezTo>
                  <a:cubicBezTo>
                    <a:pt x="27" y="107"/>
                    <a:pt x="25" y="108"/>
                    <a:pt x="24" y="109"/>
                  </a:cubicBezTo>
                  <a:cubicBezTo>
                    <a:pt x="18" y="115"/>
                    <a:pt x="18" y="115"/>
                    <a:pt x="18" y="115"/>
                  </a:cubicBezTo>
                  <a:cubicBezTo>
                    <a:pt x="7" y="115"/>
                    <a:pt x="7" y="115"/>
                    <a:pt x="7" y="115"/>
                  </a:cubicBezTo>
                  <a:cubicBezTo>
                    <a:pt x="7" y="104"/>
                    <a:pt x="7" y="104"/>
                    <a:pt x="7" y="104"/>
                  </a:cubicBezTo>
                  <a:cubicBezTo>
                    <a:pt x="52" y="59"/>
                    <a:pt x="52" y="59"/>
                    <a:pt x="52" y="59"/>
                  </a:cubicBezTo>
                  <a:cubicBezTo>
                    <a:pt x="52" y="59"/>
                    <a:pt x="52" y="59"/>
                    <a:pt x="52" y="59"/>
                  </a:cubicBezTo>
                  <a:cubicBezTo>
                    <a:pt x="58" y="54"/>
                    <a:pt x="58" y="54"/>
                    <a:pt x="58" y="54"/>
                  </a:cubicBezTo>
                  <a:cubicBezTo>
                    <a:pt x="55" y="49"/>
                    <a:pt x="53" y="44"/>
                    <a:pt x="53" y="38"/>
                  </a:cubicBezTo>
                  <a:cubicBezTo>
                    <a:pt x="53" y="21"/>
                    <a:pt x="67" y="7"/>
                    <a:pt x="84" y="7"/>
                  </a:cubicBezTo>
                  <a:cubicBezTo>
                    <a:pt x="101" y="7"/>
                    <a:pt x="115" y="21"/>
                    <a:pt x="115" y="38"/>
                  </a:cubicBezTo>
                  <a:cubicBezTo>
                    <a:pt x="115" y="55"/>
                    <a:pt x="101" y="69"/>
                    <a:pt x="84" y="69"/>
                  </a:cubicBezTo>
                  <a:close/>
                  <a:moveTo>
                    <a:pt x="84" y="69"/>
                  </a:moveTo>
                  <a:cubicBezTo>
                    <a:pt x="84" y="69"/>
                    <a:pt x="84" y="69"/>
                    <a:pt x="84" y="69"/>
                  </a:cubicBezTo>
                </a:path>
              </a:pathLst>
            </a:custGeom>
            <a:grpFill/>
            <a:ln w="9525">
              <a:noFill/>
              <a:round/>
              <a:headEnd/>
              <a:tailEnd/>
            </a:ln>
          </p:spPr>
          <p:txBody>
            <a:bodyPr vert="horz" wrap="square" lIns="83692" tIns="41846" rIns="83692" bIns="41846" numCol="1" anchor="t" anchorCtr="0" compatLnSpc="1">
              <a:prstTxWarp prst="textNoShape">
                <a:avLst/>
              </a:prstTxWarp>
            </a:bodyPr>
            <a:lstStyle/>
            <a:p>
              <a:endParaRPr lang="en-US" sz="1172" dirty="0">
                <a:latin typeface="+mn-ea"/>
                <a:sym typeface="Times New Roman" panose="02020603050405020304" pitchFamily="18" charset="0"/>
              </a:endParaRPr>
            </a:p>
          </p:txBody>
        </p:sp>
        <p:sp>
          <p:nvSpPr>
            <p:cNvPr id="32" name="Freeform 77"/>
            <p:cNvSpPr>
              <a:spLocks noEditPoints="1"/>
            </p:cNvSpPr>
            <p:nvPr/>
          </p:nvSpPr>
          <p:spPr bwMode="auto">
            <a:xfrm>
              <a:off x="3259138" y="1952626"/>
              <a:ext cx="90488" cy="92075"/>
            </a:xfrm>
            <a:custGeom>
              <a:avLst/>
              <a:gdLst/>
              <a:ahLst/>
              <a:cxnLst>
                <a:cxn ang="0">
                  <a:pos x="30" y="16"/>
                </a:cxn>
                <a:cxn ang="0">
                  <a:pos x="15" y="1"/>
                </a:cxn>
                <a:cxn ang="0">
                  <a:pos x="11" y="0"/>
                </a:cxn>
                <a:cxn ang="0">
                  <a:pos x="1" y="11"/>
                </a:cxn>
                <a:cxn ang="0">
                  <a:pos x="0" y="12"/>
                </a:cxn>
                <a:cxn ang="0">
                  <a:pos x="1" y="15"/>
                </a:cxn>
                <a:cxn ang="0">
                  <a:pos x="17" y="30"/>
                </a:cxn>
                <a:cxn ang="0">
                  <a:pos x="20" y="31"/>
                </a:cxn>
                <a:cxn ang="0">
                  <a:pos x="31" y="20"/>
                </a:cxn>
                <a:cxn ang="0">
                  <a:pos x="31" y="19"/>
                </a:cxn>
                <a:cxn ang="0">
                  <a:pos x="30" y="16"/>
                </a:cxn>
                <a:cxn ang="0">
                  <a:pos x="19" y="27"/>
                </a:cxn>
                <a:cxn ang="0">
                  <a:pos x="4" y="13"/>
                </a:cxn>
                <a:cxn ang="0">
                  <a:pos x="13" y="4"/>
                </a:cxn>
                <a:cxn ang="0">
                  <a:pos x="27" y="19"/>
                </a:cxn>
                <a:cxn ang="0">
                  <a:pos x="19" y="27"/>
                </a:cxn>
                <a:cxn ang="0">
                  <a:pos x="19" y="27"/>
                </a:cxn>
                <a:cxn ang="0">
                  <a:pos x="19" y="27"/>
                </a:cxn>
              </a:cxnLst>
              <a:rect l="0" t="0" r="r" b="b"/>
              <a:pathLst>
                <a:path w="31" h="31">
                  <a:moveTo>
                    <a:pt x="30" y="16"/>
                  </a:moveTo>
                  <a:cubicBezTo>
                    <a:pt x="26" y="10"/>
                    <a:pt x="21" y="5"/>
                    <a:pt x="15" y="1"/>
                  </a:cubicBezTo>
                  <a:cubicBezTo>
                    <a:pt x="14" y="0"/>
                    <a:pt x="13" y="0"/>
                    <a:pt x="11" y="0"/>
                  </a:cubicBezTo>
                  <a:cubicBezTo>
                    <a:pt x="6" y="2"/>
                    <a:pt x="2" y="6"/>
                    <a:pt x="1" y="11"/>
                  </a:cubicBezTo>
                  <a:cubicBezTo>
                    <a:pt x="0" y="12"/>
                    <a:pt x="0" y="12"/>
                    <a:pt x="0" y="12"/>
                  </a:cubicBezTo>
                  <a:cubicBezTo>
                    <a:pt x="0" y="13"/>
                    <a:pt x="1" y="14"/>
                    <a:pt x="1" y="15"/>
                  </a:cubicBezTo>
                  <a:cubicBezTo>
                    <a:pt x="5" y="21"/>
                    <a:pt x="11" y="26"/>
                    <a:pt x="17" y="30"/>
                  </a:cubicBezTo>
                  <a:cubicBezTo>
                    <a:pt x="18" y="31"/>
                    <a:pt x="19" y="31"/>
                    <a:pt x="20" y="31"/>
                  </a:cubicBezTo>
                  <a:cubicBezTo>
                    <a:pt x="25" y="29"/>
                    <a:pt x="29" y="25"/>
                    <a:pt x="31" y="20"/>
                  </a:cubicBezTo>
                  <a:cubicBezTo>
                    <a:pt x="31" y="19"/>
                    <a:pt x="31" y="19"/>
                    <a:pt x="31" y="19"/>
                  </a:cubicBezTo>
                  <a:cubicBezTo>
                    <a:pt x="31" y="18"/>
                    <a:pt x="31" y="17"/>
                    <a:pt x="30" y="16"/>
                  </a:cubicBezTo>
                  <a:close/>
                  <a:moveTo>
                    <a:pt x="19" y="27"/>
                  </a:moveTo>
                  <a:cubicBezTo>
                    <a:pt x="13" y="23"/>
                    <a:pt x="8" y="18"/>
                    <a:pt x="4" y="13"/>
                  </a:cubicBezTo>
                  <a:cubicBezTo>
                    <a:pt x="6" y="8"/>
                    <a:pt x="8" y="6"/>
                    <a:pt x="13" y="4"/>
                  </a:cubicBezTo>
                  <a:cubicBezTo>
                    <a:pt x="18" y="8"/>
                    <a:pt x="23" y="13"/>
                    <a:pt x="27" y="19"/>
                  </a:cubicBezTo>
                  <a:cubicBezTo>
                    <a:pt x="26" y="23"/>
                    <a:pt x="23" y="26"/>
                    <a:pt x="19" y="27"/>
                  </a:cubicBezTo>
                  <a:close/>
                  <a:moveTo>
                    <a:pt x="19" y="27"/>
                  </a:moveTo>
                  <a:cubicBezTo>
                    <a:pt x="19" y="27"/>
                    <a:pt x="19" y="27"/>
                    <a:pt x="19" y="27"/>
                  </a:cubicBezTo>
                </a:path>
              </a:pathLst>
            </a:custGeom>
            <a:grpFill/>
            <a:ln w="9525">
              <a:noFill/>
              <a:round/>
              <a:headEnd/>
              <a:tailEnd/>
            </a:ln>
          </p:spPr>
          <p:txBody>
            <a:bodyPr vert="horz" wrap="square" lIns="83692" tIns="41846" rIns="83692" bIns="41846" numCol="1" anchor="t" anchorCtr="0" compatLnSpc="1">
              <a:prstTxWarp prst="textNoShape">
                <a:avLst/>
              </a:prstTxWarp>
            </a:bodyPr>
            <a:lstStyle/>
            <a:p>
              <a:endParaRPr lang="en-US" sz="1172" dirty="0">
                <a:latin typeface="+mn-ea"/>
                <a:sym typeface="Times New Roman" panose="02020603050405020304" pitchFamily="18" charset="0"/>
              </a:endParaRPr>
            </a:p>
          </p:txBody>
        </p:sp>
      </p:grpSp>
      <p:sp>
        <p:nvSpPr>
          <p:cNvPr id="33" name="Flowchart: Delay 43"/>
          <p:cNvSpPr/>
          <p:nvPr/>
        </p:nvSpPr>
        <p:spPr>
          <a:xfrm>
            <a:off x="2873131" y="2623797"/>
            <a:ext cx="664061" cy="664061"/>
          </a:xfrm>
          <a:prstGeom prst="flowChartDelay">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72" dirty="0">
              <a:latin typeface="+mn-ea"/>
              <a:sym typeface="Times New Roman" panose="02020603050405020304" pitchFamily="18" charset="0"/>
            </a:endParaRPr>
          </a:p>
        </p:txBody>
      </p:sp>
      <p:sp>
        <p:nvSpPr>
          <p:cNvPr id="34" name="Flowchart: Delay 44"/>
          <p:cNvSpPr/>
          <p:nvPr/>
        </p:nvSpPr>
        <p:spPr>
          <a:xfrm flipH="1">
            <a:off x="5564707" y="2623797"/>
            <a:ext cx="664061" cy="664061"/>
          </a:xfrm>
          <a:prstGeom prst="flowChartDelay">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72" dirty="0">
              <a:latin typeface="+mn-ea"/>
              <a:sym typeface="Times New Roman" panose="02020603050405020304" pitchFamily="18" charset="0"/>
            </a:endParaRPr>
          </a:p>
        </p:txBody>
      </p:sp>
      <p:sp>
        <p:nvSpPr>
          <p:cNvPr id="35" name="Flowchart: Delay 45"/>
          <p:cNvSpPr/>
          <p:nvPr/>
        </p:nvSpPr>
        <p:spPr>
          <a:xfrm rot="5400000" flipH="1" flipV="1">
            <a:off x="4218222" y="3969507"/>
            <a:ext cx="664061" cy="664061"/>
          </a:xfrm>
          <a:prstGeom prst="flowChartDelay">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72" dirty="0">
              <a:latin typeface="+mn-ea"/>
              <a:sym typeface="Times New Roman" panose="02020603050405020304" pitchFamily="18" charset="0"/>
            </a:endParaRPr>
          </a:p>
        </p:txBody>
      </p:sp>
      <p:sp>
        <p:nvSpPr>
          <p:cNvPr id="36" name="Flowchart: Delay 46"/>
          <p:cNvSpPr/>
          <p:nvPr/>
        </p:nvSpPr>
        <p:spPr>
          <a:xfrm rot="16200000" flipH="1">
            <a:off x="4219616" y="1314096"/>
            <a:ext cx="664061" cy="664061"/>
          </a:xfrm>
          <a:prstGeom prst="flowChartDelay">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72" dirty="0">
              <a:latin typeface="+mn-ea"/>
              <a:sym typeface="Times New Roman" panose="02020603050405020304" pitchFamily="18" charset="0"/>
            </a:endParaRPr>
          </a:p>
        </p:txBody>
      </p:sp>
      <p:sp>
        <p:nvSpPr>
          <p:cNvPr id="37" name="文本框 36">
            <a:extLst>
              <a:ext uri="{FF2B5EF4-FFF2-40B4-BE49-F238E27FC236}">
                <a16:creationId xmlns:a16="http://schemas.microsoft.com/office/drawing/2014/main" id="{6E3818D7-7B83-46A2-8ECF-CEC0262529E9}"/>
              </a:ext>
            </a:extLst>
          </p:cNvPr>
          <p:cNvSpPr txBox="1"/>
          <p:nvPr/>
        </p:nvSpPr>
        <p:spPr>
          <a:xfrm>
            <a:off x="1272957" y="480220"/>
            <a:ext cx="4087979" cy="369332"/>
          </a:xfrm>
          <a:prstGeom prst="rect">
            <a:avLst/>
          </a:prstGeom>
          <a:noFill/>
        </p:spPr>
        <p:txBody>
          <a:bodyPr wrap="none" rtlCol="0">
            <a:spAutoFit/>
          </a:bodyPr>
          <a:lstStyle/>
          <a:p>
            <a:pPr algn="just"/>
            <a:r>
              <a:rPr lang="en-US" altLang="zh-CN" sz="1800" b="1" kern="100" dirty="0" err="1">
                <a:effectLst/>
                <a:latin typeface="等线" panose="02010600030101010101" pitchFamily="2" charset="-122"/>
                <a:ea typeface="等线" panose="02010600030101010101" pitchFamily="2" charset="-122"/>
                <a:cs typeface="宋体" panose="02010600030101010101" pitchFamily="2" charset="-122"/>
              </a:rPr>
              <a:t>ChatGPT</a:t>
            </a:r>
            <a:r>
              <a:rPr lang="zh-CN" altLang="zh-CN" sz="1800" b="1" kern="100" dirty="0">
                <a:effectLst/>
                <a:latin typeface="等线" panose="02010600030101010101" pitchFamily="2" charset="-122"/>
                <a:ea typeface="等线" panose="02010600030101010101" pitchFamily="2" charset="-122"/>
                <a:cs typeface="宋体" panose="02010600030101010101" pitchFamily="2" charset="-122"/>
              </a:rPr>
              <a:t>对职业影响给我们带来的思考</a:t>
            </a:r>
            <a:endParaRPr lang="zh-CN" altLang="zh-CN" sz="1800" kern="100" dirty="0">
              <a:effectLst/>
              <a:latin typeface="等线" panose="02010600030101010101" pitchFamily="2" charset="-122"/>
              <a:ea typeface="等线"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99450120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edge">
                                      <p:cBhvr>
                                        <p:cTn id="7" dur="1000"/>
                                        <p:tgtEl>
                                          <p:spTgt spid="8"/>
                                        </p:tgtEl>
                                      </p:cBhvr>
                                    </p:animEffect>
                                  </p:childTnLst>
                                </p:cTn>
                              </p:par>
                            </p:childTnLst>
                          </p:cTn>
                        </p:par>
                        <p:par>
                          <p:cTn id="8" fill="hold">
                            <p:stCondLst>
                              <p:cond delay="1000"/>
                            </p:stCondLst>
                            <p:childTnLst>
                              <p:par>
                                <p:cTn id="9" presetID="53"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500"/>
                            </p:stCondLst>
                            <p:childTnLst>
                              <p:par>
                                <p:cTn id="15" presetID="53"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par>
                          <p:cTn id="20" fill="hold">
                            <p:stCondLst>
                              <p:cond delay="2000"/>
                            </p:stCondLst>
                            <p:childTnLst>
                              <p:par>
                                <p:cTn id="21" presetID="53"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ppt_w</p:attrName>
                                        </p:attrNameLst>
                                      </p:cBhvr>
                                      <p:tavLst>
                                        <p:tav tm="0">
                                          <p:val>
                                            <p:fltVal val="0"/>
                                          </p:val>
                                        </p:tav>
                                        <p:tav tm="100000">
                                          <p:val>
                                            <p:strVal val="#ppt_w"/>
                                          </p:val>
                                        </p:tav>
                                      </p:tavLst>
                                    </p:anim>
                                    <p:anim calcmode="lin" valueType="num">
                                      <p:cBhvr>
                                        <p:cTn id="24" dur="500" fill="hold"/>
                                        <p:tgtEl>
                                          <p:spTgt spid="5"/>
                                        </p:tgtEl>
                                        <p:attrNameLst>
                                          <p:attrName>ppt_h</p:attrName>
                                        </p:attrNameLst>
                                      </p:cBhvr>
                                      <p:tavLst>
                                        <p:tav tm="0">
                                          <p:val>
                                            <p:fltVal val="0"/>
                                          </p:val>
                                        </p:tav>
                                        <p:tav tm="100000">
                                          <p:val>
                                            <p:strVal val="#ppt_h"/>
                                          </p:val>
                                        </p:tav>
                                      </p:tavLst>
                                    </p:anim>
                                    <p:animEffect transition="in" filter="fade">
                                      <p:cBhvr>
                                        <p:cTn id="25" dur="500"/>
                                        <p:tgtEl>
                                          <p:spTgt spid="5"/>
                                        </p:tgtEl>
                                      </p:cBhvr>
                                    </p:animEffect>
                                  </p:childTnLst>
                                </p:cTn>
                              </p:par>
                            </p:childTnLst>
                          </p:cTn>
                        </p:par>
                        <p:par>
                          <p:cTn id="26" fill="hold">
                            <p:stCondLst>
                              <p:cond delay="2500"/>
                            </p:stCondLst>
                            <p:childTnLst>
                              <p:par>
                                <p:cTn id="27" presetID="53" presetClass="entr" presetSubtype="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Effect transition="in" filter="fade">
                                      <p:cBhvr>
                                        <p:cTn id="31" dur="500"/>
                                        <p:tgtEl>
                                          <p:spTgt spid="7"/>
                                        </p:tgtEl>
                                      </p:cBhvr>
                                    </p:animEffect>
                                  </p:childTnLst>
                                </p:cTn>
                              </p:par>
                            </p:childTnLst>
                          </p:cTn>
                        </p:par>
                        <p:par>
                          <p:cTn id="32" fill="hold">
                            <p:stCondLst>
                              <p:cond delay="3000"/>
                            </p:stCondLst>
                            <p:childTnLst>
                              <p:par>
                                <p:cTn id="33" presetID="53" presetClass="entr" presetSubtype="0" fill="hold" nodeType="after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p:cTn id="35" dur="500" fill="hold"/>
                                        <p:tgtEl>
                                          <p:spTgt spid="30"/>
                                        </p:tgtEl>
                                        <p:attrNameLst>
                                          <p:attrName>ppt_w</p:attrName>
                                        </p:attrNameLst>
                                      </p:cBhvr>
                                      <p:tavLst>
                                        <p:tav tm="0">
                                          <p:val>
                                            <p:fltVal val="0"/>
                                          </p:val>
                                        </p:tav>
                                        <p:tav tm="100000">
                                          <p:val>
                                            <p:strVal val="#ppt_w"/>
                                          </p:val>
                                        </p:tav>
                                      </p:tavLst>
                                    </p:anim>
                                    <p:anim calcmode="lin" valueType="num">
                                      <p:cBhvr>
                                        <p:cTn id="36" dur="500" fill="hold"/>
                                        <p:tgtEl>
                                          <p:spTgt spid="30"/>
                                        </p:tgtEl>
                                        <p:attrNameLst>
                                          <p:attrName>ppt_h</p:attrName>
                                        </p:attrNameLst>
                                      </p:cBhvr>
                                      <p:tavLst>
                                        <p:tav tm="0">
                                          <p:val>
                                            <p:fltVal val="0"/>
                                          </p:val>
                                        </p:tav>
                                        <p:tav tm="100000">
                                          <p:val>
                                            <p:strVal val="#ppt_h"/>
                                          </p:val>
                                        </p:tav>
                                      </p:tavLst>
                                    </p:anim>
                                    <p:animEffect transition="in" filter="fade">
                                      <p:cBhvr>
                                        <p:cTn id="37" dur="500"/>
                                        <p:tgtEl>
                                          <p:spTgt spid="30"/>
                                        </p:tgtEl>
                                      </p:cBhvr>
                                    </p:animEffect>
                                  </p:childTnLst>
                                </p:cTn>
                              </p:par>
                            </p:childTnLst>
                          </p:cTn>
                        </p:par>
                        <p:par>
                          <p:cTn id="38" fill="hold">
                            <p:stCondLst>
                              <p:cond delay="3500"/>
                            </p:stCondLst>
                            <p:childTnLst>
                              <p:par>
                                <p:cTn id="39" presetID="53" presetClass="entr" presetSubtype="0" fill="hold" nodeType="after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p:cTn id="41" dur="500" fill="hold"/>
                                        <p:tgtEl>
                                          <p:spTgt spid="21"/>
                                        </p:tgtEl>
                                        <p:attrNameLst>
                                          <p:attrName>ppt_w</p:attrName>
                                        </p:attrNameLst>
                                      </p:cBhvr>
                                      <p:tavLst>
                                        <p:tav tm="0">
                                          <p:val>
                                            <p:fltVal val="0"/>
                                          </p:val>
                                        </p:tav>
                                        <p:tav tm="100000">
                                          <p:val>
                                            <p:strVal val="#ppt_w"/>
                                          </p:val>
                                        </p:tav>
                                      </p:tavLst>
                                    </p:anim>
                                    <p:anim calcmode="lin" valueType="num">
                                      <p:cBhvr>
                                        <p:cTn id="42" dur="500" fill="hold"/>
                                        <p:tgtEl>
                                          <p:spTgt spid="21"/>
                                        </p:tgtEl>
                                        <p:attrNameLst>
                                          <p:attrName>ppt_h</p:attrName>
                                        </p:attrNameLst>
                                      </p:cBhvr>
                                      <p:tavLst>
                                        <p:tav tm="0">
                                          <p:val>
                                            <p:fltVal val="0"/>
                                          </p:val>
                                        </p:tav>
                                        <p:tav tm="100000">
                                          <p:val>
                                            <p:strVal val="#ppt_h"/>
                                          </p:val>
                                        </p:tav>
                                      </p:tavLst>
                                    </p:anim>
                                    <p:animEffect transition="in" filter="fade">
                                      <p:cBhvr>
                                        <p:cTn id="43" dur="500"/>
                                        <p:tgtEl>
                                          <p:spTgt spid="21"/>
                                        </p:tgtEl>
                                      </p:cBhvr>
                                    </p:animEffect>
                                  </p:childTnLst>
                                </p:cTn>
                              </p:par>
                            </p:childTnLst>
                          </p:cTn>
                        </p:par>
                        <p:par>
                          <p:cTn id="44" fill="hold">
                            <p:stCondLst>
                              <p:cond delay="4000"/>
                            </p:stCondLst>
                            <p:childTnLst>
                              <p:par>
                                <p:cTn id="45" presetID="53" presetClass="entr" presetSubtype="0" fill="hold" grpId="0" nodeType="afterEffect">
                                  <p:stCondLst>
                                    <p:cond delay="0"/>
                                  </p:stCondLst>
                                  <p:childTnLst>
                                    <p:set>
                                      <p:cBhvr>
                                        <p:cTn id="46" dur="1" fill="hold">
                                          <p:stCondLst>
                                            <p:cond delay="0"/>
                                          </p:stCondLst>
                                        </p:cTn>
                                        <p:tgtEl>
                                          <p:spTgt spid="28"/>
                                        </p:tgtEl>
                                        <p:attrNameLst>
                                          <p:attrName>style.visibility</p:attrName>
                                        </p:attrNameLst>
                                      </p:cBhvr>
                                      <p:to>
                                        <p:strVal val="visible"/>
                                      </p:to>
                                    </p:set>
                                    <p:anim calcmode="lin" valueType="num">
                                      <p:cBhvr>
                                        <p:cTn id="47" dur="500" fill="hold"/>
                                        <p:tgtEl>
                                          <p:spTgt spid="28"/>
                                        </p:tgtEl>
                                        <p:attrNameLst>
                                          <p:attrName>ppt_w</p:attrName>
                                        </p:attrNameLst>
                                      </p:cBhvr>
                                      <p:tavLst>
                                        <p:tav tm="0">
                                          <p:val>
                                            <p:fltVal val="0"/>
                                          </p:val>
                                        </p:tav>
                                        <p:tav tm="100000">
                                          <p:val>
                                            <p:strVal val="#ppt_w"/>
                                          </p:val>
                                        </p:tav>
                                      </p:tavLst>
                                    </p:anim>
                                    <p:anim calcmode="lin" valueType="num">
                                      <p:cBhvr>
                                        <p:cTn id="48" dur="500" fill="hold"/>
                                        <p:tgtEl>
                                          <p:spTgt spid="28"/>
                                        </p:tgtEl>
                                        <p:attrNameLst>
                                          <p:attrName>ppt_h</p:attrName>
                                        </p:attrNameLst>
                                      </p:cBhvr>
                                      <p:tavLst>
                                        <p:tav tm="0">
                                          <p:val>
                                            <p:fltVal val="0"/>
                                          </p:val>
                                        </p:tav>
                                        <p:tav tm="100000">
                                          <p:val>
                                            <p:strVal val="#ppt_h"/>
                                          </p:val>
                                        </p:tav>
                                      </p:tavLst>
                                    </p:anim>
                                    <p:animEffect transition="in" filter="fade">
                                      <p:cBhvr>
                                        <p:cTn id="49" dur="500"/>
                                        <p:tgtEl>
                                          <p:spTgt spid="28"/>
                                        </p:tgtEl>
                                      </p:cBhvr>
                                    </p:animEffect>
                                  </p:childTnLst>
                                </p:cTn>
                              </p:par>
                            </p:childTnLst>
                          </p:cTn>
                        </p:par>
                        <p:par>
                          <p:cTn id="50" fill="hold">
                            <p:stCondLst>
                              <p:cond delay="4500"/>
                            </p:stCondLst>
                            <p:childTnLst>
                              <p:par>
                                <p:cTn id="51" presetID="53" presetClass="entr" presetSubtype="0" fill="hold" grpId="0" nodeType="afterEffect">
                                  <p:stCondLst>
                                    <p:cond delay="0"/>
                                  </p:stCondLst>
                                  <p:childTnLst>
                                    <p:set>
                                      <p:cBhvr>
                                        <p:cTn id="52" dur="1" fill="hold">
                                          <p:stCondLst>
                                            <p:cond delay="0"/>
                                          </p:stCondLst>
                                        </p:cTn>
                                        <p:tgtEl>
                                          <p:spTgt spid="29"/>
                                        </p:tgtEl>
                                        <p:attrNameLst>
                                          <p:attrName>style.visibility</p:attrName>
                                        </p:attrNameLst>
                                      </p:cBhvr>
                                      <p:to>
                                        <p:strVal val="visible"/>
                                      </p:to>
                                    </p:set>
                                    <p:anim calcmode="lin" valueType="num">
                                      <p:cBhvr>
                                        <p:cTn id="53" dur="500" fill="hold"/>
                                        <p:tgtEl>
                                          <p:spTgt spid="29"/>
                                        </p:tgtEl>
                                        <p:attrNameLst>
                                          <p:attrName>ppt_w</p:attrName>
                                        </p:attrNameLst>
                                      </p:cBhvr>
                                      <p:tavLst>
                                        <p:tav tm="0">
                                          <p:val>
                                            <p:fltVal val="0"/>
                                          </p:val>
                                        </p:tav>
                                        <p:tav tm="100000">
                                          <p:val>
                                            <p:strVal val="#ppt_w"/>
                                          </p:val>
                                        </p:tav>
                                      </p:tavLst>
                                    </p:anim>
                                    <p:anim calcmode="lin" valueType="num">
                                      <p:cBhvr>
                                        <p:cTn id="54" dur="500" fill="hold"/>
                                        <p:tgtEl>
                                          <p:spTgt spid="29"/>
                                        </p:tgtEl>
                                        <p:attrNameLst>
                                          <p:attrName>ppt_h</p:attrName>
                                        </p:attrNameLst>
                                      </p:cBhvr>
                                      <p:tavLst>
                                        <p:tav tm="0">
                                          <p:val>
                                            <p:fltVal val="0"/>
                                          </p:val>
                                        </p:tav>
                                        <p:tav tm="100000">
                                          <p:val>
                                            <p:strVal val="#ppt_h"/>
                                          </p:val>
                                        </p:tav>
                                      </p:tavLst>
                                    </p:anim>
                                    <p:animEffect transition="in" filter="fade">
                                      <p:cBhvr>
                                        <p:cTn id="55" dur="500"/>
                                        <p:tgtEl>
                                          <p:spTgt spid="29"/>
                                        </p:tgtEl>
                                      </p:cBhvr>
                                    </p:animEffect>
                                  </p:childTnLst>
                                </p:cTn>
                              </p:par>
                            </p:childTnLst>
                          </p:cTn>
                        </p:par>
                        <p:par>
                          <p:cTn id="56" fill="hold">
                            <p:stCondLst>
                              <p:cond delay="5000"/>
                            </p:stCondLst>
                            <p:childTnLst>
                              <p:par>
                                <p:cTn id="57" presetID="22" presetClass="entr" presetSubtype="1" fill="hold" grpId="0" nodeType="after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wipe(up)">
                                      <p:cBhvr>
                                        <p:cTn id="59" dur="500"/>
                                        <p:tgtEl>
                                          <p:spTgt spid="36"/>
                                        </p:tgtEl>
                                      </p:cBhvr>
                                    </p:animEffect>
                                  </p:childTnLst>
                                </p:cTn>
                              </p:par>
                            </p:childTnLst>
                          </p:cTn>
                        </p:par>
                        <p:par>
                          <p:cTn id="60" fill="hold">
                            <p:stCondLst>
                              <p:cond delay="5500"/>
                            </p:stCondLst>
                            <p:childTnLst>
                              <p:par>
                                <p:cTn id="61" presetID="22" presetClass="entr" presetSubtype="2" fill="hold" grpId="0" nodeType="after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wipe(right)">
                                      <p:cBhvr>
                                        <p:cTn id="63" dur="500"/>
                                        <p:tgtEl>
                                          <p:spTgt spid="34"/>
                                        </p:tgtEl>
                                      </p:cBhvr>
                                    </p:animEffect>
                                  </p:childTnLst>
                                </p:cTn>
                              </p:par>
                            </p:childTnLst>
                          </p:cTn>
                        </p:par>
                        <p:par>
                          <p:cTn id="64" fill="hold">
                            <p:stCondLst>
                              <p:cond delay="6000"/>
                            </p:stCondLst>
                            <p:childTnLst>
                              <p:par>
                                <p:cTn id="65" presetID="22" presetClass="entr" presetSubtype="4" fill="hold" grpId="0" nodeType="after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wipe(down)">
                                      <p:cBhvr>
                                        <p:cTn id="67" dur="500"/>
                                        <p:tgtEl>
                                          <p:spTgt spid="35"/>
                                        </p:tgtEl>
                                      </p:cBhvr>
                                    </p:animEffect>
                                  </p:childTnLst>
                                </p:cTn>
                              </p:par>
                            </p:childTnLst>
                          </p:cTn>
                        </p:par>
                        <p:par>
                          <p:cTn id="68" fill="hold">
                            <p:stCondLst>
                              <p:cond delay="6500"/>
                            </p:stCondLst>
                            <p:childTnLst>
                              <p:par>
                                <p:cTn id="69" presetID="22" presetClass="entr" presetSubtype="8" fill="hold" grpId="0" nodeType="afterEffect">
                                  <p:stCondLst>
                                    <p:cond delay="0"/>
                                  </p:stCondLst>
                                  <p:childTnLst>
                                    <p:set>
                                      <p:cBhvr>
                                        <p:cTn id="70" dur="1" fill="hold">
                                          <p:stCondLst>
                                            <p:cond delay="0"/>
                                          </p:stCondLst>
                                        </p:cTn>
                                        <p:tgtEl>
                                          <p:spTgt spid="33"/>
                                        </p:tgtEl>
                                        <p:attrNameLst>
                                          <p:attrName>style.visibility</p:attrName>
                                        </p:attrNameLst>
                                      </p:cBhvr>
                                      <p:to>
                                        <p:strVal val="visible"/>
                                      </p:to>
                                    </p:set>
                                    <p:animEffect transition="in" filter="wipe(left)">
                                      <p:cBhvr>
                                        <p:cTn id="7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28" grpId="0" animBg="1"/>
      <p:bldP spid="29" grpId="0" animBg="1"/>
      <p:bldP spid="33" grpId="0" animBg="1"/>
      <p:bldP spid="34" grpId="0" animBg="1"/>
      <p:bldP spid="35" grpId="0" animBg="1"/>
      <p:bldP spid="3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8D37CE8-AC78-8910-2ED6-FC51FB3088B0}"/>
              </a:ext>
            </a:extLst>
          </p:cNvPr>
          <p:cNvSpPr txBox="1"/>
          <p:nvPr/>
        </p:nvSpPr>
        <p:spPr>
          <a:xfrm>
            <a:off x="1124351" y="555813"/>
            <a:ext cx="6523566" cy="4031873"/>
          </a:xfrm>
          <a:prstGeom prst="rect">
            <a:avLst/>
          </a:prstGeom>
          <a:noFill/>
        </p:spPr>
        <p:txBody>
          <a:bodyPr wrap="square">
            <a:spAutoFit/>
          </a:bodyPr>
          <a:lstStyle/>
          <a:p>
            <a:pPr algn="just"/>
            <a:r>
              <a:rPr lang="en-US" altLang="zh-CN" sz="1800" b="1" kern="100" dirty="0" err="1">
                <a:effectLst/>
                <a:latin typeface="等线" panose="02010600030101010101" pitchFamily="2" charset="-122"/>
                <a:ea typeface="等线" panose="02010600030101010101" pitchFamily="2" charset="-122"/>
                <a:cs typeface="宋体" panose="02010600030101010101" pitchFamily="2" charset="-122"/>
              </a:rPr>
              <a:t>ChatGPT</a:t>
            </a:r>
            <a:r>
              <a:rPr lang="zh-CN" altLang="zh-CN" sz="1800" b="1" kern="100" dirty="0">
                <a:effectLst/>
                <a:latin typeface="等线" panose="02010600030101010101" pitchFamily="2" charset="-122"/>
                <a:ea typeface="等线" panose="02010600030101010101" pitchFamily="2" charset="-122"/>
                <a:cs typeface="宋体" panose="02010600030101010101" pitchFamily="2" charset="-122"/>
              </a:rPr>
              <a:t>怎么看待它对人类职业的冲击？</a:t>
            </a:r>
            <a:endParaRPr lang="zh-CN" altLang="zh-CN" sz="1400" kern="100" dirty="0">
              <a:effectLst/>
              <a:latin typeface="等线" panose="02010600030101010101" pitchFamily="2" charset="-122"/>
              <a:ea typeface="等线" panose="02010600030101010101" pitchFamily="2" charset="-122"/>
              <a:cs typeface="宋体" panose="02010600030101010101" pitchFamily="2" charset="-122"/>
            </a:endParaRPr>
          </a:p>
          <a:p>
            <a:pPr indent="266700" algn="just"/>
            <a:r>
              <a:rPr lang="en-US" altLang="zh-CN" sz="1400" kern="100" dirty="0" err="1">
                <a:effectLst/>
                <a:latin typeface="等线" panose="02010600030101010101" pitchFamily="2" charset="-122"/>
                <a:ea typeface="等线" panose="02010600030101010101" pitchFamily="2" charset="-122"/>
                <a:cs typeface="宋体" panose="02010600030101010101" pitchFamily="2" charset="-122"/>
              </a:rPr>
              <a:t>ChatGPT</a:t>
            </a:r>
            <a:r>
              <a:rPr lang="zh-CN" altLang="zh-CN" sz="1400" kern="100" dirty="0">
                <a:effectLst/>
                <a:latin typeface="等线" panose="02010600030101010101" pitchFamily="2" charset="-122"/>
                <a:ea typeface="等线" panose="02010600030101010101" pitchFamily="2" charset="-122"/>
                <a:cs typeface="宋体" panose="02010600030101010101" pitchFamily="2" charset="-122"/>
              </a:rPr>
              <a:t>的回答：</a:t>
            </a:r>
          </a:p>
          <a:p>
            <a:pPr indent="266700" algn="just"/>
            <a:r>
              <a:rPr lang="zh-CN" altLang="zh-CN" sz="1400" kern="100" dirty="0">
                <a:effectLst/>
                <a:latin typeface="等线" panose="02010600030101010101" pitchFamily="2" charset="-122"/>
                <a:ea typeface="等线" panose="02010600030101010101" pitchFamily="2" charset="-122"/>
                <a:cs typeface="宋体" panose="02010600030101010101" pitchFamily="2" charset="-122"/>
              </a:rPr>
              <a:t>作为一个语言模型，我的存在本身就是对人类职业的一种冲击。自然语言处理和人工智能技术的发展，已经对许多行业和职业产生了深远的影响，并且预计在未来还将继续如此。</a:t>
            </a:r>
          </a:p>
          <a:p>
            <a:pPr indent="266700" algn="just"/>
            <a:r>
              <a:rPr lang="zh-CN" altLang="zh-CN" sz="1400" kern="100" dirty="0">
                <a:effectLst/>
                <a:latin typeface="等线" panose="02010600030101010101" pitchFamily="2" charset="-122"/>
                <a:ea typeface="等线" panose="02010600030101010101" pitchFamily="2" charset="-122"/>
                <a:cs typeface="宋体" panose="02010600030101010101" pitchFamily="2" charset="-122"/>
              </a:rPr>
              <a:t>对于某些重复性、繁琐或机械化的任务，人工智能和自动化技术可以提供高效的解决方案。这可能导致一些传统职业的减少或消失。例如，一些制造业岗位已经被机器人取代，某些传统的办公室工作可能被自动化软件替代。</a:t>
            </a:r>
          </a:p>
          <a:p>
            <a:pPr indent="266700" algn="just"/>
            <a:r>
              <a:rPr lang="zh-CN" altLang="zh-CN" sz="1400" kern="100" dirty="0">
                <a:effectLst/>
                <a:latin typeface="等线" panose="02010600030101010101" pitchFamily="2" charset="-122"/>
                <a:ea typeface="等线" panose="02010600030101010101" pitchFamily="2" charset="-122"/>
                <a:cs typeface="宋体" panose="02010600030101010101" pitchFamily="2" charset="-122"/>
              </a:rPr>
              <a:t>然而，技术也创造了新的就业机会和领域。随着人工智能技术的发展，需要有人来设计、开发和维护这些系统。新兴的职业领域，如数据科学家、机器学习工程师和人工智能伦理专家等，正在崛起。此外，技术也改变了许多职业的性质，人们需要不断学习和适应新技能来适应这些变化。</a:t>
            </a:r>
          </a:p>
          <a:p>
            <a:pPr indent="266700" algn="just"/>
            <a:r>
              <a:rPr lang="zh-CN" altLang="zh-CN" sz="1400" kern="100" dirty="0">
                <a:effectLst/>
                <a:latin typeface="等线" panose="02010600030101010101" pitchFamily="2" charset="-122"/>
                <a:ea typeface="等线" panose="02010600030101010101" pitchFamily="2" charset="-122"/>
                <a:cs typeface="宋体" panose="02010600030101010101" pitchFamily="2" charset="-122"/>
              </a:rPr>
              <a:t>对于人类职业的冲击并非一成不变，它取决于技术的发展、人类的适应能力以及社会的应对措施。关键在于教育和培训，以确保人们具备适应新技术和就业市场的技能。同时，社会需要考虑如何提供支持和转行机会给那些受到技术进步冲击的人群。</a:t>
            </a:r>
          </a:p>
          <a:p>
            <a:pPr indent="266700" algn="just"/>
            <a:r>
              <a:rPr lang="zh-CN" altLang="zh-CN" sz="1400" kern="100" dirty="0">
                <a:effectLst/>
                <a:latin typeface="等线" panose="02010600030101010101" pitchFamily="2" charset="-122"/>
                <a:ea typeface="等线" panose="02010600030101010101" pitchFamily="2" charset="-122"/>
                <a:cs typeface="宋体" panose="02010600030101010101" pitchFamily="2" charset="-122"/>
              </a:rPr>
              <a:t>总的来说，技术的发展将对人类职业产生影响，但也会创造新的机会。我们需要以积极的态度看待这些变化，并采取措施来确保技术的发展造福于整个社会。</a:t>
            </a:r>
          </a:p>
        </p:txBody>
      </p:sp>
    </p:spTree>
    <p:extLst>
      <p:ext uri="{BB962C8B-B14F-4D97-AF65-F5344CB8AC3E}">
        <p14:creationId xmlns:p14="http://schemas.microsoft.com/office/powerpoint/2010/main" val="394631276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1A58071-DAED-4221-4C5E-68240C03D0FD}"/>
              </a:ext>
            </a:extLst>
          </p:cNvPr>
          <p:cNvSpPr txBox="1"/>
          <p:nvPr/>
        </p:nvSpPr>
        <p:spPr>
          <a:xfrm>
            <a:off x="76200" y="1043654"/>
            <a:ext cx="7687733" cy="3970318"/>
          </a:xfrm>
          <a:prstGeom prst="rect">
            <a:avLst/>
          </a:prstGeom>
          <a:noFill/>
        </p:spPr>
        <p:txBody>
          <a:bodyPr wrap="square">
            <a:spAutoFit/>
          </a:bodyPr>
          <a:lstStyle/>
          <a:p>
            <a:r>
              <a:rPr lang="zh-CN" altLang="en-US" sz="1400" dirty="0"/>
              <a:t>作为一个语言模型，我无法主动进行发展，但我可以向您提供一些建议，以帮助您在这个快速发展的时代做出决策。</a:t>
            </a:r>
            <a:br>
              <a:rPr lang="zh-CN" altLang="en-US" sz="1400" dirty="0"/>
            </a:br>
            <a:r>
              <a:rPr lang="en-US" altLang="zh-CN" sz="1400" dirty="0"/>
              <a:t>1. </a:t>
            </a:r>
            <a:r>
              <a:rPr lang="zh-CN" altLang="en-US" sz="1400" dirty="0"/>
              <a:t>学习与适应：与技术的快速发展相比，学习和适应能力变得尤为重要。持续学习新知识和技能，了解最新的趋势和技术，以保持竞争力。</a:t>
            </a:r>
            <a:br>
              <a:rPr lang="zh-CN" altLang="en-US" sz="1400" dirty="0"/>
            </a:br>
            <a:r>
              <a:rPr lang="en-US" altLang="zh-CN" sz="1400" dirty="0"/>
              <a:t>2. </a:t>
            </a:r>
            <a:r>
              <a:rPr lang="zh-CN" altLang="en-US" sz="1400" dirty="0"/>
              <a:t>投资于技术能力：尽量了解和掌握新兴技术，例如人工智能、机器学习、大数据、区块链等。这些技术正在改变许多行业，拥有相关技能将有助于您适应变化并发掘新的机会。</a:t>
            </a:r>
            <a:br>
              <a:rPr lang="zh-CN" altLang="en-US" sz="1400" dirty="0"/>
            </a:br>
            <a:r>
              <a:rPr lang="en-US" altLang="zh-CN" sz="1400" dirty="0"/>
              <a:t>3. </a:t>
            </a:r>
            <a:r>
              <a:rPr lang="zh-CN" altLang="en-US" sz="1400" dirty="0"/>
              <a:t>创新和创业：快速发展的时代充满了创新和创业机会。如果您有创业精神和创新思维，可以尝试创建自己的公司或参与创业项目，利用新技术来解决现有问题或满足市场需求。</a:t>
            </a:r>
            <a:br>
              <a:rPr lang="zh-CN" altLang="en-US" sz="1400" dirty="0"/>
            </a:br>
            <a:r>
              <a:rPr lang="en-US" altLang="zh-CN" sz="1400" dirty="0"/>
              <a:t>4. </a:t>
            </a:r>
            <a:r>
              <a:rPr lang="zh-CN" altLang="en-US" sz="1400" dirty="0"/>
              <a:t>深入了解行业趋势：关注您所在行业的发展趋势和变化。了解市场需求的变化、竞争态势以及新兴技术的应用，这将帮助您制定更明智的决策并抓住机会。</a:t>
            </a:r>
            <a:br>
              <a:rPr lang="zh-CN" altLang="en-US" sz="1400" dirty="0"/>
            </a:br>
            <a:r>
              <a:rPr lang="en-US" altLang="zh-CN" sz="1400" dirty="0"/>
              <a:t>5. </a:t>
            </a:r>
            <a:r>
              <a:rPr lang="zh-CN" altLang="en-US" sz="1400" dirty="0"/>
              <a:t>追求跨学科合作：随着不同领域之间的融合加深，跨学科合作变得越来越重要。尝试与其他领域的专业人士合作，汇集不同的专业知识和经验，以促进创新和解决复杂的问题。</a:t>
            </a:r>
            <a:br>
              <a:rPr lang="zh-CN" altLang="en-US" sz="1400" dirty="0"/>
            </a:br>
            <a:r>
              <a:rPr lang="en-US" altLang="zh-CN" sz="1400" dirty="0"/>
              <a:t>6. </a:t>
            </a:r>
            <a:r>
              <a:rPr lang="zh-CN" altLang="en-US" sz="1400" dirty="0"/>
              <a:t>保持灵活性和适应性：面对快速发展的变化，保持灵活性和适应性至关重要。持续评估和调整您的计划和策略，根据市场和技术的变化做出相应的调整。</a:t>
            </a:r>
            <a:br>
              <a:rPr lang="zh-CN" altLang="en-US" sz="1400" dirty="0"/>
            </a:br>
            <a:r>
              <a:rPr lang="en-US" altLang="zh-CN" sz="1400" dirty="0"/>
              <a:t>7. </a:t>
            </a:r>
            <a:r>
              <a:rPr lang="zh-CN" altLang="en-US" sz="1400" dirty="0"/>
              <a:t>注重道德和伦理：随着技术的发展，伦理和道德问题也变得越来越重要。在追求发展和创新的同时，要意识到和遵守伦理准则，确保技术的正面影响和可持续发展。</a:t>
            </a:r>
            <a:br>
              <a:rPr lang="zh-CN" altLang="en-US" sz="1400" dirty="0"/>
            </a:br>
            <a:r>
              <a:rPr lang="zh-CN" altLang="en-US" sz="1400" dirty="0"/>
              <a:t>总之，面对</a:t>
            </a:r>
            <a:r>
              <a:rPr lang="en-US" altLang="zh-CN" sz="1400" dirty="0" err="1"/>
              <a:t>ChatGPT</a:t>
            </a:r>
            <a:r>
              <a:rPr lang="zh-CN" altLang="en-US" sz="1400" dirty="0"/>
              <a:t>等技术的迅速发展，重要的是保持学习和适应能力，抓住机遇，关注行业趋势，并保持灵活性和伦理意识。这将有助于您在这个快速发展的时代中找到自己的</a:t>
            </a:r>
            <a:endParaRPr lang="zh-CN" altLang="zh-CN" sz="1400" kern="100" dirty="0">
              <a:effectLst/>
              <a:latin typeface="等线" panose="02010600030101010101" pitchFamily="2" charset="-122"/>
              <a:ea typeface="等线" panose="02010600030101010101" pitchFamily="2" charset="-122"/>
              <a:cs typeface="宋体" panose="02010600030101010101" pitchFamily="2" charset="-122"/>
            </a:endParaRPr>
          </a:p>
        </p:txBody>
      </p:sp>
      <p:sp>
        <p:nvSpPr>
          <p:cNvPr id="5" name="文本框 4">
            <a:extLst>
              <a:ext uri="{FF2B5EF4-FFF2-40B4-BE49-F238E27FC236}">
                <a16:creationId xmlns:a16="http://schemas.microsoft.com/office/drawing/2014/main" id="{52817331-EC93-EEA3-8C38-F4C4E22541FC}"/>
              </a:ext>
            </a:extLst>
          </p:cNvPr>
          <p:cNvSpPr txBox="1"/>
          <p:nvPr/>
        </p:nvSpPr>
        <p:spPr>
          <a:xfrm>
            <a:off x="1720849" y="465751"/>
            <a:ext cx="6523566" cy="507831"/>
          </a:xfrm>
          <a:prstGeom prst="rect">
            <a:avLst/>
          </a:prstGeom>
          <a:noFill/>
        </p:spPr>
        <p:txBody>
          <a:bodyPr wrap="square">
            <a:spAutoFit/>
          </a:bodyPr>
          <a:lstStyle/>
          <a:p>
            <a:r>
              <a:rPr lang="en-US" altLang="zh-CN" dirty="0" err="1"/>
              <a:t>Chatgpt</a:t>
            </a:r>
            <a:r>
              <a:rPr lang="zh-CN" altLang="en-US" dirty="0"/>
              <a:t>迅速发展，大学生该怎么做</a:t>
            </a:r>
            <a:br>
              <a:rPr lang="zh-CN" altLang="en-US" dirty="0"/>
            </a:br>
            <a:endParaRPr lang="zh-CN" altLang="en-US" dirty="0"/>
          </a:p>
        </p:txBody>
      </p:sp>
    </p:spTree>
    <p:extLst>
      <p:ext uri="{BB962C8B-B14F-4D97-AF65-F5344CB8AC3E}">
        <p14:creationId xmlns:p14="http://schemas.microsoft.com/office/powerpoint/2010/main" val="180957015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ng透明3D小人问号图片-扑奔网,Office文档资源分享平台">
            <a:extLst>
              <a:ext uri="{FF2B5EF4-FFF2-40B4-BE49-F238E27FC236}">
                <a16:creationId xmlns:a16="http://schemas.microsoft.com/office/drawing/2014/main" id="{83F3A2B8-71B7-98EC-9666-CB3CDD210C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900" y="1940984"/>
            <a:ext cx="2667000" cy="2667000"/>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a:extLst>
              <a:ext uri="{FF2B5EF4-FFF2-40B4-BE49-F238E27FC236}">
                <a16:creationId xmlns:a16="http://schemas.microsoft.com/office/drawing/2014/main" id="{2423CBF7-5880-FB3B-B12C-77EFEBAB4B4C}"/>
              </a:ext>
            </a:extLst>
          </p:cNvPr>
          <p:cNvSpPr/>
          <p:nvPr/>
        </p:nvSpPr>
        <p:spPr>
          <a:xfrm>
            <a:off x="1786614" y="755419"/>
            <a:ext cx="5570771" cy="923330"/>
          </a:xfrm>
          <a:prstGeom prst="rect">
            <a:avLst/>
          </a:prstGeom>
          <a:noFill/>
        </p:spPr>
        <p:txBody>
          <a:bodyPr wrap="square" lIns="91440" tIns="45720" rIns="91440" bIns="45720">
            <a:spAutoFit/>
          </a:bodyPr>
          <a:lstStyle/>
          <a:p>
            <a:r>
              <a:rPr lang="zh-CN" altLang="en-US" sz="5400" dirty="0"/>
              <a:t>“提问” 的能力</a:t>
            </a:r>
            <a:endParaRPr lang="zh-CN" altLang="en-US" sz="5400" dirty="0">
              <a:latin typeface="+mj-ea"/>
              <a:ea typeface="+mj-ea"/>
            </a:endParaRPr>
          </a:p>
        </p:txBody>
      </p:sp>
    </p:spTree>
    <p:extLst>
      <p:ext uri="{BB962C8B-B14F-4D97-AF65-F5344CB8AC3E}">
        <p14:creationId xmlns:p14="http://schemas.microsoft.com/office/powerpoint/2010/main" val="398632400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飘在海上奇特造型的冰山图片-露在水面十分之一的冰山素材-高清图片-摄影照片-寻图免费打包下载">
            <a:extLst>
              <a:ext uri="{FF2B5EF4-FFF2-40B4-BE49-F238E27FC236}">
                <a16:creationId xmlns:a16="http://schemas.microsoft.com/office/drawing/2014/main" id="{BE84FC72-4289-6AEF-8028-4AF0044409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110" y="438150"/>
            <a:ext cx="3510491" cy="4555066"/>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1BB49874-46EF-41F7-80D6-2D66BF2E78CB}"/>
              </a:ext>
            </a:extLst>
          </p:cNvPr>
          <p:cNvSpPr/>
          <p:nvPr/>
        </p:nvSpPr>
        <p:spPr>
          <a:xfrm>
            <a:off x="3717163" y="1170285"/>
            <a:ext cx="3208570" cy="1754326"/>
          </a:xfrm>
          <a:prstGeom prst="rect">
            <a:avLst/>
          </a:prstGeom>
          <a:noFill/>
        </p:spPr>
        <p:txBody>
          <a:bodyPr wrap="square" lIns="91440" tIns="45720" rIns="91440" bIns="45720">
            <a:spAutoFit/>
          </a:bodyPr>
          <a:lstStyle/>
          <a:p>
            <a:pPr algn="ctr"/>
            <a:r>
              <a:rPr lang="zh-CN" alt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每天都在见证历史</a:t>
            </a:r>
          </a:p>
        </p:txBody>
      </p:sp>
    </p:spTree>
    <p:extLst>
      <p:ext uri="{BB962C8B-B14F-4D97-AF65-F5344CB8AC3E}">
        <p14:creationId xmlns:p14="http://schemas.microsoft.com/office/powerpoint/2010/main" val="362489178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1B0578B0-4CAD-44B3-9B6F-FCCCC43FF6FC}"/>
              </a:ext>
            </a:extLst>
          </p:cNvPr>
          <p:cNvSpPr/>
          <p:nvPr/>
        </p:nvSpPr>
        <p:spPr>
          <a:xfrm>
            <a:off x="5741790" y="1325210"/>
            <a:ext cx="4604186" cy="4604186"/>
          </a:xfrm>
          <a:prstGeom prst="ellipse">
            <a:avLst/>
          </a:prstGeom>
          <a:noFill/>
          <a:ln w="25400">
            <a:gradFill>
              <a:gsLst>
                <a:gs pos="0">
                  <a:schemeClr val="accent1"/>
                </a:gs>
                <a:gs pos="100000">
                  <a:schemeClr val="accent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257">
            <a:extLst>
              <a:ext uri="{FF2B5EF4-FFF2-40B4-BE49-F238E27FC236}">
                <a16:creationId xmlns:a16="http://schemas.microsoft.com/office/drawing/2014/main" id="{AA316648-C4BA-48FF-99C4-03AF3A6217D9}"/>
              </a:ext>
            </a:extLst>
          </p:cNvPr>
          <p:cNvSpPr>
            <a:spLocks/>
          </p:cNvSpPr>
          <p:nvPr/>
        </p:nvSpPr>
        <p:spPr bwMode="auto">
          <a:xfrm>
            <a:off x="3528726" y="3785344"/>
            <a:ext cx="5197475" cy="3470275"/>
          </a:xfrm>
          <a:custGeom>
            <a:avLst/>
            <a:gdLst>
              <a:gd name="T0" fmla="*/ 1128 w 1378"/>
              <a:gd name="T1" fmla="*/ 38 h 919"/>
              <a:gd name="T2" fmla="*/ 987 w 1378"/>
              <a:gd name="T3" fmla="*/ 235 h 919"/>
              <a:gd name="T4" fmla="*/ 943 w 1378"/>
              <a:gd name="T5" fmla="*/ 265 h 919"/>
              <a:gd name="T6" fmla="*/ 820 w 1378"/>
              <a:gd name="T7" fmla="*/ 216 h 919"/>
              <a:gd name="T8" fmla="*/ 710 w 1378"/>
              <a:gd name="T9" fmla="*/ 136 h 919"/>
              <a:gd name="T10" fmla="*/ 549 w 1378"/>
              <a:gd name="T11" fmla="*/ 209 h 919"/>
              <a:gd name="T12" fmla="*/ 394 w 1378"/>
              <a:gd name="T13" fmla="*/ 302 h 919"/>
              <a:gd name="T14" fmla="*/ 284 w 1378"/>
              <a:gd name="T15" fmla="*/ 275 h 919"/>
              <a:gd name="T16" fmla="*/ 0 w 1378"/>
              <a:gd name="T17" fmla="*/ 392 h 919"/>
              <a:gd name="T18" fmla="*/ 172 w 1378"/>
              <a:gd name="T19" fmla="*/ 468 h 919"/>
              <a:gd name="T20" fmla="*/ 544 w 1378"/>
              <a:gd name="T21" fmla="*/ 807 h 919"/>
              <a:gd name="T22" fmla="*/ 826 w 1378"/>
              <a:gd name="T23" fmla="*/ 892 h 919"/>
              <a:gd name="T24" fmla="*/ 1012 w 1378"/>
              <a:gd name="T25" fmla="*/ 672 h 919"/>
              <a:gd name="T26" fmla="*/ 1056 w 1378"/>
              <a:gd name="T27" fmla="*/ 463 h 919"/>
              <a:gd name="T28" fmla="*/ 1157 w 1378"/>
              <a:gd name="T29" fmla="*/ 278 h 919"/>
              <a:gd name="T30" fmla="*/ 1293 w 1378"/>
              <a:gd name="T31" fmla="*/ 190 h 919"/>
              <a:gd name="T32" fmla="*/ 1317 w 1378"/>
              <a:gd name="T33" fmla="*/ 41 h 919"/>
              <a:gd name="T34" fmla="*/ 1128 w 1378"/>
              <a:gd name="T35" fmla="*/ 38 h 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78" h="919">
                <a:moveTo>
                  <a:pt x="1128" y="38"/>
                </a:moveTo>
                <a:cubicBezTo>
                  <a:pt x="1061" y="85"/>
                  <a:pt x="1043" y="177"/>
                  <a:pt x="987" y="235"/>
                </a:cubicBezTo>
                <a:cubicBezTo>
                  <a:pt x="974" y="248"/>
                  <a:pt x="960" y="260"/>
                  <a:pt x="943" y="265"/>
                </a:cubicBezTo>
                <a:cubicBezTo>
                  <a:pt x="898" y="278"/>
                  <a:pt x="853" y="249"/>
                  <a:pt x="820" y="216"/>
                </a:cubicBezTo>
                <a:cubicBezTo>
                  <a:pt x="787" y="184"/>
                  <a:pt x="755" y="146"/>
                  <a:pt x="710" y="136"/>
                </a:cubicBezTo>
                <a:cubicBezTo>
                  <a:pt x="650" y="123"/>
                  <a:pt x="593" y="166"/>
                  <a:pt x="549" y="209"/>
                </a:cubicBezTo>
                <a:cubicBezTo>
                  <a:pt x="505" y="252"/>
                  <a:pt x="456" y="301"/>
                  <a:pt x="394" y="302"/>
                </a:cubicBezTo>
                <a:cubicBezTo>
                  <a:pt x="356" y="303"/>
                  <a:pt x="320" y="284"/>
                  <a:pt x="284" y="275"/>
                </a:cubicBezTo>
                <a:cubicBezTo>
                  <a:pt x="177" y="247"/>
                  <a:pt x="55" y="297"/>
                  <a:pt x="0" y="392"/>
                </a:cubicBezTo>
                <a:cubicBezTo>
                  <a:pt x="64" y="396"/>
                  <a:pt x="121" y="430"/>
                  <a:pt x="172" y="468"/>
                </a:cubicBezTo>
                <a:cubicBezTo>
                  <a:pt x="306" y="569"/>
                  <a:pt x="411" y="704"/>
                  <a:pt x="544" y="807"/>
                </a:cubicBezTo>
                <a:cubicBezTo>
                  <a:pt x="625" y="869"/>
                  <a:pt x="728" y="919"/>
                  <a:pt x="826" y="892"/>
                </a:cubicBezTo>
                <a:cubicBezTo>
                  <a:pt x="922" y="865"/>
                  <a:pt x="984" y="768"/>
                  <a:pt x="1012" y="672"/>
                </a:cubicBezTo>
                <a:cubicBezTo>
                  <a:pt x="1032" y="603"/>
                  <a:pt x="1039" y="532"/>
                  <a:pt x="1056" y="463"/>
                </a:cubicBezTo>
                <a:cubicBezTo>
                  <a:pt x="1073" y="393"/>
                  <a:pt x="1103" y="324"/>
                  <a:pt x="1157" y="278"/>
                </a:cubicBezTo>
                <a:cubicBezTo>
                  <a:pt x="1198" y="243"/>
                  <a:pt x="1251" y="224"/>
                  <a:pt x="1293" y="190"/>
                </a:cubicBezTo>
                <a:cubicBezTo>
                  <a:pt x="1337" y="154"/>
                  <a:pt x="1378" y="79"/>
                  <a:pt x="1317" y="41"/>
                </a:cubicBezTo>
                <a:cubicBezTo>
                  <a:pt x="1262" y="7"/>
                  <a:pt x="1182" y="0"/>
                  <a:pt x="1128" y="3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任意多边形: 形状 8">
            <a:extLst>
              <a:ext uri="{FF2B5EF4-FFF2-40B4-BE49-F238E27FC236}">
                <a16:creationId xmlns:a16="http://schemas.microsoft.com/office/drawing/2014/main" id="{28E7CC0B-BCFA-460F-B1B7-4D7F8C04F67E}"/>
              </a:ext>
            </a:extLst>
          </p:cNvPr>
          <p:cNvSpPr/>
          <p:nvPr/>
        </p:nvSpPr>
        <p:spPr>
          <a:xfrm rot="2609415">
            <a:off x="1672192" y="4602292"/>
            <a:ext cx="914400" cy="301752"/>
          </a:xfrm>
          <a:custGeom>
            <a:avLst/>
            <a:gdLst>
              <a:gd name="connsiteX0" fmla="*/ 147108 w 914400"/>
              <a:gd name="connsiteY0" fmla="*/ 0 h 301752"/>
              <a:gd name="connsiteX1" fmla="*/ 767292 w 914400"/>
              <a:gd name="connsiteY1" fmla="*/ 0 h 301752"/>
              <a:gd name="connsiteX2" fmla="*/ 914400 w 914400"/>
              <a:gd name="connsiteY2" fmla="*/ 150876 h 301752"/>
              <a:gd name="connsiteX3" fmla="*/ 767292 w 914400"/>
              <a:gd name="connsiteY3" fmla="*/ 301752 h 301752"/>
              <a:gd name="connsiteX4" fmla="*/ 147108 w 914400"/>
              <a:gd name="connsiteY4" fmla="*/ 301752 h 301752"/>
              <a:gd name="connsiteX5" fmla="*/ 0 w 914400"/>
              <a:gd name="connsiteY5" fmla="*/ 150876 h 301752"/>
              <a:gd name="connsiteX6" fmla="*/ 147108 w 914400"/>
              <a:gd name="connsiteY6" fmla="*/ 0 h 301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 h="301752">
                <a:moveTo>
                  <a:pt x="147108" y="0"/>
                </a:moveTo>
                <a:lnTo>
                  <a:pt x="767292" y="0"/>
                </a:lnTo>
                <a:cubicBezTo>
                  <a:pt x="848529" y="0"/>
                  <a:pt x="914400" y="67545"/>
                  <a:pt x="914400" y="150876"/>
                </a:cubicBezTo>
                <a:cubicBezTo>
                  <a:pt x="914400" y="234207"/>
                  <a:pt x="848529" y="301752"/>
                  <a:pt x="767292" y="301752"/>
                </a:cubicBezTo>
                <a:lnTo>
                  <a:pt x="147108" y="301752"/>
                </a:lnTo>
                <a:cubicBezTo>
                  <a:pt x="65871" y="301752"/>
                  <a:pt x="0" y="234207"/>
                  <a:pt x="0" y="150876"/>
                </a:cubicBezTo>
                <a:cubicBezTo>
                  <a:pt x="0" y="67545"/>
                  <a:pt x="65871" y="0"/>
                  <a:pt x="147108" y="0"/>
                </a:cubicBezTo>
                <a:close/>
              </a:path>
            </a:pathLst>
          </a:custGeom>
          <a:gradFill>
            <a:gsLst>
              <a:gs pos="0">
                <a:schemeClr val="accent1"/>
              </a:gs>
              <a:gs pos="100000">
                <a:schemeClr val="accent2"/>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10" name="图片 9">
            <a:extLst>
              <a:ext uri="{FF2B5EF4-FFF2-40B4-BE49-F238E27FC236}">
                <a16:creationId xmlns:a16="http://schemas.microsoft.com/office/drawing/2014/main" id="{085742AF-A1ED-4637-BCEC-3DD9373B1AA1}"/>
              </a:ext>
            </a:extLst>
          </p:cNvPr>
          <p:cNvPicPr>
            <a:picLocks noChangeAspect="1"/>
          </p:cNvPicPr>
          <p:nvPr/>
        </p:nvPicPr>
        <p:blipFill>
          <a:blip r:embed="rId3"/>
          <a:stretch>
            <a:fillRect/>
          </a:stretch>
        </p:blipFill>
        <p:spPr>
          <a:xfrm>
            <a:off x="6748283" y="920191"/>
            <a:ext cx="1167071" cy="1177219"/>
          </a:xfrm>
          <a:prstGeom prst="rect">
            <a:avLst/>
          </a:prstGeom>
        </p:spPr>
      </p:pic>
      <p:sp>
        <p:nvSpPr>
          <p:cNvPr id="11" name="Freeform 253">
            <a:extLst>
              <a:ext uri="{FF2B5EF4-FFF2-40B4-BE49-F238E27FC236}">
                <a16:creationId xmlns:a16="http://schemas.microsoft.com/office/drawing/2014/main" id="{32E8048A-4248-4922-A2DE-9D1E1863CEB0}"/>
              </a:ext>
            </a:extLst>
          </p:cNvPr>
          <p:cNvSpPr>
            <a:spLocks/>
          </p:cNvSpPr>
          <p:nvPr/>
        </p:nvSpPr>
        <p:spPr bwMode="auto">
          <a:xfrm>
            <a:off x="-1971059" y="-1446845"/>
            <a:ext cx="3000375" cy="5329238"/>
          </a:xfrm>
          <a:custGeom>
            <a:avLst/>
            <a:gdLst>
              <a:gd name="T0" fmla="*/ 768 w 794"/>
              <a:gd name="T1" fmla="*/ 1178 h 1413"/>
              <a:gd name="T2" fmla="*/ 608 w 794"/>
              <a:gd name="T3" fmla="*/ 996 h 1413"/>
              <a:gd name="T4" fmla="*/ 589 w 794"/>
              <a:gd name="T5" fmla="*/ 946 h 1413"/>
              <a:gd name="T6" fmla="*/ 664 w 794"/>
              <a:gd name="T7" fmla="*/ 838 h 1413"/>
              <a:gd name="T8" fmla="*/ 767 w 794"/>
              <a:gd name="T9" fmla="*/ 749 h 1413"/>
              <a:gd name="T10" fmla="*/ 733 w 794"/>
              <a:gd name="T11" fmla="*/ 576 h 1413"/>
              <a:gd name="T12" fmla="*/ 677 w 794"/>
              <a:gd name="T13" fmla="*/ 404 h 1413"/>
              <a:gd name="T14" fmla="*/ 729 w 794"/>
              <a:gd name="T15" fmla="*/ 302 h 1413"/>
              <a:gd name="T16" fmla="*/ 679 w 794"/>
              <a:gd name="T17" fmla="*/ 0 h 1413"/>
              <a:gd name="T18" fmla="*/ 566 w 794"/>
              <a:gd name="T19" fmla="*/ 150 h 1413"/>
              <a:gd name="T20" fmla="*/ 152 w 794"/>
              <a:gd name="T21" fmla="*/ 436 h 1413"/>
              <a:gd name="T22" fmla="*/ 5 w 794"/>
              <a:gd name="T23" fmla="*/ 690 h 1413"/>
              <a:gd name="T24" fmla="*/ 177 w 794"/>
              <a:gd name="T25" fmla="*/ 922 h 1413"/>
              <a:gd name="T26" fmla="*/ 371 w 794"/>
              <a:gd name="T27" fmla="*/ 1012 h 1413"/>
              <a:gd name="T28" fmla="*/ 528 w 794"/>
              <a:gd name="T29" fmla="*/ 1152 h 1413"/>
              <a:gd name="T30" fmla="*/ 582 w 794"/>
              <a:gd name="T31" fmla="*/ 1305 h 1413"/>
              <a:gd name="T32" fmla="*/ 723 w 794"/>
              <a:gd name="T33" fmla="*/ 1362 h 1413"/>
              <a:gd name="T34" fmla="*/ 768 w 794"/>
              <a:gd name="T35" fmla="*/ 1178 h 1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4" h="1413">
                <a:moveTo>
                  <a:pt x="768" y="1178"/>
                </a:moveTo>
                <a:cubicBezTo>
                  <a:pt x="738" y="1103"/>
                  <a:pt x="652" y="1065"/>
                  <a:pt x="608" y="996"/>
                </a:cubicBezTo>
                <a:cubicBezTo>
                  <a:pt x="598" y="981"/>
                  <a:pt x="590" y="964"/>
                  <a:pt x="589" y="946"/>
                </a:cubicBezTo>
                <a:cubicBezTo>
                  <a:pt x="586" y="900"/>
                  <a:pt x="625" y="863"/>
                  <a:pt x="664" y="838"/>
                </a:cubicBezTo>
                <a:cubicBezTo>
                  <a:pt x="703" y="814"/>
                  <a:pt x="748" y="791"/>
                  <a:pt x="767" y="749"/>
                </a:cubicBezTo>
                <a:cubicBezTo>
                  <a:pt x="794" y="694"/>
                  <a:pt x="764" y="628"/>
                  <a:pt x="733" y="576"/>
                </a:cubicBezTo>
                <a:cubicBezTo>
                  <a:pt x="701" y="523"/>
                  <a:pt x="665" y="464"/>
                  <a:pt x="677" y="404"/>
                </a:cubicBezTo>
                <a:cubicBezTo>
                  <a:pt x="685" y="367"/>
                  <a:pt x="711" y="336"/>
                  <a:pt x="729" y="302"/>
                </a:cubicBezTo>
                <a:cubicBezTo>
                  <a:pt x="781" y="205"/>
                  <a:pt x="759" y="75"/>
                  <a:pt x="679" y="0"/>
                </a:cubicBezTo>
                <a:cubicBezTo>
                  <a:pt x="661" y="61"/>
                  <a:pt x="615" y="109"/>
                  <a:pt x="566" y="150"/>
                </a:cubicBezTo>
                <a:cubicBezTo>
                  <a:pt x="437" y="258"/>
                  <a:pt x="282" y="329"/>
                  <a:pt x="152" y="436"/>
                </a:cubicBezTo>
                <a:cubicBezTo>
                  <a:pt x="73" y="500"/>
                  <a:pt x="0" y="589"/>
                  <a:pt x="5" y="690"/>
                </a:cubicBezTo>
                <a:cubicBezTo>
                  <a:pt x="9" y="791"/>
                  <a:pt x="89" y="873"/>
                  <a:pt x="177" y="922"/>
                </a:cubicBezTo>
                <a:cubicBezTo>
                  <a:pt x="239" y="957"/>
                  <a:pt x="307" y="980"/>
                  <a:pt x="371" y="1012"/>
                </a:cubicBezTo>
                <a:cubicBezTo>
                  <a:pt x="434" y="1045"/>
                  <a:pt x="495" y="1089"/>
                  <a:pt x="528" y="1152"/>
                </a:cubicBezTo>
                <a:cubicBezTo>
                  <a:pt x="552" y="1201"/>
                  <a:pt x="559" y="1256"/>
                  <a:pt x="582" y="1305"/>
                </a:cubicBezTo>
                <a:cubicBezTo>
                  <a:pt x="607" y="1356"/>
                  <a:pt x="672" y="1413"/>
                  <a:pt x="723" y="1362"/>
                </a:cubicBezTo>
                <a:cubicBezTo>
                  <a:pt x="768" y="1317"/>
                  <a:pt x="793" y="1240"/>
                  <a:pt x="768" y="117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12" name="图片 11">
            <a:extLst>
              <a:ext uri="{FF2B5EF4-FFF2-40B4-BE49-F238E27FC236}">
                <a16:creationId xmlns:a16="http://schemas.microsoft.com/office/drawing/2014/main" id="{84C9E865-DADA-46D2-9CD4-F5487F597329}"/>
              </a:ext>
            </a:extLst>
          </p:cNvPr>
          <p:cNvPicPr>
            <a:picLocks noChangeAspect="1"/>
          </p:cNvPicPr>
          <p:nvPr/>
        </p:nvPicPr>
        <p:blipFill>
          <a:blip r:embed="rId4">
            <a:duotone>
              <a:prstClr val="black"/>
              <a:schemeClr val="accent5">
                <a:tint val="45000"/>
                <a:satMod val="400000"/>
              </a:schemeClr>
            </a:duotone>
          </a:blip>
          <a:stretch>
            <a:fillRect/>
          </a:stretch>
        </p:blipFill>
        <p:spPr>
          <a:xfrm>
            <a:off x="7245685" y="-943503"/>
            <a:ext cx="1884979" cy="1884979"/>
          </a:xfrm>
          <a:prstGeom prst="rect">
            <a:avLst/>
          </a:prstGeom>
        </p:spPr>
      </p:pic>
      <p:pic>
        <p:nvPicPr>
          <p:cNvPr id="14" name="图片 13">
            <a:extLst>
              <a:ext uri="{FF2B5EF4-FFF2-40B4-BE49-F238E27FC236}">
                <a16:creationId xmlns:a16="http://schemas.microsoft.com/office/drawing/2014/main" id="{FE24E1B7-1FA9-4630-A129-E1256BB4F96F}"/>
              </a:ext>
            </a:extLst>
          </p:cNvPr>
          <p:cNvPicPr>
            <a:picLocks noChangeAspect="1"/>
          </p:cNvPicPr>
          <p:nvPr/>
        </p:nvPicPr>
        <p:blipFill>
          <a:blip r:embed="rId3"/>
          <a:stretch>
            <a:fillRect/>
          </a:stretch>
        </p:blipFill>
        <p:spPr>
          <a:xfrm>
            <a:off x="4633872" y="3945380"/>
            <a:ext cx="701101" cy="707197"/>
          </a:xfrm>
          <a:prstGeom prst="rect">
            <a:avLst/>
          </a:prstGeom>
        </p:spPr>
      </p:pic>
      <p:pic>
        <p:nvPicPr>
          <p:cNvPr id="15" name="图片 14">
            <a:extLst>
              <a:ext uri="{FF2B5EF4-FFF2-40B4-BE49-F238E27FC236}">
                <a16:creationId xmlns:a16="http://schemas.microsoft.com/office/drawing/2014/main" id="{F6E37F84-DA56-49FF-8822-C9AD5378CBE2}"/>
              </a:ext>
            </a:extLst>
          </p:cNvPr>
          <p:cNvPicPr>
            <a:picLocks noChangeAspect="1"/>
          </p:cNvPicPr>
          <p:nvPr/>
        </p:nvPicPr>
        <p:blipFill>
          <a:blip r:embed="rId4">
            <a:duotone>
              <a:prstClr val="black"/>
              <a:schemeClr val="accent5">
                <a:tint val="45000"/>
                <a:satMod val="400000"/>
              </a:schemeClr>
            </a:duotone>
          </a:blip>
          <a:stretch>
            <a:fillRect/>
          </a:stretch>
        </p:blipFill>
        <p:spPr>
          <a:xfrm>
            <a:off x="250540" y="4664528"/>
            <a:ext cx="2234473" cy="2234473"/>
          </a:xfrm>
          <a:prstGeom prst="rect">
            <a:avLst/>
          </a:prstGeom>
        </p:spPr>
      </p:pic>
      <p:sp>
        <p:nvSpPr>
          <p:cNvPr id="16" name="椭圆 15">
            <a:extLst>
              <a:ext uri="{FF2B5EF4-FFF2-40B4-BE49-F238E27FC236}">
                <a16:creationId xmlns:a16="http://schemas.microsoft.com/office/drawing/2014/main" id="{AC8AED35-7255-41F6-8936-A359BB1D4BBE}"/>
              </a:ext>
            </a:extLst>
          </p:cNvPr>
          <p:cNvSpPr/>
          <p:nvPr/>
        </p:nvSpPr>
        <p:spPr>
          <a:xfrm>
            <a:off x="603660" y="1829757"/>
            <a:ext cx="495300" cy="4953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7B38183D-4C67-454A-8886-0F67CD96DEDA}"/>
              </a:ext>
            </a:extLst>
          </p:cNvPr>
          <p:cNvSpPr/>
          <p:nvPr/>
        </p:nvSpPr>
        <p:spPr>
          <a:xfrm rot="2700000">
            <a:off x="1941652" y="1071898"/>
            <a:ext cx="2850800" cy="285080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思源黑体 CN Regular" panose="020B0500000000000000" pitchFamily="34" charset="-122"/>
              <a:ea typeface="微软雅黑" panose="020B0503020204020204" pitchFamily="34" charset="-122"/>
              <a:sym typeface="Bebas" pitchFamily="2" charset="0"/>
            </a:endParaRPr>
          </a:p>
        </p:txBody>
      </p:sp>
      <p:sp>
        <p:nvSpPr>
          <p:cNvPr id="22" name="TextBox 59">
            <a:extLst>
              <a:ext uri="{FF2B5EF4-FFF2-40B4-BE49-F238E27FC236}">
                <a16:creationId xmlns:a16="http://schemas.microsoft.com/office/drawing/2014/main" id="{6A281F3C-F0D3-4F14-BB2B-2DFA0C9E643F}"/>
              </a:ext>
            </a:extLst>
          </p:cNvPr>
          <p:cNvSpPr>
            <a:spLocks noChangeArrowheads="1"/>
          </p:cNvSpPr>
          <p:nvPr/>
        </p:nvSpPr>
        <p:spPr bwMode="auto">
          <a:xfrm flipH="1">
            <a:off x="2633564" y="1504477"/>
            <a:ext cx="14669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r>
              <a:rPr lang="en-US" altLang="zh-CN" sz="2800" dirty="0">
                <a:solidFill>
                  <a:schemeClr val="accent1"/>
                </a:solidFill>
                <a:latin typeface="Impact" panose="020B0806030902050204" pitchFamily="34" charset="0"/>
                <a:ea typeface="微软雅黑" panose="020B0503020204020204" pitchFamily="34" charset="-122"/>
                <a:sym typeface="Bebas" pitchFamily="2" charset="0"/>
              </a:rPr>
              <a:t>PART  01</a:t>
            </a:r>
          </a:p>
        </p:txBody>
      </p:sp>
      <p:sp>
        <p:nvSpPr>
          <p:cNvPr id="23" name="Rectangle 4">
            <a:extLst>
              <a:ext uri="{FF2B5EF4-FFF2-40B4-BE49-F238E27FC236}">
                <a16:creationId xmlns:a16="http://schemas.microsoft.com/office/drawing/2014/main" id="{74443BBE-7191-4E45-8505-39742EC167F8}"/>
              </a:ext>
            </a:extLst>
          </p:cNvPr>
          <p:cNvSpPr txBox="1">
            <a:spLocks noChangeArrowheads="1"/>
          </p:cNvSpPr>
          <p:nvPr/>
        </p:nvSpPr>
        <p:spPr bwMode="auto">
          <a:xfrm>
            <a:off x="1602539" y="2426598"/>
            <a:ext cx="3529026" cy="282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3600" b="0" dirty="0">
                <a:latin typeface="+mj-ea"/>
                <a:cs typeface="Meiryo UI" panose="020B0604030504040204" pitchFamily="34" charset="-128"/>
                <a:sym typeface="Bebas" pitchFamily="2" charset="0"/>
              </a:rPr>
              <a:t>选题背景及意义</a:t>
            </a:r>
          </a:p>
        </p:txBody>
      </p:sp>
    </p:spTree>
    <p:extLst>
      <p:ext uri="{BB962C8B-B14F-4D97-AF65-F5344CB8AC3E}">
        <p14:creationId xmlns:p14="http://schemas.microsoft.com/office/powerpoint/2010/main" val="163451178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par>
                                <p:cTn id="10" presetID="12" presetClass="entr" presetSubtype="4" fill="hold" grpId="0" nodeType="withEffect">
                                  <p:stCondLst>
                                    <p:cond delay="100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500"/>
                                        <p:tgtEl>
                                          <p:spTgt spid="22"/>
                                        </p:tgtEl>
                                        <p:attrNameLst>
                                          <p:attrName>ppt_y</p:attrName>
                                        </p:attrNameLst>
                                      </p:cBhvr>
                                      <p:tavLst>
                                        <p:tav tm="0">
                                          <p:val>
                                            <p:strVal val="#ppt_y+#ppt_h*1.125000"/>
                                          </p:val>
                                        </p:tav>
                                        <p:tav tm="100000">
                                          <p:val>
                                            <p:strVal val="#ppt_y"/>
                                          </p:val>
                                        </p:tav>
                                      </p:tavLst>
                                    </p:anim>
                                    <p:animEffect transition="in" filter="wipe(up)">
                                      <p:cBhvr>
                                        <p:cTn id="13" dur="500"/>
                                        <p:tgtEl>
                                          <p:spTgt spid="22"/>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p:bldP spid="2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F1345BA-2121-5B40-9F62-DF9A328D379C}"/>
              </a:ext>
            </a:extLst>
          </p:cNvPr>
          <p:cNvSpPr/>
          <p:nvPr/>
        </p:nvSpPr>
        <p:spPr>
          <a:xfrm>
            <a:off x="-367814" y="1025994"/>
            <a:ext cx="9879628" cy="1754326"/>
          </a:xfrm>
          <a:prstGeom prst="rect">
            <a:avLst/>
          </a:prstGeom>
          <a:noFill/>
        </p:spPr>
        <p:txBody>
          <a:bodyPr wrap="none" lIns="91440" tIns="45720" rIns="91440" bIns="45720">
            <a:spAutoFit/>
          </a:bodyPr>
          <a:lstStyle/>
          <a:p>
            <a:pPr algn="ctr"/>
            <a:r>
              <a:rPr lang="zh-CN" alt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五年后，</a:t>
            </a:r>
            <a:endParaRPr lang="en-US" altLang="zh-CN"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pPr algn="ctr"/>
            <a:r>
              <a:rPr lang="zh-CN" alt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现在所有的想象可能都是可笑的</a:t>
            </a:r>
          </a:p>
        </p:txBody>
      </p:sp>
    </p:spTree>
    <p:extLst>
      <p:ext uri="{BB962C8B-B14F-4D97-AF65-F5344CB8AC3E}">
        <p14:creationId xmlns:p14="http://schemas.microsoft.com/office/powerpoint/2010/main" val="69065225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257">
            <a:extLst>
              <a:ext uri="{FF2B5EF4-FFF2-40B4-BE49-F238E27FC236}">
                <a16:creationId xmlns:a16="http://schemas.microsoft.com/office/drawing/2014/main" id="{D9AE307F-A33E-40B4-8B9F-D41CCB3001DA}"/>
              </a:ext>
            </a:extLst>
          </p:cNvPr>
          <p:cNvSpPr>
            <a:spLocks/>
          </p:cNvSpPr>
          <p:nvPr/>
        </p:nvSpPr>
        <p:spPr bwMode="auto">
          <a:xfrm>
            <a:off x="3143718" y="3797295"/>
            <a:ext cx="5197475" cy="3470275"/>
          </a:xfrm>
          <a:custGeom>
            <a:avLst/>
            <a:gdLst>
              <a:gd name="T0" fmla="*/ 1128 w 1378"/>
              <a:gd name="T1" fmla="*/ 38 h 919"/>
              <a:gd name="T2" fmla="*/ 987 w 1378"/>
              <a:gd name="T3" fmla="*/ 235 h 919"/>
              <a:gd name="T4" fmla="*/ 943 w 1378"/>
              <a:gd name="T5" fmla="*/ 265 h 919"/>
              <a:gd name="T6" fmla="*/ 820 w 1378"/>
              <a:gd name="T7" fmla="*/ 216 h 919"/>
              <a:gd name="T8" fmla="*/ 710 w 1378"/>
              <a:gd name="T9" fmla="*/ 136 h 919"/>
              <a:gd name="T10" fmla="*/ 549 w 1378"/>
              <a:gd name="T11" fmla="*/ 209 h 919"/>
              <a:gd name="T12" fmla="*/ 394 w 1378"/>
              <a:gd name="T13" fmla="*/ 302 h 919"/>
              <a:gd name="T14" fmla="*/ 284 w 1378"/>
              <a:gd name="T15" fmla="*/ 275 h 919"/>
              <a:gd name="T16" fmla="*/ 0 w 1378"/>
              <a:gd name="T17" fmla="*/ 392 h 919"/>
              <a:gd name="T18" fmla="*/ 172 w 1378"/>
              <a:gd name="T19" fmla="*/ 468 h 919"/>
              <a:gd name="T20" fmla="*/ 544 w 1378"/>
              <a:gd name="T21" fmla="*/ 807 h 919"/>
              <a:gd name="T22" fmla="*/ 826 w 1378"/>
              <a:gd name="T23" fmla="*/ 892 h 919"/>
              <a:gd name="T24" fmla="*/ 1012 w 1378"/>
              <a:gd name="T25" fmla="*/ 672 h 919"/>
              <a:gd name="T26" fmla="*/ 1056 w 1378"/>
              <a:gd name="T27" fmla="*/ 463 h 919"/>
              <a:gd name="T28" fmla="*/ 1157 w 1378"/>
              <a:gd name="T29" fmla="*/ 278 h 919"/>
              <a:gd name="T30" fmla="*/ 1293 w 1378"/>
              <a:gd name="T31" fmla="*/ 190 h 919"/>
              <a:gd name="T32" fmla="*/ 1317 w 1378"/>
              <a:gd name="T33" fmla="*/ 41 h 919"/>
              <a:gd name="T34" fmla="*/ 1128 w 1378"/>
              <a:gd name="T35" fmla="*/ 38 h 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78" h="919">
                <a:moveTo>
                  <a:pt x="1128" y="38"/>
                </a:moveTo>
                <a:cubicBezTo>
                  <a:pt x="1061" y="85"/>
                  <a:pt x="1043" y="177"/>
                  <a:pt x="987" y="235"/>
                </a:cubicBezTo>
                <a:cubicBezTo>
                  <a:pt x="974" y="248"/>
                  <a:pt x="960" y="260"/>
                  <a:pt x="943" y="265"/>
                </a:cubicBezTo>
                <a:cubicBezTo>
                  <a:pt x="898" y="278"/>
                  <a:pt x="853" y="249"/>
                  <a:pt x="820" y="216"/>
                </a:cubicBezTo>
                <a:cubicBezTo>
                  <a:pt x="787" y="184"/>
                  <a:pt x="755" y="146"/>
                  <a:pt x="710" y="136"/>
                </a:cubicBezTo>
                <a:cubicBezTo>
                  <a:pt x="650" y="123"/>
                  <a:pt x="593" y="166"/>
                  <a:pt x="549" y="209"/>
                </a:cubicBezTo>
                <a:cubicBezTo>
                  <a:pt x="505" y="252"/>
                  <a:pt x="456" y="301"/>
                  <a:pt x="394" y="302"/>
                </a:cubicBezTo>
                <a:cubicBezTo>
                  <a:pt x="356" y="303"/>
                  <a:pt x="320" y="284"/>
                  <a:pt x="284" y="275"/>
                </a:cubicBezTo>
                <a:cubicBezTo>
                  <a:pt x="177" y="247"/>
                  <a:pt x="55" y="297"/>
                  <a:pt x="0" y="392"/>
                </a:cubicBezTo>
                <a:cubicBezTo>
                  <a:pt x="64" y="396"/>
                  <a:pt x="121" y="430"/>
                  <a:pt x="172" y="468"/>
                </a:cubicBezTo>
                <a:cubicBezTo>
                  <a:pt x="306" y="569"/>
                  <a:pt x="411" y="704"/>
                  <a:pt x="544" y="807"/>
                </a:cubicBezTo>
                <a:cubicBezTo>
                  <a:pt x="625" y="869"/>
                  <a:pt x="728" y="919"/>
                  <a:pt x="826" y="892"/>
                </a:cubicBezTo>
                <a:cubicBezTo>
                  <a:pt x="922" y="865"/>
                  <a:pt x="984" y="768"/>
                  <a:pt x="1012" y="672"/>
                </a:cubicBezTo>
                <a:cubicBezTo>
                  <a:pt x="1032" y="603"/>
                  <a:pt x="1039" y="532"/>
                  <a:pt x="1056" y="463"/>
                </a:cubicBezTo>
                <a:cubicBezTo>
                  <a:pt x="1073" y="393"/>
                  <a:pt x="1103" y="324"/>
                  <a:pt x="1157" y="278"/>
                </a:cubicBezTo>
                <a:cubicBezTo>
                  <a:pt x="1198" y="243"/>
                  <a:pt x="1251" y="224"/>
                  <a:pt x="1293" y="190"/>
                </a:cubicBezTo>
                <a:cubicBezTo>
                  <a:pt x="1337" y="154"/>
                  <a:pt x="1378" y="79"/>
                  <a:pt x="1317" y="41"/>
                </a:cubicBezTo>
                <a:cubicBezTo>
                  <a:pt x="1262" y="7"/>
                  <a:pt x="1182" y="0"/>
                  <a:pt x="1128" y="3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任意多边形: 形状 17">
            <a:extLst>
              <a:ext uri="{FF2B5EF4-FFF2-40B4-BE49-F238E27FC236}">
                <a16:creationId xmlns:a16="http://schemas.microsoft.com/office/drawing/2014/main" id="{B25D94F3-0836-4C4C-8F9C-4F1A04196371}"/>
              </a:ext>
            </a:extLst>
          </p:cNvPr>
          <p:cNvSpPr/>
          <p:nvPr/>
        </p:nvSpPr>
        <p:spPr>
          <a:xfrm rot="2609415">
            <a:off x="1672192" y="4602292"/>
            <a:ext cx="914400" cy="301752"/>
          </a:xfrm>
          <a:custGeom>
            <a:avLst/>
            <a:gdLst>
              <a:gd name="connsiteX0" fmla="*/ 147108 w 914400"/>
              <a:gd name="connsiteY0" fmla="*/ 0 h 301752"/>
              <a:gd name="connsiteX1" fmla="*/ 767292 w 914400"/>
              <a:gd name="connsiteY1" fmla="*/ 0 h 301752"/>
              <a:gd name="connsiteX2" fmla="*/ 914400 w 914400"/>
              <a:gd name="connsiteY2" fmla="*/ 150876 h 301752"/>
              <a:gd name="connsiteX3" fmla="*/ 767292 w 914400"/>
              <a:gd name="connsiteY3" fmla="*/ 301752 h 301752"/>
              <a:gd name="connsiteX4" fmla="*/ 147108 w 914400"/>
              <a:gd name="connsiteY4" fmla="*/ 301752 h 301752"/>
              <a:gd name="connsiteX5" fmla="*/ 0 w 914400"/>
              <a:gd name="connsiteY5" fmla="*/ 150876 h 301752"/>
              <a:gd name="connsiteX6" fmla="*/ 147108 w 914400"/>
              <a:gd name="connsiteY6" fmla="*/ 0 h 301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 h="301752">
                <a:moveTo>
                  <a:pt x="147108" y="0"/>
                </a:moveTo>
                <a:lnTo>
                  <a:pt x="767292" y="0"/>
                </a:lnTo>
                <a:cubicBezTo>
                  <a:pt x="848529" y="0"/>
                  <a:pt x="914400" y="67545"/>
                  <a:pt x="914400" y="150876"/>
                </a:cubicBezTo>
                <a:cubicBezTo>
                  <a:pt x="914400" y="234207"/>
                  <a:pt x="848529" y="301752"/>
                  <a:pt x="767292" y="301752"/>
                </a:cubicBezTo>
                <a:lnTo>
                  <a:pt x="147108" y="301752"/>
                </a:lnTo>
                <a:cubicBezTo>
                  <a:pt x="65871" y="301752"/>
                  <a:pt x="0" y="234207"/>
                  <a:pt x="0" y="150876"/>
                </a:cubicBezTo>
                <a:cubicBezTo>
                  <a:pt x="0" y="67545"/>
                  <a:pt x="65871" y="0"/>
                  <a:pt x="147108" y="0"/>
                </a:cubicBezTo>
                <a:close/>
              </a:path>
            </a:pathLst>
          </a:custGeom>
          <a:gradFill>
            <a:gsLst>
              <a:gs pos="0">
                <a:schemeClr val="accent1"/>
              </a:gs>
              <a:gs pos="100000">
                <a:schemeClr val="accent2"/>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19" name="图片 18">
            <a:extLst>
              <a:ext uri="{FF2B5EF4-FFF2-40B4-BE49-F238E27FC236}">
                <a16:creationId xmlns:a16="http://schemas.microsoft.com/office/drawing/2014/main" id="{C526DE9F-1099-4D21-B757-55277274A519}"/>
              </a:ext>
            </a:extLst>
          </p:cNvPr>
          <p:cNvPicPr>
            <a:picLocks noChangeAspect="1"/>
          </p:cNvPicPr>
          <p:nvPr/>
        </p:nvPicPr>
        <p:blipFill>
          <a:blip r:embed="rId3"/>
          <a:stretch>
            <a:fillRect/>
          </a:stretch>
        </p:blipFill>
        <p:spPr>
          <a:xfrm>
            <a:off x="6363275" y="932142"/>
            <a:ext cx="1167071" cy="1177219"/>
          </a:xfrm>
          <a:prstGeom prst="rect">
            <a:avLst/>
          </a:prstGeom>
        </p:spPr>
      </p:pic>
      <p:sp>
        <p:nvSpPr>
          <p:cNvPr id="20" name="Freeform 253">
            <a:extLst>
              <a:ext uri="{FF2B5EF4-FFF2-40B4-BE49-F238E27FC236}">
                <a16:creationId xmlns:a16="http://schemas.microsoft.com/office/drawing/2014/main" id="{B25669E2-6905-40C6-88E0-AD7208D02D3A}"/>
              </a:ext>
            </a:extLst>
          </p:cNvPr>
          <p:cNvSpPr>
            <a:spLocks/>
          </p:cNvSpPr>
          <p:nvPr/>
        </p:nvSpPr>
        <p:spPr bwMode="auto">
          <a:xfrm>
            <a:off x="-1971059" y="-1446845"/>
            <a:ext cx="3000375" cy="5329238"/>
          </a:xfrm>
          <a:custGeom>
            <a:avLst/>
            <a:gdLst>
              <a:gd name="T0" fmla="*/ 768 w 794"/>
              <a:gd name="T1" fmla="*/ 1178 h 1413"/>
              <a:gd name="T2" fmla="*/ 608 w 794"/>
              <a:gd name="T3" fmla="*/ 996 h 1413"/>
              <a:gd name="T4" fmla="*/ 589 w 794"/>
              <a:gd name="T5" fmla="*/ 946 h 1413"/>
              <a:gd name="T6" fmla="*/ 664 w 794"/>
              <a:gd name="T7" fmla="*/ 838 h 1413"/>
              <a:gd name="T8" fmla="*/ 767 w 794"/>
              <a:gd name="T9" fmla="*/ 749 h 1413"/>
              <a:gd name="T10" fmla="*/ 733 w 794"/>
              <a:gd name="T11" fmla="*/ 576 h 1413"/>
              <a:gd name="T12" fmla="*/ 677 w 794"/>
              <a:gd name="T13" fmla="*/ 404 h 1413"/>
              <a:gd name="T14" fmla="*/ 729 w 794"/>
              <a:gd name="T15" fmla="*/ 302 h 1413"/>
              <a:gd name="T16" fmla="*/ 679 w 794"/>
              <a:gd name="T17" fmla="*/ 0 h 1413"/>
              <a:gd name="T18" fmla="*/ 566 w 794"/>
              <a:gd name="T19" fmla="*/ 150 h 1413"/>
              <a:gd name="T20" fmla="*/ 152 w 794"/>
              <a:gd name="T21" fmla="*/ 436 h 1413"/>
              <a:gd name="T22" fmla="*/ 5 w 794"/>
              <a:gd name="T23" fmla="*/ 690 h 1413"/>
              <a:gd name="T24" fmla="*/ 177 w 794"/>
              <a:gd name="T25" fmla="*/ 922 h 1413"/>
              <a:gd name="T26" fmla="*/ 371 w 794"/>
              <a:gd name="T27" fmla="*/ 1012 h 1413"/>
              <a:gd name="T28" fmla="*/ 528 w 794"/>
              <a:gd name="T29" fmla="*/ 1152 h 1413"/>
              <a:gd name="T30" fmla="*/ 582 w 794"/>
              <a:gd name="T31" fmla="*/ 1305 h 1413"/>
              <a:gd name="T32" fmla="*/ 723 w 794"/>
              <a:gd name="T33" fmla="*/ 1362 h 1413"/>
              <a:gd name="T34" fmla="*/ 768 w 794"/>
              <a:gd name="T35" fmla="*/ 1178 h 1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4" h="1413">
                <a:moveTo>
                  <a:pt x="768" y="1178"/>
                </a:moveTo>
                <a:cubicBezTo>
                  <a:pt x="738" y="1103"/>
                  <a:pt x="652" y="1065"/>
                  <a:pt x="608" y="996"/>
                </a:cubicBezTo>
                <a:cubicBezTo>
                  <a:pt x="598" y="981"/>
                  <a:pt x="590" y="964"/>
                  <a:pt x="589" y="946"/>
                </a:cubicBezTo>
                <a:cubicBezTo>
                  <a:pt x="586" y="900"/>
                  <a:pt x="625" y="863"/>
                  <a:pt x="664" y="838"/>
                </a:cubicBezTo>
                <a:cubicBezTo>
                  <a:pt x="703" y="814"/>
                  <a:pt x="748" y="791"/>
                  <a:pt x="767" y="749"/>
                </a:cubicBezTo>
                <a:cubicBezTo>
                  <a:pt x="794" y="694"/>
                  <a:pt x="764" y="628"/>
                  <a:pt x="733" y="576"/>
                </a:cubicBezTo>
                <a:cubicBezTo>
                  <a:pt x="701" y="523"/>
                  <a:pt x="665" y="464"/>
                  <a:pt x="677" y="404"/>
                </a:cubicBezTo>
                <a:cubicBezTo>
                  <a:pt x="685" y="367"/>
                  <a:pt x="711" y="336"/>
                  <a:pt x="729" y="302"/>
                </a:cubicBezTo>
                <a:cubicBezTo>
                  <a:pt x="781" y="205"/>
                  <a:pt x="759" y="75"/>
                  <a:pt x="679" y="0"/>
                </a:cubicBezTo>
                <a:cubicBezTo>
                  <a:pt x="661" y="61"/>
                  <a:pt x="615" y="109"/>
                  <a:pt x="566" y="150"/>
                </a:cubicBezTo>
                <a:cubicBezTo>
                  <a:pt x="437" y="258"/>
                  <a:pt x="282" y="329"/>
                  <a:pt x="152" y="436"/>
                </a:cubicBezTo>
                <a:cubicBezTo>
                  <a:pt x="73" y="500"/>
                  <a:pt x="0" y="589"/>
                  <a:pt x="5" y="690"/>
                </a:cubicBezTo>
                <a:cubicBezTo>
                  <a:pt x="9" y="791"/>
                  <a:pt x="89" y="873"/>
                  <a:pt x="177" y="922"/>
                </a:cubicBezTo>
                <a:cubicBezTo>
                  <a:pt x="239" y="957"/>
                  <a:pt x="307" y="980"/>
                  <a:pt x="371" y="1012"/>
                </a:cubicBezTo>
                <a:cubicBezTo>
                  <a:pt x="434" y="1045"/>
                  <a:pt x="495" y="1089"/>
                  <a:pt x="528" y="1152"/>
                </a:cubicBezTo>
                <a:cubicBezTo>
                  <a:pt x="552" y="1201"/>
                  <a:pt x="559" y="1256"/>
                  <a:pt x="582" y="1305"/>
                </a:cubicBezTo>
                <a:cubicBezTo>
                  <a:pt x="607" y="1356"/>
                  <a:pt x="672" y="1413"/>
                  <a:pt x="723" y="1362"/>
                </a:cubicBezTo>
                <a:cubicBezTo>
                  <a:pt x="768" y="1317"/>
                  <a:pt x="793" y="1240"/>
                  <a:pt x="768" y="117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21" name="图片 20">
            <a:extLst>
              <a:ext uri="{FF2B5EF4-FFF2-40B4-BE49-F238E27FC236}">
                <a16:creationId xmlns:a16="http://schemas.microsoft.com/office/drawing/2014/main" id="{978C8FF6-8219-422C-A6AA-8090DAF3B79C}"/>
              </a:ext>
            </a:extLst>
          </p:cNvPr>
          <p:cNvPicPr>
            <a:picLocks noChangeAspect="1"/>
          </p:cNvPicPr>
          <p:nvPr/>
        </p:nvPicPr>
        <p:blipFill>
          <a:blip r:embed="rId4">
            <a:duotone>
              <a:prstClr val="black"/>
              <a:schemeClr val="accent5">
                <a:tint val="45000"/>
                <a:satMod val="400000"/>
              </a:schemeClr>
            </a:duotone>
          </a:blip>
          <a:stretch>
            <a:fillRect/>
          </a:stretch>
        </p:blipFill>
        <p:spPr>
          <a:xfrm>
            <a:off x="6872839" y="-1117237"/>
            <a:ext cx="2234473" cy="2234473"/>
          </a:xfrm>
          <a:prstGeom prst="rect">
            <a:avLst/>
          </a:prstGeom>
        </p:spPr>
      </p:pic>
      <p:pic>
        <p:nvPicPr>
          <p:cNvPr id="23" name="图片 22">
            <a:extLst>
              <a:ext uri="{FF2B5EF4-FFF2-40B4-BE49-F238E27FC236}">
                <a16:creationId xmlns:a16="http://schemas.microsoft.com/office/drawing/2014/main" id="{C9F12E01-CE2A-4F7B-953C-D9B0457FE120}"/>
              </a:ext>
            </a:extLst>
          </p:cNvPr>
          <p:cNvPicPr>
            <a:picLocks noChangeAspect="1"/>
          </p:cNvPicPr>
          <p:nvPr/>
        </p:nvPicPr>
        <p:blipFill>
          <a:blip r:embed="rId3"/>
          <a:stretch>
            <a:fillRect/>
          </a:stretch>
        </p:blipFill>
        <p:spPr>
          <a:xfrm>
            <a:off x="4248864" y="3957331"/>
            <a:ext cx="701101" cy="707197"/>
          </a:xfrm>
          <a:prstGeom prst="rect">
            <a:avLst/>
          </a:prstGeom>
        </p:spPr>
      </p:pic>
      <p:pic>
        <p:nvPicPr>
          <p:cNvPr id="24" name="图片 23">
            <a:extLst>
              <a:ext uri="{FF2B5EF4-FFF2-40B4-BE49-F238E27FC236}">
                <a16:creationId xmlns:a16="http://schemas.microsoft.com/office/drawing/2014/main" id="{D033245C-F72A-4402-B888-51748162D925}"/>
              </a:ext>
            </a:extLst>
          </p:cNvPr>
          <p:cNvPicPr>
            <a:picLocks noChangeAspect="1"/>
          </p:cNvPicPr>
          <p:nvPr/>
        </p:nvPicPr>
        <p:blipFill>
          <a:blip r:embed="rId4">
            <a:duotone>
              <a:prstClr val="black"/>
              <a:schemeClr val="accent5">
                <a:tint val="45000"/>
                <a:satMod val="400000"/>
              </a:schemeClr>
            </a:duotone>
          </a:blip>
          <a:stretch>
            <a:fillRect/>
          </a:stretch>
        </p:blipFill>
        <p:spPr>
          <a:xfrm>
            <a:off x="250540" y="4664528"/>
            <a:ext cx="2234473" cy="2234473"/>
          </a:xfrm>
          <a:prstGeom prst="rect">
            <a:avLst/>
          </a:prstGeom>
        </p:spPr>
      </p:pic>
      <p:sp>
        <p:nvSpPr>
          <p:cNvPr id="25" name="椭圆 24">
            <a:extLst>
              <a:ext uri="{FF2B5EF4-FFF2-40B4-BE49-F238E27FC236}">
                <a16:creationId xmlns:a16="http://schemas.microsoft.com/office/drawing/2014/main" id="{DC5BBF1B-F4E3-42D1-A18A-2137E959D6F3}"/>
              </a:ext>
            </a:extLst>
          </p:cNvPr>
          <p:cNvSpPr/>
          <p:nvPr/>
        </p:nvSpPr>
        <p:spPr>
          <a:xfrm>
            <a:off x="603660" y="1829757"/>
            <a:ext cx="495300" cy="4953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D0285471-DA9B-46AB-BA78-B916CAA5058E}"/>
              </a:ext>
            </a:extLst>
          </p:cNvPr>
          <p:cNvSpPr txBox="1"/>
          <p:nvPr/>
        </p:nvSpPr>
        <p:spPr>
          <a:xfrm>
            <a:off x="1614732" y="2173198"/>
            <a:ext cx="3156633" cy="769441"/>
          </a:xfrm>
          <a:prstGeom prst="rect">
            <a:avLst/>
          </a:prstGeom>
          <a:noFill/>
          <a:effectLst>
            <a:outerShdw blurRad="63500" sx="102000" sy="102000" algn="ctr" rotWithShape="0">
              <a:prstClr val="black">
                <a:alpha val="50000"/>
              </a:prstClr>
            </a:outerShdw>
          </a:effectLst>
        </p:spPr>
        <p:txBody>
          <a:bodyPr wrap="none" rtlCol="0">
            <a:spAutoFit/>
          </a:bodyPr>
          <a:lstStyle/>
          <a:p>
            <a:pPr algn="ctr"/>
            <a:r>
              <a:rPr lang="en-US" altLang="zh-CN" sz="4400" dirty="0">
                <a:solidFill>
                  <a:schemeClr val="bg1"/>
                </a:solidFill>
                <a:latin typeface="+mj-ea"/>
                <a:ea typeface="+mj-ea"/>
              </a:rPr>
              <a:t>—  </a:t>
            </a:r>
            <a:r>
              <a:rPr lang="zh-CN" altLang="en-US" sz="4400" dirty="0">
                <a:solidFill>
                  <a:schemeClr val="bg1"/>
                </a:solidFill>
                <a:latin typeface="+mj-ea"/>
                <a:ea typeface="+mj-ea"/>
              </a:rPr>
              <a:t>谢谢！</a:t>
            </a:r>
            <a:r>
              <a:rPr lang="en-US" altLang="zh-CN" sz="4400" dirty="0">
                <a:solidFill>
                  <a:schemeClr val="bg1"/>
                </a:solidFill>
                <a:latin typeface="+mj-ea"/>
                <a:ea typeface="+mj-ea"/>
              </a:rPr>
              <a:t>—</a:t>
            </a:r>
            <a:endParaRPr lang="zh-CN" altLang="en-US" sz="4400" dirty="0">
              <a:solidFill>
                <a:schemeClr val="bg1"/>
              </a:solidFill>
              <a:latin typeface="+mj-ea"/>
              <a:ea typeface="+mj-ea"/>
            </a:endParaRPr>
          </a:p>
        </p:txBody>
      </p:sp>
      <p:sp>
        <p:nvSpPr>
          <p:cNvPr id="41" name="矩形: 圆角 10">
            <a:extLst>
              <a:ext uri="{FF2B5EF4-FFF2-40B4-BE49-F238E27FC236}">
                <a16:creationId xmlns:a16="http://schemas.microsoft.com/office/drawing/2014/main" id="{8F4F018B-E62B-4909-A367-19FEAE873F1C}"/>
              </a:ext>
            </a:extLst>
          </p:cNvPr>
          <p:cNvSpPr/>
          <p:nvPr/>
        </p:nvSpPr>
        <p:spPr>
          <a:xfrm>
            <a:off x="2232614" y="3101713"/>
            <a:ext cx="1822208" cy="528994"/>
          </a:xfrm>
          <a:prstGeom prst="roundRect">
            <a:avLst>
              <a:gd name="adj" fmla="val 50000"/>
            </a:avLst>
          </a:prstGeom>
          <a:noFill/>
          <a:ln w="12700">
            <a:solidFill>
              <a:schemeClr val="bg1"/>
            </a:solidFill>
            <a:round/>
            <a:headEnd/>
            <a:tailEnd/>
          </a:ln>
          <a:effectLst/>
        </p:spPr>
        <p:txBody>
          <a:bodyPr vert="horz" wrap="square" lIns="68580" tIns="34290" rIns="68580" bIns="34290" numCol="1" anchor="ctr" anchorCtr="0" compatLnSpc="1">
            <a:prstTxWarp prst="textNoShape">
              <a:avLst/>
            </a:prstTxWarp>
          </a:bodyPr>
          <a:lstStyle/>
          <a:p>
            <a:pPr algn="ctr"/>
            <a:r>
              <a:rPr lang="zh-CN" altLang="en-US" sz="2000" dirty="0">
                <a:solidFill>
                  <a:schemeClr val="bg1"/>
                </a:solidFill>
                <a:latin typeface="+mj-lt"/>
              </a:rPr>
              <a:t>第九组</a:t>
            </a:r>
          </a:p>
        </p:txBody>
      </p:sp>
      <p:sp>
        <p:nvSpPr>
          <p:cNvPr id="11" name="椭圆 10">
            <a:extLst>
              <a:ext uri="{FF2B5EF4-FFF2-40B4-BE49-F238E27FC236}">
                <a16:creationId xmlns:a16="http://schemas.microsoft.com/office/drawing/2014/main" id="{505DECC7-0BCE-4C9F-BDA6-9B7C57D32CA0}"/>
              </a:ext>
            </a:extLst>
          </p:cNvPr>
          <p:cNvSpPr/>
          <p:nvPr/>
        </p:nvSpPr>
        <p:spPr>
          <a:xfrm>
            <a:off x="4771365" y="1328614"/>
            <a:ext cx="4604186" cy="4604186"/>
          </a:xfrm>
          <a:prstGeom prst="ellipse">
            <a:avLst/>
          </a:prstGeom>
          <a:noFill/>
          <a:ln w="25400">
            <a:gradFill>
              <a:gsLst>
                <a:gs pos="0">
                  <a:schemeClr val="accent1"/>
                </a:gs>
                <a:gs pos="100000">
                  <a:schemeClr val="accent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4472533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childTnLst>
                          </p:cTn>
                        </p:par>
                        <p:par>
                          <p:cTn id="10" fill="hold">
                            <p:stCondLst>
                              <p:cond delay="700"/>
                            </p:stCondLst>
                            <p:childTnLst>
                              <p:par>
                                <p:cTn id="11" presetID="23" presetClass="entr" presetSubtype="16" fill="hold" grpId="0" nodeType="after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p:cTn id="13" dur="600" fill="hold"/>
                                        <p:tgtEl>
                                          <p:spTgt spid="41"/>
                                        </p:tgtEl>
                                        <p:attrNameLst>
                                          <p:attrName>ppt_w</p:attrName>
                                        </p:attrNameLst>
                                      </p:cBhvr>
                                      <p:tavLst>
                                        <p:tav tm="0">
                                          <p:val>
                                            <p:fltVal val="0"/>
                                          </p:val>
                                        </p:tav>
                                        <p:tav tm="100000">
                                          <p:val>
                                            <p:strVal val="#ppt_w"/>
                                          </p:val>
                                        </p:tav>
                                      </p:tavLst>
                                    </p:anim>
                                    <p:anim calcmode="lin" valueType="num">
                                      <p:cBhvr>
                                        <p:cTn id="14" dur="600" fill="hold"/>
                                        <p:tgtEl>
                                          <p:spTgt spid="4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1" grpId="0" animBg="1"/>
    </p:bldLst>
  </p:timing>
  <p:extLst>
    <p:ext uri="{E180D4A7-C9FB-4DFB-919C-405C955672EB}">
      <p14:showEvtLst xmlns:p14="http://schemas.microsoft.com/office/powerpoint/2010/main">
        <p14:playEvt time="1" objId="10"/>
      </p14:showEvtLst>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02850A9-9D2E-6FBC-0704-9606DC4C6DB5}"/>
              </a:ext>
            </a:extLst>
          </p:cNvPr>
          <p:cNvPicPr>
            <a:picLocks noChangeAspect="1"/>
          </p:cNvPicPr>
          <p:nvPr/>
        </p:nvPicPr>
        <p:blipFill>
          <a:blip r:embed="rId3"/>
          <a:stretch>
            <a:fillRect/>
          </a:stretch>
        </p:blipFill>
        <p:spPr>
          <a:xfrm>
            <a:off x="1343708" y="460794"/>
            <a:ext cx="3317192" cy="4221911"/>
          </a:xfrm>
          <a:prstGeom prst="rect">
            <a:avLst/>
          </a:prstGeom>
        </p:spPr>
      </p:pic>
      <p:sp>
        <p:nvSpPr>
          <p:cNvPr id="4" name="文本框 3">
            <a:extLst>
              <a:ext uri="{FF2B5EF4-FFF2-40B4-BE49-F238E27FC236}">
                <a16:creationId xmlns:a16="http://schemas.microsoft.com/office/drawing/2014/main" id="{E38C5E3E-B748-414E-94B7-1ED2A1342181}"/>
              </a:ext>
            </a:extLst>
          </p:cNvPr>
          <p:cNvSpPr txBox="1"/>
          <p:nvPr/>
        </p:nvSpPr>
        <p:spPr>
          <a:xfrm>
            <a:off x="4929285" y="1549400"/>
            <a:ext cx="3757515" cy="1384995"/>
          </a:xfrm>
          <a:prstGeom prst="rect">
            <a:avLst/>
          </a:prstGeom>
          <a:noFill/>
        </p:spPr>
        <p:txBody>
          <a:bodyPr wrap="square" rtlCol="0">
            <a:spAutoFit/>
          </a:bodyPr>
          <a:lstStyle/>
          <a:p>
            <a:r>
              <a:rPr lang="en-US" altLang="zh-CN" sz="2800" b="1" dirty="0">
                <a:latin typeface="+mj-ea"/>
                <a:ea typeface="+mj-ea"/>
              </a:rPr>
              <a:t>MOSS</a:t>
            </a:r>
          </a:p>
          <a:p>
            <a:r>
              <a:rPr lang="zh-CN" altLang="en-US" sz="2800" dirty="0">
                <a:latin typeface="+mj-ea"/>
                <a:ea typeface="+mj-ea"/>
              </a:rPr>
              <a:t>电影</a:t>
            </a:r>
            <a:r>
              <a:rPr lang="en-US" altLang="zh-CN" sz="2800" dirty="0">
                <a:latin typeface="+mj-ea"/>
                <a:ea typeface="+mj-ea"/>
              </a:rPr>
              <a:t>《</a:t>
            </a:r>
            <a:r>
              <a:rPr lang="zh-CN" altLang="en-US" sz="2800" dirty="0">
                <a:latin typeface="+mj-ea"/>
                <a:ea typeface="+mj-ea"/>
              </a:rPr>
              <a:t>流浪地球</a:t>
            </a:r>
            <a:r>
              <a:rPr lang="en-US" altLang="zh-CN" sz="2800" dirty="0">
                <a:latin typeface="+mj-ea"/>
                <a:ea typeface="+mj-ea"/>
              </a:rPr>
              <a:t>》</a:t>
            </a:r>
            <a:r>
              <a:rPr lang="zh-CN" altLang="en-US" sz="2800" dirty="0">
                <a:latin typeface="+mj-ea"/>
                <a:ea typeface="+mj-ea"/>
              </a:rPr>
              <a:t>系列中的智能量子计算机</a:t>
            </a:r>
          </a:p>
        </p:txBody>
      </p:sp>
    </p:spTree>
    <p:extLst>
      <p:ext uri="{BB962C8B-B14F-4D97-AF65-F5344CB8AC3E}">
        <p14:creationId xmlns:p14="http://schemas.microsoft.com/office/powerpoint/2010/main" val="367958229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79DFB31-A599-4C19-A9A4-D20F665C7388}"/>
              </a:ext>
            </a:extLst>
          </p:cNvPr>
          <p:cNvSpPr txBox="1"/>
          <p:nvPr/>
        </p:nvSpPr>
        <p:spPr>
          <a:xfrm>
            <a:off x="1082445" y="864044"/>
            <a:ext cx="7502755" cy="1200329"/>
          </a:xfrm>
          <a:prstGeom prst="rect">
            <a:avLst/>
          </a:prstGeom>
          <a:noFill/>
        </p:spPr>
        <p:txBody>
          <a:bodyPr wrap="square">
            <a:spAutoFit/>
          </a:bodyPr>
          <a:lstStyle/>
          <a:p>
            <a:r>
              <a:rPr lang="en-US" altLang="zh-CN" sz="2400" dirty="0"/>
              <a:t>	</a:t>
            </a:r>
            <a:r>
              <a:rPr lang="zh-CN" altLang="en-US" sz="2400" b="1" dirty="0"/>
              <a:t>人工智能</a:t>
            </a:r>
            <a:r>
              <a:rPr lang="zh-CN" altLang="en-US" sz="2400" dirty="0"/>
              <a:t>，简称</a:t>
            </a:r>
            <a:r>
              <a:rPr lang="en-US" altLang="zh-CN" sz="2400" dirty="0"/>
              <a:t>AI</a:t>
            </a:r>
            <a:r>
              <a:rPr lang="zh-CN" altLang="en-US" sz="2400" dirty="0"/>
              <a:t>，是研究、开发用于模拟、延伸和扩展人的智能的理论、方法、技术及应用系统的一门新的技术科学。</a:t>
            </a:r>
          </a:p>
        </p:txBody>
      </p:sp>
      <p:sp>
        <p:nvSpPr>
          <p:cNvPr id="5" name="文本框 4">
            <a:extLst>
              <a:ext uri="{FF2B5EF4-FFF2-40B4-BE49-F238E27FC236}">
                <a16:creationId xmlns:a16="http://schemas.microsoft.com/office/drawing/2014/main" id="{CB85F86A-6976-42A7-9621-DA07A3EDEBA2}"/>
              </a:ext>
            </a:extLst>
          </p:cNvPr>
          <p:cNvSpPr txBox="1"/>
          <p:nvPr/>
        </p:nvSpPr>
        <p:spPr>
          <a:xfrm>
            <a:off x="890685" y="342900"/>
            <a:ext cx="2698175" cy="523220"/>
          </a:xfrm>
          <a:prstGeom prst="rect">
            <a:avLst/>
          </a:prstGeom>
          <a:noFill/>
        </p:spPr>
        <p:txBody>
          <a:bodyPr wrap="none" rtlCol="0">
            <a:spAutoFit/>
          </a:bodyPr>
          <a:lstStyle/>
          <a:p>
            <a:r>
              <a:rPr lang="zh-CN" altLang="en-US" sz="2800" dirty="0">
                <a:latin typeface="+mj-ea"/>
                <a:ea typeface="+mj-ea"/>
              </a:rPr>
              <a:t>人工智能是什么</a:t>
            </a:r>
          </a:p>
        </p:txBody>
      </p:sp>
      <p:sp>
        <p:nvSpPr>
          <p:cNvPr id="6" name="文本框 5">
            <a:extLst>
              <a:ext uri="{FF2B5EF4-FFF2-40B4-BE49-F238E27FC236}">
                <a16:creationId xmlns:a16="http://schemas.microsoft.com/office/drawing/2014/main" id="{E50DAEDE-0898-4D3A-A282-11B873E70DD1}"/>
              </a:ext>
            </a:extLst>
          </p:cNvPr>
          <p:cNvSpPr txBox="1"/>
          <p:nvPr/>
        </p:nvSpPr>
        <p:spPr>
          <a:xfrm>
            <a:off x="1082445" y="2044328"/>
            <a:ext cx="7502754" cy="1200329"/>
          </a:xfrm>
          <a:prstGeom prst="rect">
            <a:avLst/>
          </a:prstGeom>
          <a:noFill/>
        </p:spPr>
        <p:txBody>
          <a:bodyPr wrap="square">
            <a:spAutoFit/>
          </a:bodyPr>
          <a:lstStyle/>
          <a:p>
            <a:pPr algn="just"/>
            <a:r>
              <a:rPr lang="en-US" altLang="zh-CN" sz="2400" dirty="0"/>
              <a:t>	</a:t>
            </a:r>
            <a:r>
              <a:rPr lang="zh-CN" altLang="en-US" sz="2400" dirty="0"/>
              <a:t>“人工智能是关于知识的学科</a:t>
            </a:r>
            <a:r>
              <a:rPr lang="en-US" altLang="zh-CN" sz="2400" dirty="0"/>
              <a:t>――</a:t>
            </a:r>
            <a:r>
              <a:rPr lang="zh-CN" altLang="en-US" sz="2400" dirty="0"/>
              <a:t>怎样表示知识以及怎样获得知识并使用知识的科学。”</a:t>
            </a:r>
            <a:endParaRPr lang="en-US" altLang="zh-CN" sz="2400" dirty="0"/>
          </a:p>
          <a:p>
            <a:pPr algn="r"/>
            <a:r>
              <a:rPr lang="en-US" altLang="zh-CN" sz="2400" dirty="0"/>
              <a:t>——</a:t>
            </a:r>
            <a:r>
              <a:rPr lang="zh-CN" altLang="en-US" sz="2400" dirty="0"/>
              <a:t>尼尔逊</a:t>
            </a:r>
          </a:p>
        </p:txBody>
      </p:sp>
      <p:sp>
        <p:nvSpPr>
          <p:cNvPr id="7" name="文本框 6">
            <a:extLst>
              <a:ext uri="{FF2B5EF4-FFF2-40B4-BE49-F238E27FC236}">
                <a16:creationId xmlns:a16="http://schemas.microsoft.com/office/drawing/2014/main" id="{1566A6DC-5542-412C-B4C0-68F65132E6B2}"/>
              </a:ext>
            </a:extLst>
          </p:cNvPr>
          <p:cNvSpPr txBox="1"/>
          <p:nvPr/>
        </p:nvSpPr>
        <p:spPr>
          <a:xfrm>
            <a:off x="1082445" y="3242581"/>
            <a:ext cx="7502754" cy="1200329"/>
          </a:xfrm>
          <a:prstGeom prst="rect">
            <a:avLst/>
          </a:prstGeom>
          <a:noFill/>
        </p:spPr>
        <p:txBody>
          <a:bodyPr wrap="square">
            <a:spAutoFit/>
          </a:bodyPr>
          <a:lstStyle/>
          <a:p>
            <a:pPr algn="just"/>
            <a:r>
              <a:rPr lang="en-US" altLang="zh-CN" sz="2400" dirty="0"/>
              <a:t>	</a:t>
            </a:r>
            <a:r>
              <a:rPr lang="zh-CN" altLang="en-US" sz="2400" dirty="0"/>
              <a:t>“人工智能就是研究如何使计算机去做过去只有人才能做的智能工作。”</a:t>
            </a:r>
            <a:endParaRPr lang="en-US" altLang="zh-CN" sz="2400" dirty="0"/>
          </a:p>
          <a:p>
            <a:pPr algn="r"/>
            <a:r>
              <a:rPr lang="en-US" altLang="zh-CN" sz="2400" dirty="0"/>
              <a:t>——</a:t>
            </a:r>
            <a:r>
              <a:rPr lang="zh-CN" altLang="en-US" sz="2400" dirty="0"/>
              <a:t>温斯顿</a:t>
            </a:r>
          </a:p>
        </p:txBody>
      </p:sp>
    </p:spTree>
    <p:extLst>
      <p:ext uri="{BB962C8B-B14F-4D97-AF65-F5344CB8AC3E}">
        <p14:creationId xmlns:p14="http://schemas.microsoft.com/office/powerpoint/2010/main" val="224445774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1EB4FD55-1A9B-46CF-86E1-AFC1035DD103}"/>
              </a:ext>
            </a:extLst>
          </p:cNvPr>
          <p:cNvCxnSpPr>
            <a:cxnSpLocks/>
          </p:cNvCxnSpPr>
          <p:nvPr/>
        </p:nvCxnSpPr>
        <p:spPr>
          <a:xfrm>
            <a:off x="4991043" y="-255181"/>
            <a:ext cx="0" cy="5656521"/>
          </a:xfrm>
          <a:prstGeom prst="line">
            <a:avLst/>
          </a:prstGeom>
          <a:ln w="28575">
            <a:solidFill>
              <a:srgbClr val="487B78"/>
            </a:solidFill>
          </a:ln>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a16="http://schemas.microsoft.com/office/drawing/2014/main" id="{E5853C22-8031-4106-A952-4D651AAB28FA}"/>
              </a:ext>
            </a:extLst>
          </p:cNvPr>
          <p:cNvGrpSpPr/>
          <p:nvPr/>
        </p:nvGrpSpPr>
        <p:grpSpPr>
          <a:xfrm>
            <a:off x="716203" y="1171470"/>
            <a:ext cx="4072167" cy="1640985"/>
            <a:chOff x="1344090" y="2409470"/>
            <a:chExt cx="4147686" cy="1640985"/>
          </a:xfrm>
        </p:grpSpPr>
        <p:sp>
          <p:nvSpPr>
            <p:cNvPr id="4" name="文本框 3">
              <a:extLst>
                <a:ext uri="{FF2B5EF4-FFF2-40B4-BE49-F238E27FC236}">
                  <a16:creationId xmlns:a16="http://schemas.microsoft.com/office/drawing/2014/main" id="{DA53BAF2-71E4-4399-98BE-213DA7B456D2}"/>
                </a:ext>
              </a:extLst>
            </p:cNvPr>
            <p:cNvSpPr txBox="1"/>
            <p:nvPr/>
          </p:nvSpPr>
          <p:spPr>
            <a:xfrm>
              <a:off x="1344090" y="2727016"/>
              <a:ext cx="4147686" cy="1323439"/>
            </a:xfrm>
            <a:prstGeom prst="rect">
              <a:avLst/>
            </a:prstGeom>
            <a:noFill/>
          </p:spPr>
          <p:txBody>
            <a:bodyPr wrap="square" rtlCol="0">
              <a:spAutoFit/>
            </a:bodyPr>
            <a:lstStyle/>
            <a:p>
              <a:pPr marL="0" marR="0" algn="r">
                <a:spcBef>
                  <a:spcPts val="0"/>
                </a:spcBef>
                <a:spcAft>
                  <a:spcPts val="0"/>
                </a:spcAft>
              </a:pPr>
              <a:r>
                <a:rPr lang="zh-CN" altLang="en-US" sz="2000" kern="100" dirty="0">
                  <a:effectLst/>
                  <a:latin typeface="宋体" panose="02010600030101010101" pitchFamily="2" charset="-122"/>
                  <a:ea typeface="宋体" panose="02010600030101010101" pitchFamily="2" charset="-122"/>
                  <a:cs typeface="Times New Roman" panose="02020603050405020304" pitchFamily="18" charset="0"/>
                </a:rPr>
                <a:t>图灵测试</a:t>
              </a:r>
              <a:endParaRPr lang="zh-CN" altLang="en-US" sz="20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algn="r">
                <a:spcBef>
                  <a:spcPts val="0"/>
                </a:spcBef>
                <a:spcAft>
                  <a:spcPts val="0"/>
                </a:spcAft>
              </a:pPr>
              <a:r>
                <a:rPr lang="zh-CN" altLang="en-US" sz="2000" kern="100" dirty="0">
                  <a:effectLst/>
                  <a:latin typeface="宋体" panose="02010600030101010101" pitchFamily="2" charset="-122"/>
                  <a:ea typeface="宋体" panose="02010600030101010101" pitchFamily="2" charset="-122"/>
                  <a:cs typeface="Times New Roman" panose="02020603050405020304" pitchFamily="18" charset="0"/>
                </a:rPr>
                <a:t>世界上第一台神经网络计算机</a:t>
              </a:r>
              <a:endParaRPr lang="zh-CN" altLang="en-US" sz="20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algn="r">
                <a:spcBef>
                  <a:spcPts val="0"/>
                </a:spcBef>
                <a:spcAft>
                  <a:spcPts val="0"/>
                </a:spcAft>
              </a:pPr>
              <a:r>
                <a:rPr lang="zh-CN" altLang="en-US" sz="2000" kern="100" dirty="0">
                  <a:effectLst/>
                  <a:latin typeface="宋体" panose="02010600030101010101" pitchFamily="2" charset="-122"/>
                  <a:ea typeface="宋体" panose="02010600030101010101" pitchFamily="2" charset="-122"/>
                  <a:cs typeface="Times New Roman" panose="02020603050405020304" pitchFamily="18" charset="0"/>
                </a:rPr>
                <a:t>早期人工智能程序</a:t>
              </a:r>
              <a:endParaRPr lang="zh-CN" altLang="en-US" sz="20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B6891352-DFA6-4F36-8582-54E711AE9983}"/>
                </a:ext>
              </a:extLst>
            </p:cNvPr>
            <p:cNvSpPr txBox="1"/>
            <p:nvPr/>
          </p:nvSpPr>
          <p:spPr>
            <a:xfrm>
              <a:off x="2815593" y="2409470"/>
              <a:ext cx="2673003" cy="400110"/>
            </a:xfrm>
            <a:prstGeom prst="rect">
              <a:avLst/>
            </a:prstGeom>
            <a:noFill/>
          </p:spPr>
          <p:txBody>
            <a:bodyPr wrap="square" rtlCol="0">
              <a:spAutoFit/>
            </a:bodyPr>
            <a:lstStyle/>
            <a:p>
              <a:pPr marR="0" algn="r">
                <a:spcBef>
                  <a:spcPts val="0"/>
                </a:spcBef>
                <a:spcAft>
                  <a:spcPts val="0"/>
                </a:spcAft>
              </a:pPr>
              <a:r>
                <a:rPr lang="en-US" altLang="zh-CN" sz="2000" b="1" dirty="0">
                  <a:solidFill>
                    <a:srgbClr val="487B78"/>
                  </a:solidFill>
                  <a:latin typeface="思源黑体 CN Bold" panose="020B0800000000000000" pitchFamily="34" charset="-122"/>
                  <a:ea typeface="思源黑体 CN Bold" panose="020B0800000000000000" pitchFamily="34" charset="-122"/>
                  <a:cs typeface="+mn-ea"/>
                </a:rPr>
                <a:t>20</a:t>
              </a:r>
              <a:r>
                <a:rPr lang="zh-CN" altLang="en-US" sz="2000" b="1" dirty="0">
                  <a:solidFill>
                    <a:srgbClr val="487B78"/>
                  </a:solidFill>
                  <a:latin typeface="思源黑体 CN Bold" panose="020B0800000000000000" pitchFamily="34" charset="-122"/>
                  <a:ea typeface="思源黑体 CN Bold" panose="020B0800000000000000" pitchFamily="34" charset="-122"/>
                  <a:cs typeface="+mn-ea"/>
                </a:rPr>
                <a:t>世纪</a:t>
              </a:r>
              <a:r>
                <a:rPr lang="en-US" altLang="zh-CN" sz="2000" b="1" dirty="0">
                  <a:solidFill>
                    <a:srgbClr val="487B78"/>
                  </a:solidFill>
                  <a:latin typeface="思源黑体 CN Bold" panose="020B0800000000000000" pitchFamily="34" charset="-122"/>
                  <a:ea typeface="思源黑体 CN Bold" panose="020B0800000000000000" pitchFamily="34" charset="-122"/>
                  <a:cs typeface="+mn-ea"/>
                </a:rPr>
                <a:t>40-50</a:t>
              </a:r>
              <a:r>
                <a:rPr lang="zh-CN" altLang="en-US" sz="2000" b="1" dirty="0">
                  <a:solidFill>
                    <a:srgbClr val="487B78"/>
                  </a:solidFill>
                  <a:latin typeface="思源黑体 CN Bold" panose="020B0800000000000000" pitchFamily="34" charset="-122"/>
                  <a:ea typeface="思源黑体 CN Bold" panose="020B0800000000000000" pitchFamily="34" charset="-122"/>
                  <a:cs typeface="+mn-ea"/>
                </a:rPr>
                <a:t>年代</a:t>
              </a:r>
            </a:p>
          </p:txBody>
        </p:sp>
      </p:grpSp>
      <p:grpSp>
        <p:nvGrpSpPr>
          <p:cNvPr id="6" name="组合 5">
            <a:extLst>
              <a:ext uri="{FF2B5EF4-FFF2-40B4-BE49-F238E27FC236}">
                <a16:creationId xmlns:a16="http://schemas.microsoft.com/office/drawing/2014/main" id="{B3D7982A-5803-4E42-8708-DBB42D911C40}"/>
              </a:ext>
            </a:extLst>
          </p:cNvPr>
          <p:cNvGrpSpPr/>
          <p:nvPr/>
        </p:nvGrpSpPr>
        <p:grpSpPr>
          <a:xfrm>
            <a:off x="5233479" y="2250333"/>
            <a:ext cx="2432594" cy="1075112"/>
            <a:chOff x="6762750" y="3219426"/>
            <a:chExt cx="4147686" cy="1075112"/>
          </a:xfrm>
        </p:grpSpPr>
        <p:sp>
          <p:nvSpPr>
            <p:cNvPr id="7" name="文本框 6">
              <a:extLst>
                <a:ext uri="{FF2B5EF4-FFF2-40B4-BE49-F238E27FC236}">
                  <a16:creationId xmlns:a16="http://schemas.microsoft.com/office/drawing/2014/main" id="{9FC018B4-1F77-4526-95C1-2C755D9B3502}"/>
                </a:ext>
              </a:extLst>
            </p:cNvPr>
            <p:cNvSpPr txBox="1"/>
            <p:nvPr/>
          </p:nvSpPr>
          <p:spPr>
            <a:xfrm>
              <a:off x="6762750" y="3586652"/>
              <a:ext cx="4147686" cy="707886"/>
            </a:xfrm>
            <a:prstGeom prst="rect">
              <a:avLst/>
            </a:prstGeom>
            <a:noFill/>
          </p:spPr>
          <p:txBody>
            <a:bodyPr wrap="square" rtlCol="0">
              <a:spAutoFit/>
            </a:bodyPr>
            <a:lstStyle/>
            <a:p>
              <a:pPr marL="0" marR="0" algn="just">
                <a:spcBef>
                  <a:spcPts val="0"/>
                </a:spcBef>
                <a:spcAft>
                  <a:spcPts val="0"/>
                </a:spcAft>
              </a:pPr>
              <a:r>
                <a:rPr lang="zh-CN" altLang="en-US" sz="2000" kern="100" dirty="0">
                  <a:effectLst/>
                  <a:latin typeface="宋体" panose="02010600030101010101" pitchFamily="2" charset="-122"/>
                  <a:ea typeface="宋体" panose="02010600030101010101" pitchFamily="2" charset="-122"/>
                  <a:cs typeface="Times New Roman" panose="02020603050405020304" pitchFamily="18" charset="0"/>
                </a:rPr>
                <a:t>逻辑和符号处理</a:t>
              </a:r>
              <a:endParaRPr lang="zh-CN" altLang="en-US" sz="20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algn="just">
                <a:spcBef>
                  <a:spcPts val="0"/>
                </a:spcBef>
                <a:spcAft>
                  <a:spcPts val="0"/>
                </a:spcAft>
              </a:pPr>
              <a:r>
                <a:rPr lang="zh-CN" altLang="en-US" sz="2000" kern="100" dirty="0">
                  <a:effectLst/>
                  <a:latin typeface="宋体" panose="02010600030101010101" pitchFamily="2" charset="-122"/>
                  <a:ea typeface="宋体" panose="02010600030101010101" pitchFamily="2" charset="-122"/>
                  <a:cs typeface="Times New Roman" panose="02020603050405020304" pitchFamily="18" charset="0"/>
                </a:rPr>
                <a:t>专家系统</a:t>
              </a:r>
              <a:endParaRPr lang="zh-CN" altLang="en-US" sz="20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6796EE42-74A0-49CB-9CE3-D974CB09EDAC}"/>
                </a:ext>
              </a:extLst>
            </p:cNvPr>
            <p:cNvSpPr txBox="1"/>
            <p:nvPr/>
          </p:nvSpPr>
          <p:spPr>
            <a:xfrm>
              <a:off x="6762751" y="3219426"/>
              <a:ext cx="4147685" cy="400110"/>
            </a:xfrm>
            <a:prstGeom prst="rect">
              <a:avLst/>
            </a:prstGeom>
            <a:noFill/>
          </p:spPr>
          <p:txBody>
            <a:bodyPr wrap="square" rtlCol="0">
              <a:spAutoFit/>
            </a:bodyPr>
            <a:lstStyle/>
            <a:p>
              <a:r>
                <a:rPr lang="en-US" altLang="zh-CN" sz="2000" b="1" dirty="0">
                  <a:solidFill>
                    <a:srgbClr val="487B78"/>
                  </a:solidFill>
                  <a:latin typeface="思源黑体 CN Bold" panose="020B0800000000000000" pitchFamily="34" charset="-122"/>
                  <a:ea typeface="思源黑体 CN Bold" panose="020B0800000000000000" pitchFamily="34" charset="-122"/>
                  <a:cs typeface="+mn-ea"/>
                  <a:sym typeface="Source Han Sans"/>
                </a:rPr>
                <a:t>20</a:t>
              </a:r>
              <a:r>
                <a:rPr lang="zh-CN" altLang="en-US" sz="2000" b="1" dirty="0">
                  <a:solidFill>
                    <a:srgbClr val="487B78"/>
                  </a:solidFill>
                  <a:latin typeface="思源黑体 CN Bold" panose="020B0800000000000000" pitchFamily="34" charset="-122"/>
                  <a:ea typeface="思源黑体 CN Bold" panose="020B0800000000000000" pitchFamily="34" charset="-122"/>
                  <a:cs typeface="+mn-ea"/>
                  <a:sym typeface="Source Han Sans"/>
                </a:rPr>
                <a:t>世纪</a:t>
              </a:r>
              <a:r>
                <a:rPr lang="en-US" altLang="zh-CN" sz="2000" b="1" dirty="0">
                  <a:solidFill>
                    <a:srgbClr val="487B78"/>
                  </a:solidFill>
                  <a:latin typeface="思源黑体 CN Bold" panose="020B0800000000000000" pitchFamily="34" charset="-122"/>
                  <a:ea typeface="思源黑体 CN Bold" panose="020B0800000000000000" pitchFamily="34" charset="-122"/>
                  <a:cs typeface="+mn-ea"/>
                  <a:sym typeface="Source Han Sans"/>
                </a:rPr>
                <a:t>70-80</a:t>
              </a:r>
              <a:r>
                <a:rPr lang="zh-CN" altLang="en-US" sz="2000" b="1" dirty="0">
                  <a:solidFill>
                    <a:srgbClr val="487B78"/>
                  </a:solidFill>
                  <a:latin typeface="思源黑体 CN Bold" panose="020B0800000000000000" pitchFamily="34" charset="-122"/>
                  <a:ea typeface="思源黑体 CN Bold" panose="020B0800000000000000" pitchFamily="34" charset="-122"/>
                  <a:cs typeface="+mn-ea"/>
                  <a:sym typeface="Source Han Sans"/>
                </a:rPr>
                <a:t>年代</a:t>
              </a:r>
            </a:p>
          </p:txBody>
        </p:sp>
      </p:grpSp>
      <p:grpSp>
        <p:nvGrpSpPr>
          <p:cNvPr id="9" name="组合 8">
            <a:extLst>
              <a:ext uri="{FF2B5EF4-FFF2-40B4-BE49-F238E27FC236}">
                <a16:creationId xmlns:a16="http://schemas.microsoft.com/office/drawing/2014/main" id="{F0BD0B08-E421-4452-B167-F21389C4420E}"/>
              </a:ext>
            </a:extLst>
          </p:cNvPr>
          <p:cNvGrpSpPr/>
          <p:nvPr/>
        </p:nvGrpSpPr>
        <p:grpSpPr>
          <a:xfrm>
            <a:off x="3657543" y="540734"/>
            <a:ext cx="1434837" cy="647556"/>
            <a:chOff x="4762500" y="1587381"/>
            <a:chExt cx="1434837" cy="647556"/>
          </a:xfrm>
        </p:grpSpPr>
        <p:cxnSp>
          <p:nvCxnSpPr>
            <p:cNvPr id="10" name="直接连接符 9">
              <a:extLst>
                <a:ext uri="{FF2B5EF4-FFF2-40B4-BE49-F238E27FC236}">
                  <a16:creationId xmlns:a16="http://schemas.microsoft.com/office/drawing/2014/main" id="{42545F9C-18B5-4393-AE81-A568B11568C1}"/>
                </a:ext>
              </a:extLst>
            </p:cNvPr>
            <p:cNvCxnSpPr>
              <a:cxnSpLocks/>
            </p:cNvCxnSpPr>
            <p:nvPr/>
          </p:nvCxnSpPr>
          <p:spPr>
            <a:xfrm flipH="1">
              <a:off x="4762500" y="2133600"/>
              <a:ext cx="1333500" cy="0"/>
            </a:xfrm>
            <a:prstGeom prst="line">
              <a:avLst/>
            </a:prstGeom>
            <a:ln w="28575" cap="rnd">
              <a:solidFill>
                <a:srgbClr val="487B78"/>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50576899-FB2B-43B3-AF04-3E2E55CF6238}"/>
                </a:ext>
              </a:extLst>
            </p:cNvPr>
            <p:cNvSpPr txBox="1"/>
            <p:nvPr/>
          </p:nvSpPr>
          <p:spPr>
            <a:xfrm>
              <a:off x="4762500" y="1587381"/>
              <a:ext cx="1179934" cy="461665"/>
            </a:xfrm>
            <a:prstGeom prst="rect">
              <a:avLst/>
            </a:prstGeom>
            <a:noFill/>
            <a:ln>
              <a:solidFill>
                <a:srgbClr val="487B78"/>
              </a:solidFill>
            </a:ln>
          </p:spPr>
          <p:txBody>
            <a:bodyPr wrap="square" rtlCol="0">
              <a:spAutoFit/>
            </a:bodyPr>
            <a:lstStyle/>
            <a:p>
              <a:pPr algn="r"/>
              <a:r>
                <a:rPr lang="zh-CN" altLang="en-US" sz="2400" b="1" kern="100" dirty="0">
                  <a:latin typeface="等线" panose="02010600030101010101" pitchFamily="2" charset="-122"/>
                  <a:ea typeface="等线" panose="02010600030101010101" pitchFamily="2" charset="-122"/>
                  <a:cs typeface="Times New Roman" panose="02020603050405020304" pitchFamily="18" charset="0"/>
                </a:rPr>
                <a:t>萌芽期</a:t>
              </a:r>
            </a:p>
          </p:txBody>
        </p:sp>
        <p:sp>
          <p:nvSpPr>
            <p:cNvPr id="12" name="椭圆 11">
              <a:extLst>
                <a:ext uri="{FF2B5EF4-FFF2-40B4-BE49-F238E27FC236}">
                  <a16:creationId xmlns:a16="http://schemas.microsoft.com/office/drawing/2014/main" id="{D69E890C-2547-4FB3-BF4D-BD3458DE29A1}"/>
                </a:ext>
              </a:extLst>
            </p:cNvPr>
            <p:cNvSpPr/>
            <p:nvPr/>
          </p:nvSpPr>
          <p:spPr>
            <a:xfrm>
              <a:off x="5994663" y="2032263"/>
              <a:ext cx="202674" cy="202674"/>
            </a:xfrm>
            <a:prstGeom prst="ellipse">
              <a:avLst/>
            </a:prstGeom>
            <a:solidFill>
              <a:srgbClr val="487B78"/>
            </a:solidFill>
            <a:ln>
              <a:solidFill>
                <a:srgbClr val="487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rgbClr val="487B78"/>
                </a:solidFill>
                <a:latin typeface="思源黑体 CN Bold" panose="020B0800000000000000" pitchFamily="34" charset="-122"/>
                <a:ea typeface="思源黑体 CN Regular" panose="020B0500000000000000" pitchFamily="34" charset="-122"/>
                <a:cs typeface="+mn-ea"/>
                <a:sym typeface="Source Han Sans"/>
              </a:endParaRPr>
            </a:p>
          </p:txBody>
        </p:sp>
      </p:grpSp>
      <p:grpSp>
        <p:nvGrpSpPr>
          <p:cNvPr id="13" name="组合 12">
            <a:extLst>
              <a:ext uri="{FF2B5EF4-FFF2-40B4-BE49-F238E27FC236}">
                <a16:creationId xmlns:a16="http://schemas.microsoft.com/office/drawing/2014/main" id="{217D1BA9-C3EF-4C9E-9057-597CAFBD7C2E}"/>
              </a:ext>
            </a:extLst>
          </p:cNvPr>
          <p:cNvGrpSpPr/>
          <p:nvPr/>
        </p:nvGrpSpPr>
        <p:grpSpPr>
          <a:xfrm>
            <a:off x="4889706" y="1666111"/>
            <a:ext cx="2378065" cy="664339"/>
            <a:chOff x="5994663" y="2492041"/>
            <a:chExt cx="2378065" cy="664339"/>
          </a:xfrm>
        </p:grpSpPr>
        <p:cxnSp>
          <p:nvCxnSpPr>
            <p:cNvPr id="14" name="直接连接符 13">
              <a:extLst>
                <a:ext uri="{FF2B5EF4-FFF2-40B4-BE49-F238E27FC236}">
                  <a16:creationId xmlns:a16="http://schemas.microsoft.com/office/drawing/2014/main" id="{20E1EEEE-C453-484D-B097-A94C400BBF07}"/>
                </a:ext>
              </a:extLst>
            </p:cNvPr>
            <p:cNvCxnSpPr>
              <a:cxnSpLocks/>
            </p:cNvCxnSpPr>
            <p:nvPr/>
          </p:nvCxnSpPr>
          <p:spPr>
            <a:xfrm flipH="1">
              <a:off x="6096000" y="3048000"/>
              <a:ext cx="1333500" cy="0"/>
            </a:xfrm>
            <a:prstGeom prst="line">
              <a:avLst/>
            </a:prstGeom>
            <a:ln w="28575" cap="rnd">
              <a:solidFill>
                <a:srgbClr val="487B78"/>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522FE9A0-1D06-428B-902A-D9852D2AAD97}"/>
                </a:ext>
              </a:extLst>
            </p:cNvPr>
            <p:cNvSpPr txBox="1"/>
            <p:nvPr/>
          </p:nvSpPr>
          <p:spPr>
            <a:xfrm>
              <a:off x="6248856" y="2492041"/>
              <a:ext cx="2123872" cy="461665"/>
            </a:xfrm>
            <a:prstGeom prst="rect">
              <a:avLst/>
            </a:prstGeom>
            <a:noFill/>
            <a:ln>
              <a:solidFill>
                <a:srgbClr val="487B78"/>
              </a:solidFill>
            </a:ln>
          </p:spPr>
          <p:txBody>
            <a:bodyPr wrap="square" rtlCol="0">
              <a:spAutoFit/>
            </a:bodyPr>
            <a:lstStyle/>
            <a:p>
              <a:pPr algn="just"/>
              <a:r>
                <a:rPr lang="zh-CN" altLang="en-US" sz="2400" b="1" kern="100" dirty="0">
                  <a:latin typeface="等线" panose="02010600030101010101" pitchFamily="2" charset="-122"/>
                  <a:ea typeface="等线" panose="02010600030101010101" pitchFamily="2" charset="-122"/>
                  <a:cs typeface="Times New Roman" panose="02020603050405020304" pitchFamily="18" charset="0"/>
                </a:rPr>
                <a:t>符号主义阶段</a:t>
              </a:r>
            </a:p>
          </p:txBody>
        </p:sp>
        <p:sp>
          <p:nvSpPr>
            <p:cNvPr id="16" name="椭圆 15">
              <a:extLst>
                <a:ext uri="{FF2B5EF4-FFF2-40B4-BE49-F238E27FC236}">
                  <a16:creationId xmlns:a16="http://schemas.microsoft.com/office/drawing/2014/main" id="{05FEC22E-88F5-495C-952E-1EAD714283CC}"/>
                </a:ext>
              </a:extLst>
            </p:cNvPr>
            <p:cNvSpPr/>
            <p:nvPr/>
          </p:nvSpPr>
          <p:spPr>
            <a:xfrm>
              <a:off x="5994663" y="2953706"/>
              <a:ext cx="202674" cy="202674"/>
            </a:xfrm>
            <a:prstGeom prst="ellipse">
              <a:avLst/>
            </a:prstGeom>
            <a:solidFill>
              <a:srgbClr val="487B78"/>
            </a:solidFill>
            <a:ln>
              <a:solidFill>
                <a:srgbClr val="487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rgbClr val="487B78"/>
                </a:solidFill>
                <a:latin typeface="思源黑体 CN Bold" panose="020B0800000000000000" pitchFamily="34" charset="-122"/>
                <a:ea typeface="思源黑体 CN Regular" panose="020B0500000000000000" pitchFamily="34" charset="-122"/>
                <a:cs typeface="+mn-ea"/>
                <a:sym typeface="Source Han Sans"/>
              </a:endParaRPr>
            </a:p>
          </p:txBody>
        </p:sp>
      </p:grpSp>
      <p:grpSp>
        <p:nvGrpSpPr>
          <p:cNvPr id="17" name="组合 16">
            <a:extLst>
              <a:ext uri="{FF2B5EF4-FFF2-40B4-BE49-F238E27FC236}">
                <a16:creationId xmlns:a16="http://schemas.microsoft.com/office/drawing/2014/main" id="{AB5B836F-9C66-429C-BA36-FADFA758369B}"/>
              </a:ext>
            </a:extLst>
          </p:cNvPr>
          <p:cNvGrpSpPr/>
          <p:nvPr/>
        </p:nvGrpSpPr>
        <p:grpSpPr>
          <a:xfrm>
            <a:off x="2147779" y="3548745"/>
            <a:ext cx="2638091" cy="1018994"/>
            <a:chOff x="1200155" y="2350216"/>
            <a:chExt cx="4147686" cy="1018994"/>
          </a:xfrm>
        </p:grpSpPr>
        <p:sp>
          <p:nvSpPr>
            <p:cNvPr id="18" name="文本框 17">
              <a:extLst>
                <a:ext uri="{FF2B5EF4-FFF2-40B4-BE49-F238E27FC236}">
                  <a16:creationId xmlns:a16="http://schemas.microsoft.com/office/drawing/2014/main" id="{884BA643-FB0F-4066-959E-EB418230E353}"/>
                </a:ext>
              </a:extLst>
            </p:cNvPr>
            <p:cNvSpPr txBox="1"/>
            <p:nvPr/>
          </p:nvSpPr>
          <p:spPr>
            <a:xfrm>
              <a:off x="1200155" y="2661324"/>
              <a:ext cx="4147686" cy="707886"/>
            </a:xfrm>
            <a:prstGeom prst="rect">
              <a:avLst/>
            </a:prstGeom>
            <a:noFill/>
          </p:spPr>
          <p:txBody>
            <a:bodyPr wrap="square" rtlCol="0">
              <a:spAutoFit/>
            </a:bodyPr>
            <a:lstStyle/>
            <a:p>
              <a:pPr marL="0" marR="0" algn="r">
                <a:spcBef>
                  <a:spcPts val="0"/>
                </a:spcBef>
                <a:spcAft>
                  <a:spcPts val="0"/>
                </a:spcAft>
              </a:pPr>
              <a:r>
                <a:rPr lang="zh-CN" altLang="en-US" sz="2000" kern="100" dirty="0">
                  <a:effectLst/>
                  <a:latin typeface="宋体" panose="02010600030101010101" pitchFamily="2" charset="-122"/>
                  <a:ea typeface="宋体" panose="02010600030101010101" pitchFamily="2" charset="-122"/>
                  <a:cs typeface="Times New Roman" panose="02020603050405020304" pitchFamily="18" charset="0"/>
                </a:rPr>
                <a:t>统计学习算法</a:t>
              </a:r>
              <a:endPar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endParaRPr>
            </a:p>
            <a:p>
              <a:pPr marL="0" marR="0" algn="r">
                <a:spcBef>
                  <a:spcPts val="0"/>
                </a:spcBef>
                <a:spcAft>
                  <a:spcPts val="0"/>
                </a:spcAft>
              </a:pPr>
              <a:r>
                <a:rPr lang="zh-CN" altLang="en-US" sz="2000" kern="100" dirty="0">
                  <a:effectLst/>
                  <a:latin typeface="宋体" panose="02010600030101010101" pitchFamily="2" charset="-122"/>
                  <a:ea typeface="宋体" panose="02010600030101010101" pitchFamily="2" charset="-122"/>
                  <a:cs typeface="Times New Roman" panose="02020603050405020304" pitchFamily="18" charset="0"/>
                </a:rPr>
                <a:t>数据挖掘技术</a:t>
              </a:r>
              <a:endParaRPr lang="zh-CN" altLang="en-US" sz="20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9" name="文本框 18">
              <a:extLst>
                <a:ext uri="{FF2B5EF4-FFF2-40B4-BE49-F238E27FC236}">
                  <a16:creationId xmlns:a16="http://schemas.microsoft.com/office/drawing/2014/main" id="{875C2DA9-924F-4EC3-9BB0-0983794BE287}"/>
                </a:ext>
              </a:extLst>
            </p:cNvPr>
            <p:cNvSpPr txBox="1"/>
            <p:nvPr/>
          </p:nvSpPr>
          <p:spPr>
            <a:xfrm>
              <a:off x="1474547" y="2350216"/>
              <a:ext cx="3863387" cy="400110"/>
            </a:xfrm>
            <a:prstGeom prst="rect">
              <a:avLst/>
            </a:prstGeom>
            <a:noFill/>
          </p:spPr>
          <p:txBody>
            <a:bodyPr wrap="square" rtlCol="0">
              <a:spAutoFit/>
            </a:bodyPr>
            <a:lstStyle>
              <a:defPPr>
                <a:defRPr lang="zh-CN"/>
              </a:defPPr>
              <a:lvl1pPr>
                <a:defRPr b="1">
                  <a:solidFill>
                    <a:srgbClr val="487B78"/>
                  </a:solidFill>
                  <a:latin typeface="思源黑体 CN Bold" panose="020B0800000000000000" pitchFamily="34" charset="-122"/>
                  <a:ea typeface="思源黑体 CN Bold" panose="020B0800000000000000" pitchFamily="34" charset="-122"/>
                  <a:cs typeface="+mn-ea"/>
                </a:defRPr>
              </a:lvl1pPr>
            </a:lstStyle>
            <a:p>
              <a:pPr marR="0" algn="r">
                <a:spcBef>
                  <a:spcPts val="0"/>
                </a:spcBef>
                <a:spcAft>
                  <a:spcPts val="0"/>
                </a:spcAft>
              </a:pPr>
              <a:r>
                <a:rPr lang="en-US" altLang="zh-CN" sz="2000" dirty="0"/>
                <a:t>20</a:t>
              </a:r>
              <a:r>
                <a:rPr lang="zh-CN" altLang="en-US" sz="2000" dirty="0"/>
                <a:t>世纪</a:t>
              </a:r>
              <a:r>
                <a:rPr lang="en-US" altLang="zh-CN" sz="2000" dirty="0"/>
                <a:t>90</a:t>
              </a:r>
              <a:r>
                <a:rPr lang="zh-CN" altLang="en-US" sz="2000" dirty="0"/>
                <a:t>年代至今</a:t>
              </a:r>
            </a:p>
          </p:txBody>
        </p:sp>
      </p:grpSp>
      <p:grpSp>
        <p:nvGrpSpPr>
          <p:cNvPr id="20" name="组合 19">
            <a:extLst>
              <a:ext uri="{FF2B5EF4-FFF2-40B4-BE49-F238E27FC236}">
                <a16:creationId xmlns:a16="http://schemas.microsoft.com/office/drawing/2014/main" id="{17EB70BE-4924-4412-9E6C-DD2A213D5973}"/>
              </a:ext>
            </a:extLst>
          </p:cNvPr>
          <p:cNvGrpSpPr/>
          <p:nvPr/>
        </p:nvGrpSpPr>
        <p:grpSpPr>
          <a:xfrm>
            <a:off x="2743201" y="2918009"/>
            <a:ext cx="2349179" cy="657697"/>
            <a:chOff x="3848158" y="1577240"/>
            <a:chExt cx="2349179" cy="657697"/>
          </a:xfrm>
        </p:grpSpPr>
        <p:cxnSp>
          <p:nvCxnSpPr>
            <p:cNvPr id="21" name="直接连接符 20">
              <a:extLst>
                <a:ext uri="{FF2B5EF4-FFF2-40B4-BE49-F238E27FC236}">
                  <a16:creationId xmlns:a16="http://schemas.microsoft.com/office/drawing/2014/main" id="{6A2413CB-6161-4F42-BBBC-6A6959FD1D65}"/>
                </a:ext>
              </a:extLst>
            </p:cNvPr>
            <p:cNvCxnSpPr>
              <a:cxnSpLocks/>
            </p:cNvCxnSpPr>
            <p:nvPr/>
          </p:nvCxnSpPr>
          <p:spPr>
            <a:xfrm flipH="1">
              <a:off x="4762500" y="2133600"/>
              <a:ext cx="1333500" cy="0"/>
            </a:xfrm>
            <a:prstGeom prst="line">
              <a:avLst/>
            </a:prstGeom>
            <a:ln w="28575" cap="rnd">
              <a:solidFill>
                <a:srgbClr val="487B78"/>
              </a:solidFill>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C3B9B8C2-C171-4918-AB5A-444A1E5C6C0E}"/>
                </a:ext>
              </a:extLst>
            </p:cNvPr>
            <p:cNvSpPr txBox="1"/>
            <p:nvPr/>
          </p:nvSpPr>
          <p:spPr>
            <a:xfrm>
              <a:off x="3848158" y="1577240"/>
              <a:ext cx="2094988" cy="461665"/>
            </a:xfrm>
            <a:prstGeom prst="rect">
              <a:avLst/>
            </a:prstGeom>
            <a:noFill/>
            <a:ln>
              <a:solidFill>
                <a:srgbClr val="487B78"/>
              </a:solidFill>
            </a:ln>
          </p:spPr>
          <p:txBody>
            <a:bodyPr wrap="square" rtlCol="0">
              <a:spAutoFit/>
            </a:bodyPr>
            <a:lstStyle/>
            <a:p>
              <a:pPr marL="0" marR="0" algn="just">
                <a:spcBef>
                  <a:spcPts val="0"/>
                </a:spcBef>
                <a:spcAft>
                  <a:spcPts val="0"/>
                </a:spcAft>
              </a:pPr>
              <a:r>
                <a:rPr lang="zh-CN" altLang="en-US" sz="2400" b="1" kern="100" dirty="0">
                  <a:effectLst/>
                  <a:latin typeface="等线" panose="02010600030101010101" pitchFamily="2" charset="-122"/>
                  <a:ea typeface="等线" panose="02010600030101010101" pitchFamily="2" charset="-122"/>
                  <a:cs typeface="Times New Roman" panose="02020603050405020304" pitchFamily="18" charset="0"/>
                </a:rPr>
                <a:t>统计学习阶段</a:t>
              </a:r>
            </a:p>
          </p:txBody>
        </p:sp>
        <p:sp>
          <p:nvSpPr>
            <p:cNvPr id="23" name="椭圆 22">
              <a:extLst>
                <a:ext uri="{FF2B5EF4-FFF2-40B4-BE49-F238E27FC236}">
                  <a16:creationId xmlns:a16="http://schemas.microsoft.com/office/drawing/2014/main" id="{B934D377-E791-440A-B244-F79C689984AE}"/>
                </a:ext>
              </a:extLst>
            </p:cNvPr>
            <p:cNvSpPr/>
            <p:nvPr/>
          </p:nvSpPr>
          <p:spPr>
            <a:xfrm>
              <a:off x="5994663" y="2032263"/>
              <a:ext cx="202674" cy="202674"/>
            </a:xfrm>
            <a:prstGeom prst="ellipse">
              <a:avLst/>
            </a:prstGeom>
            <a:solidFill>
              <a:srgbClr val="487B78"/>
            </a:solidFill>
            <a:ln>
              <a:solidFill>
                <a:srgbClr val="487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rgbClr val="487B78"/>
                </a:solidFill>
                <a:latin typeface="思源黑体 CN Bold" panose="020B0800000000000000" pitchFamily="34" charset="-122"/>
                <a:ea typeface="思源黑体 CN Regular" panose="020B0500000000000000" pitchFamily="34" charset="-122"/>
                <a:cs typeface="+mn-ea"/>
                <a:sym typeface="Source Han Sans"/>
              </a:endParaRPr>
            </a:p>
          </p:txBody>
        </p:sp>
      </p:grpSp>
      <p:sp>
        <p:nvSpPr>
          <p:cNvPr id="28" name="文本框 27">
            <a:extLst>
              <a:ext uri="{FF2B5EF4-FFF2-40B4-BE49-F238E27FC236}">
                <a16:creationId xmlns:a16="http://schemas.microsoft.com/office/drawing/2014/main" id="{3338A049-760A-4C0F-9F0F-7F6777903343}"/>
              </a:ext>
            </a:extLst>
          </p:cNvPr>
          <p:cNvSpPr txBox="1"/>
          <p:nvPr/>
        </p:nvSpPr>
        <p:spPr>
          <a:xfrm>
            <a:off x="890685" y="342900"/>
            <a:ext cx="1620957" cy="523220"/>
          </a:xfrm>
          <a:prstGeom prst="rect">
            <a:avLst/>
          </a:prstGeom>
          <a:noFill/>
        </p:spPr>
        <p:txBody>
          <a:bodyPr wrap="none" rtlCol="0">
            <a:spAutoFit/>
          </a:bodyPr>
          <a:lstStyle/>
          <a:p>
            <a:r>
              <a:rPr lang="zh-CN" altLang="en-US" sz="2800" dirty="0">
                <a:latin typeface="+mj-ea"/>
                <a:ea typeface="+mj-ea"/>
              </a:rPr>
              <a:t>发展历史</a:t>
            </a:r>
          </a:p>
        </p:txBody>
      </p:sp>
    </p:spTree>
    <p:extLst>
      <p:ext uri="{BB962C8B-B14F-4D97-AF65-F5344CB8AC3E}">
        <p14:creationId xmlns:p14="http://schemas.microsoft.com/office/powerpoint/2010/main" val="148661095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righ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righ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right)">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right)">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EACE2D0-8822-C55A-B812-D1E6130BB108}"/>
              </a:ext>
            </a:extLst>
          </p:cNvPr>
          <p:cNvPicPr>
            <a:picLocks noChangeAspect="1"/>
          </p:cNvPicPr>
          <p:nvPr/>
        </p:nvPicPr>
        <p:blipFill>
          <a:blip r:embed="rId3"/>
          <a:stretch>
            <a:fillRect/>
          </a:stretch>
        </p:blipFill>
        <p:spPr>
          <a:xfrm>
            <a:off x="1513281" y="302056"/>
            <a:ext cx="5756844" cy="4635381"/>
          </a:xfrm>
          <a:prstGeom prst="rect">
            <a:avLst/>
          </a:prstGeom>
        </p:spPr>
      </p:pic>
    </p:spTree>
    <p:extLst>
      <p:ext uri="{BB962C8B-B14F-4D97-AF65-F5344CB8AC3E}">
        <p14:creationId xmlns:p14="http://schemas.microsoft.com/office/powerpoint/2010/main" val="309644731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DC7A6C81-B24E-45F8-A78D-BA9981E5436F}"/>
              </a:ext>
            </a:extLst>
          </p:cNvPr>
          <p:cNvSpPr/>
          <p:nvPr/>
        </p:nvSpPr>
        <p:spPr>
          <a:xfrm>
            <a:off x="5741790" y="1325210"/>
            <a:ext cx="4604186" cy="4604186"/>
          </a:xfrm>
          <a:prstGeom prst="ellipse">
            <a:avLst/>
          </a:prstGeom>
          <a:noFill/>
          <a:ln w="25400">
            <a:gradFill>
              <a:gsLst>
                <a:gs pos="0">
                  <a:schemeClr val="accent1"/>
                </a:gs>
                <a:gs pos="100000">
                  <a:schemeClr val="accent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257">
            <a:extLst>
              <a:ext uri="{FF2B5EF4-FFF2-40B4-BE49-F238E27FC236}">
                <a16:creationId xmlns:a16="http://schemas.microsoft.com/office/drawing/2014/main" id="{19C5C41E-6A27-4142-B2EE-A811C181870A}"/>
              </a:ext>
            </a:extLst>
          </p:cNvPr>
          <p:cNvSpPr>
            <a:spLocks/>
          </p:cNvSpPr>
          <p:nvPr/>
        </p:nvSpPr>
        <p:spPr bwMode="auto">
          <a:xfrm>
            <a:off x="3528726" y="3785344"/>
            <a:ext cx="5197475" cy="3470275"/>
          </a:xfrm>
          <a:custGeom>
            <a:avLst/>
            <a:gdLst>
              <a:gd name="T0" fmla="*/ 1128 w 1378"/>
              <a:gd name="T1" fmla="*/ 38 h 919"/>
              <a:gd name="T2" fmla="*/ 987 w 1378"/>
              <a:gd name="T3" fmla="*/ 235 h 919"/>
              <a:gd name="T4" fmla="*/ 943 w 1378"/>
              <a:gd name="T5" fmla="*/ 265 h 919"/>
              <a:gd name="T6" fmla="*/ 820 w 1378"/>
              <a:gd name="T7" fmla="*/ 216 h 919"/>
              <a:gd name="T8" fmla="*/ 710 w 1378"/>
              <a:gd name="T9" fmla="*/ 136 h 919"/>
              <a:gd name="T10" fmla="*/ 549 w 1378"/>
              <a:gd name="T11" fmla="*/ 209 h 919"/>
              <a:gd name="T12" fmla="*/ 394 w 1378"/>
              <a:gd name="T13" fmla="*/ 302 h 919"/>
              <a:gd name="T14" fmla="*/ 284 w 1378"/>
              <a:gd name="T15" fmla="*/ 275 h 919"/>
              <a:gd name="T16" fmla="*/ 0 w 1378"/>
              <a:gd name="T17" fmla="*/ 392 h 919"/>
              <a:gd name="T18" fmla="*/ 172 w 1378"/>
              <a:gd name="T19" fmla="*/ 468 h 919"/>
              <a:gd name="T20" fmla="*/ 544 w 1378"/>
              <a:gd name="T21" fmla="*/ 807 h 919"/>
              <a:gd name="T22" fmla="*/ 826 w 1378"/>
              <a:gd name="T23" fmla="*/ 892 h 919"/>
              <a:gd name="T24" fmla="*/ 1012 w 1378"/>
              <a:gd name="T25" fmla="*/ 672 h 919"/>
              <a:gd name="T26" fmla="*/ 1056 w 1378"/>
              <a:gd name="T27" fmla="*/ 463 h 919"/>
              <a:gd name="T28" fmla="*/ 1157 w 1378"/>
              <a:gd name="T29" fmla="*/ 278 h 919"/>
              <a:gd name="T30" fmla="*/ 1293 w 1378"/>
              <a:gd name="T31" fmla="*/ 190 h 919"/>
              <a:gd name="T32" fmla="*/ 1317 w 1378"/>
              <a:gd name="T33" fmla="*/ 41 h 919"/>
              <a:gd name="T34" fmla="*/ 1128 w 1378"/>
              <a:gd name="T35" fmla="*/ 38 h 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78" h="919">
                <a:moveTo>
                  <a:pt x="1128" y="38"/>
                </a:moveTo>
                <a:cubicBezTo>
                  <a:pt x="1061" y="85"/>
                  <a:pt x="1043" y="177"/>
                  <a:pt x="987" y="235"/>
                </a:cubicBezTo>
                <a:cubicBezTo>
                  <a:pt x="974" y="248"/>
                  <a:pt x="960" y="260"/>
                  <a:pt x="943" y="265"/>
                </a:cubicBezTo>
                <a:cubicBezTo>
                  <a:pt x="898" y="278"/>
                  <a:pt x="853" y="249"/>
                  <a:pt x="820" y="216"/>
                </a:cubicBezTo>
                <a:cubicBezTo>
                  <a:pt x="787" y="184"/>
                  <a:pt x="755" y="146"/>
                  <a:pt x="710" y="136"/>
                </a:cubicBezTo>
                <a:cubicBezTo>
                  <a:pt x="650" y="123"/>
                  <a:pt x="593" y="166"/>
                  <a:pt x="549" y="209"/>
                </a:cubicBezTo>
                <a:cubicBezTo>
                  <a:pt x="505" y="252"/>
                  <a:pt x="456" y="301"/>
                  <a:pt x="394" y="302"/>
                </a:cubicBezTo>
                <a:cubicBezTo>
                  <a:pt x="356" y="303"/>
                  <a:pt x="320" y="284"/>
                  <a:pt x="284" y="275"/>
                </a:cubicBezTo>
                <a:cubicBezTo>
                  <a:pt x="177" y="247"/>
                  <a:pt x="55" y="297"/>
                  <a:pt x="0" y="392"/>
                </a:cubicBezTo>
                <a:cubicBezTo>
                  <a:pt x="64" y="396"/>
                  <a:pt x="121" y="430"/>
                  <a:pt x="172" y="468"/>
                </a:cubicBezTo>
                <a:cubicBezTo>
                  <a:pt x="306" y="569"/>
                  <a:pt x="411" y="704"/>
                  <a:pt x="544" y="807"/>
                </a:cubicBezTo>
                <a:cubicBezTo>
                  <a:pt x="625" y="869"/>
                  <a:pt x="728" y="919"/>
                  <a:pt x="826" y="892"/>
                </a:cubicBezTo>
                <a:cubicBezTo>
                  <a:pt x="922" y="865"/>
                  <a:pt x="984" y="768"/>
                  <a:pt x="1012" y="672"/>
                </a:cubicBezTo>
                <a:cubicBezTo>
                  <a:pt x="1032" y="603"/>
                  <a:pt x="1039" y="532"/>
                  <a:pt x="1056" y="463"/>
                </a:cubicBezTo>
                <a:cubicBezTo>
                  <a:pt x="1073" y="393"/>
                  <a:pt x="1103" y="324"/>
                  <a:pt x="1157" y="278"/>
                </a:cubicBezTo>
                <a:cubicBezTo>
                  <a:pt x="1198" y="243"/>
                  <a:pt x="1251" y="224"/>
                  <a:pt x="1293" y="190"/>
                </a:cubicBezTo>
                <a:cubicBezTo>
                  <a:pt x="1337" y="154"/>
                  <a:pt x="1378" y="79"/>
                  <a:pt x="1317" y="41"/>
                </a:cubicBezTo>
                <a:cubicBezTo>
                  <a:pt x="1262" y="7"/>
                  <a:pt x="1182" y="0"/>
                  <a:pt x="1128" y="3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任意多边形: 形状 13">
            <a:extLst>
              <a:ext uri="{FF2B5EF4-FFF2-40B4-BE49-F238E27FC236}">
                <a16:creationId xmlns:a16="http://schemas.microsoft.com/office/drawing/2014/main" id="{4483EBB7-923F-4853-99E3-1B329CCEC7D2}"/>
              </a:ext>
            </a:extLst>
          </p:cNvPr>
          <p:cNvSpPr/>
          <p:nvPr/>
        </p:nvSpPr>
        <p:spPr>
          <a:xfrm rot="2609415">
            <a:off x="1672192" y="4602292"/>
            <a:ext cx="914400" cy="301752"/>
          </a:xfrm>
          <a:custGeom>
            <a:avLst/>
            <a:gdLst>
              <a:gd name="connsiteX0" fmla="*/ 147108 w 914400"/>
              <a:gd name="connsiteY0" fmla="*/ 0 h 301752"/>
              <a:gd name="connsiteX1" fmla="*/ 767292 w 914400"/>
              <a:gd name="connsiteY1" fmla="*/ 0 h 301752"/>
              <a:gd name="connsiteX2" fmla="*/ 914400 w 914400"/>
              <a:gd name="connsiteY2" fmla="*/ 150876 h 301752"/>
              <a:gd name="connsiteX3" fmla="*/ 767292 w 914400"/>
              <a:gd name="connsiteY3" fmla="*/ 301752 h 301752"/>
              <a:gd name="connsiteX4" fmla="*/ 147108 w 914400"/>
              <a:gd name="connsiteY4" fmla="*/ 301752 h 301752"/>
              <a:gd name="connsiteX5" fmla="*/ 0 w 914400"/>
              <a:gd name="connsiteY5" fmla="*/ 150876 h 301752"/>
              <a:gd name="connsiteX6" fmla="*/ 147108 w 914400"/>
              <a:gd name="connsiteY6" fmla="*/ 0 h 301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 h="301752">
                <a:moveTo>
                  <a:pt x="147108" y="0"/>
                </a:moveTo>
                <a:lnTo>
                  <a:pt x="767292" y="0"/>
                </a:lnTo>
                <a:cubicBezTo>
                  <a:pt x="848529" y="0"/>
                  <a:pt x="914400" y="67545"/>
                  <a:pt x="914400" y="150876"/>
                </a:cubicBezTo>
                <a:cubicBezTo>
                  <a:pt x="914400" y="234207"/>
                  <a:pt x="848529" y="301752"/>
                  <a:pt x="767292" y="301752"/>
                </a:cubicBezTo>
                <a:lnTo>
                  <a:pt x="147108" y="301752"/>
                </a:lnTo>
                <a:cubicBezTo>
                  <a:pt x="65871" y="301752"/>
                  <a:pt x="0" y="234207"/>
                  <a:pt x="0" y="150876"/>
                </a:cubicBezTo>
                <a:cubicBezTo>
                  <a:pt x="0" y="67545"/>
                  <a:pt x="65871" y="0"/>
                  <a:pt x="147108" y="0"/>
                </a:cubicBezTo>
                <a:close/>
              </a:path>
            </a:pathLst>
          </a:custGeom>
          <a:gradFill>
            <a:gsLst>
              <a:gs pos="0">
                <a:schemeClr val="accent1"/>
              </a:gs>
              <a:gs pos="100000">
                <a:schemeClr val="accent2"/>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15" name="图片 14">
            <a:extLst>
              <a:ext uri="{FF2B5EF4-FFF2-40B4-BE49-F238E27FC236}">
                <a16:creationId xmlns:a16="http://schemas.microsoft.com/office/drawing/2014/main" id="{3FA05886-23F6-44B3-B1DC-BAEDEA780D0B}"/>
              </a:ext>
            </a:extLst>
          </p:cNvPr>
          <p:cNvPicPr>
            <a:picLocks noChangeAspect="1"/>
          </p:cNvPicPr>
          <p:nvPr/>
        </p:nvPicPr>
        <p:blipFill>
          <a:blip r:embed="rId3"/>
          <a:stretch>
            <a:fillRect/>
          </a:stretch>
        </p:blipFill>
        <p:spPr>
          <a:xfrm>
            <a:off x="6748283" y="920191"/>
            <a:ext cx="1167071" cy="1177219"/>
          </a:xfrm>
          <a:prstGeom prst="rect">
            <a:avLst/>
          </a:prstGeom>
        </p:spPr>
      </p:pic>
      <p:sp>
        <p:nvSpPr>
          <p:cNvPr id="16" name="Freeform 253">
            <a:extLst>
              <a:ext uri="{FF2B5EF4-FFF2-40B4-BE49-F238E27FC236}">
                <a16:creationId xmlns:a16="http://schemas.microsoft.com/office/drawing/2014/main" id="{24DB1933-504E-4F03-91A4-857EFD0ED5A6}"/>
              </a:ext>
            </a:extLst>
          </p:cNvPr>
          <p:cNvSpPr>
            <a:spLocks/>
          </p:cNvSpPr>
          <p:nvPr/>
        </p:nvSpPr>
        <p:spPr bwMode="auto">
          <a:xfrm>
            <a:off x="-1971059" y="-1446845"/>
            <a:ext cx="3000375" cy="5329238"/>
          </a:xfrm>
          <a:custGeom>
            <a:avLst/>
            <a:gdLst>
              <a:gd name="T0" fmla="*/ 768 w 794"/>
              <a:gd name="T1" fmla="*/ 1178 h 1413"/>
              <a:gd name="T2" fmla="*/ 608 w 794"/>
              <a:gd name="T3" fmla="*/ 996 h 1413"/>
              <a:gd name="T4" fmla="*/ 589 w 794"/>
              <a:gd name="T5" fmla="*/ 946 h 1413"/>
              <a:gd name="T6" fmla="*/ 664 w 794"/>
              <a:gd name="T7" fmla="*/ 838 h 1413"/>
              <a:gd name="T8" fmla="*/ 767 w 794"/>
              <a:gd name="T9" fmla="*/ 749 h 1413"/>
              <a:gd name="T10" fmla="*/ 733 w 794"/>
              <a:gd name="T11" fmla="*/ 576 h 1413"/>
              <a:gd name="T12" fmla="*/ 677 w 794"/>
              <a:gd name="T13" fmla="*/ 404 h 1413"/>
              <a:gd name="T14" fmla="*/ 729 w 794"/>
              <a:gd name="T15" fmla="*/ 302 h 1413"/>
              <a:gd name="T16" fmla="*/ 679 w 794"/>
              <a:gd name="T17" fmla="*/ 0 h 1413"/>
              <a:gd name="T18" fmla="*/ 566 w 794"/>
              <a:gd name="T19" fmla="*/ 150 h 1413"/>
              <a:gd name="T20" fmla="*/ 152 w 794"/>
              <a:gd name="T21" fmla="*/ 436 h 1413"/>
              <a:gd name="T22" fmla="*/ 5 w 794"/>
              <a:gd name="T23" fmla="*/ 690 h 1413"/>
              <a:gd name="T24" fmla="*/ 177 w 794"/>
              <a:gd name="T25" fmla="*/ 922 h 1413"/>
              <a:gd name="T26" fmla="*/ 371 w 794"/>
              <a:gd name="T27" fmla="*/ 1012 h 1413"/>
              <a:gd name="T28" fmla="*/ 528 w 794"/>
              <a:gd name="T29" fmla="*/ 1152 h 1413"/>
              <a:gd name="T30" fmla="*/ 582 w 794"/>
              <a:gd name="T31" fmla="*/ 1305 h 1413"/>
              <a:gd name="T32" fmla="*/ 723 w 794"/>
              <a:gd name="T33" fmla="*/ 1362 h 1413"/>
              <a:gd name="T34" fmla="*/ 768 w 794"/>
              <a:gd name="T35" fmla="*/ 1178 h 1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4" h="1413">
                <a:moveTo>
                  <a:pt x="768" y="1178"/>
                </a:moveTo>
                <a:cubicBezTo>
                  <a:pt x="738" y="1103"/>
                  <a:pt x="652" y="1065"/>
                  <a:pt x="608" y="996"/>
                </a:cubicBezTo>
                <a:cubicBezTo>
                  <a:pt x="598" y="981"/>
                  <a:pt x="590" y="964"/>
                  <a:pt x="589" y="946"/>
                </a:cubicBezTo>
                <a:cubicBezTo>
                  <a:pt x="586" y="900"/>
                  <a:pt x="625" y="863"/>
                  <a:pt x="664" y="838"/>
                </a:cubicBezTo>
                <a:cubicBezTo>
                  <a:pt x="703" y="814"/>
                  <a:pt x="748" y="791"/>
                  <a:pt x="767" y="749"/>
                </a:cubicBezTo>
                <a:cubicBezTo>
                  <a:pt x="794" y="694"/>
                  <a:pt x="764" y="628"/>
                  <a:pt x="733" y="576"/>
                </a:cubicBezTo>
                <a:cubicBezTo>
                  <a:pt x="701" y="523"/>
                  <a:pt x="665" y="464"/>
                  <a:pt x="677" y="404"/>
                </a:cubicBezTo>
                <a:cubicBezTo>
                  <a:pt x="685" y="367"/>
                  <a:pt x="711" y="336"/>
                  <a:pt x="729" y="302"/>
                </a:cubicBezTo>
                <a:cubicBezTo>
                  <a:pt x="781" y="205"/>
                  <a:pt x="759" y="75"/>
                  <a:pt x="679" y="0"/>
                </a:cubicBezTo>
                <a:cubicBezTo>
                  <a:pt x="661" y="61"/>
                  <a:pt x="615" y="109"/>
                  <a:pt x="566" y="150"/>
                </a:cubicBezTo>
                <a:cubicBezTo>
                  <a:pt x="437" y="258"/>
                  <a:pt x="282" y="329"/>
                  <a:pt x="152" y="436"/>
                </a:cubicBezTo>
                <a:cubicBezTo>
                  <a:pt x="73" y="500"/>
                  <a:pt x="0" y="589"/>
                  <a:pt x="5" y="690"/>
                </a:cubicBezTo>
                <a:cubicBezTo>
                  <a:pt x="9" y="791"/>
                  <a:pt x="89" y="873"/>
                  <a:pt x="177" y="922"/>
                </a:cubicBezTo>
                <a:cubicBezTo>
                  <a:pt x="239" y="957"/>
                  <a:pt x="307" y="980"/>
                  <a:pt x="371" y="1012"/>
                </a:cubicBezTo>
                <a:cubicBezTo>
                  <a:pt x="434" y="1045"/>
                  <a:pt x="495" y="1089"/>
                  <a:pt x="528" y="1152"/>
                </a:cubicBezTo>
                <a:cubicBezTo>
                  <a:pt x="552" y="1201"/>
                  <a:pt x="559" y="1256"/>
                  <a:pt x="582" y="1305"/>
                </a:cubicBezTo>
                <a:cubicBezTo>
                  <a:pt x="607" y="1356"/>
                  <a:pt x="672" y="1413"/>
                  <a:pt x="723" y="1362"/>
                </a:cubicBezTo>
                <a:cubicBezTo>
                  <a:pt x="768" y="1317"/>
                  <a:pt x="793" y="1240"/>
                  <a:pt x="768" y="117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17" name="图片 16">
            <a:extLst>
              <a:ext uri="{FF2B5EF4-FFF2-40B4-BE49-F238E27FC236}">
                <a16:creationId xmlns:a16="http://schemas.microsoft.com/office/drawing/2014/main" id="{AC8B8C26-374F-4A3F-8ED5-67E8B5E8A610}"/>
              </a:ext>
            </a:extLst>
          </p:cNvPr>
          <p:cNvPicPr>
            <a:picLocks noChangeAspect="1"/>
          </p:cNvPicPr>
          <p:nvPr/>
        </p:nvPicPr>
        <p:blipFill>
          <a:blip r:embed="rId4">
            <a:duotone>
              <a:prstClr val="black"/>
              <a:schemeClr val="accent5">
                <a:tint val="45000"/>
                <a:satMod val="400000"/>
              </a:schemeClr>
            </a:duotone>
          </a:blip>
          <a:stretch>
            <a:fillRect/>
          </a:stretch>
        </p:blipFill>
        <p:spPr>
          <a:xfrm>
            <a:off x="7245685" y="-943503"/>
            <a:ext cx="1884979" cy="1884979"/>
          </a:xfrm>
          <a:prstGeom prst="rect">
            <a:avLst/>
          </a:prstGeom>
        </p:spPr>
      </p:pic>
      <p:pic>
        <p:nvPicPr>
          <p:cNvPr id="19" name="图片 18">
            <a:extLst>
              <a:ext uri="{FF2B5EF4-FFF2-40B4-BE49-F238E27FC236}">
                <a16:creationId xmlns:a16="http://schemas.microsoft.com/office/drawing/2014/main" id="{57659295-F067-4BC9-A891-F50FAD22F119}"/>
              </a:ext>
            </a:extLst>
          </p:cNvPr>
          <p:cNvPicPr>
            <a:picLocks noChangeAspect="1"/>
          </p:cNvPicPr>
          <p:nvPr/>
        </p:nvPicPr>
        <p:blipFill>
          <a:blip r:embed="rId3"/>
          <a:stretch>
            <a:fillRect/>
          </a:stretch>
        </p:blipFill>
        <p:spPr>
          <a:xfrm>
            <a:off x="4633872" y="3945380"/>
            <a:ext cx="701101" cy="707197"/>
          </a:xfrm>
          <a:prstGeom prst="rect">
            <a:avLst/>
          </a:prstGeom>
        </p:spPr>
      </p:pic>
      <p:pic>
        <p:nvPicPr>
          <p:cNvPr id="20" name="图片 19">
            <a:extLst>
              <a:ext uri="{FF2B5EF4-FFF2-40B4-BE49-F238E27FC236}">
                <a16:creationId xmlns:a16="http://schemas.microsoft.com/office/drawing/2014/main" id="{4F49609B-C7D6-43C5-AD74-012BB47DEFE2}"/>
              </a:ext>
            </a:extLst>
          </p:cNvPr>
          <p:cNvPicPr>
            <a:picLocks noChangeAspect="1"/>
          </p:cNvPicPr>
          <p:nvPr/>
        </p:nvPicPr>
        <p:blipFill>
          <a:blip r:embed="rId4">
            <a:duotone>
              <a:prstClr val="black"/>
              <a:schemeClr val="accent5">
                <a:tint val="45000"/>
                <a:satMod val="400000"/>
              </a:schemeClr>
            </a:duotone>
          </a:blip>
          <a:stretch>
            <a:fillRect/>
          </a:stretch>
        </p:blipFill>
        <p:spPr>
          <a:xfrm>
            <a:off x="250540" y="4664528"/>
            <a:ext cx="2234473" cy="2234473"/>
          </a:xfrm>
          <a:prstGeom prst="rect">
            <a:avLst/>
          </a:prstGeom>
        </p:spPr>
      </p:pic>
      <p:sp>
        <p:nvSpPr>
          <p:cNvPr id="21" name="椭圆 20">
            <a:extLst>
              <a:ext uri="{FF2B5EF4-FFF2-40B4-BE49-F238E27FC236}">
                <a16:creationId xmlns:a16="http://schemas.microsoft.com/office/drawing/2014/main" id="{3301FDD6-3D55-4C92-AD7B-70D833917AD9}"/>
              </a:ext>
            </a:extLst>
          </p:cNvPr>
          <p:cNvSpPr/>
          <p:nvPr/>
        </p:nvSpPr>
        <p:spPr>
          <a:xfrm>
            <a:off x="603660" y="1829757"/>
            <a:ext cx="495300" cy="4953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39FA8321-8C01-4091-9A9E-E774963031F8}"/>
              </a:ext>
            </a:extLst>
          </p:cNvPr>
          <p:cNvSpPr/>
          <p:nvPr/>
        </p:nvSpPr>
        <p:spPr>
          <a:xfrm rot="2700000">
            <a:off x="1941652" y="1071898"/>
            <a:ext cx="2850800" cy="285080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思源黑体 CN Regular" panose="020B0500000000000000" pitchFamily="34" charset="-122"/>
              <a:ea typeface="微软雅黑" panose="020B0503020204020204" pitchFamily="34" charset="-122"/>
              <a:sym typeface="Bebas" pitchFamily="2" charset="0"/>
            </a:endParaRPr>
          </a:p>
        </p:txBody>
      </p:sp>
      <p:sp>
        <p:nvSpPr>
          <p:cNvPr id="23" name="TextBox 59">
            <a:extLst>
              <a:ext uri="{FF2B5EF4-FFF2-40B4-BE49-F238E27FC236}">
                <a16:creationId xmlns:a16="http://schemas.microsoft.com/office/drawing/2014/main" id="{2ACBA2F1-5043-40D1-B77E-591AA7ED26B8}"/>
              </a:ext>
            </a:extLst>
          </p:cNvPr>
          <p:cNvSpPr>
            <a:spLocks noChangeArrowheads="1"/>
          </p:cNvSpPr>
          <p:nvPr/>
        </p:nvSpPr>
        <p:spPr bwMode="auto">
          <a:xfrm flipH="1">
            <a:off x="2633564" y="1504477"/>
            <a:ext cx="14669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r>
              <a:rPr lang="en-US" altLang="zh-CN" sz="2800" dirty="0">
                <a:solidFill>
                  <a:schemeClr val="accent1"/>
                </a:solidFill>
                <a:latin typeface="Impact" panose="020B0806030902050204" pitchFamily="34" charset="0"/>
                <a:ea typeface="微软雅黑" panose="020B0503020204020204" pitchFamily="34" charset="-122"/>
                <a:sym typeface="Bebas" pitchFamily="2" charset="0"/>
              </a:rPr>
              <a:t>PART  02</a:t>
            </a:r>
          </a:p>
        </p:txBody>
      </p:sp>
      <p:sp>
        <p:nvSpPr>
          <p:cNvPr id="24" name="Rectangle 4">
            <a:extLst>
              <a:ext uri="{FF2B5EF4-FFF2-40B4-BE49-F238E27FC236}">
                <a16:creationId xmlns:a16="http://schemas.microsoft.com/office/drawing/2014/main" id="{062FA0D7-B39B-45BE-BCDD-77F230EB9D1A}"/>
              </a:ext>
            </a:extLst>
          </p:cNvPr>
          <p:cNvSpPr txBox="1">
            <a:spLocks noChangeArrowheads="1"/>
          </p:cNvSpPr>
          <p:nvPr/>
        </p:nvSpPr>
        <p:spPr bwMode="auto">
          <a:xfrm>
            <a:off x="1892344" y="2429264"/>
            <a:ext cx="2949417" cy="282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5400" b="0" dirty="0">
                <a:latin typeface="+mj-ea"/>
                <a:cs typeface="Meiryo UI" panose="020B0604030504040204" pitchFamily="34" charset="-128"/>
                <a:sym typeface="Bebas" pitchFamily="2" charset="0"/>
              </a:rPr>
              <a:t>团队分工</a:t>
            </a:r>
          </a:p>
        </p:txBody>
      </p:sp>
    </p:spTree>
    <p:extLst>
      <p:ext uri="{BB962C8B-B14F-4D97-AF65-F5344CB8AC3E}">
        <p14:creationId xmlns:p14="http://schemas.microsoft.com/office/powerpoint/2010/main" val="392681310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12" presetClass="entr" presetSubtype="4" fill="hold" grpId="0" nodeType="withEffect">
                                  <p:stCondLst>
                                    <p:cond delay="100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p:tgtEl>
                                          <p:spTgt spid="23"/>
                                        </p:tgtEl>
                                        <p:attrNameLst>
                                          <p:attrName>ppt_y</p:attrName>
                                        </p:attrNameLst>
                                      </p:cBhvr>
                                      <p:tavLst>
                                        <p:tav tm="0">
                                          <p:val>
                                            <p:strVal val="#ppt_y+#ppt_h*1.125000"/>
                                          </p:val>
                                        </p:tav>
                                        <p:tav tm="100000">
                                          <p:val>
                                            <p:strVal val="#ppt_y"/>
                                          </p:val>
                                        </p:tav>
                                      </p:tavLst>
                                    </p:anim>
                                    <p:animEffect transition="in" filter="wipe(up)">
                                      <p:cBhvr>
                                        <p:cTn id="13" dur="500"/>
                                        <p:tgtEl>
                                          <p:spTgt spid="23"/>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51139702-2B45-478D-BE1D-322BA8EB97F2}"/>
              </a:ext>
            </a:extLst>
          </p:cNvPr>
          <p:cNvSpPr/>
          <p:nvPr/>
        </p:nvSpPr>
        <p:spPr>
          <a:xfrm>
            <a:off x="1293747" y="2210566"/>
            <a:ext cx="602271" cy="144020"/>
          </a:xfrm>
          <a:prstGeom prst="rect">
            <a:avLst/>
          </a:prstGeom>
          <a:solidFill>
            <a:srgbClr val="5482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Regular" panose="020B0500000000000000" pitchFamily="34" charset="-122"/>
              <a:ea typeface="思源黑体 CN Regular" panose="020B0500000000000000" pitchFamily="34" charset="-122"/>
            </a:endParaRPr>
          </a:p>
        </p:txBody>
      </p:sp>
      <p:grpSp>
        <p:nvGrpSpPr>
          <p:cNvPr id="31" name="组合 30">
            <a:extLst>
              <a:ext uri="{FF2B5EF4-FFF2-40B4-BE49-F238E27FC236}">
                <a16:creationId xmlns:a16="http://schemas.microsoft.com/office/drawing/2014/main" id="{4A7563A2-9D6E-4AEF-BBCF-FD94D12187DA}"/>
              </a:ext>
            </a:extLst>
          </p:cNvPr>
          <p:cNvGrpSpPr/>
          <p:nvPr/>
        </p:nvGrpSpPr>
        <p:grpSpPr>
          <a:xfrm>
            <a:off x="1293747" y="569786"/>
            <a:ext cx="2076622" cy="1747338"/>
            <a:chOff x="1253489" y="868897"/>
            <a:chExt cx="2076622" cy="1747338"/>
          </a:xfrm>
        </p:grpSpPr>
        <p:sp>
          <p:nvSpPr>
            <p:cNvPr id="32" name="矩形 31">
              <a:extLst>
                <a:ext uri="{FF2B5EF4-FFF2-40B4-BE49-F238E27FC236}">
                  <a16:creationId xmlns:a16="http://schemas.microsoft.com/office/drawing/2014/main" id="{4867133A-3BBB-4658-A29A-36155A9C80B0}"/>
                </a:ext>
              </a:extLst>
            </p:cNvPr>
            <p:cNvSpPr/>
            <p:nvPr/>
          </p:nvSpPr>
          <p:spPr>
            <a:xfrm>
              <a:off x="1253489" y="1326203"/>
              <a:ext cx="914400" cy="109381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Regular" panose="020B0500000000000000" pitchFamily="34" charset="-122"/>
                <a:ea typeface="思源黑体 CN Regular" panose="020B0500000000000000" pitchFamily="34" charset="-122"/>
              </a:endParaRPr>
            </a:p>
          </p:txBody>
        </p:sp>
        <p:sp>
          <p:nvSpPr>
            <p:cNvPr id="33" name="文本框 32">
              <a:extLst>
                <a:ext uri="{FF2B5EF4-FFF2-40B4-BE49-F238E27FC236}">
                  <a16:creationId xmlns:a16="http://schemas.microsoft.com/office/drawing/2014/main" id="{8333152C-C2E7-43BF-92C9-A535D668EEB0}"/>
                </a:ext>
              </a:extLst>
            </p:cNvPr>
            <p:cNvSpPr txBox="1"/>
            <p:nvPr/>
          </p:nvSpPr>
          <p:spPr>
            <a:xfrm>
              <a:off x="1571593" y="868897"/>
              <a:ext cx="1758518" cy="1747338"/>
            </a:xfrm>
            <a:prstGeom prst="rect">
              <a:avLst/>
            </a:prstGeom>
            <a:noFill/>
          </p:spPr>
          <p:txBody>
            <a:bodyPr wrap="square" rtlCol="0">
              <a:spAutoFit/>
            </a:bodyPr>
            <a:lstStyle/>
            <a:p>
              <a:pPr>
                <a:lnSpc>
                  <a:spcPct val="150000"/>
                </a:lnSpc>
              </a:pPr>
              <a:r>
                <a:rPr lang="en-US" altLang="zh-CN" sz="8000" b="1" dirty="0">
                  <a:solidFill>
                    <a:schemeClr val="bg1"/>
                  </a:solidFill>
                  <a:latin typeface="思源黑体 CN Regular" panose="020B0500000000000000" pitchFamily="34" charset="-122"/>
                  <a:ea typeface="思源黑体 CN Regular" panose="020B0500000000000000" pitchFamily="34" charset="-122"/>
                </a:rPr>
                <a:t>0</a:t>
              </a:r>
              <a:r>
                <a:rPr lang="en-US" altLang="zh-CN" sz="8000" b="1" dirty="0">
                  <a:solidFill>
                    <a:schemeClr val="accent6">
                      <a:lumMod val="75000"/>
                    </a:schemeClr>
                  </a:solidFill>
                  <a:latin typeface="思源黑体 CN Regular" panose="020B0500000000000000" pitchFamily="34" charset="-122"/>
                  <a:ea typeface="思源黑体 CN Regular" panose="020B0500000000000000" pitchFamily="34" charset="-122"/>
                </a:rPr>
                <a:t>1</a:t>
              </a:r>
            </a:p>
          </p:txBody>
        </p:sp>
      </p:grpSp>
      <p:grpSp>
        <p:nvGrpSpPr>
          <p:cNvPr id="34" name="组合 33">
            <a:extLst>
              <a:ext uri="{FF2B5EF4-FFF2-40B4-BE49-F238E27FC236}">
                <a16:creationId xmlns:a16="http://schemas.microsoft.com/office/drawing/2014/main" id="{BA81C9C9-4E32-4C90-9824-0BC9BF855505}"/>
              </a:ext>
            </a:extLst>
          </p:cNvPr>
          <p:cNvGrpSpPr/>
          <p:nvPr/>
        </p:nvGrpSpPr>
        <p:grpSpPr>
          <a:xfrm>
            <a:off x="2940430" y="719987"/>
            <a:ext cx="1865035" cy="1837202"/>
            <a:chOff x="710667" y="1655932"/>
            <a:chExt cx="3405027" cy="1837202"/>
          </a:xfrm>
        </p:grpSpPr>
        <p:sp>
          <p:nvSpPr>
            <p:cNvPr id="35" name="文本框 34">
              <a:extLst>
                <a:ext uri="{FF2B5EF4-FFF2-40B4-BE49-F238E27FC236}">
                  <a16:creationId xmlns:a16="http://schemas.microsoft.com/office/drawing/2014/main" id="{1F4F1C33-9695-4445-9B4D-B5F31B6CC8A3}"/>
                </a:ext>
              </a:extLst>
            </p:cNvPr>
            <p:cNvSpPr txBox="1"/>
            <p:nvPr/>
          </p:nvSpPr>
          <p:spPr>
            <a:xfrm>
              <a:off x="710667" y="2634566"/>
              <a:ext cx="3405027" cy="858568"/>
            </a:xfrm>
            <a:prstGeom prst="rect">
              <a:avLst/>
            </a:prstGeom>
            <a:noFill/>
          </p:spPr>
          <p:txBody>
            <a:bodyPr wrap="square" rtlCol="0">
              <a:spAutoFit/>
            </a:bodyPr>
            <a:lstStyle/>
            <a:p>
              <a:pPr>
                <a:lnSpc>
                  <a:spcPct val="150000"/>
                </a:lnSpc>
              </a:pPr>
              <a:r>
                <a:rPr lang="zh-CN" altLang="en-US" sz="1800" dirty="0"/>
                <a:t>毛九弢</a:t>
              </a:r>
              <a:endParaRPr lang="en-US" altLang="zh-CN" sz="1800" dirty="0"/>
            </a:p>
            <a:p>
              <a:pPr>
                <a:lnSpc>
                  <a:spcPct val="150000"/>
                </a:lnSpc>
              </a:pPr>
              <a:r>
                <a:rPr lang="zh-CN" altLang="en-US" sz="1800" dirty="0"/>
                <a:t>陈宗奕</a:t>
              </a:r>
              <a:endParaRPr lang="en-US" altLang="zh-CN" sz="1400" dirty="0">
                <a:latin typeface="思源黑体 CN Regular" panose="020B0500000000000000" pitchFamily="34" charset="-122"/>
                <a:ea typeface="思源黑体 CN Regular" panose="020B0500000000000000" pitchFamily="34" charset="-122"/>
              </a:endParaRPr>
            </a:p>
          </p:txBody>
        </p:sp>
        <p:sp>
          <p:nvSpPr>
            <p:cNvPr id="36" name="文本框 35">
              <a:extLst>
                <a:ext uri="{FF2B5EF4-FFF2-40B4-BE49-F238E27FC236}">
                  <a16:creationId xmlns:a16="http://schemas.microsoft.com/office/drawing/2014/main" id="{2509CFF2-ED73-45A8-9389-217363F6A502}"/>
                </a:ext>
              </a:extLst>
            </p:cNvPr>
            <p:cNvSpPr txBox="1"/>
            <p:nvPr/>
          </p:nvSpPr>
          <p:spPr>
            <a:xfrm>
              <a:off x="710667" y="1655932"/>
              <a:ext cx="3405027" cy="949555"/>
            </a:xfrm>
            <a:prstGeom prst="rect">
              <a:avLst/>
            </a:prstGeom>
            <a:noFill/>
          </p:spPr>
          <p:txBody>
            <a:bodyPr wrap="square" rtlCol="0">
              <a:spAutoFit/>
            </a:bodyPr>
            <a:lstStyle/>
            <a:p>
              <a:pPr>
                <a:lnSpc>
                  <a:spcPct val="150000"/>
                </a:lnSpc>
              </a:pPr>
              <a:r>
                <a:rPr lang="zh-CN" altLang="en-US" sz="4400" b="1" dirty="0">
                  <a:solidFill>
                    <a:schemeClr val="accent6">
                      <a:lumMod val="75000"/>
                    </a:schemeClr>
                  </a:solidFill>
                  <a:latin typeface="思源黑体 CN Bold" panose="020B0800000000000000" pitchFamily="34" charset="-122"/>
                  <a:ea typeface="思源黑体 CN Bold" panose="020B0800000000000000" pitchFamily="34" charset="-122"/>
                </a:rPr>
                <a:t>问卷</a:t>
              </a:r>
              <a:endParaRPr lang="en-US" altLang="zh-CN" sz="4400" b="1" dirty="0">
                <a:solidFill>
                  <a:schemeClr val="accent6">
                    <a:lumMod val="75000"/>
                  </a:schemeClr>
                </a:solidFill>
                <a:latin typeface="思源黑体 CN Bold" panose="020B0800000000000000" pitchFamily="34" charset="-122"/>
                <a:ea typeface="思源黑体 CN Bold" panose="020B0800000000000000" pitchFamily="34" charset="-122"/>
              </a:endParaRPr>
            </a:p>
          </p:txBody>
        </p:sp>
      </p:grpSp>
      <p:grpSp>
        <p:nvGrpSpPr>
          <p:cNvPr id="37" name="组合 36">
            <a:extLst>
              <a:ext uri="{FF2B5EF4-FFF2-40B4-BE49-F238E27FC236}">
                <a16:creationId xmlns:a16="http://schemas.microsoft.com/office/drawing/2014/main" id="{40033E23-F5C1-4C57-8C63-46FBB4A15596}"/>
              </a:ext>
            </a:extLst>
          </p:cNvPr>
          <p:cNvGrpSpPr/>
          <p:nvPr/>
        </p:nvGrpSpPr>
        <p:grpSpPr>
          <a:xfrm>
            <a:off x="1293747" y="2657618"/>
            <a:ext cx="2076622" cy="1747338"/>
            <a:chOff x="1253489" y="868897"/>
            <a:chExt cx="2076622" cy="1747338"/>
          </a:xfrm>
        </p:grpSpPr>
        <p:sp>
          <p:nvSpPr>
            <p:cNvPr id="38" name="矩形 37">
              <a:extLst>
                <a:ext uri="{FF2B5EF4-FFF2-40B4-BE49-F238E27FC236}">
                  <a16:creationId xmlns:a16="http://schemas.microsoft.com/office/drawing/2014/main" id="{E135B06C-15A1-485B-900A-66367DAA32D1}"/>
                </a:ext>
              </a:extLst>
            </p:cNvPr>
            <p:cNvSpPr/>
            <p:nvPr/>
          </p:nvSpPr>
          <p:spPr>
            <a:xfrm>
              <a:off x="1253489" y="1326203"/>
              <a:ext cx="914400" cy="109381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Regular" panose="020B0500000000000000" pitchFamily="34" charset="-122"/>
                <a:ea typeface="思源黑体 CN Regular" panose="020B0500000000000000" pitchFamily="34" charset="-122"/>
              </a:endParaRPr>
            </a:p>
          </p:txBody>
        </p:sp>
        <p:sp>
          <p:nvSpPr>
            <p:cNvPr id="39" name="文本框 38">
              <a:extLst>
                <a:ext uri="{FF2B5EF4-FFF2-40B4-BE49-F238E27FC236}">
                  <a16:creationId xmlns:a16="http://schemas.microsoft.com/office/drawing/2014/main" id="{D740F5FE-E088-42D7-9025-D49DD1771DFB}"/>
                </a:ext>
              </a:extLst>
            </p:cNvPr>
            <p:cNvSpPr txBox="1"/>
            <p:nvPr/>
          </p:nvSpPr>
          <p:spPr>
            <a:xfrm>
              <a:off x="1571593" y="868897"/>
              <a:ext cx="1758518" cy="1747338"/>
            </a:xfrm>
            <a:prstGeom prst="rect">
              <a:avLst/>
            </a:prstGeom>
            <a:noFill/>
          </p:spPr>
          <p:txBody>
            <a:bodyPr wrap="square" rtlCol="0">
              <a:spAutoFit/>
            </a:bodyPr>
            <a:lstStyle/>
            <a:p>
              <a:pPr>
                <a:lnSpc>
                  <a:spcPct val="150000"/>
                </a:lnSpc>
              </a:pPr>
              <a:r>
                <a:rPr lang="en-US" altLang="zh-CN" sz="8000" b="1" dirty="0">
                  <a:solidFill>
                    <a:schemeClr val="bg1"/>
                  </a:solidFill>
                  <a:latin typeface="思源黑体 CN Regular" panose="020B0500000000000000" pitchFamily="34" charset="-122"/>
                  <a:ea typeface="思源黑体 CN Regular" panose="020B0500000000000000" pitchFamily="34" charset="-122"/>
                </a:rPr>
                <a:t>0</a:t>
              </a:r>
              <a:r>
                <a:rPr lang="en-US" altLang="zh-CN" sz="8000" b="1" dirty="0">
                  <a:solidFill>
                    <a:srgbClr val="70AD47"/>
                  </a:solidFill>
                  <a:latin typeface="思源黑体 CN Regular" panose="020B0500000000000000" pitchFamily="34" charset="-122"/>
                  <a:ea typeface="思源黑体 CN Regular" panose="020B0500000000000000" pitchFamily="34" charset="-122"/>
                </a:rPr>
                <a:t>3</a:t>
              </a:r>
            </a:p>
          </p:txBody>
        </p:sp>
      </p:grpSp>
      <p:grpSp>
        <p:nvGrpSpPr>
          <p:cNvPr id="40" name="组合 39">
            <a:extLst>
              <a:ext uri="{FF2B5EF4-FFF2-40B4-BE49-F238E27FC236}">
                <a16:creationId xmlns:a16="http://schemas.microsoft.com/office/drawing/2014/main" id="{BA3864CF-F762-40B5-BC23-622DC7A4EA2A}"/>
              </a:ext>
            </a:extLst>
          </p:cNvPr>
          <p:cNvGrpSpPr/>
          <p:nvPr/>
        </p:nvGrpSpPr>
        <p:grpSpPr>
          <a:xfrm>
            <a:off x="4657487" y="2657618"/>
            <a:ext cx="2459937" cy="1747338"/>
            <a:chOff x="1253489" y="868897"/>
            <a:chExt cx="2459937" cy="1747338"/>
          </a:xfrm>
        </p:grpSpPr>
        <p:sp>
          <p:nvSpPr>
            <p:cNvPr id="41" name="矩形 40">
              <a:extLst>
                <a:ext uri="{FF2B5EF4-FFF2-40B4-BE49-F238E27FC236}">
                  <a16:creationId xmlns:a16="http://schemas.microsoft.com/office/drawing/2014/main" id="{452E89AC-235B-475D-928B-80D449381046}"/>
                </a:ext>
              </a:extLst>
            </p:cNvPr>
            <p:cNvSpPr/>
            <p:nvPr/>
          </p:nvSpPr>
          <p:spPr>
            <a:xfrm>
              <a:off x="1253489" y="1326203"/>
              <a:ext cx="914400" cy="109381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Regular" panose="020B0500000000000000" pitchFamily="34" charset="-122"/>
                <a:ea typeface="思源黑体 CN Regular" panose="020B0500000000000000" pitchFamily="34" charset="-122"/>
              </a:endParaRPr>
            </a:p>
          </p:txBody>
        </p:sp>
        <p:sp>
          <p:nvSpPr>
            <p:cNvPr id="42" name="文本框 41">
              <a:extLst>
                <a:ext uri="{FF2B5EF4-FFF2-40B4-BE49-F238E27FC236}">
                  <a16:creationId xmlns:a16="http://schemas.microsoft.com/office/drawing/2014/main" id="{1D618E12-6829-4583-BA54-1FBBB7809FAE}"/>
                </a:ext>
              </a:extLst>
            </p:cNvPr>
            <p:cNvSpPr txBox="1"/>
            <p:nvPr/>
          </p:nvSpPr>
          <p:spPr>
            <a:xfrm>
              <a:off x="1571593" y="868897"/>
              <a:ext cx="2141833" cy="1747338"/>
            </a:xfrm>
            <a:prstGeom prst="rect">
              <a:avLst/>
            </a:prstGeom>
            <a:noFill/>
          </p:spPr>
          <p:txBody>
            <a:bodyPr wrap="square" rtlCol="0">
              <a:spAutoFit/>
            </a:bodyPr>
            <a:lstStyle/>
            <a:p>
              <a:pPr>
                <a:lnSpc>
                  <a:spcPct val="150000"/>
                </a:lnSpc>
              </a:pPr>
              <a:r>
                <a:rPr lang="en-US" altLang="zh-CN" sz="8000" b="1" dirty="0">
                  <a:solidFill>
                    <a:schemeClr val="bg1"/>
                  </a:solidFill>
                  <a:latin typeface="思源黑体 CN Regular" panose="020B0500000000000000" pitchFamily="34" charset="-122"/>
                  <a:ea typeface="思源黑体 CN Regular" panose="020B0500000000000000" pitchFamily="34" charset="-122"/>
                </a:rPr>
                <a:t>0</a:t>
              </a:r>
              <a:r>
                <a:rPr lang="en-US" altLang="zh-CN" sz="8000" b="1" dirty="0">
                  <a:solidFill>
                    <a:srgbClr val="A9D18E"/>
                  </a:solidFill>
                  <a:latin typeface="思源黑体 CN Regular" panose="020B0500000000000000" pitchFamily="34" charset="-122"/>
                  <a:ea typeface="思源黑体 CN Regular" panose="020B0500000000000000" pitchFamily="34" charset="-122"/>
                </a:rPr>
                <a:t>4</a:t>
              </a:r>
            </a:p>
          </p:txBody>
        </p:sp>
      </p:grpSp>
      <p:grpSp>
        <p:nvGrpSpPr>
          <p:cNvPr id="43" name="组合 42">
            <a:extLst>
              <a:ext uri="{FF2B5EF4-FFF2-40B4-BE49-F238E27FC236}">
                <a16:creationId xmlns:a16="http://schemas.microsoft.com/office/drawing/2014/main" id="{F1EC363B-26DF-4290-B87E-D32F7AD4AADC}"/>
              </a:ext>
            </a:extLst>
          </p:cNvPr>
          <p:cNvGrpSpPr/>
          <p:nvPr/>
        </p:nvGrpSpPr>
        <p:grpSpPr>
          <a:xfrm>
            <a:off x="4657487" y="569786"/>
            <a:ext cx="2319328" cy="1747338"/>
            <a:chOff x="1253489" y="868897"/>
            <a:chExt cx="2319328" cy="1747338"/>
          </a:xfrm>
        </p:grpSpPr>
        <p:sp>
          <p:nvSpPr>
            <p:cNvPr id="44" name="矩形 43">
              <a:extLst>
                <a:ext uri="{FF2B5EF4-FFF2-40B4-BE49-F238E27FC236}">
                  <a16:creationId xmlns:a16="http://schemas.microsoft.com/office/drawing/2014/main" id="{C31D9B9D-55C8-4AF7-9C50-B17C0F49C8D8}"/>
                </a:ext>
              </a:extLst>
            </p:cNvPr>
            <p:cNvSpPr/>
            <p:nvPr/>
          </p:nvSpPr>
          <p:spPr>
            <a:xfrm>
              <a:off x="1253489" y="1326203"/>
              <a:ext cx="914400" cy="109381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Regular" panose="020B0500000000000000" pitchFamily="34" charset="-122"/>
                <a:ea typeface="思源黑体 CN Regular" panose="020B0500000000000000" pitchFamily="34" charset="-122"/>
              </a:endParaRPr>
            </a:p>
          </p:txBody>
        </p:sp>
        <p:sp>
          <p:nvSpPr>
            <p:cNvPr id="45" name="文本框 44">
              <a:extLst>
                <a:ext uri="{FF2B5EF4-FFF2-40B4-BE49-F238E27FC236}">
                  <a16:creationId xmlns:a16="http://schemas.microsoft.com/office/drawing/2014/main" id="{3654323B-30A4-476E-B6E5-F64A1D5772EF}"/>
                </a:ext>
              </a:extLst>
            </p:cNvPr>
            <p:cNvSpPr txBox="1"/>
            <p:nvPr/>
          </p:nvSpPr>
          <p:spPr>
            <a:xfrm>
              <a:off x="1571593" y="868897"/>
              <a:ext cx="2001224" cy="1747338"/>
            </a:xfrm>
            <a:prstGeom prst="rect">
              <a:avLst/>
            </a:prstGeom>
            <a:noFill/>
          </p:spPr>
          <p:txBody>
            <a:bodyPr wrap="square" rtlCol="0">
              <a:spAutoFit/>
            </a:bodyPr>
            <a:lstStyle/>
            <a:p>
              <a:pPr>
                <a:lnSpc>
                  <a:spcPct val="150000"/>
                </a:lnSpc>
              </a:pPr>
              <a:r>
                <a:rPr lang="en-US" altLang="zh-CN" sz="8000" b="1" dirty="0">
                  <a:solidFill>
                    <a:schemeClr val="bg1"/>
                  </a:solidFill>
                  <a:latin typeface="思源黑体 CN Regular" panose="020B0500000000000000" pitchFamily="34" charset="-122"/>
                  <a:ea typeface="思源黑体 CN Regular" panose="020B0500000000000000" pitchFamily="34" charset="-122"/>
                </a:rPr>
                <a:t>0</a:t>
              </a:r>
              <a:r>
                <a:rPr lang="en-US" altLang="zh-CN" sz="8000" b="1" dirty="0">
                  <a:solidFill>
                    <a:schemeClr val="accent6"/>
                  </a:solidFill>
                  <a:latin typeface="思源黑体 CN Regular" panose="020B0500000000000000" pitchFamily="34" charset="-122"/>
                  <a:ea typeface="思源黑体 CN Regular" panose="020B0500000000000000" pitchFamily="34" charset="-122"/>
                </a:rPr>
                <a:t>2</a:t>
              </a:r>
            </a:p>
          </p:txBody>
        </p:sp>
      </p:grpSp>
      <p:grpSp>
        <p:nvGrpSpPr>
          <p:cNvPr id="46" name="组合 45">
            <a:extLst>
              <a:ext uri="{FF2B5EF4-FFF2-40B4-BE49-F238E27FC236}">
                <a16:creationId xmlns:a16="http://schemas.microsoft.com/office/drawing/2014/main" id="{A646FBAC-1E3A-4AD2-AFA4-8E7C841E80C2}"/>
              </a:ext>
            </a:extLst>
          </p:cNvPr>
          <p:cNvGrpSpPr/>
          <p:nvPr/>
        </p:nvGrpSpPr>
        <p:grpSpPr>
          <a:xfrm>
            <a:off x="2940430" y="2719447"/>
            <a:ext cx="1865035" cy="2268539"/>
            <a:chOff x="710667" y="1655932"/>
            <a:chExt cx="3405027" cy="2268539"/>
          </a:xfrm>
        </p:grpSpPr>
        <p:sp>
          <p:nvSpPr>
            <p:cNvPr id="47" name="文本框 46">
              <a:extLst>
                <a:ext uri="{FF2B5EF4-FFF2-40B4-BE49-F238E27FC236}">
                  <a16:creationId xmlns:a16="http://schemas.microsoft.com/office/drawing/2014/main" id="{6D3FAC00-7FA5-4421-B0D6-F14A11A204FB}"/>
                </a:ext>
              </a:extLst>
            </p:cNvPr>
            <p:cNvSpPr txBox="1"/>
            <p:nvPr/>
          </p:nvSpPr>
          <p:spPr>
            <a:xfrm>
              <a:off x="710667" y="2634566"/>
              <a:ext cx="3405027" cy="1289905"/>
            </a:xfrm>
            <a:prstGeom prst="rect">
              <a:avLst/>
            </a:prstGeom>
            <a:noFill/>
          </p:spPr>
          <p:txBody>
            <a:bodyPr wrap="square" rtlCol="0">
              <a:spAutoFit/>
            </a:bodyPr>
            <a:lstStyle/>
            <a:p>
              <a:pPr>
                <a:lnSpc>
                  <a:spcPct val="150000"/>
                </a:lnSpc>
              </a:pPr>
              <a:r>
                <a:rPr lang="zh-CN" altLang="en-US" sz="1800" dirty="0">
                  <a:latin typeface="思源黑体 CN Regular" panose="020B0500000000000000" pitchFamily="34" charset="-122"/>
                  <a:ea typeface="思源黑体 CN Regular" panose="020B0500000000000000" pitchFamily="34" charset="-122"/>
                </a:rPr>
                <a:t>谢王东</a:t>
              </a:r>
              <a:endParaRPr lang="en-US" altLang="zh-CN" sz="1800" dirty="0">
                <a:latin typeface="思源黑体 CN Regular" panose="020B0500000000000000" pitchFamily="34" charset="-122"/>
                <a:ea typeface="思源黑体 CN Regular" panose="020B0500000000000000" pitchFamily="34" charset="-122"/>
              </a:endParaRPr>
            </a:p>
            <a:p>
              <a:pPr>
                <a:lnSpc>
                  <a:spcPct val="150000"/>
                </a:lnSpc>
              </a:pPr>
              <a:r>
                <a:rPr lang="zh-CN" altLang="en-US" sz="1800" dirty="0">
                  <a:latin typeface="思源黑体 CN Regular" panose="020B0500000000000000" pitchFamily="34" charset="-122"/>
                  <a:ea typeface="思源黑体 CN Regular" panose="020B0500000000000000" pitchFamily="34" charset="-122"/>
                </a:rPr>
                <a:t>田永铭</a:t>
              </a:r>
              <a:endParaRPr lang="en-US" altLang="zh-CN" sz="1800" dirty="0">
                <a:latin typeface="思源黑体 CN Regular" panose="020B0500000000000000" pitchFamily="34" charset="-122"/>
                <a:ea typeface="思源黑体 CN Regular" panose="020B0500000000000000" pitchFamily="34" charset="-122"/>
              </a:endParaRPr>
            </a:p>
            <a:p>
              <a:pPr>
                <a:lnSpc>
                  <a:spcPct val="150000"/>
                </a:lnSpc>
              </a:pPr>
              <a:r>
                <a:rPr lang="zh-CN" altLang="en-US" sz="1800" dirty="0">
                  <a:latin typeface="思源黑体 CN Regular" panose="020B0500000000000000" pitchFamily="34" charset="-122"/>
                  <a:ea typeface="思源黑体 CN Regular" panose="020B0500000000000000" pitchFamily="34" charset="-122"/>
                </a:rPr>
                <a:t>毛九弢</a:t>
              </a:r>
              <a:endParaRPr lang="en-US" altLang="zh-CN" sz="1800" dirty="0">
                <a:latin typeface="思源黑体 CN Regular" panose="020B0500000000000000" pitchFamily="34" charset="-122"/>
                <a:ea typeface="思源黑体 CN Regular" panose="020B0500000000000000" pitchFamily="34" charset="-122"/>
              </a:endParaRPr>
            </a:p>
          </p:txBody>
        </p:sp>
        <p:sp>
          <p:nvSpPr>
            <p:cNvPr id="48" name="文本框 47">
              <a:extLst>
                <a:ext uri="{FF2B5EF4-FFF2-40B4-BE49-F238E27FC236}">
                  <a16:creationId xmlns:a16="http://schemas.microsoft.com/office/drawing/2014/main" id="{982EE0EF-0F41-462F-9F06-089C1C7F790C}"/>
                </a:ext>
              </a:extLst>
            </p:cNvPr>
            <p:cNvSpPr txBox="1"/>
            <p:nvPr/>
          </p:nvSpPr>
          <p:spPr>
            <a:xfrm>
              <a:off x="710667" y="1655932"/>
              <a:ext cx="3405027" cy="949555"/>
            </a:xfrm>
            <a:prstGeom prst="rect">
              <a:avLst/>
            </a:prstGeom>
            <a:noFill/>
          </p:spPr>
          <p:txBody>
            <a:bodyPr wrap="square" rtlCol="0">
              <a:spAutoFit/>
            </a:bodyPr>
            <a:lstStyle/>
            <a:p>
              <a:pPr>
                <a:lnSpc>
                  <a:spcPct val="150000"/>
                </a:lnSpc>
              </a:pPr>
              <a:r>
                <a:rPr lang="zh-CN" altLang="en-US" sz="4400" b="1" dirty="0">
                  <a:solidFill>
                    <a:schemeClr val="accent6"/>
                  </a:solidFill>
                  <a:latin typeface="思源黑体 CN Bold" panose="020B0800000000000000" pitchFamily="34" charset="-122"/>
                  <a:ea typeface="思源黑体 CN Bold" panose="020B0800000000000000" pitchFamily="34" charset="-122"/>
                </a:rPr>
                <a:t>汇报</a:t>
              </a:r>
              <a:endParaRPr lang="en-US" altLang="zh-CN" sz="4400" b="1" dirty="0">
                <a:solidFill>
                  <a:schemeClr val="accent6"/>
                </a:solidFill>
                <a:latin typeface="思源黑体 CN Bold" panose="020B0800000000000000" pitchFamily="34" charset="-122"/>
                <a:ea typeface="思源黑体 CN Bold" panose="020B0800000000000000" pitchFamily="34" charset="-122"/>
              </a:endParaRPr>
            </a:p>
          </p:txBody>
        </p:sp>
      </p:grpSp>
      <p:grpSp>
        <p:nvGrpSpPr>
          <p:cNvPr id="49" name="组合 48">
            <a:extLst>
              <a:ext uri="{FF2B5EF4-FFF2-40B4-BE49-F238E27FC236}">
                <a16:creationId xmlns:a16="http://schemas.microsoft.com/office/drawing/2014/main" id="{74BB798B-C052-4EB8-B373-17175D359C6F}"/>
              </a:ext>
            </a:extLst>
          </p:cNvPr>
          <p:cNvGrpSpPr/>
          <p:nvPr/>
        </p:nvGrpSpPr>
        <p:grpSpPr>
          <a:xfrm>
            <a:off x="6410687" y="2721484"/>
            <a:ext cx="2596013" cy="1436274"/>
            <a:chOff x="710667" y="1655932"/>
            <a:chExt cx="3419904" cy="1436274"/>
          </a:xfrm>
        </p:grpSpPr>
        <p:sp>
          <p:nvSpPr>
            <p:cNvPr id="50" name="文本框 49">
              <a:extLst>
                <a:ext uri="{FF2B5EF4-FFF2-40B4-BE49-F238E27FC236}">
                  <a16:creationId xmlns:a16="http://schemas.microsoft.com/office/drawing/2014/main" id="{A4F0C955-DB1A-4C7E-A5C1-B2BC156F57E9}"/>
                </a:ext>
              </a:extLst>
            </p:cNvPr>
            <p:cNvSpPr txBox="1"/>
            <p:nvPr/>
          </p:nvSpPr>
          <p:spPr>
            <a:xfrm>
              <a:off x="725544" y="2633298"/>
              <a:ext cx="3405027" cy="458908"/>
            </a:xfrm>
            <a:prstGeom prst="rect">
              <a:avLst/>
            </a:prstGeom>
            <a:noFill/>
          </p:spPr>
          <p:txBody>
            <a:bodyPr wrap="square" rtlCol="0">
              <a:spAutoFit/>
            </a:bodyPr>
            <a:lstStyle/>
            <a:p>
              <a:pPr>
                <a:lnSpc>
                  <a:spcPct val="150000"/>
                </a:lnSpc>
              </a:pPr>
              <a:r>
                <a:rPr lang="zh-CN" altLang="en-US" sz="1800" dirty="0">
                  <a:solidFill>
                    <a:schemeClr val="tx1">
                      <a:lumMod val="75000"/>
                      <a:lumOff val="25000"/>
                    </a:schemeClr>
                  </a:solidFill>
                  <a:latin typeface="思源黑体 CN Regular" panose="020B0500000000000000" pitchFamily="34" charset="-122"/>
                  <a:ea typeface="思源黑体 CN Regular" panose="020B0500000000000000" pitchFamily="34" charset="-122"/>
                  <a:cs typeface="+mn-ea"/>
                  <a:sym typeface="Arial" panose="020B0604020202020204" pitchFamily="34" charset="0"/>
                </a:rPr>
                <a:t>张乐天 谢王东</a:t>
              </a:r>
              <a:endParaRPr lang="en-US" altLang="zh-CN" sz="1800" dirty="0">
                <a:latin typeface="思源黑体 CN Regular" panose="020B0500000000000000" pitchFamily="34" charset="-122"/>
                <a:ea typeface="思源黑体 CN Regular" panose="020B0500000000000000" pitchFamily="34" charset="-122"/>
              </a:endParaRPr>
            </a:p>
          </p:txBody>
        </p:sp>
        <p:sp>
          <p:nvSpPr>
            <p:cNvPr id="51" name="文本框 50">
              <a:extLst>
                <a:ext uri="{FF2B5EF4-FFF2-40B4-BE49-F238E27FC236}">
                  <a16:creationId xmlns:a16="http://schemas.microsoft.com/office/drawing/2014/main" id="{ACBF2C18-E3C9-4FEE-95F2-DDC0B759EC64}"/>
                </a:ext>
              </a:extLst>
            </p:cNvPr>
            <p:cNvSpPr txBox="1"/>
            <p:nvPr/>
          </p:nvSpPr>
          <p:spPr>
            <a:xfrm>
              <a:off x="710667" y="1655932"/>
              <a:ext cx="3405027" cy="988347"/>
            </a:xfrm>
            <a:prstGeom prst="rect">
              <a:avLst/>
            </a:prstGeom>
            <a:noFill/>
          </p:spPr>
          <p:txBody>
            <a:bodyPr wrap="square" rtlCol="0">
              <a:spAutoFit/>
            </a:bodyPr>
            <a:lstStyle/>
            <a:p>
              <a:pPr>
                <a:lnSpc>
                  <a:spcPct val="150000"/>
                </a:lnSpc>
              </a:pPr>
              <a:r>
                <a:rPr lang="en-US" altLang="zh-CN" sz="4400" b="1" dirty="0">
                  <a:solidFill>
                    <a:schemeClr val="accent6">
                      <a:lumMod val="60000"/>
                      <a:lumOff val="40000"/>
                    </a:schemeClr>
                  </a:solidFill>
                  <a:latin typeface="思源黑体 CN Bold" panose="020B0800000000000000" pitchFamily="34" charset="-122"/>
                  <a:ea typeface="思源黑体 CN Bold" panose="020B0800000000000000" pitchFamily="34" charset="-122"/>
                </a:rPr>
                <a:t>PPT</a:t>
              </a:r>
              <a:r>
                <a:rPr lang="zh-CN" altLang="en-US" sz="4400" b="1" dirty="0">
                  <a:solidFill>
                    <a:schemeClr val="accent6">
                      <a:lumMod val="60000"/>
                      <a:lumOff val="40000"/>
                    </a:schemeClr>
                  </a:solidFill>
                  <a:latin typeface="思源黑体 CN Bold" panose="020B0800000000000000" pitchFamily="34" charset="-122"/>
                  <a:ea typeface="思源黑体 CN Bold" panose="020B0800000000000000" pitchFamily="34" charset="-122"/>
                </a:rPr>
                <a:t>制作</a:t>
              </a:r>
              <a:endParaRPr lang="en-US" altLang="zh-CN" sz="4400" b="1" dirty="0">
                <a:solidFill>
                  <a:schemeClr val="accent6">
                    <a:lumMod val="60000"/>
                    <a:lumOff val="40000"/>
                  </a:schemeClr>
                </a:solidFill>
                <a:latin typeface="思源黑体 CN Bold" panose="020B0800000000000000" pitchFamily="34" charset="-122"/>
                <a:ea typeface="思源黑体 CN Bold" panose="020B0800000000000000" pitchFamily="34" charset="-122"/>
              </a:endParaRPr>
            </a:p>
          </p:txBody>
        </p:sp>
      </p:grpSp>
      <p:grpSp>
        <p:nvGrpSpPr>
          <p:cNvPr id="52" name="组合 51">
            <a:extLst>
              <a:ext uri="{FF2B5EF4-FFF2-40B4-BE49-F238E27FC236}">
                <a16:creationId xmlns:a16="http://schemas.microsoft.com/office/drawing/2014/main" id="{98DB8A87-3666-4A7A-8122-72BA804C7966}"/>
              </a:ext>
            </a:extLst>
          </p:cNvPr>
          <p:cNvGrpSpPr/>
          <p:nvPr/>
        </p:nvGrpSpPr>
        <p:grpSpPr>
          <a:xfrm>
            <a:off x="6421980" y="713732"/>
            <a:ext cx="2722020" cy="1852591"/>
            <a:chOff x="710667" y="1655932"/>
            <a:chExt cx="3585902" cy="1852591"/>
          </a:xfrm>
        </p:grpSpPr>
        <p:sp>
          <p:nvSpPr>
            <p:cNvPr id="53" name="文本框 52">
              <a:extLst>
                <a:ext uri="{FF2B5EF4-FFF2-40B4-BE49-F238E27FC236}">
                  <a16:creationId xmlns:a16="http://schemas.microsoft.com/office/drawing/2014/main" id="{E0E33BE0-AA0C-4E39-BA90-43A5CEEDC20A}"/>
                </a:ext>
              </a:extLst>
            </p:cNvPr>
            <p:cNvSpPr txBox="1"/>
            <p:nvPr/>
          </p:nvSpPr>
          <p:spPr>
            <a:xfrm>
              <a:off x="710667" y="2634566"/>
              <a:ext cx="3405027" cy="873957"/>
            </a:xfrm>
            <a:prstGeom prst="rect">
              <a:avLst/>
            </a:prstGeom>
            <a:noFill/>
          </p:spPr>
          <p:txBody>
            <a:bodyPr wrap="square" rtlCol="0">
              <a:spAutoFit/>
            </a:bodyPr>
            <a:lstStyle/>
            <a:p>
              <a:pPr>
                <a:lnSpc>
                  <a:spcPct val="150000"/>
                </a:lnSpc>
              </a:pPr>
              <a:r>
                <a:rPr lang="zh-CN" altLang="en-US" sz="1800" dirty="0"/>
                <a:t>唐沈延  许修齐 田永铭 </a:t>
              </a:r>
              <a:endParaRPr lang="en-US" altLang="zh-CN" sz="1800" dirty="0"/>
            </a:p>
            <a:p>
              <a:pPr>
                <a:lnSpc>
                  <a:spcPct val="150000"/>
                </a:lnSpc>
              </a:pPr>
              <a:r>
                <a:rPr lang="zh-CN" altLang="en-US" sz="1800" dirty="0"/>
                <a:t>周益韬 陆迅 袁理</a:t>
              </a:r>
              <a:endParaRPr lang="en-US" altLang="zh-CN" sz="1800" dirty="0"/>
            </a:p>
          </p:txBody>
        </p:sp>
        <p:sp>
          <p:nvSpPr>
            <p:cNvPr id="54" name="文本框 53">
              <a:extLst>
                <a:ext uri="{FF2B5EF4-FFF2-40B4-BE49-F238E27FC236}">
                  <a16:creationId xmlns:a16="http://schemas.microsoft.com/office/drawing/2014/main" id="{4CDC7F89-2FAE-4583-8E0F-2298FDB69023}"/>
                </a:ext>
              </a:extLst>
            </p:cNvPr>
            <p:cNvSpPr txBox="1"/>
            <p:nvPr/>
          </p:nvSpPr>
          <p:spPr>
            <a:xfrm>
              <a:off x="710667" y="1655932"/>
              <a:ext cx="3585902" cy="988347"/>
            </a:xfrm>
            <a:prstGeom prst="rect">
              <a:avLst/>
            </a:prstGeom>
            <a:noFill/>
          </p:spPr>
          <p:txBody>
            <a:bodyPr wrap="square" rtlCol="0">
              <a:spAutoFit/>
            </a:bodyPr>
            <a:lstStyle/>
            <a:p>
              <a:pPr>
                <a:lnSpc>
                  <a:spcPct val="150000"/>
                </a:lnSpc>
              </a:pPr>
              <a:r>
                <a:rPr lang="zh-CN" altLang="en-US" sz="4400" b="1" dirty="0">
                  <a:solidFill>
                    <a:schemeClr val="accent6"/>
                  </a:solidFill>
                  <a:latin typeface="思源黑体 CN Bold" panose="020B0800000000000000" pitchFamily="34" charset="-122"/>
                  <a:ea typeface="思源黑体 CN Bold" panose="020B0800000000000000" pitchFamily="34" charset="-122"/>
                </a:rPr>
                <a:t>报告撰写</a:t>
              </a:r>
              <a:endParaRPr lang="en-US" altLang="zh-CN" sz="4400" b="1" dirty="0">
                <a:solidFill>
                  <a:schemeClr val="accent6"/>
                </a:solidFill>
                <a:latin typeface="思源黑体 CN Bold" panose="020B0800000000000000" pitchFamily="34" charset="-122"/>
                <a:ea typeface="思源黑体 CN Bold" panose="020B0800000000000000" pitchFamily="34" charset="-122"/>
              </a:endParaRPr>
            </a:p>
          </p:txBody>
        </p:sp>
      </p:grpSp>
      <p:sp>
        <p:nvSpPr>
          <p:cNvPr id="55" name="矩形 54">
            <a:extLst>
              <a:ext uri="{FF2B5EF4-FFF2-40B4-BE49-F238E27FC236}">
                <a16:creationId xmlns:a16="http://schemas.microsoft.com/office/drawing/2014/main" id="{EE315B3A-67C6-40B4-9838-32D52268EA8E}"/>
              </a:ext>
            </a:extLst>
          </p:cNvPr>
          <p:cNvSpPr/>
          <p:nvPr/>
        </p:nvSpPr>
        <p:spPr>
          <a:xfrm>
            <a:off x="1295309" y="4291329"/>
            <a:ext cx="602271" cy="1440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Regular" panose="020B0500000000000000" pitchFamily="34" charset="-122"/>
              <a:ea typeface="思源黑体 CN Regular" panose="020B0500000000000000" pitchFamily="34" charset="-122"/>
            </a:endParaRPr>
          </a:p>
        </p:txBody>
      </p:sp>
      <p:sp>
        <p:nvSpPr>
          <p:cNvPr id="56" name="矩形 55">
            <a:extLst>
              <a:ext uri="{FF2B5EF4-FFF2-40B4-BE49-F238E27FC236}">
                <a16:creationId xmlns:a16="http://schemas.microsoft.com/office/drawing/2014/main" id="{379AE7D5-78CE-49E8-B304-297376E1A133}"/>
              </a:ext>
            </a:extLst>
          </p:cNvPr>
          <p:cNvSpPr/>
          <p:nvPr/>
        </p:nvSpPr>
        <p:spPr>
          <a:xfrm>
            <a:off x="4657487" y="2213076"/>
            <a:ext cx="602271" cy="1440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Regular" panose="020B0500000000000000" pitchFamily="34" charset="-122"/>
              <a:ea typeface="思源黑体 CN Regular" panose="020B0500000000000000" pitchFamily="34" charset="-122"/>
            </a:endParaRPr>
          </a:p>
        </p:txBody>
      </p:sp>
      <p:sp>
        <p:nvSpPr>
          <p:cNvPr id="57" name="矩形 56">
            <a:extLst>
              <a:ext uri="{FF2B5EF4-FFF2-40B4-BE49-F238E27FC236}">
                <a16:creationId xmlns:a16="http://schemas.microsoft.com/office/drawing/2014/main" id="{32733716-49A4-4973-BA46-2C4640BB72E1}"/>
              </a:ext>
            </a:extLst>
          </p:cNvPr>
          <p:cNvSpPr/>
          <p:nvPr/>
        </p:nvSpPr>
        <p:spPr>
          <a:xfrm>
            <a:off x="4657486" y="4291329"/>
            <a:ext cx="602271" cy="14402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Regular" panose="020B0500000000000000" pitchFamily="34" charset="-122"/>
              <a:ea typeface="思源黑体 CN Regular" panose="020B0500000000000000" pitchFamily="34" charset="-122"/>
            </a:endParaRPr>
          </a:p>
        </p:txBody>
      </p:sp>
    </p:spTree>
    <p:extLst>
      <p:ext uri="{BB962C8B-B14F-4D97-AF65-F5344CB8AC3E}">
        <p14:creationId xmlns:p14="http://schemas.microsoft.com/office/powerpoint/2010/main" val="103905608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6"/>
                                        </p:tgtEl>
                                        <p:attrNameLst>
                                          <p:attrName>style.visibility</p:attrName>
                                        </p:attrNameLst>
                                      </p:cBhvr>
                                      <p:to>
                                        <p:strVal val="visible"/>
                                      </p:to>
                                    </p:set>
                                    <p:animEffect transition="in" filter="fade">
                                      <p:cBhvr>
                                        <p:cTn id="20" dur="500"/>
                                        <p:tgtEl>
                                          <p:spTgt spid="56"/>
                                        </p:tgtEl>
                                      </p:cBhvr>
                                    </p:animEffect>
                                  </p:childTnLst>
                                </p:cTn>
                              </p:par>
                              <p:par>
                                <p:cTn id="21" presetID="10" presetClass="entr" presetSubtype="0" fill="hold" nodeType="with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fade">
                                      <p:cBhvr>
                                        <p:cTn id="23" dur="500"/>
                                        <p:tgtEl>
                                          <p:spTgt spid="52"/>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fade">
                                      <p:cBhvr>
                                        <p:cTn id="30" dur="500"/>
                                        <p:tgtEl>
                                          <p:spTgt spid="55"/>
                                        </p:tgtEl>
                                      </p:cBhvr>
                                    </p:animEffect>
                                  </p:childTnLst>
                                </p:cTn>
                              </p:par>
                              <p:par>
                                <p:cTn id="31" presetID="10" presetClass="entr" presetSubtype="0" fill="hold" nodeType="with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fade">
                                      <p:cBhvr>
                                        <p:cTn id="33" dur="500"/>
                                        <p:tgtEl>
                                          <p:spTgt spid="46"/>
                                        </p:tgtEl>
                                      </p:cBhvr>
                                    </p:animEffect>
                                  </p:childTnLst>
                                </p:cTn>
                              </p:par>
                            </p:childTnLst>
                          </p:cTn>
                        </p:par>
                        <p:par>
                          <p:cTn id="34" fill="hold">
                            <p:stCondLst>
                              <p:cond delay="1500"/>
                            </p:stCondLst>
                            <p:childTnLst>
                              <p:par>
                                <p:cTn id="35" presetID="10" presetClass="entr" presetSubtype="0" fill="hold" nodeType="after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fade">
                                      <p:cBhvr>
                                        <p:cTn id="37" dur="500"/>
                                        <p:tgtEl>
                                          <p:spTgt spid="49"/>
                                        </p:tgtEl>
                                      </p:cBhvr>
                                    </p:animEffect>
                                  </p:childTnLst>
                                </p:cTn>
                              </p:par>
                              <p:par>
                                <p:cTn id="38" presetID="10" presetClass="entr" presetSubtype="0" fill="hold" nodeType="with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fade">
                                      <p:cBhvr>
                                        <p:cTn id="40" dur="500"/>
                                        <p:tgtEl>
                                          <p:spTgt spid="4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fade">
                                      <p:cBhvr>
                                        <p:cTn id="43"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55" grpId="0" animBg="1"/>
      <p:bldP spid="56" grpId="0" animBg="1"/>
      <p:bldP spid="5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包图主题2">
  <a:themeElements>
    <a:clrScheme name="自定义 1">
      <a:dk1>
        <a:sysClr val="windowText" lastClr="000000"/>
      </a:dk1>
      <a:lt1>
        <a:srgbClr val="FFFFFF"/>
      </a:lt1>
      <a:dk2>
        <a:srgbClr val="2D3847"/>
      </a:dk2>
      <a:lt2>
        <a:srgbClr val="FFFFFF"/>
      </a:lt2>
      <a:accent1>
        <a:srgbClr val="495AFF"/>
      </a:accent1>
      <a:accent2>
        <a:srgbClr val="0ACFFE"/>
      </a:accent2>
      <a:accent3>
        <a:srgbClr val="11143A"/>
      </a:accent3>
      <a:accent4>
        <a:srgbClr val="4453EC"/>
      </a:accent4>
      <a:accent5>
        <a:srgbClr val="09C0EC"/>
      </a:accent5>
      <a:accent6>
        <a:srgbClr val="08A2C6"/>
      </a:accent6>
      <a:hlink>
        <a:srgbClr val="0563C1"/>
      </a:hlink>
      <a:folHlink>
        <a:srgbClr val="954F72"/>
      </a:folHlink>
    </a:clrScheme>
    <a:fontScheme name="自定义 3">
      <a:majorFont>
        <a:latin typeface="Arial"/>
        <a:ea typeface="思源宋体 Heavy"/>
        <a:cs typeface=""/>
      </a:majorFont>
      <a:minorFont>
        <a:latin typeface="Arial"/>
        <a:ea typeface="思源黑体 CN 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1793</TotalTime>
  <Words>4207</Words>
  <Application>Microsoft Office PowerPoint</Application>
  <PresentationFormat>全屏显示(16:9)</PresentationFormat>
  <Paragraphs>226</Paragraphs>
  <Slides>31</Slides>
  <Notes>29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Helvetica Neue</vt:lpstr>
      <vt:lpstr>等线</vt:lpstr>
      <vt:lpstr>思源黑体 CN Bold</vt:lpstr>
      <vt:lpstr>思源黑体 CN Regular</vt:lpstr>
      <vt:lpstr>思源宋体 Heavy</vt:lpstr>
      <vt:lpstr>宋体</vt:lpstr>
      <vt:lpstr>Arial</vt:lpstr>
      <vt:lpstr>Calibri</vt:lpstr>
      <vt:lpstr>Helvetica</vt:lpstr>
      <vt:lpstr>Impact</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dc:creator>
  <cp:lastModifiedBy>谢 王东</cp:lastModifiedBy>
  <cp:revision>306</cp:revision>
  <dcterms:created xsi:type="dcterms:W3CDTF">2017-02-02T14:59:36Z</dcterms:created>
  <dcterms:modified xsi:type="dcterms:W3CDTF">2023-05-31T17:23:03Z</dcterms:modified>
</cp:coreProperties>
</file>