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9" r:id="rId5"/>
    <p:sldId id="267" r:id="rId6"/>
    <p:sldId id="274" r:id="rId7"/>
    <p:sldId id="268" r:id="rId8"/>
    <p:sldId id="271" r:id="rId9"/>
    <p:sldId id="270" r:id="rId10"/>
    <p:sldId id="272" r:id="rId11"/>
    <p:sldId id="259" r:id="rId12"/>
    <p:sldId id="260" r:id="rId13"/>
    <p:sldId id="261" r:id="rId14"/>
    <p:sldId id="262" r:id="rId15"/>
    <p:sldId id="263" r:id="rId16"/>
    <p:sldId id="264" r:id="rId17"/>
    <p:sldId id="265" r:id="rId18"/>
    <p:sldId id="266"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DD9"/>
    <a:srgbClr val="0066FF"/>
    <a:srgbClr val="DFDCD8"/>
    <a:srgbClr val="E6CCCF"/>
    <a:srgbClr val="F3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843"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5" name="Footer Placeholder 4"/>
          <p:cNvSpPr>
            <a:spLocks noGrp="1"/>
          </p:cNvSpPr>
          <p:nvPr>
            <p:ph type="ftr" sz="quarter" idx="11"/>
          </p:nvPr>
        </p:nvSpPr>
        <p:spPr>
          <a:xfrm>
            <a:off x="2396319" y="329308"/>
            <a:ext cx="3086292" cy="309201"/>
          </a:xfrm>
        </p:spPr>
        <p:txBody>
          <a:bodyPr/>
          <a:lstStyle/>
          <a:p>
            <a:endParaRPr lang="zh-CN" altLang="en-US"/>
          </a:p>
        </p:txBody>
      </p:sp>
      <p:sp>
        <p:nvSpPr>
          <p:cNvPr id="6" name="Slide Number Placeholder 5"/>
          <p:cNvSpPr>
            <a:spLocks noGrp="1"/>
          </p:cNvSpPr>
          <p:nvPr>
            <p:ph type="sldNum" sz="quarter" idx="12"/>
          </p:nvPr>
        </p:nvSpPr>
        <p:spPr>
          <a:xfrm>
            <a:off x="1434703" y="798973"/>
            <a:ext cx="802005" cy="503578"/>
          </a:xfrm>
        </p:spPr>
        <p:txBody>
          <a:bodyPr/>
          <a:lstStyle/>
          <a:p>
            <a:fld id="{9EB92FC9-C50C-4CC9-9828-AD2C39401ED7}" type="slidenum">
              <a:rPr lang="zh-CN" altLang="en-US" smtClean="0"/>
              <a:t>‹#›</a:t>
            </a:fld>
            <a:endParaRPr lang="zh-CN" alt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38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B92FC9-C50C-4CC9-9828-AD2C39401ED7}" type="slidenum">
              <a:rPr lang="zh-CN" altLang="en-US" smtClean="0"/>
              <a:t>‹#›</a:t>
            </a:fld>
            <a:endParaRPr lang="zh-CN" altLang="en-US"/>
          </a:p>
        </p:txBody>
      </p:sp>
    </p:spTree>
    <p:extLst>
      <p:ext uri="{BB962C8B-B14F-4D97-AF65-F5344CB8AC3E}">
        <p14:creationId xmlns:p14="http://schemas.microsoft.com/office/powerpoint/2010/main" val="16373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B92FC9-C50C-4CC9-9828-AD2C39401ED7}" type="slidenum">
              <a:rPr lang="zh-CN" altLang="en-US" smtClean="0"/>
              <a:t>‹#›</a:t>
            </a:fld>
            <a:endParaRPr lang="zh-CN" alt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25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B92FC9-C50C-4CC9-9828-AD2C39401ED7}" type="slidenum">
              <a:rPr lang="zh-CN" altLang="en-US" smtClean="0"/>
              <a:t>‹#›</a:t>
            </a:fld>
            <a:endParaRPr lang="zh-CN"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545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B92FC9-C50C-4CC9-9828-AD2C39401ED7}" type="slidenum">
              <a:rPr lang="zh-CN" altLang="en-US" smtClean="0"/>
              <a:t>‹#›</a:t>
            </a:fld>
            <a:endParaRPr lang="zh-CN" alt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876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B92FC9-C50C-4CC9-9828-AD2C39401ED7}" type="slidenum">
              <a:rPr lang="zh-CN" altLang="en-US" smtClean="0"/>
              <a:t>‹#›</a:t>
            </a:fld>
            <a:endParaRPr lang="zh-CN"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951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1443491" y="2824270"/>
            <a:ext cx="3125766"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889182" y="2821491"/>
            <a:ext cx="31256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B92FC9-C50C-4CC9-9828-AD2C39401ED7}" type="slidenum">
              <a:rPr lang="zh-CN" altLang="en-US" smtClean="0"/>
              <a:t>‹#›</a:t>
            </a:fld>
            <a:endParaRPr lang="zh-CN" altLang="en-US"/>
          </a:p>
        </p:txBody>
      </p:sp>
    </p:spTree>
    <p:extLst>
      <p:ext uri="{BB962C8B-B14F-4D97-AF65-F5344CB8AC3E}">
        <p14:creationId xmlns:p14="http://schemas.microsoft.com/office/powerpoint/2010/main" val="286252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B92FC9-C50C-4CC9-9828-AD2C39401ED7}" type="slidenum">
              <a:rPr lang="zh-CN" altLang="en-US" smtClean="0"/>
              <a:t>‹#›</a:t>
            </a:fld>
            <a:endParaRPr lang="zh-CN" altLang="en-US"/>
          </a:p>
        </p:txBody>
      </p:sp>
    </p:spTree>
    <p:extLst>
      <p:ext uri="{BB962C8B-B14F-4D97-AF65-F5344CB8AC3E}">
        <p14:creationId xmlns:p14="http://schemas.microsoft.com/office/powerpoint/2010/main" val="325882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B92FC9-C50C-4CC9-9828-AD2C39401ED7}" type="slidenum">
              <a:rPr lang="zh-CN" altLang="en-US" smtClean="0"/>
              <a:t>‹#›</a:t>
            </a:fld>
            <a:endParaRPr lang="zh-CN" altLang="en-US"/>
          </a:p>
        </p:txBody>
      </p:sp>
    </p:spTree>
    <p:extLst>
      <p:ext uri="{BB962C8B-B14F-4D97-AF65-F5344CB8AC3E}">
        <p14:creationId xmlns:p14="http://schemas.microsoft.com/office/powerpoint/2010/main" val="334322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0B19618-DE2E-4B53-AB38-D31CF3F0CECE}" type="datetimeFigureOut">
              <a:rPr lang="zh-CN" altLang="en-US" smtClean="0"/>
              <a:t>2023/12/26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B92FC9-C50C-4CC9-9828-AD2C39401ED7}" type="slidenum">
              <a:rPr lang="zh-CN" altLang="en-US" smtClean="0"/>
              <a:t>‹#›</a:t>
            </a:fld>
            <a:endParaRPr lang="zh-CN" alt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20B19618-DE2E-4B53-AB38-D31CF3F0CECE}" type="datetimeFigureOut">
              <a:rPr lang="zh-CN" altLang="en-US" smtClean="0"/>
              <a:t>2023/12/26</a:t>
            </a:fld>
            <a:endParaRPr lang="zh-CN" altLang="en-US"/>
          </a:p>
        </p:txBody>
      </p:sp>
      <p:sp>
        <p:nvSpPr>
          <p:cNvPr id="6" name="Footer Placeholder 5"/>
          <p:cNvSpPr>
            <a:spLocks noGrp="1"/>
          </p:cNvSpPr>
          <p:nvPr>
            <p:ph type="ftr" sz="quarter" idx="11"/>
          </p:nvPr>
        </p:nvSpPr>
        <p:spPr>
          <a:xfrm>
            <a:off x="1437530" y="318641"/>
            <a:ext cx="3251553"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9EB92FC9-C50C-4CC9-9828-AD2C39401ED7}" type="slidenum">
              <a:rPr lang="zh-CN" altLang="en-US" smtClean="0"/>
              <a:t>‹#›</a:t>
            </a:fld>
            <a:endParaRPr lang="zh-CN" alt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5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0B19618-DE2E-4B53-AB38-D31CF3F0CECE}" type="datetimeFigureOut">
              <a:rPr lang="zh-CN" altLang="en-US" smtClean="0"/>
              <a:t>2023/12/26</a:t>
            </a:fld>
            <a:endParaRPr lang="zh-CN" alt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EB92FC9-C50C-4CC9-9828-AD2C39401ED7}" type="slidenum">
              <a:rPr lang="zh-CN" altLang="en-US" smtClean="0"/>
              <a:t>‹#›</a:t>
            </a:fld>
            <a:endParaRPr lang="zh-CN" altLang="en-US"/>
          </a:p>
        </p:txBody>
      </p:sp>
    </p:spTree>
    <p:extLst>
      <p:ext uri="{BB962C8B-B14F-4D97-AF65-F5344CB8AC3E}">
        <p14:creationId xmlns:p14="http://schemas.microsoft.com/office/powerpoint/2010/main" val="30532330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54D2FF4-D28B-4FE5-912B-6D5946096562}"/>
              </a:ext>
            </a:extLst>
          </p:cNvPr>
          <p:cNvSpPr txBox="1">
            <a:spLocks/>
          </p:cNvSpPr>
          <p:nvPr/>
        </p:nvSpPr>
        <p:spPr>
          <a:xfrm>
            <a:off x="1454574" y="2084678"/>
            <a:ext cx="6571343" cy="991031"/>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0" rtlCol="0" anchor="b">
            <a:normAutofit/>
          </a:bodyPr>
          <a:lstStyle>
            <a:lvl1pPr algn="l" defTabSz="685800" rtl="0" eaLnBrk="1" latinLnBrk="0" hangingPunct="1">
              <a:lnSpc>
                <a:spcPct val="90000"/>
              </a:lnSpc>
              <a:spcBef>
                <a:spcPct val="0"/>
              </a:spcBef>
              <a:buNone/>
              <a:defRPr sz="5400" b="0" i="0" kern="1200" cap="all">
                <a:solidFill>
                  <a:schemeClr val="dk1"/>
                </a:solidFill>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zh-CN" altLang="en-US" sz="4800" dirty="0"/>
              <a:t>动态规划</a:t>
            </a:r>
          </a:p>
        </p:txBody>
      </p:sp>
      <p:sp>
        <p:nvSpPr>
          <p:cNvPr id="5" name="内容占位符 2">
            <a:extLst>
              <a:ext uri="{FF2B5EF4-FFF2-40B4-BE49-F238E27FC236}">
                <a16:creationId xmlns:a16="http://schemas.microsoft.com/office/drawing/2014/main" id="{C29E0081-BA0C-4124-90AF-96575242B4BD}"/>
              </a:ext>
            </a:extLst>
          </p:cNvPr>
          <p:cNvSpPr txBox="1">
            <a:spLocks/>
          </p:cNvSpPr>
          <p:nvPr/>
        </p:nvSpPr>
        <p:spPr>
          <a:xfrm>
            <a:off x="2493818" y="3657600"/>
            <a:ext cx="5609685" cy="1720077"/>
          </a:xfrm>
          <a:prstGeom prst="rect">
            <a:avLst/>
          </a:prstGeom>
        </p:spPr>
        <p:txBody>
          <a:bodyPr vert="horz" lIns="91440" tIns="91440" rIns="91440" bIns="91440" rtlCol="0">
            <a:normAutofit/>
          </a:bodyPr>
          <a:lstStyle>
            <a:lvl1pPr marL="0" indent="0" algn="l" defTabSz="685800" rtl="0" eaLnBrk="1" latinLnBrk="0" hangingPunct="1">
              <a:lnSpc>
                <a:spcPct val="120000"/>
              </a:lnSpc>
              <a:spcBef>
                <a:spcPts val="1000"/>
              </a:spcBef>
              <a:buClr>
                <a:schemeClr val="accent1"/>
              </a:buClr>
              <a:buSzPct val="100000"/>
              <a:buFont typeface="Arial" panose="020B0604020202020204" pitchFamily="34" charset="0"/>
              <a:buNone/>
              <a:defRPr sz="1600" b="0" kern="1200" cap="all" baseline="0">
                <a:solidFill>
                  <a:schemeClr val="tx1"/>
                </a:solidFill>
                <a:effectLst/>
                <a:latin typeface="+mn-lt"/>
                <a:ea typeface="+mn-ea"/>
                <a:cs typeface="+mn-cs"/>
              </a:defRPr>
            </a:lvl1pPr>
            <a:lvl2pPr marL="342900" indent="0" algn="ctr" defTabSz="685800" rtl="0" eaLnBrk="1" latinLnBrk="0" hangingPunct="1">
              <a:lnSpc>
                <a:spcPct val="120000"/>
              </a:lnSpc>
              <a:spcBef>
                <a:spcPts val="500"/>
              </a:spcBef>
              <a:buClr>
                <a:schemeClr val="accent1"/>
              </a:buClr>
              <a:buSzPct val="100000"/>
              <a:buFont typeface="Arial" panose="020B0604020202020204" pitchFamily="34" charset="0"/>
              <a:buNone/>
              <a:defRPr sz="1500" kern="1200" cap="none" baseline="0">
                <a:solidFill>
                  <a:schemeClr val="tx1"/>
                </a:solidFill>
                <a:effectLst/>
                <a:latin typeface="+mn-lt"/>
                <a:ea typeface="+mn-ea"/>
                <a:cs typeface="+mn-cs"/>
              </a:defRPr>
            </a:lvl2pPr>
            <a:lvl3pPr marL="685800" indent="0" algn="ctr" defTabSz="685800" rtl="0" eaLnBrk="1" latinLnBrk="0" hangingPunct="1">
              <a:lnSpc>
                <a:spcPct val="120000"/>
              </a:lnSpc>
              <a:spcBef>
                <a:spcPts val="500"/>
              </a:spcBef>
              <a:buClr>
                <a:schemeClr val="accent1"/>
              </a:buClr>
              <a:buSzPct val="100000"/>
              <a:buFont typeface="Arial" panose="020B0604020202020204" pitchFamily="34" charset="0"/>
              <a:buNone/>
              <a:defRPr sz="1350" kern="1200" cap="none">
                <a:solidFill>
                  <a:schemeClr val="tx1"/>
                </a:solidFill>
                <a:effectLst/>
                <a:latin typeface="+mn-lt"/>
                <a:ea typeface="+mn-ea"/>
                <a:cs typeface="+mn-cs"/>
              </a:defRPr>
            </a:lvl3pPr>
            <a:lvl4pPr marL="1028700" indent="0" algn="ctr" defTabSz="685800" rtl="0" eaLnBrk="1" latinLnBrk="0" hangingPunct="1">
              <a:lnSpc>
                <a:spcPct val="120000"/>
              </a:lnSpc>
              <a:spcBef>
                <a:spcPts val="500"/>
              </a:spcBef>
              <a:buClr>
                <a:schemeClr val="accent1"/>
              </a:buClr>
              <a:buSzPct val="100000"/>
              <a:buFont typeface="Arial" panose="020B0604020202020204" pitchFamily="34" charset="0"/>
              <a:buNone/>
              <a:defRPr sz="1200" kern="1200" cap="none" baseline="0">
                <a:solidFill>
                  <a:schemeClr val="tx1"/>
                </a:solidFill>
                <a:effectLst/>
                <a:latin typeface="+mn-lt"/>
                <a:ea typeface="+mn-ea"/>
                <a:cs typeface="+mn-cs"/>
              </a:defRPr>
            </a:lvl4pPr>
            <a:lvl5pPr marL="1371600" indent="0" algn="ctr" defTabSz="685800" rtl="0" eaLnBrk="1" latinLnBrk="0" hangingPunct="1">
              <a:lnSpc>
                <a:spcPct val="120000"/>
              </a:lnSpc>
              <a:spcBef>
                <a:spcPts val="500"/>
              </a:spcBef>
              <a:buClr>
                <a:schemeClr val="accent1"/>
              </a:buClr>
              <a:buSzPct val="100000"/>
              <a:buFont typeface="Arial" panose="020B0604020202020204" pitchFamily="34" charset="0"/>
              <a:buNone/>
              <a:defRPr sz="1200" kern="1200" cap="none">
                <a:solidFill>
                  <a:schemeClr val="tx1"/>
                </a:solidFill>
                <a:effectLst/>
                <a:latin typeface="+mn-lt"/>
                <a:ea typeface="+mn-ea"/>
                <a:cs typeface="+mn-cs"/>
              </a:defRPr>
            </a:lvl5pPr>
            <a:lvl6pPr marL="17145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200" kern="1200">
                <a:solidFill>
                  <a:schemeClr val="tx1"/>
                </a:solidFill>
                <a:effectLst/>
                <a:latin typeface="+mn-lt"/>
                <a:ea typeface="+mn-ea"/>
                <a:cs typeface="+mn-cs"/>
              </a:defRPr>
            </a:lvl6pPr>
            <a:lvl7pPr marL="2057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200" kern="1200">
                <a:solidFill>
                  <a:schemeClr val="tx1"/>
                </a:solidFill>
                <a:effectLst/>
                <a:latin typeface="+mn-lt"/>
                <a:ea typeface="+mn-ea"/>
                <a:cs typeface="+mn-cs"/>
              </a:defRPr>
            </a:lvl7pPr>
            <a:lvl8pPr marL="24003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200" kern="1200" baseline="0">
                <a:solidFill>
                  <a:schemeClr val="tx1"/>
                </a:solidFill>
                <a:effectLst/>
                <a:latin typeface="+mn-lt"/>
                <a:ea typeface="+mn-ea"/>
                <a:cs typeface="+mn-cs"/>
              </a:defRPr>
            </a:lvl8pPr>
            <a:lvl9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200" kern="1200" baseline="0">
                <a:solidFill>
                  <a:schemeClr val="tx1"/>
                </a:solidFill>
                <a:effectLst/>
                <a:latin typeface="+mn-lt"/>
                <a:ea typeface="+mn-ea"/>
                <a:cs typeface="+mn-cs"/>
              </a:defRPr>
            </a:lvl9pPr>
          </a:lstStyle>
          <a:p>
            <a:pPr algn="ctr"/>
            <a:r>
              <a:rPr lang="zh-CN" altLang="en-US" sz="2800" dirty="0"/>
              <a:t>（</a:t>
            </a:r>
            <a:r>
              <a:rPr lang="en-US" altLang="zh-CN" sz="2800" dirty="0"/>
              <a:t>Dynamic Programming</a:t>
            </a:r>
            <a:r>
              <a:rPr lang="zh-CN" altLang="en-US" sz="2800" dirty="0"/>
              <a:t>）</a:t>
            </a:r>
          </a:p>
        </p:txBody>
      </p:sp>
    </p:spTree>
    <p:extLst>
      <p:ext uri="{BB962C8B-B14F-4D97-AF65-F5344CB8AC3E}">
        <p14:creationId xmlns:p14="http://schemas.microsoft.com/office/powerpoint/2010/main" val="485192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E9EB68-27C1-4951-8E2A-398B43CA5FDF}"/>
              </a:ext>
            </a:extLst>
          </p:cNvPr>
          <p:cNvSpPr>
            <a:spLocks noGrp="1"/>
          </p:cNvSpPr>
          <p:nvPr>
            <p:ph idx="1"/>
          </p:nvPr>
        </p:nvSpPr>
        <p:spPr/>
        <p:txBody>
          <a:bodyPr>
            <a:normAutofit fontScale="62500" lnSpcReduction="20000"/>
          </a:bodyPr>
          <a:lstStyle/>
          <a:p>
            <a:pPr marL="0" indent="0">
              <a:spcBef>
                <a:spcPts val="0"/>
              </a:spcBef>
              <a:buNone/>
            </a:pPr>
            <a:r>
              <a:rPr lang="en-US" altLang="zh-CN" sz="2500" dirty="0"/>
              <a:t>【</a:t>
            </a:r>
            <a:r>
              <a:rPr lang="zh-CN" altLang="en-US" sz="2500" dirty="0"/>
              <a:t>代码实现</a:t>
            </a:r>
            <a:r>
              <a:rPr lang="en-US" altLang="zh-CN" sz="2500" dirty="0"/>
              <a:t>】</a:t>
            </a:r>
          </a:p>
          <a:p>
            <a:pPr marL="0" indent="0">
              <a:spcBef>
                <a:spcPts val="0"/>
              </a:spcBef>
              <a:buNone/>
            </a:pPr>
            <a:r>
              <a:rPr lang="en-US" altLang="zh-CN" sz="2500" dirty="0"/>
              <a:t>class Solution {</a:t>
            </a:r>
          </a:p>
          <a:p>
            <a:pPr marL="0" indent="0">
              <a:spcBef>
                <a:spcPts val="0"/>
              </a:spcBef>
              <a:buNone/>
            </a:pPr>
            <a:r>
              <a:rPr lang="en-US" altLang="zh-CN" sz="2500" dirty="0"/>
              <a:t>    int </a:t>
            </a:r>
            <a:r>
              <a:rPr lang="en-US" altLang="zh-CN" sz="2500" dirty="0" err="1"/>
              <a:t>maxSubArray</a:t>
            </a:r>
            <a:r>
              <a:rPr lang="en-US" altLang="zh-CN" sz="2500" dirty="0"/>
              <a:t>(vector&lt;int&gt;&amp; </a:t>
            </a:r>
            <a:r>
              <a:rPr lang="en-US" altLang="zh-CN" sz="2500" dirty="0" err="1"/>
              <a:t>nums</a:t>
            </a:r>
            <a:r>
              <a:rPr lang="en-US" altLang="zh-CN" sz="2500" dirty="0"/>
              <a:t>) {</a:t>
            </a:r>
          </a:p>
          <a:p>
            <a:pPr marL="0" indent="0">
              <a:spcBef>
                <a:spcPts val="0"/>
              </a:spcBef>
              <a:buNone/>
            </a:pPr>
            <a:r>
              <a:rPr lang="en-US" altLang="zh-CN" sz="2500" dirty="0"/>
              <a:t>        int n=</a:t>
            </a:r>
            <a:r>
              <a:rPr lang="en-US" altLang="zh-CN" sz="2500" dirty="0" err="1"/>
              <a:t>nums.size</a:t>
            </a:r>
            <a:r>
              <a:rPr lang="en-US" altLang="zh-CN" sz="2500" dirty="0"/>
              <a:t>();</a:t>
            </a:r>
          </a:p>
          <a:p>
            <a:pPr marL="0" indent="0">
              <a:spcBef>
                <a:spcPts val="0"/>
              </a:spcBef>
              <a:buNone/>
            </a:pPr>
            <a:r>
              <a:rPr lang="en-US" altLang="zh-CN" sz="2500" dirty="0"/>
              <a:t>        int res=</a:t>
            </a:r>
            <a:r>
              <a:rPr lang="en-US" altLang="zh-CN" sz="2500" dirty="0" err="1"/>
              <a:t>nums</a:t>
            </a:r>
            <a:r>
              <a:rPr lang="en-US" altLang="zh-CN" sz="2500" dirty="0"/>
              <a:t>[0];</a:t>
            </a:r>
          </a:p>
          <a:p>
            <a:pPr marL="0" indent="0">
              <a:spcBef>
                <a:spcPts val="0"/>
              </a:spcBef>
              <a:buNone/>
            </a:pPr>
            <a:r>
              <a:rPr lang="en-US" altLang="zh-CN" sz="2500" dirty="0"/>
              <a:t>        for(int </a:t>
            </a:r>
            <a:r>
              <a:rPr lang="en-US" altLang="zh-CN" sz="2500" dirty="0" err="1"/>
              <a:t>i</a:t>
            </a:r>
            <a:r>
              <a:rPr lang="en-US" altLang="zh-CN" sz="2500" dirty="0"/>
              <a:t>=1;i&lt;</a:t>
            </a:r>
            <a:r>
              <a:rPr lang="en-US" altLang="zh-CN" sz="2500" dirty="0" err="1"/>
              <a:t>n;i</a:t>
            </a:r>
            <a:r>
              <a:rPr lang="en-US" altLang="zh-CN" sz="2500" dirty="0"/>
              <a:t>++)</a:t>
            </a:r>
          </a:p>
          <a:p>
            <a:pPr marL="0" indent="0">
              <a:spcBef>
                <a:spcPts val="0"/>
              </a:spcBef>
              <a:buNone/>
            </a:pPr>
            <a:r>
              <a:rPr lang="en-US" altLang="zh-CN" sz="2500" dirty="0"/>
              <a:t>        {</a:t>
            </a:r>
          </a:p>
          <a:p>
            <a:pPr marL="0" indent="0">
              <a:spcBef>
                <a:spcPts val="0"/>
              </a:spcBef>
              <a:buNone/>
            </a:pPr>
            <a:r>
              <a:rPr lang="en-US" altLang="zh-CN" sz="2500" dirty="0"/>
              <a:t>            </a:t>
            </a:r>
            <a:r>
              <a:rPr lang="en-US" altLang="zh-CN" sz="2500" dirty="0" err="1"/>
              <a:t>nums</a:t>
            </a:r>
            <a:r>
              <a:rPr lang="en-US" altLang="zh-CN" sz="2500" dirty="0"/>
              <a:t>[</a:t>
            </a:r>
            <a:r>
              <a:rPr lang="en-US" altLang="zh-CN" sz="2500" dirty="0" err="1"/>
              <a:t>i</a:t>
            </a:r>
            <a:r>
              <a:rPr lang="en-US" altLang="zh-CN" sz="2500" dirty="0"/>
              <a:t>]+=max(</a:t>
            </a:r>
            <a:r>
              <a:rPr lang="en-US" altLang="zh-CN" sz="2500" dirty="0" err="1"/>
              <a:t>nums</a:t>
            </a:r>
            <a:r>
              <a:rPr lang="en-US" altLang="zh-CN" sz="2500" dirty="0"/>
              <a:t>[i-1],0);</a:t>
            </a:r>
          </a:p>
          <a:p>
            <a:pPr marL="0" indent="0">
              <a:spcBef>
                <a:spcPts val="0"/>
              </a:spcBef>
              <a:buNone/>
            </a:pPr>
            <a:r>
              <a:rPr lang="en-US" altLang="zh-CN" sz="2500" dirty="0"/>
              <a:t>            res=max(</a:t>
            </a:r>
            <a:r>
              <a:rPr lang="en-US" altLang="zh-CN" sz="2500" dirty="0" err="1"/>
              <a:t>res,nums</a:t>
            </a:r>
            <a:r>
              <a:rPr lang="en-US" altLang="zh-CN" sz="2500" dirty="0"/>
              <a:t>[</a:t>
            </a:r>
            <a:r>
              <a:rPr lang="en-US" altLang="zh-CN" sz="2500" dirty="0" err="1"/>
              <a:t>i</a:t>
            </a:r>
            <a:r>
              <a:rPr lang="en-US" altLang="zh-CN" sz="2500" dirty="0"/>
              <a:t>]);</a:t>
            </a:r>
          </a:p>
          <a:p>
            <a:pPr marL="0" indent="0">
              <a:spcBef>
                <a:spcPts val="0"/>
              </a:spcBef>
              <a:buNone/>
            </a:pPr>
            <a:r>
              <a:rPr lang="en-US" altLang="zh-CN" sz="2500" dirty="0"/>
              <a:t>        }</a:t>
            </a:r>
          </a:p>
          <a:p>
            <a:pPr marL="0" indent="0">
              <a:spcBef>
                <a:spcPts val="0"/>
              </a:spcBef>
              <a:buNone/>
            </a:pPr>
            <a:r>
              <a:rPr lang="en-US" altLang="zh-CN" sz="2500" dirty="0"/>
              <a:t>        return res;</a:t>
            </a:r>
          </a:p>
          <a:p>
            <a:pPr marL="0" indent="0">
              <a:spcBef>
                <a:spcPts val="0"/>
              </a:spcBef>
              <a:buNone/>
            </a:pPr>
            <a:r>
              <a:rPr lang="en-US" altLang="zh-CN" sz="2500" dirty="0"/>
              <a:t>    }</a:t>
            </a:r>
          </a:p>
          <a:p>
            <a:pPr marL="0" indent="0">
              <a:spcBef>
                <a:spcPts val="0"/>
              </a:spcBef>
              <a:buNone/>
            </a:pPr>
            <a:r>
              <a:rPr lang="en-US" altLang="zh-CN" sz="2500" dirty="0"/>
              <a:t>};</a:t>
            </a:r>
          </a:p>
        </p:txBody>
      </p:sp>
      <p:sp>
        <p:nvSpPr>
          <p:cNvPr id="6" name="矩形 5">
            <a:extLst>
              <a:ext uri="{FF2B5EF4-FFF2-40B4-BE49-F238E27FC236}">
                <a16:creationId xmlns:a16="http://schemas.microsoft.com/office/drawing/2014/main" id="{4B20080B-AF4C-4A49-B98E-5827F637EB72}"/>
              </a:ext>
            </a:extLst>
          </p:cNvPr>
          <p:cNvSpPr/>
          <p:nvPr/>
        </p:nvSpPr>
        <p:spPr>
          <a:xfrm>
            <a:off x="1266305" y="523392"/>
            <a:ext cx="679149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dirty="0"/>
              <a:t>DP</a:t>
            </a:r>
            <a:r>
              <a:rPr lang="zh-CN" altLang="en-US" dirty="0"/>
              <a:t>空间优化：</a:t>
            </a:r>
            <a:r>
              <a:rPr lang="en-US" altLang="zh-CN" dirty="0" err="1"/>
              <a:t>dp</a:t>
            </a:r>
            <a:r>
              <a:rPr lang="en-US" altLang="zh-CN" dirty="0"/>
              <a:t>[</a:t>
            </a:r>
            <a:r>
              <a:rPr lang="en-US" altLang="zh-CN" dirty="0" err="1"/>
              <a:t>i</a:t>
            </a:r>
            <a:r>
              <a:rPr lang="en-US" altLang="zh-CN" dirty="0"/>
              <a:t>] </a:t>
            </a:r>
            <a:r>
              <a:rPr lang="zh-CN" altLang="en-US" dirty="0"/>
              <a:t>只与 </a:t>
            </a:r>
            <a:r>
              <a:rPr lang="en-US" altLang="zh-CN" dirty="0" err="1"/>
              <a:t>dp</a:t>
            </a:r>
            <a:r>
              <a:rPr lang="en-US" altLang="zh-CN" dirty="0"/>
              <a:t>[i−1] </a:t>
            </a:r>
            <a:r>
              <a:rPr lang="zh-CN" altLang="en-US" dirty="0"/>
              <a:t>和 </a:t>
            </a:r>
            <a:r>
              <a:rPr lang="en-US" altLang="zh-CN" dirty="0" err="1"/>
              <a:t>nums</a:t>
            </a:r>
            <a:r>
              <a:rPr lang="en-US" altLang="zh-CN" dirty="0"/>
              <a:t>[</a:t>
            </a:r>
            <a:r>
              <a:rPr lang="en-US" altLang="zh-CN" dirty="0" err="1"/>
              <a:t>i</a:t>
            </a:r>
            <a:r>
              <a:rPr lang="en-US" altLang="zh-CN" dirty="0"/>
              <a:t>] </a:t>
            </a:r>
            <a:r>
              <a:rPr lang="zh-CN" altLang="en-US" dirty="0"/>
              <a:t>有关系，因此可以将原数组 </a:t>
            </a:r>
            <a:r>
              <a:rPr lang="en-US" altLang="zh-CN" dirty="0" err="1"/>
              <a:t>nums</a:t>
            </a:r>
            <a:r>
              <a:rPr lang="en-US" altLang="zh-CN" dirty="0"/>
              <a:t> </a:t>
            </a:r>
            <a:r>
              <a:rPr lang="zh-CN" altLang="en-US" dirty="0"/>
              <a:t>用作 </a:t>
            </a:r>
            <a:r>
              <a:rPr lang="en-US" altLang="zh-CN" dirty="0" err="1"/>
              <a:t>dp</a:t>
            </a:r>
            <a:r>
              <a:rPr lang="en-US" altLang="zh-CN" dirty="0"/>
              <a:t> </a:t>
            </a:r>
            <a:r>
              <a:rPr lang="zh-CN" altLang="en-US" dirty="0"/>
              <a:t>列表，即直接在 </a:t>
            </a:r>
            <a:r>
              <a:rPr lang="en-US" altLang="zh-CN" dirty="0" err="1"/>
              <a:t>nums</a:t>
            </a:r>
            <a:r>
              <a:rPr lang="en-US" altLang="zh-CN" dirty="0"/>
              <a:t> </a:t>
            </a:r>
            <a:r>
              <a:rPr lang="zh-CN" altLang="en-US" dirty="0"/>
              <a:t>上修改即可。</a:t>
            </a:r>
            <a:endParaRPr lang="en-US" altLang="zh-CN" dirty="0"/>
          </a:p>
          <a:p>
            <a:endParaRPr lang="en-US" altLang="zh-CN" dirty="0"/>
          </a:p>
          <a:p>
            <a:r>
              <a:rPr lang="zh-CN" altLang="en-US" dirty="0"/>
              <a:t>空间复杂度从 </a:t>
            </a:r>
            <a:r>
              <a:rPr lang="en-US" altLang="zh-CN" dirty="0"/>
              <a:t>O(N) </a:t>
            </a:r>
            <a:r>
              <a:rPr lang="zh-CN" altLang="en-US" dirty="0"/>
              <a:t>降至 </a:t>
            </a:r>
            <a:r>
              <a:rPr lang="en-US" altLang="zh-CN" dirty="0"/>
              <a:t>O(1) </a:t>
            </a:r>
          </a:p>
        </p:txBody>
      </p:sp>
    </p:spTree>
    <p:extLst>
      <p:ext uri="{BB962C8B-B14F-4D97-AF65-F5344CB8AC3E}">
        <p14:creationId xmlns:p14="http://schemas.microsoft.com/office/powerpoint/2010/main" val="282092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3CAD0-4775-46DC-A830-E252C6273FBD}"/>
              </a:ext>
            </a:extLst>
          </p:cNvPr>
          <p:cNvSpPr>
            <a:spLocks noGrp="1"/>
          </p:cNvSpPr>
          <p:nvPr>
            <p:ph type="title"/>
          </p:nvPr>
        </p:nvSpPr>
        <p:spPr/>
        <p:txBody>
          <a:bodyPr/>
          <a:lstStyle/>
          <a:p>
            <a:r>
              <a:rPr lang="en-US" altLang="zh-CN" b="1" dirty="0"/>
              <a:t>0-1</a:t>
            </a:r>
            <a:r>
              <a:rPr lang="zh-CN" altLang="en-US" b="1" dirty="0"/>
              <a:t>背包问题（动态规划的求解）</a:t>
            </a:r>
            <a:br>
              <a:rPr lang="zh-CN" altLang="en-US" b="1" dirty="0"/>
            </a:br>
            <a:endParaRPr lang="zh-CN" altLang="en-US" dirty="0"/>
          </a:p>
        </p:txBody>
      </p:sp>
      <p:pic>
        <p:nvPicPr>
          <p:cNvPr id="1026" name="Picture 2" descr="在这里插入图片描述">
            <a:extLst>
              <a:ext uri="{FF2B5EF4-FFF2-40B4-BE49-F238E27FC236}">
                <a16:creationId xmlns:a16="http://schemas.microsoft.com/office/drawing/2014/main" id="{B16086CD-239E-421E-9B03-A7339A5F54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8802" y="2016125"/>
            <a:ext cx="584072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599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2DE1A-3156-4131-8334-AB8EFFA1B60B}"/>
              </a:ext>
            </a:extLst>
          </p:cNvPr>
          <p:cNvSpPr>
            <a:spLocks noGrp="1"/>
          </p:cNvSpPr>
          <p:nvPr>
            <p:ph type="title"/>
          </p:nvPr>
        </p:nvSpPr>
        <p:spPr/>
        <p:txBody>
          <a:bodyPr/>
          <a:lstStyle/>
          <a:p>
            <a:r>
              <a:rPr lang="en-US" altLang="zh-CN" dirty="0"/>
              <a:t>0-1</a:t>
            </a:r>
            <a:r>
              <a:rPr lang="zh-CN" altLang="en-US" dirty="0"/>
              <a:t>背包问题的描述</a:t>
            </a:r>
          </a:p>
        </p:txBody>
      </p:sp>
      <p:sp>
        <p:nvSpPr>
          <p:cNvPr id="3" name="内容占位符 2">
            <a:extLst>
              <a:ext uri="{FF2B5EF4-FFF2-40B4-BE49-F238E27FC236}">
                <a16:creationId xmlns:a16="http://schemas.microsoft.com/office/drawing/2014/main" id="{2A6FA4A5-3833-46AF-9DE0-BC822F772AB8}"/>
              </a:ext>
            </a:extLst>
          </p:cNvPr>
          <p:cNvSpPr>
            <a:spLocks noGrp="1"/>
          </p:cNvSpPr>
          <p:nvPr>
            <p:ph idx="1"/>
          </p:nvPr>
        </p:nvSpPr>
        <p:spPr/>
        <p:txBody>
          <a:bodyPr/>
          <a:lstStyle/>
          <a:p>
            <a:r>
              <a:rPr lang="zh-CN" altLang="en-US" dirty="0"/>
              <a:t>有一个容量为 </a:t>
            </a:r>
            <a:r>
              <a:rPr lang="en-US" altLang="zh-CN" dirty="0"/>
              <a:t>G </a:t>
            </a:r>
            <a:r>
              <a:rPr lang="zh-CN" altLang="en-US" dirty="0"/>
              <a:t>的背包，和一些物品。这些物品分别有两个属性，容量 </a:t>
            </a:r>
            <a:r>
              <a:rPr lang="en-US" altLang="zh-CN" dirty="0"/>
              <a:t>w </a:t>
            </a:r>
            <a:r>
              <a:rPr lang="zh-CN" altLang="en-US" dirty="0"/>
              <a:t>和价值</a:t>
            </a:r>
            <a:r>
              <a:rPr lang="en-US" altLang="zh-CN" dirty="0"/>
              <a:t>v</a:t>
            </a:r>
            <a:r>
              <a:rPr lang="zh-CN" altLang="en-US" dirty="0"/>
              <a:t>，每种物品只有一个。要求用这个背包装下价值尽可能多的物品，求该最大价值，背包可以不被装满。</a:t>
            </a:r>
            <a:endParaRPr lang="en-US" altLang="zh-CN" dirty="0"/>
          </a:p>
          <a:p>
            <a:endParaRPr lang="en-US" altLang="zh-CN" dirty="0"/>
          </a:p>
          <a:p>
            <a:endParaRPr lang="zh-CN" altLang="en-US" dirty="0"/>
          </a:p>
        </p:txBody>
      </p:sp>
      <p:sp>
        <p:nvSpPr>
          <p:cNvPr id="4" name="矩形 3">
            <a:extLst>
              <a:ext uri="{FF2B5EF4-FFF2-40B4-BE49-F238E27FC236}">
                <a16:creationId xmlns:a16="http://schemas.microsoft.com/office/drawing/2014/main" id="{AF19FF5E-15C0-4F36-AE91-F74E68CF7B7C}"/>
              </a:ext>
            </a:extLst>
          </p:cNvPr>
          <p:cNvSpPr/>
          <p:nvPr/>
        </p:nvSpPr>
        <p:spPr>
          <a:xfrm>
            <a:off x="1622346" y="4336164"/>
            <a:ext cx="6392488" cy="923330"/>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solidFill>
                  <a:schemeClr val="tx1"/>
                </a:solidFill>
              </a:rPr>
              <a:t>在最优解中，每个物品只有两种可能的情况，即在背包中或者不在背包中（背包中的该物品数为</a:t>
            </a:r>
            <a:r>
              <a:rPr lang="en-US" altLang="zh-CN" dirty="0">
                <a:solidFill>
                  <a:schemeClr val="tx1"/>
                </a:solidFill>
              </a:rPr>
              <a:t>0</a:t>
            </a:r>
            <a:r>
              <a:rPr lang="zh-CN" altLang="en-US" dirty="0">
                <a:solidFill>
                  <a:schemeClr val="tx1"/>
                </a:solidFill>
              </a:rPr>
              <a:t>或</a:t>
            </a:r>
            <a:r>
              <a:rPr lang="en-US" altLang="zh-CN" dirty="0">
                <a:solidFill>
                  <a:schemeClr val="tx1"/>
                </a:solidFill>
              </a:rPr>
              <a:t>1</a:t>
            </a:r>
            <a:r>
              <a:rPr lang="zh-CN" altLang="en-US" dirty="0">
                <a:solidFill>
                  <a:schemeClr val="tx1"/>
                </a:solidFill>
              </a:rPr>
              <a:t>），因此称为</a:t>
            </a:r>
            <a:r>
              <a:rPr lang="en-US" altLang="zh-CN" dirty="0">
                <a:solidFill>
                  <a:schemeClr val="tx1"/>
                </a:solidFill>
              </a:rPr>
              <a:t>0-1</a:t>
            </a:r>
            <a:r>
              <a:rPr lang="zh-CN" altLang="en-US" dirty="0">
                <a:solidFill>
                  <a:schemeClr val="tx1"/>
                </a:solidFill>
              </a:rPr>
              <a:t>背包问题。</a:t>
            </a:r>
          </a:p>
        </p:txBody>
      </p:sp>
    </p:spTree>
    <p:extLst>
      <p:ext uri="{BB962C8B-B14F-4D97-AF65-F5344CB8AC3E}">
        <p14:creationId xmlns:p14="http://schemas.microsoft.com/office/powerpoint/2010/main" val="396927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3611A-77B7-4175-ADC8-3FEBB918236B}"/>
              </a:ext>
            </a:extLst>
          </p:cNvPr>
          <p:cNvSpPr>
            <a:spLocks noGrp="1"/>
          </p:cNvSpPr>
          <p:nvPr>
            <p:ph type="title"/>
          </p:nvPr>
        </p:nvSpPr>
        <p:spPr/>
        <p:txBody>
          <a:bodyPr/>
          <a:lstStyle/>
          <a:p>
            <a:r>
              <a:rPr lang="zh-CN" altLang="en-US" dirty="0"/>
              <a:t>问题分析：</a:t>
            </a:r>
          </a:p>
        </p:txBody>
      </p:sp>
      <p:sp>
        <p:nvSpPr>
          <p:cNvPr id="3" name="内容占位符 2">
            <a:extLst>
              <a:ext uri="{FF2B5EF4-FFF2-40B4-BE49-F238E27FC236}">
                <a16:creationId xmlns:a16="http://schemas.microsoft.com/office/drawing/2014/main" id="{73098E46-04A6-4E0D-B3C6-8730AF9DB858}"/>
              </a:ext>
            </a:extLst>
          </p:cNvPr>
          <p:cNvSpPr>
            <a:spLocks noGrp="1"/>
          </p:cNvSpPr>
          <p:nvPr>
            <p:ph idx="1"/>
          </p:nvPr>
        </p:nvSpPr>
        <p:spPr/>
        <p:txBody>
          <a:bodyPr>
            <a:normAutofit/>
          </a:bodyPr>
          <a:lstStyle/>
          <a:p>
            <a:r>
              <a:rPr lang="zh-CN" altLang="en-US" sz="2400" dirty="0"/>
              <a:t>原问题的子问题：</a:t>
            </a:r>
            <a:r>
              <a:rPr lang="en-US" altLang="zh-CN" sz="2400" dirty="0">
                <a:solidFill>
                  <a:srgbClr val="0066FF"/>
                </a:solidFill>
              </a:rPr>
              <a:t>(</a:t>
            </a:r>
            <a:r>
              <a:rPr lang="zh-CN" altLang="en-US" sz="2400" dirty="0">
                <a:solidFill>
                  <a:srgbClr val="0066FF"/>
                </a:solidFill>
              </a:rPr>
              <a:t>子问题中物品数和背包容量都应当作为变量</a:t>
            </a:r>
            <a:r>
              <a:rPr lang="en-US" altLang="zh-CN" sz="2400" dirty="0">
                <a:solidFill>
                  <a:srgbClr val="0066FF"/>
                </a:solidFill>
              </a:rPr>
              <a:t>) </a:t>
            </a:r>
            <a:r>
              <a:rPr lang="zh-CN" altLang="en-US" sz="2400" dirty="0"/>
              <a:t>子问题确定为背包容量为 </a:t>
            </a:r>
            <a:r>
              <a:rPr lang="en-US" altLang="zh-CN" sz="2400" i="1" dirty="0">
                <a:latin typeface="Times New Roman" panose="02020603050405020304" pitchFamily="18" charset="0"/>
                <a:cs typeface="Times New Roman" panose="02020603050405020304" pitchFamily="18" charset="0"/>
              </a:rPr>
              <a:t>j</a:t>
            </a:r>
            <a:r>
              <a:rPr lang="en-US" altLang="zh-CN" sz="2400" i="1" dirty="0"/>
              <a:t> </a:t>
            </a:r>
            <a:r>
              <a:rPr lang="zh-CN" altLang="en-US" sz="2400" dirty="0"/>
              <a:t>时，求前 </a:t>
            </a:r>
            <a:r>
              <a:rPr lang="en-US" altLang="zh-CN" sz="2400" i="1" dirty="0" err="1">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 </a:t>
            </a:r>
            <a:r>
              <a:rPr lang="zh-CN" altLang="en-US" sz="2400" dirty="0"/>
              <a:t>个物品所能达到最大价值。</a:t>
            </a:r>
            <a:endParaRPr lang="en-US" altLang="zh-CN" sz="2400" dirty="0"/>
          </a:p>
          <a:p>
            <a:pPr lvl="1">
              <a:buFont typeface="Wingdings" panose="05000000000000000000" pitchFamily="2" charset="2"/>
              <a:buChar char="ü"/>
            </a:pPr>
            <a:r>
              <a:rPr lang="zh-CN" altLang="en-US" sz="1800" dirty="0"/>
              <a:t>对于每一个物品 </a:t>
            </a:r>
            <a:r>
              <a:rPr lang="en-US" altLang="zh-CN" sz="1800" i="1" dirty="0" err="1">
                <a:solidFill>
                  <a:srgbClr val="0066FF"/>
                </a:solidFill>
                <a:latin typeface="Times New Roman" panose="02020603050405020304" pitchFamily="18" charset="0"/>
                <a:cs typeface="Times New Roman" panose="02020603050405020304" pitchFamily="18" charset="0"/>
              </a:rPr>
              <a:t>i</a:t>
            </a:r>
            <a:r>
              <a:rPr lang="en-US" altLang="zh-CN" sz="1800" i="1" dirty="0">
                <a:latin typeface="Times New Roman" panose="02020603050405020304" pitchFamily="18" charset="0"/>
                <a:cs typeface="Times New Roman" panose="02020603050405020304" pitchFamily="18" charset="0"/>
              </a:rPr>
              <a:t> </a:t>
            </a:r>
            <a:r>
              <a:rPr lang="zh-CN" altLang="en-US" sz="1800" dirty="0"/>
              <a:t>，有两种结果：</a:t>
            </a:r>
            <a:r>
              <a:rPr lang="zh-CN" altLang="en-US" sz="1800" dirty="0">
                <a:solidFill>
                  <a:srgbClr val="0066FF"/>
                </a:solidFill>
              </a:rPr>
              <a:t>不能装下</a:t>
            </a:r>
            <a:r>
              <a:rPr lang="zh-CN" altLang="en-US" sz="1800" dirty="0"/>
              <a:t>或者</a:t>
            </a:r>
            <a:r>
              <a:rPr lang="zh-CN" altLang="en-US" sz="1800" dirty="0">
                <a:solidFill>
                  <a:srgbClr val="0066FF"/>
                </a:solidFill>
              </a:rPr>
              <a:t>能装下</a:t>
            </a:r>
            <a:r>
              <a:rPr lang="zh-CN" altLang="en-US" sz="1800" dirty="0"/>
              <a:t>。</a:t>
            </a:r>
            <a:endParaRPr lang="en-US" altLang="zh-CN" sz="1800" dirty="0"/>
          </a:p>
          <a:p>
            <a:pPr lvl="1">
              <a:buFont typeface="Wingdings" panose="05000000000000000000" pitchFamily="2" charset="2"/>
              <a:buChar char="ü"/>
            </a:pPr>
            <a:r>
              <a:rPr lang="en-US" altLang="zh-CN" sz="1800" dirty="0">
                <a:solidFill>
                  <a:srgbClr val="0066FF"/>
                </a:solidFill>
              </a:rPr>
              <a:t>【</a:t>
            </a:r>
            <a:r>
              <a:rPr lang="zh-CN" altLang="en-US" sz="1800" dirty="0">
                <a:solidFill>
                  <a:srgbClr val="0066FF"/>
                </a:solidFill>
              </a:rPr>
              <a:t>第一种结果</a:t>
            </a:r>
            <a:r>
              <a:rPr lang="en-US" altLang="zh-CN" sz="1800" dirty="0">
                <a:solidFill>
                  <a:srgbClr val="0066FF"/>
                </a:solidFill>
              </a:rPr>
              <a:t>】</a:t>
            </a:r>
            <a:r>
              <a:rPr lang="zh-CN" altLang="en-US" sz="1800" dirty="0"/>
              <a:t>，包的容量比物品容量小，不能装下，这时的最大价值和前 </a:t>
            </a:r>
            <a:r>
              <a:rPr lang="en-US" altLang="zh-CN" sz="1800" i="1" dirty="0">
                <a:solidFill>
                  <a:srgbClr val="0066FF"/>
                </a:solidFill>
                <a:latin typeface="Times New Roman" panose="02020603050405020304" pitchFamily="18" charset="0"/>
                <a:cs typeface="Times New Roman" panose="02020603050405020304" pitchFamily="18" charset="0"/>
              </a:rPr>
              <a:t>i-</a:t>
            </a:r>
            <a:r>
              <a:rPr lang="en-US" altLang="zh-CN" sz="1800" dirty="0">
                <a:solidFill>
                  <a:srgbClr val="0066FF"/>
                </a:solidFill>
                <a:latin typeface="Times New Roman" panose="02020603050405020304" pitchFamily="18" charset="0"/>
                <a:cs typeface="Times New Roman" panose="02020603050405020304" pitchFamily="18" charset="0"/>
              </a:rPr>
              <a:t>1</a:t>
            </a:r>
            <a:r>
              <a:rPr lang="zh-CN" altLang="en-US" sz="1800" dirty="0"/>
              <a:t>个物品的最大价值是一样的。</a:t>
            </a:r>
            <a:endParaRPr lang="en-US" altLang="zh-CN" sz="1800" dirty="0"/>
          </a:p>
          <a:p>
            <a:pPr lvl="1">
              <a:buFont typeface="Wingdings" panose="05000000000000000000" pitchFamily="2" charset="2"/>
              <a:buChar char="ü"/>
            </a:pPr>
            <a:r>
              <a:rPr lang="en-US" altLang="zh-CN" sz="1800" dirty="0">
                <a:solidFill>
                  <a:srgbClr val="0066FF"/>
                </a:solidFill>
              </a:rPr>
              <a:t>【</a:t>
            </a:r>
            <a:r>
              <a:rPr lang="zh-CN" altLang="en-US" sz="1800" dirty="0">
                <a:solidFill>
                  <a:srgbClr val="0066FF"/>
                </a:solidFill>
              </a:rPr>
              <a:t>第二种结果</a:t>
            </a:r>
            <a:r>
              <a:rPr lang="en-US" altLang="zh-CN" sz="1800" dirty="0">
                <a:solidFill>
                  <a:srgbClr val="0066FF"/>
                </a:solidFill>
              </a:rPr>
              <a:t>】</a:t>
            </a:r>
            <a:r>
              <a:rPr lang="zh-CN" altLang="en-US" sz="1800" dirty="0"/>
              <a:t>，还有足够的容量装下该物品</a:t>
            </a:r>
            <a:r>
              <a:rPr lang="en-US" altLang="zh-CN" sz="1800" i="1" dirty="0" err="1">
                <a:solidFill>
                  <a:srgbClr val="0066FF"/>
                </a:solidFill>
                <a:latin typeface="Times New Roman" panose="02020603050405020304" pitchFamily="18" charset="0"/>
                <a:cs typeface="Times New Roman" panose="02020603050405020304" pitchFamily="18" charset="0"/>
              </a:rPr>
              <a:t>i</a:t>
            </a:r>
            <a:r>
              <a:rPr lang="en-US" altLang="zh-CN" sz="1800" i="1" dirty="0">
                <a:solidFill>
                  <a:srgbClr val="0066FF"/>
                </a:solidFill>
                <a:latin typeface="Times New Roman" panose="02020603050405020304" pitchFamily="18" charset="0"/>
                <a:cs typeface="Times New Roman" panose="02020603050405020304" pitchFamily="18" charset="0"/>
              </a:rPr>
              <a:t> </a:t>
            </a:r>
            <a:r>
              <a:rPr lang="zh-CN" altLang="en-US" sz="1800" dirty="0"/>
              <a:t>，但是装了不一定是最大价值，所以要进行比较。</a:t>
            </a:r>
          </a:p>
          <a:p>
            <a:pPr marL="0" indent="0">
              <a:buNone/>
            </a:pPr>
            <a:endParaRPr lang="en-US" altLang="zh-CN" dirty="0"/>
          </a:p>
        </p:txBody>
      </p:sp>
    </p:spTree>
    <p:extLst>
      <p:ext uri="{BB962C8B-B14F-4D97-AF65-F5344CB8AC3E}">
        <p14:creationId xmlns:p14="http://schemas.microsoft.com/office/powerpoint/2010/main" val="199183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10664-A5A1-4DDB-96FC-90A7F8F59D1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849C031-7467-4E0B-B437-AAA56047FE81}"/>
              </a:ext>
            </a:extLst>
          </p:cNvPr>
          <p:cNvSpPr>
            <a:spLocks noGrp="1"/>
          </p:cNvSpPr>
          <p:nvPr>
            <p:ph idx="1"/>
          </p:nvPr>
        </p:nvSpPr>
        <p:spPr/>
        <p:txBody>
          <a:bodyPr/>
          <a:lstStyle/>
          <a:p>
            <a:r>
              <a:rPr lang="en-US" altLang="zh-CN" dirty="0"/>
              <a:t>【DP</a:t>
            </a:r>
            <a:r>
              <a:rPr lang="zh-CN" altLang="en-US" dirty="0"/>
              <a:t>数组</a:t>
            </a:r>
            <a:r>
              <a:rPr lang="en-US" altLang="zh-CN" dirty="0"/>
              <a:t>】</a:t>
            </a:r>
            <a:r>
              <a:rPr lang="zh-CN" altLang="en-US" dirty="0"/>
              <a:t>：动态规划的核心问题是</a:t>
            </a:r>
            <a:r>
              <a:rPr lang="en-US" altLang="zh-CN" dirty="0"/>
              <a:t>【</a:t>
            </a:r>
            <a:r>
              <a:rPr lang="zh-CN" altLang="en-US" dirty="0"/>
              <a:t>穷举</a:t>
            </a:r>
            <a:r>
              <a:rPr lang="en-US" altLang="zh-CN" dirty="0"/>
              <a:t>】</a:t>
            </a:r>
            <a:r>
              <a:rPr lang="zh-CN" altLang="en-US" dirty="0"/>
              <a:t>，在</a:t>
            </a:r>
            <a:r>
              <a:rPr lang="zh-CN" altLang="en-US" b="1" dirty="0"/>
              <a:t>穷举</a:t>
            </a:r>
            <a:r>
              <a:rPr lang="zh-CN" altLang="en-US" dirty="0"/>
              <a:t>过程中，我们需要一个</a:t>
            </a:r>
            <a:r>
              <a:rPr lang="en-US" altLang="zh-CN" dirty="0"/>
              <a:t>DP table</a:t>
            </a:r>
            <a:r>
              <a:rPr lang="zh-CN" altLang="en-US" dirty="0"/>
              <a:t>来优化穷举的过程，记录子问题的结果</a:t>
            </a:r>
            <a:endParaRPr lang="en-US" altLang="zh-CN" dirty="0"/>
          </a:p>
          <a:p>
            <a:r>
              <a:rPr lang="en-US" altLang="zh-CN" dirty="0"/>
              <a:t>【</a:t>
            </a:r>
            <a:r>
              <a:rPr lang="zh-CN" altLang="en-US" dirty="0"/>
              <a:t>确定状态</a:t>
            </a:r>
            <a:r>
              <a:rPr lang="en-US" altLang="zh-CN" dirty="0"/>
              <a:t>】</a:t>
            </a:r>
            <a:r>
              <a:rPr lang="zh-CN" altLang="en-US" dirty="0"/>
              <a:t>：“状态”对应的“值”即为背包容量为 </a:t>
            </a:r>
            <a:r>
              <a:rPr lang="en-US" altLang="zh-CN" i="1" dirty="0">
                <a:latin typeface="Times New Roman" panose="02020603050405020304" pitchFamily="18" charset="0"/>
                <a:cs typeface="Times New Roman" panose="02020603050405020304" pitchFamily="18" charset="0"/>
              </a:rPr>
              <a:t>j </a:t>
            </a:r>
            <a:r>
              <a:rPr lang="zh-CN" altLang="en-US" dirty="0"/>
              <a:t>时，求前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zh-CN" altLang="en-US" dirty="0"/>
              <a:t>个物品所能达到最大价值，设为</a:t>
            </a:r>
            <a:r>
              <a:rPr lang="en-US" altLang="zh-CN" dirty="0" err="1">
                <a:latin typeface="Times New Roman" panose="02020603050405020304" pitchFamily="18" charset="0"/>
                <a:cs typeface="Times New Roman" panose="02020603050405020304" pitchFamily="18" charset="0"/>
              </a:rPr>
              <a:t>dp</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][j]</a:t>
            </a:r>
            <a:r>
              <a:rPr lang="zh-CN" altLang="en-US" dirty="0"/>
              <a:t>。初始时，</a:t>
            </a:r>
            <a:r>
              <a:rPr lang="en-US" altLang="zh-CN" dirty="0" err="1">
                <a:latin typeface="Times New Roman" panose="02020603050405020304" pitchFamily="18" charset="0"/>
                <a:cs typeface="Times New Roman" panose="02020603050405020304" pitchFamily="18" charset="0"/>
              </a:rPr>
              <a:t>dp</a:t>
            </a:r>
            <a:r>
              <a:rPr lang="en-US" altLang="zh-CN" dirty="0">
                <a:latin typeface="Times New Roman" panose="02020603050405020304" pitchFamily="18" charset="0"/>
                <a:cs typeface="Times New Roman" panose="02020603050405020304" pitchFamily="18" charset="0"/>
              </a:rPr>
              <a:t>[0][0]</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0</a:t>
            </a:r>
            <a:r>
              <a:rPr lang="zh-CN" altLang="en-US" dirty="0"/>
              <a:t>，没有物品也就没有价值。</a:t>
            </a:r>
          </a:p>
        </p:txBody>
      </p:sp>
    </p:spTree>
    <p:extLst>
      <p:ext uri="{BB962C8B-B14F-4D97-AF65-F5344CB8AC3E}">
        <p14:creationId xmlns:p14="http://schemas.microsoft.com/office/powerpoint/2010/main" val="324014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125FE-6DF1-43F0-86B7-C3A08561AD8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D6A92E0-DA68-4DAB-98DB-86A2AFCDB8B1}"/>
              </a:ext>
            </a:extLst>
          </p:cNvPr>
          <p:cNvSpPr>
            <a:spLocks noGrp="1"/>
          </p:cNvSpPr>
          <p:nvPr>
            <p:ph idx="1"/>
          </p:nvPr>
        </p:nvSpPr>
        <p:spPr>
          <a:xfrm>
            <a:off x="1443491" y="2015733"/>
            <a:ext cx="7473293" cy="3450613"/>
          </a:xfrm>
        </p:spPr>
        <p:txBody>
          <a:bodyPr/>
          <a:lstStyle/>
          <a:p>
            <a:r>
              <a:rPr lang="en-US" altLang="zh-CN" b="1" dirty="0"/>
              <a:t>【</a:t>
            </a:r>
            <a:r>
              <a:rPr lang="zh-CN" altLang="en-US" b="1" dirty="0"/>
              <a:t>确定状态转移方程</a:t>
            </a:r>
            <a:r>
              <a:rPr lang="en-US" altLang="zh-CN" b="1" dirty="0"/>
              <a:t>】</a:t>
            </a:r>
            <a:r>
              <a:rPr lang="zh-CN" altLang="en-US" dirty="0"/>
              <a:t> 由上述分析，第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zh-CN" altLang="en-US" dirty="0"/>
              <a:t>个物品的容量为</a:t>
            </a:r>
            <a:r>
              <a:rPr lang="en-US" altLang="zh-CN" dirty="0">
                <a:latin typeface="Times New Roman" panose="02020603050405020304" pitchFamily="18" charset="0"/>
                <a:cs typeface="Times New Roman" panose="02020603050405020304" pitchFamily="18" charset="0"/>
              </a:rPr>
              <a:t>w[</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价值为</a:t>
            </a:r>
            <a:r>
              <a:rPr lang="en-US" altLang="zh-CN" dirty="0">
                <a:latin typeface="Times New Roman" panose="02020603050405020304" pitchFamily="18" charset="0"/>
                <a:cs typeface="Times New Roman" panose="02020603050405020304" pitchFamily="18" charset="0"/>
              </a:rPr>
              <a:t>v[</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t>，则状态转移方程</a:t>
            </a:r>
            <a:r>
              <a:rPr lang="en-US" altLang="zh-CN" dirty="0" err="1">
                <a:latin typeface="Times New Roman" panose="02020603050405020304" pitchFamily="18" charset="0"/>
                <a:cs typeface="Times New Roman" panose="02020603050405020304" pitchFamily="18" charset="0"/>
              </a:rPr>
              <a:t>dp</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j)</a:t>
            </a:r>
            <a:r>
              <a:rPr lang="zh-CN" altLang="en-US" dirty="0"/>
              <a:t>为</a:t>
            </a:r>
          </a:p>
        </p:txBody>
      </p:sp>
      <p:sp>
        <p:nvSpPr>
          <p:cNvPr id="5" name="矩形 4">
            <a:extLst>
              <a:ext uri="{FF2B5EF4-FFF2-40B4-BE49-F238E27FC236}">
                <a16:creationId xmlns:a16="http://schemas.microsoft.com/office/drawing/2014/main" id="{E7993546-6E62-4E64-BC6C-595BEA3155DE}"/>
              </a:ext>
            </a:extLst>
          </p:cNvPr>
          <p:cNvSpPr/>
          <p:nvPr/>
        </p:nvSpPr>
        <p:spPr>
          <a:xfrm>
            <a:off x="74662" y="3589970"/>
            <a:ext cx="1194414" cy="461665"/>
          </a:xfrm>
          <a:prstGeom prst="rect">
            <a:avLst/>
          </a:prstGeom>
        </p:spPr>
        <p:txBody>
          <a:bodyPr wrap="square">
            <a:spAutoFit/>
          </a:bodyPr>
          <a:lstStyle/>
          <a:p>
            <a:r>
              <a:rPr lang="en-US" altLang="zh-CN" sz="2400" dirty="0" err="1">
                <a:latin typeface="Times New Roman" panose="02020603050405020304" pitchFamily="18" charset="0"/>
                <a:cs typeface="Times New Roman" panose="02020603050405020304" pitchFamily="18" charset="0"/>
              </a:rPr>
              <a:t>dp</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j)= </a:t>
            </a:r>
          </a:p>
        </p:txBody>
      </p:sp>
      <p:sp>
        <p:nvSpPr>
          <p:cNvPr id="6" name="矩形 5">
            <a:extLst>
              <a:ext uri="{FF2B5EF4-FFF2-40B4-BE49-F238E27FC236}">
                <a16:creationId xmlns:a16="http://schemas.microsoft.com/office/drawing/2014/main" id="{1B457977-D25D-4D6C-B446-01D0A4FC2492}"/>
              </a:ext>
            </a:extLst>
          </p:cNvPr>
          <p:cNvSpPr/>
          <p:nvPr/>
        </p:nvSpPr>
        <p:spPr>
          <a:xfrm>
            <a:off x="1515686" y="3197092"/>
            <a:ext cx="7628314" cy="1200329"/>
          </a:xfrm>
          <a:prstGeom prst="rect">
            <a:avLst/>
          </a:prstGeom>
        </p:spPr>
        <p:txBody>
          <a:bodyPr wrap="square">
            <a:spAutoFit/>
          </a:bodyPr>
          <a:lstStyle/>
          <a:p>
            <a:r>
              <a:rPr lang="en-US" altLang="zh-CN" sz="2400" dirty="0" err="1">
                <a:latin typeface="Times New Roman" panose="02020603050405020304" pitchFamily="18" charset="0"/>
                <a:cs typeface="Times New Roman" panose="02020603050405020304" pitchFamily="18" charset="0"/>
              </a:rPr>
              <a:t>dp</a:t>
            </a:r>
            <a:r>
              <a:rPr lang="en-US" altLang="zh-CN" sz="2400" dirty="0">
                <a:latin typeface="Times New Roman" panose="02020603050405020304" pitchFamily="18" charset="0"/>
                <a:cs typeface="Times New Roman" panose="02020603050405020304" pitchFamily="18" charset="0"/>
              </a:rPr>
              <a:t>(i−1, j),       						 </a:t>
            </a:r>
            <a:r>
              <a:rPr lang="zh-CN" altLang="en-US" sz="2400" dirty="0">
                <a:latin typeface="Times New Roman" panose="02020603050405020304" pitchFamily="18" charset="0"/>
                <a:cs typeface="Times New Roman" panose="02020603050405020304" pitchFamily="18" charset="0"/>
              </a:rPr>
              <a:t>若</a:t>
            </a:r>
            <a:r>
              <a:rPr lang="en-US" altLang="zh-CN" sz="2400" dirty="0">
                <a:latin typeface="Times New Roman" panose="02020603050405020304" pitchFamily="18" charset="0"/>
                <a:cs typeface="Times New Roman" panose="02020603050405020304" pitchFamily="18" charset="0"/>
              </a:rPr>
              <a:t>w[</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]&gt;j</a:t>
            </a:r>
            <a:r>
              <a:rPr lang="zh-CN" altLang="en-US" sz="2400" dirty="0">
                <a:latin typeface="Times New Roman" panose="02020603050405020304" pitchFamily="18" charset="0"/>
                <a:cs typeface="Times New Roman" panose="02020603050405020304" pitchFamily="18" charset="0"/>
              </a:rPr>
              <a:t>（装不下）</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max(</a:t>
            </a:r>
            <a:r>
              <a:rPr lang="en-US" altLang="zh-CN" sz="2400" dirty="0" err="1">
                <a:solidFill>
                  <a:schemeClr val="accent2">
                    <a:lumMod val="75000"/>
                  </a:schemeClr>
                </a:solidFill>
                <a:latin typeface="Times New Roman" panose="02020603050405020304" pitchFamily="18" charset="0"/>
                <a:cs typeface="Times New Roman" panose="02020603050405020304" pitchFamily="18" charset="0"/>
              </a:rPr>
              <a:t>dp</a:t>
            </a:r>
            <a:r>
              <a:rPr lang="en-US" altLang="zh-CN" sz="2400" dirty="0">
                <a:solidFill>
                  <a:schemeClr val="accent2">
                    <a:lumMod val="75000"/>
                  </a:schemeClr>
                </a:solidFill>
                <a:latin typeface="Times New Roman" panose="02020603050405020304" pitchFamily="18" charset="0"/>
                <a:cs typeface="Times New Roman" panose="02020603050405020304" pitchFamily="18" charset="0"/>
              </a:rPr>
              <a:t>(i−1,j−w[</a:t>
            </a:r>
            <a:r>
              <a:rPr lang="en-US" altLang="zh-CN" sz="2400" dirty="0" err="1">
                <a:solidFill>
                  <a:schemeClr val="accent2">
                    <a:lumMod val="75000"/>
                  </a:schemeClr>
                </a:solidFill>
                <a:latin typeface="Times New Roman" panose="02020603050405020304" pitchFamily="18" charset="0"/>
                <a:cs typeface="Times New Roman" panose="02020603050405020304" pitchFamily="18" charset="0"/>
              </a:rPr>
              <a:t>i</a:t>
            </a:r>
            <a:r>
              <a:rPr lang="en-US" altLang="zh-CN" sz="2400" dirty="0">
                <a:solidFill>
                  <a:schemeClr val="accent2">
                    <a:lumMod val="75000"/>
                  </a:schemeClr>
                </a:solidFill>
                <a:latin typeface="Times New Roman" panose="02020603050405020304" pitchFamily="18" charset="0"/>
                <a:cs typeface="Times New Roman" panose="02020603050405020304" pitchFamily="18" charset="0"/>
              </a:rPr>
              <a:t>])+v[</a:t>
            </a:r>
            <a:r>
              <a:rPr lang="en-US" altLang="zh-CN" sz="2400" dirty="0" err="1">
                <a:solidFill>
                  <a:schemeClr val="accent2">
                    <a:lumMod val="75000"/>
                  </a:schemeClr>
                </a:solidFill>
                <a:latin typeface="Times New Roman" panose="02020603050405020304" pitchFamily="18" charset="0"/>
                <a:cs typeface="Times New Roman" panose="02020603050405020304" pitchFamily="18" charset="0"/>
              </a:rPr>
              <a:t>i</a:t>
            </a:r>
            <a:r>
              <a:rPr lang="en-US" altLang="zh-CN" sz="2400" dirty="0">
                <a:solidFill>
                  <a:schemeClr val="accent2">
                    <a:lumMod val="75000"/>
                  </a:schemeClr>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0066FF"/>
                </a:solidFill>
                <a:latin typeface="Times New Roman" panose="02020603050405020304" pitchFamily="18" charset="0"/>
                <a:cs typeface="Times New Roman" panose="02020603050405020304" pitchFamily="18" charset="0"/>
              </a:rPr>
              <a:t>dp</a:t>
            </a:r>
            <a:r>
              <a:rPr lang="en-US" altLang="zh-CN" sz="2400" dirty="0">
                <a:solidFill>
                  <a:srgbClr val="0066FF"/>
                </a:solidFill>
                <a:latin typeface="Times New Roman" panose="02020603050405020304" pitchFamily="18" charset="0"/>
                <a:cs typeface="Times New Roman" panose="02020603050405020304" pitchFamily="18" charset="0"/>
              </a:rPr>
              <a:t>(i−1,j)</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若</a:t>
            </a:r>
            <a:r>
              <a:rPr lang="en-US" altLang="zh-CN" sz="2400" dirty="0">
                <a:latin typeface="Times New Roman" panose="02020603050405020304" pitchFamily="18" charset="0"/>
                <a:cs typeface="Times New Roman" panose="02020603050405020304" pitchFamily="18" charset="0"/>
              </a:rPr>
              <a:t>w[</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]&lt;=j</a:t>
            </a:r>
            <a:r>
              <a:rPr lang="zh-CN" altLang="en-US" sz="2400" dirty="0">
                <a:latin typeface="Times New Roman" panose="02020603050405020304" pitchFamily="18" charset="0"/>
                <a:cs typeface="Times New Roman" panose="02020603050405020304" pitchFamily="18" charset="0"/>
              </a:rPr>
              <a:t>（可以装下）</a:t>
            </a:r>
          </a:p>
        </p:txBody>
      </p:sp>
      <p:sp>
        <p:nvSpPr>
          <p:cNvPr id="7" name="左大括号 6">
            <a:extLst>
              <a:ext uri="{FF2B5EF4-FFF2-40B4-BE49-F238E27FC236}">
                <a16:creationId xmlns:a16="http://schemas.microsoft.com/office/drawing/2014/main" id="{0A23EE3C-C0DD-4798-B8A2-06B421CF60EC}"/>
              </a:ext>
            </a:extLst>
          </p:cNvPr>
          <p:cNvSpPr/>
          <p:nvPr/>
        </p:nvSpPr>
        <p:spPr>
          <a:xfrm>
            <a:off x="1313572" y="3244186"/>
            <a:ext cx="259838" cy="1153235"/>
          </a:xfrm>
          <a:prstGeom prst="leftBrace">
            <a:avLst/>
          </a:prstGeom>
          <a:ln>
            <a:solidFill>
              <a:schemeClr val="accent3">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solidFill>
                <a:srgbClr val="7030A0"/>
              </a:solidFill>
            </a:endParaRPr>
          </a:p>
        </p:txBody>
      </p:sp>
    </p:spTree>
    <p:extLst>
      <p:ext uri="{BB962C8B-B14F-4D97-AF65-F5344CB8AC3E}">
        <p14:creationId xmlns:p14="http://schemas.microsoft.com/office/powerpoint/2010/main" val="403300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D5B02D4-560D-4FFC-ACD6-94D64C565D1B}"/>
              </a:ext>
            </a:extLst>
          </p:cNvPr>
          <p:cNvGraphicFramePr>
            <a:graphicFrameLocks noGrp="1"/>
          </p:cNvGraphicFramePr>
          <p:nvPr>
            <p:ph idx="1"/>
            <p:extLst>
              <p:ext uri="{D42A27DB-BD31-4B8C-83A1-F6EECF244321}">
                <p14:modId xmlns:p14="http://schemas.microsoft.com/office/powerpoint/2010/main" val="1344070718"/>
              </p:ext>
            </p:extLst>
          </p:nvPr>
        </p:nvGraphicFramePr>
        <p:xfrm>
          <a:off x="975359" y="1837129"/>
          <a:ext cx="7410772" cy="3860800"/>
        </p:xfrm>
        <a:graphic>
          <a:graphicData uri="http://schemas.openxmlformats.org/drawingml/2006/table">
            <a:tbl>
              <a:tblPr firstRow="1" bandRow="1">
                <a:tableStyleId>{5C22544A-7EE6-4342-B048-85BDC9FD1C3A}</a:tableStyleId>
              </a:tblPr>
              <a:tblGrid>
                <a:gridCol w="448888">
                  <a:extLst>
                    <a:ext uri="{9D8B030D-6E8A-4147-A177-3AD203B41FA5}">
                      <a16:colId xmlns:a16="http://schemas.microsoft.com/office/drawing/2014/main" val="2149054310"/>
                    </a:ext>
                  </a:extLst>
                </a:gridCol>
                <a:gridCol w="448608">
                  <a:extLst>
                    <a:ext uri="{9D8B030D-6E8A-4147-A177-3AD203B41FA5}">
                      <a16:colId xmlns:a16="http://schemas.microsoft.com/office/drawing/2014/main" val="2743225135"/>
                    </a:ext>
                  </a:extLst>
                </a:gridCol>
                <a:gridCol w="465234">
                  <a:extLst>
                    <a:ext uri="{9D8B030D-6E8A-4147-A177-3AD203B41FA5}">
                      <a16:colId xmlns:a16="http://schemas.microsoft.com/office/drawing/2014/main" val="2082333583"/>
                    </a:ext>
                  </a:extLst>
                </a:gridCol>
                <a:gridCol w="465234">
                  <a:extLst>
                    <a:ext uri="{9D8B030D-6E8A-4147-A177-3AD203B41FA5}">
                      <a16:colId xmlns:a16="http://schemas.microsoft.com/office/drawing/2014/main" val="211882672"/>
                    </a:ext>
                  </a:extLst>
                </a:gridCol>
                <a:gridCol w="465234">
                  <a:extLst>
                    <a:ext uri="{9D8B030D-6E8A-4147-A177-3AD203B41FA5}">
                      <a16:colId xmlns:a16="http://schemas.microsoft.com/office/drawing/2014/main" val="1981768018"/>
                    </a:ext>
                  </a:extLst>
                </a:gridCol>
                <a:gridCol w="465234">
                  <a:extLst>
                    <a:ext uri="{9D8B030D-6E8A-4147-A177-3AD203B41FA5}">
                      <a16:colId xmlns:a16="http://schemas.microsoft.com/office/drawing/2014/main" val="336416998"/>
                    </a:ext>
                  </a:extLst>
                </a:gridCol>
                <a:gridCol w="465234">
                  <a:extLst>
                    <a:ext uri="{9D8B030D-6E8A-4147-A177-3AD203B41FA5}">
                      <a16:colId xmlns:a16="http://schemas.microsoft.com/office/drawing/2014/main" val="3312568012"/>
                    </a:ext>
                  </a:extLst>
                </a:gridCol>
                <a:gridCol w="465234">
                  <a:extLst>
                    <a:ext uri="{9D8B030D-6E8A-4147-A177-3AD203B41FA5}">
                      <a16:colId xmlns:a16="http://schemas.microsoft.com/office/drawing/2014/main" val="1323132959"/>
                    </a:ext>
                  </a:extLst>
                </a:gridCol>
                <a:gridCol w="465234">
                  <a:extLst>
                    <a:ext uri="{9D8B030D-6E8A-4147-A177-3AD203B41FA5}">
                      <a16:colId xmlns:a16="http://schemas.microsoft.com/office/drawing/2014/main" val="1526461113"/>
                    </a:ext>
                  </a:extLst>
                </a:gridCol>
                <a:gridCol w="465234">
                  <a:extLst>
                    <a:ext uri="{9D8B030D-6E8A-4147-A177-3AD203B41FA5}">
                      <a16:colId xmlns:a16="http://schemas.microsoft.com/office/drawing/2014/main" val="3437049644"/>
                    </a:ext>
                  </a:extLst>
                </a:gridCol>
                <a:gridCol w="465234">
                  <a:extLst>
                    <a:ext uri="{9D8B030D-6E8A-4147-A177-3AD203B41FA5}">
                      <a16:colId xmlns:a16="http://schemas.microsoft.com/office/drawing/2014/main" val="3058602072"/>
                    </a:ext>
                  </a:extLst>
                </a:gridCol>
                <a:gridCol w="465234">
                  <a:extLst>
                    <a:ext uri="{9D8B030D-6E8A-4147-A177-3AD203B41FA5}">
                      <a16:colId xmlns:a16="http://schemas.microsoft.com/office/drawing/2014/main" val="3287737907"/>
                    </a:ext>
                  </a:extLst>
                </a:gridCol>
                <a:gridCol w="465234">
                  <a:extLst>
                    <a:ext uri="{9D8B030D-6E8A-4147-A177-3AD203B41FA5}">
                      <a16:colId xmlns:a16="http://schemas.microsoft.com/office/drawing/2014/main" val="2168029975"/>
                    </a:ext>
                  </a:extLst>
                </a:gridCol>
                <a:gridCol w="507650">
                  <a:extLst>
                    <a:ext uri="{9D8B030D-6E8A-4147-A177-3AD203B41FA5}">
                      <a16:colId xmlns:a16="http://schemas.microsoft.com/office/drawing/2014/main" val="2799992023"/>
                    </a:ext>
                  </a:extLst>
                </a:gridCol>
                <a:gridCol w="422818">
                  <a:extLst>
                    <a:ext uri="{9D8B030D-6E8A-4147-A177-3AD203B41FA5}">
                      <a16:colId xmlns:a16="http://schemas.microsoft.com/office/drawing/2014/main" val="19950137"/>
                    </a:ext>
                  </a:extLst>
                </a:gridCol>
                <a:gridCol w="465234">
                  <a:extLst>
                    <a:ext uri="{9D8B030D-6E8A-4147-A177-3AD203B41FA5}">
                      <a16:colId xmlns:a16="http://schemas.microsoft.com/office/drawing/2014/main" val="728321802"/>
                    </a:ext>
                  </a:extLst>
                </a:gridCol>
              </a:tblGrid>
              <a:tr h="370840">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gridSpan="11">
                  <a:txBody>
                    <a:bodyPr/>
                    <a:lstStyle/>
                    <a:p>
                      <a:pPr algn="ctr"/>
                      <a:r>
                        <a:rPr lang="zh-CN" altLang="en-US" sz="1600" b="0" dirty="0">
                          <a:solidFill>
                            <a:schemeClr val="tx1"/>
                          </a:solidFill>
                        </a:rPr>
                        <a:t>背包允许容量 </a:t>
                      </a:r>
                      <a:r>
                        <a:rPr lang="en-US" altLang="zh-CN" sz="1600" b="0" i="1" dirty="0">
                          <a:solidFill>
                            <a:schemeClr val="tx1"/>
                          </a:solidFill>
                        </a:rPr>
                        <a:t>j </a:t>
                      </a:r>
                      <a:r>
                        <a:rPr lang="zh-CN" altLang="en-US" sz="1600" b="0" i="0" dirty="0">
                          <a:solidFill>
                            <a:schemeClr val="tx1"/>
                          </a:solidFill>
                        </a:rPr>
                        <a:t>（</a:t>
                      </a:r>
                      <a:r>
                        <a:rPr lang="en-US" altLang="zh-CN" sz="1600" b="0" i="1" dirty="0">
                          <a:solidFill>
                            <a:schemeClr val="tx1"/>
                          </a:solidFill>
                        </a:rPr>
                        <a:t>j</a:t>
                      </a:r>
                      <a:r>
                        <a:rPr lang="en-US" altLang="zh-CN" sz="1600" b="0" i="0" dirty="0">
                          <a:solidFill>
                            <a:schemeClr val="tx1"/>
                          </a:solidFill>
                        </a:rPr>
                        <a:t>=0~10</a:t>
                      </a:r>
                      <a:r>
                        <a:rPr lang="zh-CN" altLang="en-US" sz="1600" b="0" i="0" dirty="0">
                          <a:solidFill>
                            <a:schemeClr val="tx1"/>
                          </a:solidFill>
                        </a:rPr>
                        <a:t>）时能装的物品最大价值</a:t>
                      </a: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hMerge="1">
                  <a:txBody>
                    <a:bodyPr/>
                    <a:lstStyle/>
                    <a:p>
                      <a:endParaRPr lang="zh-CN" altLang="en-US" dirty="0">
                        <a:solidFill>
                          <a:schemeClr val="tx1"/>
                        </a:solidFill>
                      </a:endParaRPr>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721670247"/>
                  </a:ext>
                </a:extLst>
              </a:tr>
              <a:tr h="370840">
                <a:tc>
                  <a:txBody>
                    <a:bodyPr/>
                    <a:lstStyle/>
                    <a:p>
                      <a:r>
                        <a:rPr lang="zh-CN" altLang="en-US" sz="1350" b="1" kern="1200" dirty="0">
                          <a:solidFill>
                            <a:schemeClr val="tx1"/>
                          </a:solidFill>
                          <a:effectLst/>
                          <a:latin typeface="+mn-lt"/>
                          <a:ea typeface="+mn-ea"/>
                          <a:cs typeface="+mn-cs"/>
                        </a:rPr>
                        <a:t>物品</a:t>
                      </a:r>
                    </a:p>
                  </a:txBody>
                  <a:tcPr marL="38100" marR="38100" marT="38100" marB="38100" anchor="ctr"/>
                </a:tc>
                <a:tc>
                  <a:txBody>
                    <a:bodyPr/>
                    <a:lstStyle/>
                    <a:p>
                      <a:pPr marL="0" algn="l" defTabSz="685800" rtl="0" eaLnBrk="1" fontAlgn="ctr" latinLnBrk="0" hangingPunct="1"/>
                      <a:r>
                        <a:rPr lang="zh-CN" altLang="en-US" sz="1350" b="1" kern="1200" dirty="0">
                          <a:solidFill>
                            <a:schemeClr val="tx1"/>
                          </a:solidFill>
                          <a:effectLst/>
                          <a:latin typeface="+mn-lt"/>
                          <a:ea typeface="+mn-ea"/>
                          <a:cs typeface="+mn-cs"/>
                        </a:rPr>
                        <a:t>价值</a:t>
                      </a:r>
                    </a:p>
                  </a:txBody>
                  <a:tcPr marL="38100" marR="38100" marT="38100" marB="38100" anchor="ctr"/>
                </a:tc>
                <a:tc>
                  <a:txBody>
                    <a:bodyPr/>
                    <a:lstStyle/>
                    <a:p>
                      <a:pPr fontAlgn="ctr" latinLnBrk="0"/>
                      <a:r>
                        <a:rPr lang="zh-CN" altLang="en-US" b="1" dirty="0">
                          <a:solidFill>
                            <a:schemeClr val="tx1"/>
                          </a:solidFill>
                          <a:effectLst/>
                        </a:rPr>
                        <a:t>容量</a:t>
                      </a:r>
                    </a:p>
                  </a:txBody>
                  <a:tcPr marL="38100" marR="38100" marT="38100" marB="38100" anchor="ctr"/>
                </a:tc>
                <a:tc>
                  <a:txBody>
                    <a:bodyPr/>
                    <a:lstStyle/>
                    <a:p>
                      <a:pPr fontAlgn="ctr" latinLnBrk="0"/>
                      <a:r>
                        <a:rPr lang="en-US" altLang="zh-CN" b="1">
                          <a:solidFill>
                            <a:schemeClr val="tx1"/>
                          </a:solidFill>
                          <a:effectLst/>
                        </a:rPr>
                        <a:t>0</a:t>
                      </a:r>
                    </a:p>
                  </a:txBody>
                  <a:tcPr marL="38100" marR="38100" marT="38100" marB="38100" anchor="ctr"/>
                </a:tc>
                <a:tc>
                  <a:txBody>
                    <a:bodyPr/>
                    <a:lstStyle/>
                    <a:p>
                      <a:pPr fontAlgn="ctr" latinLnBrk="0"/>
                      <a:r>
                        <a:rPr lang="en-US" altLang="zh-CN" b="1">
                          <a:solidFill>
                            <a:schemeClr val="tx1"/>
                          </a:solidFill>
                          <a:effectLst/>
                        </a:rPr>
                        <a:t>1</a:t>
                      </a:r>
                    </a:p>
                  </a:txBody>
                  <a:tcPr marL="38100" marR="38100" marT="38100" marB="38100" anchor="ctr"/>
                </a:tc>
                <a:tc>
                  <a:txBody>
                    <a:bodyPr/>
                    <a:lstStyle/>
                    <a:p>
                      <a:pPr fontAlgn="ctr" latinLnBrk="0"/>
                      <a:r>
                        <a:rPr lang="en-US" altLang="zh-CN" b="1">
                          <a:solidFill>
                            <a:schemeClr val="tx1"/>
                          </a:solidFill>
                          <a:effectLst/>
                        </a:rPr>
                        <a:t>2</a:t>
                      </a:r>
                    </a:p>
                  </a:txBody>
                  <a:tcPr marL="38100" marR="38100" marT="38100" marB="38100" anchor="ctr"/>
                </a:tc>
                <a:tc>
                  <a:txBody>
                    <a:bodyPr/>
                    <a:lstStyle/>
                    <a:p>
                      <a:pPr fontAlgn="ctr" latinLnBrk="0"/>
                      <a:r>
                        <a:rPr lang="en-US" altLang="zh-CN" b="1">
                          <a:solidFill>
                            <a:schemeClr val="tx1"/>
                          </a:solidFill>
                          <a:effectLst/>
                        </a:rPr>
                        <a:t>3</a:t>
                      </a:r>
                    </a:p>
                  </a:txBody>
                  <a:tcPr marL="38100" marR="38100" marT="38100" marB="38100" anchor="ctr"/>
                </a:tc>
                <a:tc>
                  <a:txBody>
                    <a:bodyPr/>
                    <a:lstStyle/>
                    <a:p>
                      <a:pPr fontAlgn="ctr" latinLnBrk="0"/>
                      <a:r>
                        <a:rPr lang="en-US" altLang="zh-CN" b="1">
                          <a:solidFill>
                            <a:schemeClr val="tx1"/>
                          </a:solidFill>
                          <a:effectLst/>
                        </a:rPr>
                        <a:t>4</a:t>
                      </a:r>
                    </a:p>
                  </a:txBody>
                  <a:tcPr marL="38100" marR="38100" marT="38100" marB="38100" anchor="ctr"/>
                </a:tc>
                <a:tc>
                  <a:txBody>
                    <a:bodyPr/>
                    <a:lstStyle/>
                    <a:p>
                      <a:pPr fontAlgn="ctr" latinLnBrk="0"/>
                      <a:r>
                        <a:rPr lang="en-US" altLang="zh-CN" b="1" dirty="0">
                          <a:solidFill>
                            <a:schemeClr val="tx1"/>
                          </a:solidFill>
                          <a:effectLst/>
                        </a:rPr>
                        <a:t>5</a:t>
                      </a:r>
                    </a:p>
                  </a:txBody>
                  <a:tcPr marL="38100" marR="38100" marT="38100" marB="38100" anchor="ctr"/>
                </a:tc>
                <a:tc>
                  <a:txBody>
                    <a:bodyPr/>
                    <a:lstStyle/>
                    <a:p>
                      <a:pPr fontAlgn="ctr" latinLnBrk="0"/>
                      <a:r>
                        <a:rPr lang="en-US" altLang="zh-CN" b="1">
                          <a:solidFill>
                            <a:schemeClr val="tx1"/>
                          </a:solidFill>
                          <a:effectLst/>
                        </a:rPr>
                        <a:t>6</a:t>
                      </a:r>
                    </a:p>
                  </a:txBody>
                  <a:tcPr marL="38100" marR="38100" marT="38100" marB="38100" anchor="ctr"/>
                </a:tc>
                <a:tc>
                  <a:txBody>
                    <a:bodyPr/>
                    <a:lstStyle/>
                    <a:p>
                      <a:pPr fontAlgn="ctr" latinLnBrk="0"/>
                      <a:r>
                        <a:rPr lang="en-US" altLang="zh-CN" b="1">
                          <a:solidFill>
                            <a:schemeClr val="tx1"/>
                          </a:solidFill>
                          <a:effectLst/>
                        </a:rPr>
                        <a:t>7</a:t>
                      </a:r>
                    </a:p>
                  </a:txBody>
                  <a:tcPr marL="38100" marR="38100" marT="38100" marB="38100" anchor="ctr"/>
                </a:tc>
                <a:tc>
                  <a:txBody>
                    <a:bodyPr/>
                    <a:lstStyle/>
                    <a:p>
                      <a:pPr fontAlgn="ctr" latinLnBrk="0"/>
                      <a:r>
                        <a:rPr lang="en-US" altLang="zh-CN" b="1">
                          <a:solidFill>
                            <a:schemeClr val="tx1"/>
                          </a:solidFill>
                          <a:effectLst/>
                        </a:rPr>
                        <a:t>8</a:t>
                      </a:r>
                    </a:p>
                  </a:txBody>
                  <a:tcPr marL="38100" marR="38100" marT="38100" marB="38100" anchor="ctr"/>
                </a:tc>
                <a:tc>
                  <a:txBody>
                    <a:bodyPr/>
                    <a:lstStyle/>
                    <a:p>
                      <a:pPr fontAlgn="ctr" latinLnBrk="0"/>
                      <a:r>
                        <a:rPr lang="en-US" altLang="zh-CN" b="1">
                          <a:solidFill>
                            <a:schemeClr val="tx1"/>
                          </a:solidFill>
                          <a:effectLst/>
                        </a:rPr>
                        <a:t>9</a:t>
                      </a:r>
                    </a:p>
                  </a:txBody>
                  <a:tcPr marL="38100" marR="38100" marT="38100" marB="38100" anchor="ctr"/>
                </a:tc>
                <a:tc>
                  <a:txBody>
                    <a:bodyPr/>
                    <a:lstStyle/>
                    <a:p>
                      <a:pPr fontAlgn="ctr" latinLnBrk="0"/>
                      <a:r>
                        <a:rPr lang="en-US" altLang="zh-CN" b="1">
                          <a:solidFill>
                            <a:schemeClr val="tx1"/>
                          </a:solidFill>
                          <a:effectLst/>
                        </a:rPr>
                        <a:t>10</a:t>
                      </a:r>
                    </a:p>
                  </a:txBody>
                  <a:tcPr marL="38100" marR="38100" marT="38100" marB="38100" anchor="ct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45303607"/>
                  </a:ext>
                </a:extLst>
              </a:tr>
              <a:tr h="370840">
                <a:tc>
                  <a:txBody>
                    <a:bodyPr/>
                    <a:lstStyle/>
                    <a:p>
                      <a:pPr algn="ctr"/>
                      <a:r>
                        <a:rPr lang="en-US" altLang="zh-CN" dirty="0"/>
                        <a:t>1</a:t>
                      </a:r>
                      <a:endParaRPr lang="zh-CN" altLang="en-US" dirty="0"/>
                    </a:p>
                  </a:txBody>
                  <a:tcPr marL="38100" marR="38100" marT="38100" marB="38100" anchor="ctr"/>
                </a:tc>
                <a:tc>
                  <a:txBody>
                    <a:bodyPr/>
                    <a:lstStyle/>
                    <a:p>
                      <a:pPr fontAlgn="ctr" latinLnBrk="0"/>
                      <a:r>
                        <a:rPr lang="en-US" altLang="zh-CN" b="0" dirty="0">
                          <a:solidFill>
                            <a:srgbClr val="0066FF"/>
                          </a:solidFill>
                          <a:effectLst/>
                        </a:rPr>
                        <a:t>3</a:t>
                      </a:r>
                    </a:p>
                  </a:txBody>
                  <a:tcPr marL="38100" marR="38100" marT="38100" marB="38100" anchor="ctr"/>
                </a:tc>
                <a:tc>
                  <a:txBody>
                    <a:bodyPr/>
                    <a:lstStyle/>
                    <a:p>
                      <a:pPr fontAlgn="ctr" latinLnBrk="0"/>
                      <a:r>
                        <a:rPr lang="en-US" altLang="zh-CN" b="0" dirty="0">
                          <a:solidFill>
                            <a:srgbClr val="00B050"/>
                          </a:solidFill>
                          <a:effectLst/>
                        </a:rPr>
                        <a:t>2</a:t>
                      </a:r>
                    </a:p>
                  </a:txBody>
                  <a:tcPr marL="38100" marR="38100" marT="38100" marB="38100" anchor="ctr"/>
                </a:tc>
                <a:tc>
                  <a:txBody>
                    <a:bodyPr/>
                    <a:lstStyle/>
                    <a:p>
                      <a:pPr fontAlgn="ctr" latinLnBrk="0"/>
                      <a:r>
                        <a:rPr lang="en-US" altLang="zh-CN" b="0">
                          <a:solidFill>
                            <a:schemeClr val="tx1"/>
                          </a:solidFill>
                          <a:effectLst/>
                        </a:rPr>
                        <a:t>0</a:t>
                      </a:r>
                    </a:p>
                  </a:txBody>
                  <a:tcPr marL="38100" marR="38100" marT="38100" marB="38100" anchor="ctr"/>
                </a:tc>
                <a:tc>
                  <a:txBody>
                    <a:bodyPr/>
                    <a:lstStyle/>
                    <a:p>
                      <a:pPr fontAlgn="ctr" latinLnBrk="0"/>
                      <a:r>
                        <a:rPr lang="en-US" altLang="zh-CN" b="0" dirty="0">
                          <a:solidFill>
                            <a:schemeClr val="tx1"/>
                          </a:solidFill>
                          <a:effectLst/>
                        </a:rPr>
                        <a:t>0</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259477235"/>
                  </a:ext>
                </a:extLst>
              </a:tr>
              <a:tr h="370840">
                <a:tc>
                  <a:txBody>
                    <a:bodyPr/>
                    <a:lstStyle/>
                    <a:p>
                      <a:pPr algn="ctr"/>
                      <a:r>
                        <a:rPr lang="en-US" altLang="zh-CN" dirty="0"/>
                        <a:t>2</a:t>
                      </a:r>
                      <a:endParaRPr lang="zh-CN" altLang="en-US" dirty="0"/>
                    </a:p>
                  </a:txBody>
                  <a:tcPr marL="38100" marR="38100" marT="38100" marB="38100" anchor="ctr"/>
                </a:tc>
                <a:tc>
                  <a:txBody>
                    <a:bodyPr/>
                    <a:lstStyle/>
                    <a:p>
                      <a:pPr fontAlgn="ctr" latinLnBrk="0"/>
                      <a:r>
                        <a:rPr lang="en-US" altLang="zh-CN" b="0" dirty="0">
                          <a:solidFill>
                            <a:srgbClr val="0066FF"/>
                          </a:solidFill>
                          <a:effectLst/>
                        </a:rPr>
                        <a:t>4</a:t>
                      </a:r>
                    </a:p>
                  </a:txBody>
                  <a:tcPr marL="38100" marR="38100" marT="38100" marB="38100" anchor="ctr"/>
                </a:tc>
                <a:tc>
                  <a:txBody>
                    <a:bodyPr/>
                    <a:lstStyle/>
                    <a:p>
                      <a:pPr fontAlgn="ctr" latinLnBrk="0"/>
                      <a:r>
                        <a:rPr lang="en-US" altLang="zh-CN" b="0" dirty="0">
                          <a:solidFill>
                            <a:srgbClr val="00B050"/>
                          </a:solidFill>
                          <a:effectLst/>
                        </a:rPr>
                        <a:t>3</a:t>
                      </a:r>
                    </a:p>
                  </a:txBody>
                  <a:tcPr marL="38100" marR="38100" marT="38100" marB="38100" anchor="ctr"/>
                </a:tc>
                <a:tc>
                  <a:txBody>
                    <a:bodyPr/>
                    <a:lstStyle/>
                    <a:p>
                      <a:pPr fontAlgn="ctr" latinLnBrk="0"/>
                      <a:r>
                        <a:rPr lang="en-US" altLang="zh-CN" b="0">
                          <a:solidFill>
                            <a:schemeClr val="tx1"/>
                          </a:solidFill>
                          <a:effectLst/>
                        </a:rPr>
                        <a:t>0</a:t>
                      </a:r>
                    </a:p>
                  </a:txBody>
                  <a:tcPr marL="38100" marR="38100" marT="38100" marB="38100" anchor="ctr"/>
                </a:tc>
                <a:tc>
                  <a:txBody>
                    <a:bodyPr/>
                    <a:lstStyle/>
                    <a:p>
                      <a:pPr fontAlgn="ctr" latinLnBrk="0"/>
                      <a:r>
                        <a:rPr lang="en-US" altLang="zh-CN" b="0" dirty="0">
                          <a:solidFill>
                            <a:schemeClr val="tx1"/>
                          </a:solidFill>
                          <a:effectLst/>
                        </a:rPr>
                        <a:t>0</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4</a:t>
                      </a:r>
                    </a:p>
                  </a:txBody>
                  <a:tcPr marL="38100" marR="38100" marT="38100" marB="38100" anchor="ctr"/>
                </a:tc>
                <a:tc>
                  <a:txBody>
                    <a:bodyPr/>
                    <a:lstStyle/>
                    <a:p>
                      <a:pPr fontAlgn="ctr" latinLnBrk="0"/>
                      <a:r>
                        <a:rPr lang="en-US" altLang="zh-CN" b="0" dirty="0">
                          <a:solidFill>
                            <a:schemeClr val="tx1"/>
                          </a:solidFill>
                          <a:effectLst/>
                        </a:rPr>
                        <a:t>4</a:t>
                      </a:r>
                    </a:p>
                  </a:txBody>
                  <a:tcPr marL="38100" marR="38100" marT="38100" marB="38100" anchor="ctr"/>
                </a:tc>
                <a:tc>
                  <a:txBody>
                    <a:bodyPr/>
                    <a:lstStyle/>
                    <a:p>
                      <a:pPr fontAlgn="ctr" latinLnBrk="0"/>
                      <a:r>
                        <a:rPr lang="en-US" altLang="zh-CN" b="0" dirty="0">
                          <a:solidFill>
                            <a:schemeClr val="tx1"/>
                          </a:solidFill>
                          <a:effectLst/>
                        </a:rPr>
                        <a:t>7</a:t>
                      </a:r>
                      <a:r>
                        <a:rPr lang="en-US" altLang="zh-CN" b="0" dirty="0">
                          <a:solidFill>
                            <a:srgbClr val="0066FF"/>
                          </a:solidFill>
                          <a:effectLst/>
                        </a:rPr>
                        <a:t>(4+3)</a:t>
                      </a:r>
                    </a:p>
                  </a:txBody>
                  <a:tcPr marL="38100" marR="38100" marT="38100" marB="38100" anchor="ctr"/>
                </a:tc>
                <a:tc>
                  <a:txBody>
                    <a:bodyPr/>
                    <a:lstStyle/>
                    <a:p>
                      <a:pPr fontAlgn="ctr" latinLnBrk="0"/>
                      <a:r>
                        <a:rPr lang="en-US" altLang="zh-CN" b="0" dirty="0">
                          <a:solidFill>
                            <a:schemeClr val="tx1"/>
                          </a:solidFill>
                          <a:effectLst/>
                        </a:rPr>
                        <a:t>7</a:t>
                      </a:r>
                      <a:r>
                        <a:rPr lang="en-US" altLang="zh-CN" b="0" dirty="0">
                          <a:solidFill>
                            <a:srgbClr val="0066FF"/>
                          </a:solidFill>
                          <a:effectLst/>
                        </a:rPr>
                        <a:t>(4+3)</a:t>
                      </a:r>
                      <a:endParaRPr lang="en-US" altLang="zh-CN"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7</a:t>
                      </a:r>
                      <a:r>
                        <a:rPr lang="en-US" altLang="zh-CN" b="0" dirty="0">
                          <a:solidFill>
                            <a:srgbClr val="0066FF"/>
                          </a:solidFill>
                          <a:effectLst/>
                        </a:rPr>
                        <a:t>(4+3)</a:t>
                      </a:r>
                      <a:endParaRPr lang="en-US" altLang="zh-CN"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7</a:t>
                      </a:r>
                      <a:r>
                        <a:rPr lang="en-US" altLang="zh-CN" b="0" dirty="0">
                          <a:solidFill>
                            <a:srgbClr val="0066FF"/>
                          </a:solidFill>
                          <a:effectLst/>
                        </a:rPr>
                        <a:t>(4+3)</a:t>
                      </a:r>
                      <a:endParaRPr lang="en-US" altLang="zh-CN"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7</a:t>
                      </a:r>
                      <a:r>
                        <a:rPr lang="en-US" altLang="zh-CN" b="0" dirty="0">
                          <a:solidFill>
                            <a:srgbClr val="0066FF"/>
                          </a:solidFill>
                          <a:effectLst/>
                        </a:rPr>
                        <a:t>(4+3)</a:t>
                      </a:r>
                      <a:endParaRPr lang="en-US" altLang="zh-CN"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7</a:t>
                      </a:r>
                      <a:r>
                        <a:rPr lang="en-US" altLang="zh-CN" b="0" dirty="0">
                          <a:solidFill>
                            <a:srgbClr val="0066FF"/>
                          </a:solidFill>
                          <a:effectLst/>
                        </a:rPr>
                        <a:t>(4+3)</a:t>
                      </a:r>
                      <a:endParaRPr lang="en-US" altLang="zh-CN" b="0" dirty="0">
                        <a:solidFill>
                          <a:schemeClr val="tx1"/>
                        </a:solidFill>
                        <a:effectLst/>
                      </a:endParaRPr>
                    </a:p>
                  </a:txBody>
                  <a:tcPr marL="38100" marR="38100" marT="38100" marB="38100" anchor="ct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285976504"/>
                  </a:ext>
                </a:extLst>
              </a:tr>
              <a:tr h="370840">
                <a:tc>
                  <a:txBody>
                    <a:bodyPr/>
                    <a:lstStyle/>
                    <a:p>
                      <a:pPr algn="ctr"/>
                      <a:r>
                        <a:rPr lang="en-US" altLang="zh-CN" dirty="0"/>
                        <a:t>3</a:t>
                      </a:r>
                      <a:endParaRPr lang="zh-CN" altLang="en-US" dirty="0"/>
                    </a:p>
                  </a:txBody>
                  <a:tcPr marL="38100" marR="38100" marT="38100" marB="38100" anchor="ctr"/>
                </a:tc>
                <a:tc>
                  <a:txBody>
                    <a:bodyPr/>
                    <a:lstStyle/>
                    <a:p>
                      <a:pPr fontAlgn="ctr" latinLnBrk="0"/>
                      <a:r>
                        <a:rPr lang="en-US" altLang="zh-CN" b="0" dirty="0">
                          <a:solidFill>
                            <a:srgbClr val="0066FF"/>
                          </a:solidFill>
                          <a:effectLst/>
                        </a:rPr>
                        <a:t>5</a:t>
                      </a:r>
                    </a:p>
                  </a:txBody>
                  <a:tcPr marL="38100" marR="38100" marT="38100" marB="38100" anchor="ctr"/>
                </a:tc>
                <a:tc>
                  <a:txBody>
                    <a:bodyPr/>
                    <a:lstStyle/>
                    <a:p>
                      <a:pPr fontAlgn="ctr" latinLnBrk="0"/>
                      <a:r>
                        <a:rPr lang="en-US" altLang="zh-CN" b="0" dirty="0">
                          <a:solidFill>
                            <a:srgbClr val="00B050"/>
                          </a:solidFill>
                          <a:effectLst/>
                        </a:rPr>
                        <a:t>4</a:t>
                      </a:r>
                    </a:p>
                  </a:txBody>
                  <a:tcPr marL="38100" marR="38100" marT="38100" marB="38100" anchor="ctr"/>
                </a:tc>
                <a:tc>
                  <a:txBody>
                    <a:bodyPr/>
                    <a:lstStyle/>
                    <a:p>
                      <a:pPr fontAlgn="ctr" latinLnBrk="0"/>
                      <a:r>
                        <a:rPr lang="en-US" altLang="zh-CN" b="0">
                          <a:solidFill>
                            <a:schemeClr val="tx1"/>
                          </a:solidFill>
                          <a:effectLst/>
                        </a:rPr>
                        <a:t>0</a:t>
                      </a:r>
                    </a:p>
                  </a:txBody>
                  <a:tcPr marL="38100" marR="38100" marT="38100" marB="38100" anchor="ctr"/>
                </a:tc>
                <a:tc>
                  <a:txBody>
                    <a:bodyPr/>
                    <a:lstStyle/>
                    <a:p>
                      <a:pPr fontAlgn="ctr" latinLnBrk="0"/>
                      <a:r>
                        <a:rPr lang="en-US" altLang="zh-CN" b="0" dirty="0">
                          <a:solidFill>
                            <a:schemeClr val="tx1"/>
                          </a:solidFill>
                          <a:effectLst/>
                        </a:rPr>
                        <a:t>0</a:t>
                      </a:r>
                    </a:p>
                  </a:txBody>
                  <a:tcPr marL="38100" marR="38100" marT="38100" marB="38100" anchor="ctr"/>
                </a:tc>
                <a:tc>
                  <a:txBody>
                    <a:bodyPr/>
                    <a:lstStyle/>
                    <a:p>
                      <a:pPr fontAlgn="ctr" latinLnBrk="0"/>
                      <a:r>
                        <a:rPr lang="en-US" altLang="zh-CN" b="0" dirty="0">
                          <a:solidFill>
                            <a:schemeClr val="tx1"/>
                          </a:solidFill>
                          <a:effectLst/>
                        </a:rPr>
                        <a:t>3</a:t>
                      </a:r>
                    </a:p>
                  </a:txBody>
                  <a:tcPr marL="38100" marR="38100" marT="38100" marB="38100" anchor="ctr"/>
                </a:tc>
                <a:tc>
                  <a:txBody>
                    <a:bodyPr/>
                    <a:lstStyle/>
                    <a:p>
                      <a:pPr fontAlgn="ctr" latinLnBrk="0"/>
                      <a:r>
                        <a:rPr lang="en-US" altLang="zh-CN" b="0" dirty="0">
                          <a:solidFill>
                            <a:schemeClr val="tx1"/>
                          </a:solidFill>
                          <a:effectLst/>
                        </a:rPr>
                        <a:t>4</a:t>
                      </a:r>
                    </a:p>
                  </a:txBody>
                  <a:tcPr marL="38100" marR="38100" marT="38100" marB="38100" anchor="ctr"/>
                </a:tc>
                <a:tc>
                  <a:txBody>
                    <a:bodyPr/>
                    <a:lstStyle/>
                    <a:p>
                      <a:pPr fontAlgn="ctr" latinLnBrk="0"/>
                      <a:r>
                        <a:rPr lang="en-US" altLang="zh-CN" b="0" dirty="0">
                          <a:solidFill>
                            <a:schemeClr val="tx1"/>
                          </a:solidFill>
                          <a:effectLst/>
                        </a:rPr>
                        <a:t>5</a:t>
                      </a:r>
                    </a:p>
                  </a:txBody>
                  <a:tcPr marL="38100" marR="38100" marT="38100" marB="38100" anchor="ctr"/>
                </a:tc>
                <a:tc>
                  <a:txBody>
                    <a:bodyPr/>
                    <a:lstStyle/>
                    <a:p>
                      <a:pPr fontAlgn="ctr" latinLnBrk="0"/>
                      <a:r>
                        <a:rPr lang="en-US" altLang="zh-CN" b="0" dirty="0">
                          <a:solidFill>
                            <a:schemeClr val="tx1"/>
                          </a:solidFill>
                          <a:effectLst/>
                        </a:rPr>
                        <a:t>7</a:t>
                      </a:r>
                      <a:r>
                        <a:rPr lang="en-US" altLang="zh-CN" b="0" dirty="0">
                          <a:solidFill>
                            <a:srgbClr val="0066FF"/>
                          </a:solidFill>
                          <a:effectLst/>
                        </a:rPr>
                        <a:t>(4+3)</a:t>
                      </a:r>
                      <a:endParaRPr lang="en-US" altLang="zh-CN"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8</a:t>
                      </a:r>
                      <a:r>
                        <a:rPr lang="en-US" altLang="zh-CN" b="0" dirty="0">
                          <a:solidFill>
                            <a:srgbClr val="0066FF"/>
                          </a:solidFill>
                          <a:effectLst/>
                        </a:rPr>
                        <a:t>(5+3)</a:t>
                      </a:r>
                      <a:endParaRPr lang="en-US" altLang="zh-CN"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9</a:t>
                      </a:r>
                      <a:r>
                        <a:rPr lang="en-US" altLang="zh-CN" b="0" dirty="0">
                          <a:solidFill>
                            <a:srgbClr val="0066FF"/>
                          </a:solidFill>
                          <a:effectLst/>
                        </a:rPr>
                        <a:t>(5+4)</a:t>
                      </a:r>
                      <a:endParaRPr lang="zh-CN" altLang="en-US" b="0" dirty="0">
                        <a:solidFill>
                          <a:schemeClr val="tx1"/>
                        </a:solidFill>
                        <a:effectLst/>
                      </a:endParaRPr>
                    </a:p>
                  </a:txBody>
                  <a:tcPr marL="38100" marR="38100" marT="38100" marB="38100" anchor="ct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zh-CN" b="0" dirty="0">
                          <a:solidFill>
                            <a:schemeClr val="tx1"/>
                          </a:solidFill>
                          <a:effectLst/>
                        </a:rPr>
                        <a:t>9</a:t>
                      </a:r>
                      <a:r>
                        <a:rPr lang="en-US" altLang="zh-CN" b="0" dirty="0">
                          <a:solidFill>
                            <a:srgbClr val="0066FF"/>
                          </a:solidFill>
                          <a:effectLst/>
                        </a:rPr>
                        <a:t>(5+4)</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12 </a:t>
                      </a:r>
                      <a:r>
                        <a:rPr lang="en-US" altLang="zh-CN" b="0" dirty="0">
                          <a:solidFill>
                            <a:srgbClr val="0066FF"/>
                          </a:solidFill>
                          <a:effectLst/>
                        </a:rPr>
                        <a:t>(5+4+3)</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12 </a:t>
                      </a:r>
                      <a:r>
                        <a:rPr lang="en-US" altLang="zh-CN" b="0" dirty="0">
                          <a:solidFill>
                            <a:srgbClr val="0066FF"/>
                          </a:solidFill>
                          <a:effectLst/>
                        </a:rPr>
                        <a:t>(5+4+3)</a:t>
                      </a:r>
                      <a:endParaRPr lang="zh-CN" altLang="en-US" b="0" dirty="0">
                        <a:solidFill>
                          <a:schemeClr val="tx1"/>
                        </a:solidFill>
                        <a:effectLst/>
                      </a:endParaRPr>
                    </a:p>
                  </a:txBody>
                  <a:tcPr marL="38100" marR="38100" marT="38100" marB="38100" anchor="ct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089254665"/>
                  </a:ext>
                </a:extLst>
              </a:tr>
              <a:tr h="370840">
                <a:tc>
                  <a:txBody>
                    <a:bodyPr/>
                    <a:lstStyle/>
                    <a:p>
                      <a:pPr algn="ctr"/>
                      <a:r>
                        <a:rPr lang="en-US" altLang="zh-CN" dirty="0"/>
                        <a:t>4</a:t>
                      </a:r>
                      <a:endParaRPr lang="zh-CN" altLang="en-US" dirty="0"/>
                    </a:p>
                  </a:txBody>
                  <a:tcPr marL="38100" marR="38100" marT="38100" marB="38100" anchor="ctr"/>
                </a:tc>
                <a:tc>
                  <a:txBody>
                    <a:bodyPr/>
                    <a:lstStyle/>
                    <a:p>
                      <a:pPr fontAlgn="ctr" latinLnBrk="0"/>
                      <a:r>
                        <a:rPr lang="en-US" altLang="zh-CN" b="0" dirty="0">
                          <a:solidFill>
                            <a:srgbClr val="0066FF"/>
                          </a:solidFill>
                          <a:effectLst/>
                        </a:rPr>
                        <a:t>8</a:t>
                      </a:r>
                    </a:p>
                  </a:txBody>
                  <a:tcPr marL="38100" marR="38100" marT="38100" marB="38100" anchor="ctr"/>
                </a:tc>
                <a:tc>
                  <a:txBody>
                    <a:bodyPr/>
                    <a:lstStyle/>
                    <a:p>
                      <a:pPr fontAlgn="ctr" latinLnBrk="0"/>
                      <a:r>
                        <a:rPr lang="en-US" altLang="zh-CN" b="0" dirty="0">
                          <a:solidFill>
                            <a:srgbClr val="00B050"/>
                          </a:solidFill>
                          <a:effectLst/>
                        </a:rPr>
                        <a:t>5</a:t>
                      </a:r>
                    </a:p>
                  </a:txBody>
                  <a:tcPr marL="38100" marR="38100" marT="38100" marB="38100" anchor="ctr"/>
                </a:tc>
                <a:tc>
                  <a:txBody>
                    <a:bodyPr/>
                    <a:lstStyle/>
                    <a:p>
                      <a:pPr fontAlgn="ctr" latinLnBrk="0"/>
                      <a:r>
                        <a:rPr lang="en-US" altLang="zh-CN" b="0" dirty="0">
                          <a:solidFill>
                            <a:schemeClr val="tx1"/>
                          </a:solidFill>
                          <a:effectLst/>
                        </a:rPr>
                        <a:t>0</a:t>
                      </a:r>
                    </a:p>
                  </a:txBody>
                  <a:tcPr marL="38100" marR="38100" marT="38100" marB="38100" anchor="ctr"/>
                </a:tc>
                <a:tc>
                  <a:txBody>
                    <a:bodyPr/>
                    <a:lstStyle/>
                    <a:p>
                      <a:pPr fontAlgn="ctr" latinLnBrk="0"/>
                      <a:r>
                        <a:rPr lang="en-US" altLang="zh-CN" b="0" dirty="0">
                          <a:solidFill>
                            <a:schemeClr val="tx1"/>
                          </a:solidFill>
                          <a:effectLst/>
                        </a:rPr>
                        <a:t>0</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3</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4</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5</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8</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8</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11</a:t>
                      </a:r>
                      <a:r>
                        <a:rPr lang="en-US" altLang="zh-CN" b="0" dirty="0">
                          <a:solidFill>
                            <a:srgbClr val="0066FF"/>
                          </a:solidFill>
                          <a:effectLst/>
                        </a:rPr>
                        <a:t>(8+3)</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12</a:t>
                      </a:r>
                      <a:r>
                        <a:rPr lang="en-US" altLang="zh-CN" b="0" dirty="0">
                          <a:solidFill>
                            <a:srgbClr val="0066FF"/>
                          </a:solidFill>
                          <a:effectLst/>
                        </a:rPr>
                        <a:t>(8+4)</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13</a:t>
                      </a:r>
                      <a:r>
                        <a:rPr lang="en-US" altLang="zh-CN" b="0" dirty="0">
                          <a:solidFill>
                            <a:srgbClr val="0066FF"/>
                          </a:solidFill>
                          <a:effectLst/>
                        </a:rPr>
                        <a:t>(8+5)</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15</a:t>
                      </a:r>
                      <a:r>
                        <a:rPr lang="en-US" altLang="zh-CN" b="0" dirty="0">
                          <a:solidFill>
                            <a:srgbClr val="0066FF"/>
                          </a:solidFill>
                          <a:effectLst/>
                        </a:rPr>
                        <a:t>(8+4+3)</a:t>
                      </a:r>
                      <a:endParaRPr lang="zh-CN" altLang="en-US" b="0" dirty="0">
                        <a:solidFill>
                          <a:schemeClr val="tx1"/>
                        </a:solidFill>
                        <a:effectLst/>
                      </a:endParaRPr>
                    </a:p>
                  </a:txBody>
                  <a:tcPr marL="38100" marR="38100" marT="38100" marB="38100" anchor="ct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60640052"/>
                  </a:ext>
                </a:extLst>
              </a:tr>
              <a:tr h="314020">
                <a:tc>
                  <a:txBody>
                    <a:bodyPr/>
                    <a:lstStyle/>
                    <a:p>
                      <a:pPr algn="ctr"/>
                      <a:r>
                        <a:rPr lang="en-US" altLang="zh-CN" dirty="0"/>
                        <a:t>5</a:t>
                      </a:r>
                      <a:endParaRPr lang="zh-CN" altLang="en-US" dirty="0"/>
                    </a:p>
                  </a:txBody>
                  <a:tcPr marL="38100" marR="38100" marT="38100" marB="38100" anchor="ctr"/>
                </a:tc>
                <a:tc>
                  <a:txBody>
                    <a:bodyPr/>
                    <a:lstStyle/>
                    <a:p>
                      <a:pPr fontAlgn="ctr" latinLnBrk="0"/>
                      <a:r>
                        <a:rPr lang="en-US" altLang="zh-CN" b="0" dirty="0">
                          <a:solidFill>
                            <a:srgbClr val="0066FF"/>
                          </a:solidFill>
                          <a:effectLst/>
                        </a:rPr>
                        <a:t>10</a:t>
                      </a:r>
                    </a:p>
                  </a:txBody>
                  <a:tcPr marL="38100" marR="38100" marT="38100" marB="38100" anchor="ctr"/>
                </a:tc>
                <a:tc>
                  <a:txBody>
                    <a:bodyPr/>
                    <a:lstStyle/>
                    <a:p>
                      <a:pPr fontAlgn="ctr" latinLnBrk="0"/>
                      <a:r>
                        <a:rPr lang="en-US" altLang="zh-CN" b="0" dirty="0">
                          <a:solidFill>
                            <a:srgbClr val="00B050"/>
                          </a:solidFill>
                          <a:effectLst/>
                        </a:rPr>
                        <a:t>9</a:t>
                      </a:r>
                    </a:p>
                  </a:txBody>
                  <a:tcPr marL="38100" marR="38100" marT="38100" marB="38100" anchor="ctr"/>
                </a:tc>
                <a:tc>
                  <a:txBody>
                    <a:bodyPr/>
                    <a:lstStyle/>
                    <a:p>
                      <a:pPr fontAlgn="ctr" latinLnBrk="0"/>
                      <a:r>
                        <a:rPr lang="en-US" altLang="zh-CN" b="0" dirty="0">
                          <a:solidFill>
                            <a:schemeClr val="tx1"/>
                          </a:solidFill>
                          <a:effectLst/>
                        </a:rPr>
                        <a:t>0</a:t>
                      </a:r>
                    </a:p>
                  </a:txBody>
                  <a:tcPr marL="38100" marR="38100" marT="38100" marB="38100" anchor="ctr"/>
                </a:tc>
                <a:tc>
                  <a:txBody>
                    <a:bodyPr/>
                    <a:lstStyle/>
                    <a:p>
                      <a:pPr fontAlgn="ctr" latinLnBrk="0"/>
                      <a:r>
                        <a:rPr lang="en-US" altLang="zh-CN" b="0" dirty="0">
                          <a:solidFill>
                            <a:schemeClr val="tx1"/>
                          </a:solidFill>
                          <a:effectLst/>
                        </a:rPr>
                        <a:t>0</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3</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4</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5</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8</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8</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11</a:t>
                      </a:r>
                      <a:r>
                        <a:rPr lang="en-US" altLang="zh-CN" b="0" dirty="0">
                          <a:solidFill>
                            <a:srgbClr val="0066FF"/>
                          </a:solidFill>
                          <a:effectLst/>
                        </a:rPr>
                        <a:t>(8+3)</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12</a:t>
                      </a:r>
                      <a:r>
                        <a:rPr lang="en-US" altLang="zh-CN" b="0" dirty="0">
                          <a:solidFill>
                            <a:srgbClr val="0066FF"/>
                          </a:solidFill>
                          <a:effectLst/>
                        </a:rPr>
                        <a:t>(8+4)</a:t>
                      </a:r>
                      <a:endParaRPr lang="zh-CN" altLang="en-US" b="0" dirty="0">
                        <a:solidFill>
                          <a:schemeClr val="tx1"/>
                        </a:solidFill>
                        <a:effectLst/>
                      </a:endParaRPr>
                    </a:p>
                  </a:txBody>
                  <a:tcPr marL="38100" marR="38100" marT="38100" marB="38100" anchor="ct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zh-CN" b="0" dirty="0">
                          <a:solidFill>
                            <a:schemeClr val="tx1"/>
                          </a:solidFill>
                          <a:effectLst/>
                        </a:rPr>
                        <a:t>13</a:t>
                      </a:r>
                      <a:r>
                        <a:rPr lang="en-US" altLang="zh-CN" b="0" dirty="0">
                          <a:solidFill>
                            <a:srgbClr val="0066FF"/>
                          </a:solidFill>
                          <a:effectLst/>
                        </a:rPr>
                        <a:t>(8+5)</a:t>
                      </a:r>
                      <a:endParaRPr lang="zh-CN" altLang="en-US" b="0" dirty="0">
                        <a:solidFill>
                          <a:schemeClr val="tx1"/>
                        </a:solidFill>
                        <a:effectLst/>
                      </a:endParaRPr>
                    </a:p>
                  </a:txBody>
                  <a:tcPr marL="38100" marR="38100" marT="38100" marB="38100" anchor="ctr"/>
                </a:tc>
                <a:tc>
                  <a:txBody>
                    <a:bodyPr/>
                    <a:lstStyle/>
                    <a:p>
                      <a:pPr fontAlgn="ctr" latinLnBrk="0"/>
                      <a:r>
                        <a:rPr lang="en-US" altLang="zh-CN" b="0" dirty="0">
                          <a:solidFill>
                            <a:schemeClr val="tx1"/>
                          </a:solidFill>
                          <a:effectLst/>
                        </a:rPr>
                        <a:t>15</a:t>
                      </a:r>
                      <a:r>
                        <a:rPr lang="en-US" altLang="zh-CN" b="0" dirty="0">
                          <a:solidFill>
                            <a:srgbClr val="0066FF"/>
                          </a:solidFill>
                          <a:effectLst/>
                        </a:rPr>
                        <a:t>(8+4+3)</a:t>
                      </a:r>
                      <a:endParaRPr lang="zh-CN" altLang="en-US" b="0" dirty="0">
                        <a:solidFill>
                          <a:schemeClr val="tx1"/>
                        </a:solidFill>
                        <a:effectLst/>
                      </a:endParaRPr>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85575157"/>
                  </a:ext>
                </a:extLst>
              </a:tr>
              <a:tr h="370840">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49077302"/>
                  </a:ext>
                </a:extLst>
              </a:tr>
            </a:tbl>
          </a:graphicData>
        </a:graphic>
      </p:graphicFrame>
      <p:graphicFrame>
        <p:nvGraphicFramePr>
          <p:cNvPr id="5" name="表格 4">
            <a:extLst>
              <a:ext uri="{FF2B5EF4-FFF2-40B4-BE49-F238E27FC236}">
                <a16:creationId xmlns:a16="http://schemas.microsoft.com/office/drawing/2014/main" id="{880ABDC5-80B9-48EE-BD5D-D1D632DF9D37}"/>
              </a:ext>
            </a:extLst>
          </p:cNvPr>
          <p:cNvGraphicFramePr>
            <a:graphicFrameLocks noGrp="1"/>
          </p:cNvGraphicFramePr>
          <p:nvPr>
            <p:extLst>
              <p:ext uri="{D42A27DB-BD31-4B8C-83A1-F6EECF244321}">
                <p14:modId xmlns:p14="http://schemas.microsoft.com/office/powerpoint/2010/main" val="1253185777"/>
              </p:ext>
            </p:extLst>
          </p:nvPr>
        </p:nvGraphicFramePr>
        <p:xfrm>
          <a:off x="2346353" y="2970415"/>
          <a:ext cx="6048042" cy="447329"/>
        </p:xfrm>
        <a:graphic>
          <a:graphicData uri="http://schemas.openxmlformats.org/drawingml/2006/table">
            <a:tbl>
              <a:tblPr firstRow="1" bandRow="1">
                <a:tableStyleId>{5C22544A-7EE6-4342-B048-85BDC9FD1C3A}</a:tableStyleId>
              </a:tblPr>
              <a:tblGrid>
                <a:gridCol w="465234">
                  <a:extLst>
                    <a:ext uri="{9D8B030D-6E8A-4147-A177-3AD203B41FA5}">
                      <a16:colId xmlns:a16="http://schemas.microsoft.com/office/drawing/2014/main" val="761220478"/>
                    </a:ext>
                  </a:extLst>
                </a:gridCol>
                <a:gridCol w="465234">
                  <a:extLst>
                    <a:ext uri="{9D8B030D-6E8A-4147-A177-3AD203B41FA5}">
                      <a16:colId xmlns:a16="http://schemas.microsoft.com/office/drawing/2014/main" val="3451945886"/>
                    </a:ext>
                  </a:extLst>
                </a:gridCol>
                <a:gridCol w="465234">
                  <a:extLst>
                    <a:ext uri="{9D8B030D-6E8A-4147-A177-3AD203B41FA5}">
                      <a16:colId xmlns:a16="http://schemas.microsoft.com/office/drawing/2014/main" val="460995866"/>
                    </a:ext>
                  </a:extLst>
                </a:gridCol>
                <a:gridCol w="465234">
                  <a:extLst>
                    <a:ext uri="{9D8B030D-6E8A-4147-A177-3AD203B41FA5}">
                      <a16:colId xmlns:a16="http://schemas.microsoft.com/office/drawing/2014/main" val="2626029743"/>
                    </a:ext>
                  </a:extLst>
                </a:gridCol>
                <a:gridCol w="465234">
                  <a:extLst>
                    <a:ext uri="{9D8B030D-6E8A-4147-A177-3AD203B41FA5}">
                      <a16:colId xmlns:a16="http://schemas.microsoft.com/office/drawing/2014/main" val="1354664315"/>
                    </a:ext>
                  </a:extLst>
                </a:gridCol>
                <a:gridCol w="465234">
                  <a:extLst>
                    <a:ext uri="{9D8B030D-6E8A-4147-A177-3AD203B41FA5}">
                      <a16:colId xmlns:a16="http://schemas.microsoft.com/office/drawing/2014/main" val="630348400"/>
                    </a:ext>
                  </a:extLst>
                </a:gridCol>
                <a:gridCol w="465234">
                  <a:extLst>
                    <a:ext uri="{9D8B030D-6E8A-4147-A177-3AD203B41FA5}">
                      <a16:colId xmlns:a16="http://schemas.microsoft.com/office/drawing/2014/main" val="1699596269"/>
                    </a:ext>
                  </a:extLst>
                </a:gridCol>
                <a:gridCol w="465234">
                  <a:extLst>
                    <a:ext uri="{9D8B030D-6E8A-4147-A177-3AD203B41FA5}">
                      <a16:colId xmlns:a16="http://schemas.microsoft.com/office/drawing/2014/main" val="3692659315"/>
                    </a:ext>
                  </a:extLst>
                </a:gridCol>
                <a:gridCol w="465234">
                  <a:extLst>
                    <a:ext uri="{9D8B030D-6E8A-4147-A177-3AD203B41FA5}">
                      <a16:colId xmlns:a16="http://schemas.microsoft.com/office/drawing/2014/main" val="1443062743"/>
                    </a:ext>
                  </a:extLst>
                </a:gridCol>
                <a:gridCol w="465234">
                  <a:extLst>
                    <a:ext uri="{9D8B030D-6E8A-4147-A177-3AD203B41FA5}">
                      <a16:colId xmlns:a16="http://schemas.microsoft.com/office/drawing/2014/main" val="1933603689"/>
                    </a:ext>
                  </a:extLst>
                </a:gridCol>
                <a:gridCol w="507650">
                  <a:extLst>
                    <a:ext uri="{9D8B030D-6E8A-4147-A177-3AD203B41FA5}">
                      <a16:colId xmlns:a16="http://schemas.microsoft.com/office/drawing/2014/main" val="4029093581"/>
                    </a:ext>
                  </a:extLst>
                </a:gridCol>
                <a:gridCol w="422818">
                  <a:extLst>
                    <a:ext uri="{9D8B030D-6E8A-4147-A177-3AD203B41FA5}">
                      <a16:colId xmlns:a16="http://schemas.microsoft.com/office/drawing/2014/main" val="1310260751"/>
                    </a:ext>
                  </a:extLst>
                </a:gridCol>
                <a:gridCol w="465234">
                  <a:extLst>
                    <a:ext uri="{9D8B030D-6E8A-4147-A177-3AD203B41FA5}">
                      <a16:colId xmlns:a16="http://schemas.microsoft.com/office/drawing/2014/main" val="1515214932"/>
                    </a:ext>
                  </a:extLst>
                </a:gridCol>
              </a:tblGrid>
              <a:tr h="447329">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p>
                  </a:txBody>
                  <a:tcPr>
                    <a:solidFill>
                      <a:srgbClr val="E6CCCF"/>
                    </a:solidFill>
                  </a:tcPr>
                </a:tc>
                <a:tc>
                  <a:txBody>
                    <a:bodyPr/>
                    <a:lstStyle/>
                    <a:p>
                      <a:endParaRPr lang="zh-CN" altLang="en-US" dirty="0"/>
                    </a:p>
                  </a:txBody>
                  <a:tcPr>
                    <a:solidFill>
                      <a:srgbClr val="E6CCCF"/>
                    </a:solidFill>
                  </a:tcPr>
                </a:tc>
                <a:extLst>
                  <a:ext uri="{0D108BD9-81ED-4DB2-BD59-A6C34878D82A}">
                    <a16:rowId xmlns:a16="http://schemas.microsoft.com/office/drawing/2014/main" val="3424003125"/>
                  </a:ext>
                </a:extLst>
              </a:tr>
            </a:tbl>
          </a:graphicData>
        </a:graphic>
      </p:graphicFrame>
      <p:graphicFrame>
        <p:nvGraphicFramePr>
          <p:cNvPr id="6" name="表格 5">
            <a:extLst>
              <a:ext uri="{FF2B5EF4-FFF2-40B4-BE49-F238E27FC236}">
                <a16:creationId xmlns:a16="http://schemas.microsoft.com/office/drawing/2014/main" id="{D5CAF5EA-85CF-4480-B694-FC0002402605}"/>
              </a:ext>
            </a:extLst>
          </p:cNvPr>
          <p:cNvGraphicFramePr>
            <a:graphicFrameLocks noGrp="1"/>
          </p:cNvGraphicFramePr>
          <p:nvPr>
            <p:extLst>
              <p:ext uri="{D42A27DB-BD31-4B8C-83A1-F6EECF244321}">
                <p14:modId xmlns:p14="http://schemas.microsoft.com/office/powerpoint/2010/main" val="1990882015"/>
              </p:ext>
            </p:extLst>
          </p:nvPr>
        </p:nvGraphicFramePr>
        <p:xfrm>
          <a:off x="2340811" y="3451340"/>
          <a:ext cx="6048042" cy="693939"/>
        </p:xfrm>
        <a:graphic>
          <a:graphicData uri="http://schemas.openxmlformats.org/drawingml/2006/table">
            <a:tbl>
              <a:tblPr firstRow="1" bandRow="1">
                <a:tableStyleId>{5C22544A-7EE6-4342-B048-85BDC9FD1C3A}</a:tableStyleId>
              </a:tblPr>
              <a:tblGrid>
                <a:gridCol w="465234">
                  <a:extLst>
                    <a:ext uri="{9D8B030D-6E8A-4147-A177-3AD203B41FA5}">
                      <a16:colId xmlns:a16="http://schemas.microsoft.com/office/drawing/2014/main" val="761220478"/>
                    </a:ext>
                  </a:extLst>
                </a:gridCol>
                <a:gridCol w="465234">
                  <a:extLst>
                    <a:ext uri="{9D8B030D-6E8A-4147-A177-3AD203B41FA5}">
                      <a16:colId xmlns:a16="http://schemas.microsoft.com/office/drawing/2014/main" val="3451945886"/>
                    </a:ext>
                  </a:extLst>
                </a:gridCol>
                <a:gridCol w="465234">
                  <a:extLst>
                    <a:ext uri="{9D8B030D-6E8A-4147-A177-3AD203B41FA5}">
                      <a16:colId xmlns:a16="http://schemas.microsoft.com/office/drawing/2014/main" val="460995866"/>
                    </a:ext>
                  </a:extLst>
                </a:gridCol>
                <a:gridCol w="465234">
                  <a:extLst>
                    <a:ext uri="{9D8B030D-6E8A-4147-A177-3AD203B41FA5}">
                      <a16:colId xmlns:a16="http://schemas.microsoft.com/office/drawing/2014/main" val="2626029743"/>
                    </a:ext>
                  </a:extLst>
                </a:gridCol>
                <a:gridCol w="465234">
                  <a:extLst>
                    <a:ext uri="{9D8B030D-6E8A-4147-A177-3AD203B41FA5}">
                      <a16:colId xmlns:a16="http://schemas.microsoft.com/office/drawing/2014/main" val="1354664315"/>
                    </a:ext>
                  </a:extLst>
                </a:gridCol>
                <a:gridCol w="465234">
                  <a:extLst>
                    <a:ext uri="{9D8B030D-6E8A-4147-A177-3AD203B41FA5}">
                      <a16:colId xmlns:a16="http://schemas.microsoft.com/office/drawing/2014/main" val="630348400"/>
                    </a:ext>
                  </a:extLst>
                </a:gridCol>
                <a:gridCol w="465234">
                  <a:extLst>
                    <a:ext uri="{9D8B030D-6E8A-4147-A177-3AD203B41FA5}">
                      <a16:colId xmlns:a16="http://schemas.microsoft.com/office/drawing/2014/main" val="1699596269"/>
                    </a:ext>
                  </a:extLst>
                </a:gridCol>
                <a:gridCol w="465234">
                  <a:extLst>
                    <a:ext uri="{9D8B030D-6E8A-4147-A177-3AD203B41FA5}">
                      <a16:colId xmlns:a16="http://schemas.microsoft.com/office/drawing/2014/main" val="3692659315"/>
                    </a:ext>
                  </a:extLst>
                </a:gridCol>
                <a:gridCol w="465234">
                  <a:extLst>
                    <a:ext uri="{9D8B030D-6E8A-4147-A177-3AD203B41FA5}">
                      <a16:colId xmlns:a16="http://schemas.microsoft.com/office/drawing/2014/main" val="1443062743"/>
                    </a:ext>
                  </a:extLst>
                </a:gridCol>
                <a:gridCol w="465234">
                  <a:extLst>
                    <a:ext uri="{9D8B030D-6E8A-4147-A177-3AD203B41FA5}">
                      <a16:colId xmlns:a16="http://schemas.microsoft.com/office/drawing/2014/main" val="1933603689"/>
                    </a:ext>
                  </a:extLst>
                </a:gridCol>
                <a:gridCol w="507650">
                  <a:extLst>
                    <a:ext uri="{9D8B030D-6E8A-4147-A177-3AD203B41FA5}">
                      <a16:colId xmlns:a16="http://schemas.microsoft.com/office/drawing/2014/main" val="4029093581"/>
                    </a:ext>
                  </a:extLst>
                </a:gridCol>
                <a:gridCol w="422818">
                  <a:extLst>
                    <a:ext uri="{9D8B030D-6E8A-4147-A177-3AD203B41FA5}">
                      <a16:colId xmlns:a16="http://schemas.microsoft.com/office/drawing/2014/main" val="1310260751"/>
                    </a:ext>
                  </a:extLst>
                </a:gridCol>
                <a:gridCol w="465234">
                  <a:extLst>
                    <a:ext uri="{9D8B030D-6E8A-4147-A177-3AD203B41FA5}">
                      <a16:colId xmlns:a16="http://schemas.microsoft.com/office/drawing/2014/main" val="1515214932"/>
                    </a:ext>
                  </a:extLst>
                </a:gridCol>
              </a:tblGrid>
              <a:tr h="693939">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p>
                  </a:txBody>
                  <a:tcPr>
                    <a:solidFill>
                      <a:srgbClr val="F3E7E9"/>
                    </a:solidFill>
                  </a:tcPr>
                </a:tc>
                <a:tc>
                  <a:txBody>
                    <a:bodyPr/>
                    <a:lstStyle/>
                    <a:p>
                      <a:endParaRPr lang="zh-CN" altLang="en-US" dirty="0"/>
                    </a:p>
                  </a:txBody>
                  <a:tcPr>
                    <a:solidFill>
                      <a:srgbClr val="F3E7E9"/>
                    </a:solidFill>
                  </a:tcPr>
                </a:tc>
                <a:extLst>
                  <a:ext uri="{0D108BD9-81ED-4DB2-BD59-A6C34878D82A}">
                    <a16:rowId xmlns:a16="http://schemas.microsoft.com/office/drawing/2014/main" val="3424003125"/>
                  </a:ext>
                </a:extLst>
              </a:tr>
            </a:tbl>
          </a:graphicData>
        </a:graphic>
      </p:graphicFrame>
      <p:graphicFrame>
        <p:nvGraphicFramePr>
          <p:cNvPr id="7" name="表格 6">
            <a:extLst>
              <a:ext uri="{FF2B5EF4-FFF2-40B4-BE49-F238E27FC236}">
                <a16:creationId xmlns:a16="http://schemas.microsoft.com/office/drawing/2014/main" id="{55061A94-646E-4540-BB0F-C6FDA169852F}"/>
              </a:ext>
            </a:extLst>
          </p:cNvPr>
          <p:cNvGraphicFramePr>
            <a:graphicFrameLocks noGrp="1"/>
          </p:cNvGraphicFramePr>
          <p:nvPr>
            <p:extLst>
              <p:ext uri="{D42A27DB-BD31-4B8C-83A1-F6EECF244321}">
                <p14:modId xmlns:p14="http://schemas.microsoft.com/office/powerpoint/2010/main" val="417617806"/>
              </p:ext>
            </p:extLst>
          </p:nvPr>
        </p:nvGraphicFramePr>
        <p:xfrm>
          <a:off x="2340811" y="4145279"/>
          <a:ext cx="6048042" cy="447329"/>
        </p:xfrm>
        <a:graphic>
          <a:graphicData uri="http://schemas.openxmlformats.org/drawingml/2006/table">
            <a:tbl>
              <a:tblPr firstRow="1" bandRow="1">
                <a:tableStyleId>{5C22544A-7EE6-4342-B048-85BDC9FD1C3A}</a:tableStyleId>
              </a:tblPr>
              <a:tblGrid>
                <a:gridCol w="465234">
                  <a:extLst>
                    <a:ext uri="{9D8B030D-6E8A-4147-A177-3AD203B41FA5}">
                      <a16:colId xmlns:a16="http://schemas.microsoft.com/office/drawing/2014/main" val="761220478"/>
                    </a:ext>
                  </a:extLst>
                </a:gridCol>
                <a:gridCol w="465234">
                  <a:extLst>
                    <a:ext uri="{9D8B030D-6E8A-4147-A177-3AD203B41FA5}">
                      <a16:colId xmlns:a16="http://schemas.microsoft.com/office/drawing/2014/main" val="3451945886"/>
                    </a:ext>
                  </a:extLst>
                </a:gridCol>
                <a:gridCol w="465234">
                  <a:extLst>
                    <a:ext uri="{9D8B030D-6E8A-4147-A177-3AD203B41FA5}">
                      <a16:colId xmlns:a16="http://schemas.microsoft.com/office/drawing/2014/main" val="460995866"/>
                    </a:ext>
                  </a:extLst>
                </a:gridCol>
                <a:gridCol w="465234">
                  <a:extLst>
                    <a:ext uri="{9D8B030D-6E8A-4147-A177-3AD203B41FA5}">
                      <a16:colId xmlns:a16="http://schemas.microsoft.com/office/drawing/2014/main" val="2626029743"/>
                    </a:ext>
                  </a:extLst>
                </a:gridCol>
                <a:gridCol w="465234">
                  <a:extLst>
                    <a:ext uri="{9D8B030D-6E8A-4147-A177-3AD203B41FA5}">
                      <a16:colId xmlns:a16="http://schemas.microsoft.com/office/drawing/2014/main" val="1354664315"/>
                    </a:ext>
                  </a:extLst>
                </a:gridCol>
                <a:gridCol w="465234">
                  <a:extLst>
                    <a:ext uri="{9D8B030D-6E8A-4147-A177-3AD203B41FA5}">
                      <a16:colId xmlns:a16="http://schemas.microsoft.com/office/drawing/2014/main" val="630348400"/>
                    </a:ext>
                  </a:extLst>
                </a:gridCol>
                <a:gridCol w="465234">
                  <a:extLst>
                    <a:ext uri="{9D8B030D-6E8A-4147-A177-3AD203B41FA5}">
                      <a16:colId xmlns:a16="http://schemas.microsoft.com/office/drawing/2014/main" val="1699596269"/>
                    </a:ext>
                  </a:extLst>
                </a:gridCol>
                <a:gridCol w="465234">
                  <a:extLst>
                    <a:ext uri="{9D8B030D-6E8A-4147-A177-3AD203B41FA5}">
                      <a16:colId xmlns:a16="http://schemas.microsoft.com/office/drawing/2014/main" val="3692659315"/>
                    </a:ext>
                  </a:extLst>
                </a:gridCol>
                <a:gridCol w="465234">
                  <a:extLst>
                    <a:ext uri="{9D8B030D-6E8A-4147-A177-3AD203B41FA5}">
                      <a16:colId xmlns:a16="http://schemas.microsoft.com/office/drawing/2014/main" val="1443062743"/>
                    </a:ext>
                  </a:extLst>
                </a:gridCol>
                <a:gridCol w="465234">
                  <a:extLst>
                    <a:ext uri="{9D8B030D-6E8A-4147-A177-3AD203B41FA5}">
                      <a16:colId xmlns:a16="http://schemas.microsoft.com/office/drawing/2014/main" val="1933603689"/>
                    </a:ext>
                  </a:extLst>
                </a:gridCol>
                <a:gridCol w="507650">
                  <a:extLst>
                    <a:ext uri="{9D8B030D-6E8A-4147-A177-3AD203B41FA5}">
                      <a16:colId xmlns:a16="http://schemas.microsoft.com/office/drawing/2014/main" val="4029093581"/>
                    </a:ext>
                  </a:extLst>
                </a:gridCol>
                <a:gridCol w="422818">
                  <a:extLst>
                    <a:ext uri="{9D8B030D-6E8A-4147-A177-3AD203B41FA5}">
                      <a16:colId xmlns:a16="http://schemas.microsoft.com/office/drawing/2014/main" val="1310260751"/>
                    </a:ext>
                  </a:extLst>
                </a:gridCol>
                <a:gridCol w="465234">
                  <a:extLst>
                    <a:ext uri="{9D8B030D-6E8A-4147-A177-3AD203B41FA5}">
                      <a16:colId xmlns:a16="http://schemas.microsoft.com/office/drawing/2014/main" val="1515214932"/>
                    </a:ext>
                  </a:extLst>
                </a:gridCol>
              </a:tblGrid>
              <a:tr h="447329">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solidFill>
                          <a:schemeClr val="tx1"/>
                        </a:solidFill>
                      </a:endParaRPr>
                    </a:p>
                  </a:txBody>
                  <a:tcPr>
                    <a:solidFill>
                      <a:srgbClr val="E6CCCF"/>
                    </a:solidFill>
                  </a:tcPr>
                </a:tc>
                <a:tc>
                  <a:txBody>
                    <a:bodyPr/>
                    <a:lstStyle/>
                    <a:p>
                      <a:endParaRPr lang="zh-CN" altLang="en-US" dirty="0"/>
                    </a:p>
                  </a:txBody>
                  <a:tcPr>
                    <a:solidFill>
                      <a:srgbClr val="E6CCCF"/>
                    </a:solidFill>
                  </a:tcPr>
                </a:tc>
                <a:tc>
                  <a:txBody>
                    <a:bodyPr/>
                    <a:lstStyle/>
                    <a:p>
                      <a:endParaRPr lang="zh-CN" altLang="en-US" dirty="0"/>
                    </a:p>
                  </a:txBody>
                  <a:tcPr>
                    <a:solidFill>
                      <a:srgbClr val="E6CCCF"/>
                    </a:solidFill>
                  </a:tcPr>
                </a:tc>
                <a:extLst>
                  <a:ext uri="{0D108BD9-81ED-4DB2-BD59-A6C34878D82A}">
                    <a16:rowId xmlns:a16="http://schemas.microsoft.com/office/drawing/2014/main" val="3424003125"/>
                  </a:ext>
                </a:extLst>
              </a:tr>
            </a:tbl>
          </a:graphicData>
        </a:graphic>
      </p:graphicFrame>
      <p:graphicFrame>
        <p:nvGraphicFramePr>
          <p:cNvPr id="8" name="表格 7">
            <a:extLst>
              <a:ext uri="{FF2B5EF4-FFF2-40B4-BE49-F238E27FC236}">
                <a16:creationId xmlns:a16="http://schemas.microsoft.com/office/drawing/2014/main" id="{2C799160-8CDF-4722-B9CC-AF0DFEAE267B}"/>
              </a:ext>
            </a:extLst>
          </p:cNvPr>
          <p:cNvGraphicFramePr>
            <a:graphicFrameLocks noGrp="1"/>
          </p:cNvGraphicFramePr>
          <p:nvPr>
            <p:extLst>
              <p:ext uri="{D42A27DB-BD31-4B8C-83A1-F6EECF244321}">
                <p14:modId xmlns:p14="http://schemas.microsoft.com/office/powerpoint/2010/main" val="3383178950"/>
              </p:ext>
            </p:extLst>
          </p:nvPr>
        </p:nvGraphicFramePr>
        <p:xfrm>
          <a:off x="2340811" y="4620318"/>
          <a:ext cx="6048042" cy="693939"/>
        </p:xfrm>
        <a:graphic>
          <a:graphicData uri="http://schemas.openxmlformats.org/drawingml/2006/table">
            <a:tbl>
              <a:tblPr firstRow="1" bandRow="1">
                <a:tableStyleId>{5C22544A-7EE6-4342-B048-85BDC9FD1C3A}</a:tableStyleId>
              </a:tblPr>
              <a:tblGrid>
                <a:gridCol w="465234">
                  <a:extLst>
                    <a:ext uri="{9D8B030D-6E8A-4147-A177-3AD203B41FA5}">
                      <a16:colId xmlns:a16="http://schemas.microsoft.com/office/drawing/2014/main" val="761220478"/>
                    </a:ext>
                  </a:extLst>
                </a:gridCol>
                <a:gridCol w="465234">
                  <a:extLst>
                    <a:ext uri="{9D8B030D-6E8A-4147-A177-3AD203B41FA5}">
                      <a16:colId xmlns:a16="http://schemas.microsoft.com/office/drawing/2014/main" val="3451945886"/>
                    </a:ext>
                  </a:extLst>
                </a:gridCol>
                <a:gridCol w="465234">
                  <a:extLst>
                    <a:ext uri="{9D8B030D-6E8A-4147-A177-3AD203B41FA5}">
                      <a16:colId xmlns:a16="http://schemas.microsoft.com/office/drawing/2014/main" val="460995866"/>
                    </a:ext>
                  </a:extLst>
                </a:gridCol>
                <a:gridCol w="465234">
                  <a:extLst>
                    <a:ext uri="{9D8B030D-6E8A-4147-A177-3AD203B41FA5}">
                      <a16:colId xmlns:a16="http://schemas.microsoft.com/office/drawing/2014/main" val="2626029743"/>
                    </a:ext>
                  </a:extLst>
                </a:gridCol>
                <a:gridCol w="465234">
                  <a:extLst>
                    <a:ext uri="{9D8B030D-6E8A-4147-A177-3AD203B41FA5}">
                      <a16:colId xmlns:a16="http://schemas.microsoft.com/office/drawing/2014/main" val="1354664315"/>
                    </a:ext>
                  </a:extLst>
                </a:gridCol>
                <a:gridCol w="465234">
                  <a:extLst>
                    <a:ext uri="{9D8B030D-6E8A-4147-A177-3AD203B41FA5}">
                      <a16:colId xmlns:a16="http://schemas.microsoft.com/office/drawing/2014/main" val="630348400"/>
                    </a:ext>
                  </a:extLst>
                </a:gridCol>
                <a:gridCol w="465234">
                  <a:extLst>
                    <a:ext uri="{9D8B030D-6E8A-4147-A177-3AD203B41FA5}">
                      <a16:colId xmlns:a16="http://schemas.microsoft.com/office/drawing/2014/main" val="1699596269"/>
                    </a:ext>
                  </a:extLst>
                </a:gridCol>
                <a:gridCol w="465234">
                  <a:extLst>
                    <a:ext uri="{9D8B030D-6E8A-4147-A177-3AD203B41FA5}">
                      <a16:colId xmlns:a16="http://schemas.microsoft.com/office/drawing/2014/main" val="3692659315"/>
                    </a:ext>
                  </a:extLst>
                </a:gridCol>
                <a:gridCol w="465234">
                  <a:extLst>
                    <a:ext uri="{9D8B030D-6E8A-4147-A177-3AD203B41FA5}">
                      <a16:colId xmlns:a16="http://schemas.microsoft.com/office/drawing/2014/main" val="1443062743"/>
                    </a:ext>
                  </a:extLst>
                </a:gridCol>
                <a:gridCol w="465234">
                  <a:extLst>
                    <a:ext uri="{9D8B030D-6E8A-4147-A177-3AD203B41FA5}">
                      <a16:colId xmlns:a16="http://schemas.microsoft.com/office/drawing/2014/main" val="1933603689"/>
                    </a:ext>
                  </a:extLst>
                </a:gridCol>
                <a:gridCol w="507650">
                  <a:extLst>
                    <a:ext uri="{9D8B030D-6E8A-4147-A177-3AD203B41FA5}">
                      <a16:colId xmlns:a16="http://schemas.microsoft.com/office/drawing/2014/main" val="4029093581"/>
                    </a:ext>
                  </a:extLst>
                </a:gridCol>
                <a:gridCol w="422818">
                  <a:extLst>
                    <a:ext uri="{9D8B030D-6E8A-4147-A177-3AD203B41FA5}">
                      <a16:colId xmlns:a16="http://schemas.microsoft.com/office/drawing/2014/main" val="1310260751"/>
                    </a:ext>
                  </a:extLst>
                </a:gridCol>
                <a:gridCol w="465234">
                  <a:extLst>
                    <a:ext uri="{9D8B030D-6E8A-4147-A177-3AD203B41FA5}">
                      <a16:colId xmlns:a16="http://schemas.microsoft.com/office/drawing/2014/main" val="1515214932"/>
                    </a:ext>
                  </a:extLst>
                </a:gridCol>
              </a:tblGrid>
              <a:tr h="693939">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solidFill>
                          <a:schemeClr val="tx1"/>
                        </a:solidFill>
                      </a:endParaRPr>
                    </a:p>
                  </a:txBody>
                  <a:tcPr>
                    <a:solidFill>
                      <a:srgbClr val="F3E7E9"/>
                    </a:solidFill>
                  </a:tcPr>
                </a:tc>
                <a:tc>
                  <a:txBody>
                    <a:bodyPr/>
                    <a:lstStyle/>
                    <a:p>
                      <a:endParaRPr lang="zh-CN" altLang="en-US" dirty="0"/>
                    </a:p>
                  </a:txBody>
                  <a:tcPr>
                    <a:solidFill>
                      <a:srgbClr val="F3E7E9"/>
                    </a:solidFill>
                  </a:tcPr>
                </a:tc>
                <a:tc>
                  <a:txBody>
                    <a:bodyPr/>
                    <a:lstStyle/>
                    <a:p>
                      <a:endParaRPr lang="zh-CN" altLang="en-US" dirty="0"/>
                    </a:p>
                  </a:txBody>
                  <a:tcPr>
                    <a:solidFill>
                      <a:srgbClr val="F3E7E9"/>
                    </a:solidFill>
                  </a:tcPr>
                </a:tc>
                <a:extLst>
                  <a:ext uri="{0D108BD9-81ED-4DB2-BD59-A6C34878D82A}">
                    <a16:rowId xmlns:a16="http://schemas.microsoft.com/office/drawing/2014/main" val="3424003125"/>
                  </a:ext>
                </a:extLst>
              </a:tr>
            </a:tbl>
          </a:graphicData>
        </a:graphic>
      </p:graphicFrame>
      <p:sp>
        <p:nvSpPr>
          <p:cNvPr id="3" name="矩形 2">
            <a:extLst>
              <a:ext uri="{FF2B5EF4-FFF2-40B4-BE49-F238E27FC236}">
                <a16:creationId xmlns:a16="http://schemas.microsoft.com/office/drawing/2014/main" id="{1982EDCD-8915-4967-9B27-67BD40EB0089}"/>
              </a:ext>
            </a:extLst>
          </p:cNvPr>
          <p:cNvSpPr/>
          <p:nvPr/>
        </p:nvSpPr>
        <p:spPr>
          <a:xfrm>
            <a:off x="1537854" y="345461"/>
            <a:ext cx="6270568" cy="1261884"/>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5</a:t>
            </a:r>
            <a:r>
              <a:rPr lang="zh-CN" altLang="en-US" sz="2800" b="1" dirty="0">
                <a:latin typeface="Times New Roman" panose="02020603050405020304" pitchFamily="18" charset="0"/>
                <a:cs typeface="Times New Roman" panose="02020603050405020304" pitchFamily="18" charset="0"/>
              </a:rPr>
              <a:t>件物品分别如下</a:t>
            </a:r>
            <a:r>
              <a:rPr lang="zh-CN" altLang="en-US" sz="2800" dirty="0">
                <a:latin typeface="Times New Roman" panose="02020603050405020304" pitchFamily="18" charset="0"/>
                <a:cs typeface="Times New Roman" panose="02020603050405020304" pitchFamily="18" charset="0"/>
              </a:rPr>
              <a:t>：</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Value :    v[ ] = {</a:t>
            </a:r>
            <a:r>
              <a:rPr lang="en-US" altLang="zh-CN" sz="2000" dirty="0">
                <a:solidFill>
                  <a:srgbClr val="0066FF"/>
                </a:solidFill>
                <a:latin typeface="Times New Roman" panose="02020603050405020304" pitchFamily="18" charset="0"/>
                <a:cs typeface="Times New Roman" panose="02020603050405020304" pitchFamily="18" charset="0"/>
              </a:rPr>
              <a:t>3, 4, 5, 8, 10</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物品价值</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Weight:  w[ ] = {</a:t>
            </a:r>
            <a:r>
              <a:rPr lang="en-US" altLang="zh-CN" sz="2000" dirty="0">
                <a:solidFill>
                  <a:srgbClr val="00B050"/>
                </a:solidFill>
                <a:latin typeface="Times New Roman" panose="02020603050405020304" pitchFamily="18" charset="0"/>
                <a:cs typeface="Times New Roman" panose="02020603050405020304" pitchFamily="18" charset="0"/>
              </a:rPr>
              <a:t>2, 3, 4, 5, 9</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物品容量</a:t>
            </a:r>
          </a:p>
        </p:txBody>
      </p:sp>
    </p:spTree>
    <p:extLst>
      <p:ext uri="{BB962C8B-B14F-4D97-AF65-F5344CB8AC3E}">
        <p14:creationId xmlns:p14="http://schemas.microsoft.com/office/powerpoint/2010/main" val="160626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6"/>
                                        </p:tgtEl>
                                      </p:cBhvr>
                                    </p:animEffect>
                                    <p:anim calcmode="lin" valueType="num">
                                      <p:cBhvr>
                                        <p:cTn id="14" dur="1000"/>
                                        <p:tgtEl>
                                          <p:spTgt spid="6"/>
                                        </p:tgtEl>
                                        <p:attrNameLst>
                                          <p:attrName>ppt_x</p:attrName>
                                        </p:attrNameLst>
                                      </p:cBhvr>
                                      <p:tavLst>
                                        <p:tav tm="0">
                                          <p:val>
                                            <p:strVal val="ppt_x"/>
                                          </p:val>
                                        </p:tav>
                                        <p:tav tm="100000">
                                          <p:val>
                                            <p:strVal val="ppt_x"/>
                                          </p:val>
                                        </p:tav>
                                      </p:tavLst>
                                    </p:anim>
                                    <p:anim calcmode="lin" valueType="num">
                                      <p:cBhvr>
                                        <p:cTn id="15" dur="1000"/>
                                        <p:tgtEl>
                                          <p:spTgt spid="6"/>
                                        </p:tgtEl>
                                        <p:attrNameLst>
                                          <p:attrName>ppt_y</p:attrName>
                                        </p:attrNameLst>
                                      </p:cBhvr>
                                      <p:tavLst>
                                        <p:tav tm="0">
                                          <p:val>
                                            <p:strVal val="ppt_y"/>
                                          </p:val>
                                        </p:tav>
                                        <p:tav tm="100000">
                                          <p:val>
                                            <p:strVal val="ppt_y+.1"/>
                                          </p:val>
                                        </p:tav>
                                      </p:tavLst>
                                    </p:anim>
                                    <p:set>
                                      <p:cBhvr>
                                        <p:cTn id="16" dur="1" fill="hold">
                                          <p:stCondLst>
                                            <p:cond delay="9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7"/>
                                        </p:tgtEl>
                                      </p:cBhvr>
                                    </p:animEffect>
                                    <p:anim calcmode="lin" valueType="num">
                                      <p:cBhvr>
                                        <p:cTn id="21" dur="1000"/>
                                        <p:tgtEl>
                                          <p:spTgt spid="7"/>
                                        </p:tgtEl>
                                        <p:attrNameLst>
                                          <p:attrName>ppt_x</p:attrName>
                                        </p:attrNameLst>
                                      </p:cBhvr>
                                      <p:tavLst>
                                        <p:tav tm="0">
                                          <p:val>
                                            <p:strVal val="ppt_x"/>
                                          </p:val>
                                        </p:tav>
                                        <p:tav tm="100000">
                                          <p:val>
                                            <p:strVal val="ppt_x"/>
                                          </p:val>
                                        </p:tav>
                                      </p:tavLst>
                                    </p:anim>
                                    <p:anim calcmode="lin" valueType="num">
                                      <p:cBhvr>
                                        <p:cTn id="22" dur="1000"/>
                                        <p:tgtEl>
                                          <p:spTgt spid="7"/>
                                        </p:tgtEl>
                                        <p:attrNameLst>
                                          <p:attrName>ppt_y</p:attrName>
                                        </p:attrNameLst>
                                      </p:cBhvr>
                                      <p:tavLst>
                                        <p:tav tm="0">
                                          <p:val>
                                            <p:strVal val="ppt_y"/>
                                          </p:val>
                                        </p:tav>
                                        <p:tav tm="100000">
                                          <p:val>
                                            <p:strVal val="ppt_y+.1"/>
                                          </p:val>
                                        </p:tav>
                                      </p:tavLst>
                                    </p:anim>
                                    <p:set>
                                      <p:cBhvr>
                                        <p:cTn id="23" dur="1" fill="hold">
                                          <p:stCondLst>
                                            <p:cond delay="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8"/>
                                        </p:tgtEl>
                                      </p:cBhvr>
                                    </p:animEffect>
                                    <p:anim calcmode="lin" valueType="num">
                                      <p:cBhvr>
                                        <p:cTn id="28" dur="1000"/>
                                        <p:tgtEl>
                                          <p:spTgt spid="8"/>
                                        </p:tgtEl>
                                        <p:attrNameLst>
                                          <p:attrName>ppt_x</p:attrName>
                                        </p:attrNameLst>
                                      </p:cBhvr>
                                      <p:tavLst>
                                        <p:tav tm="0">
                                          <p:val>
                                            <p:strVal val="ppt_x"/>
                                          </p:val>
                                        </p:tav>
                                        <p:tav tm="100000">
                                          <p:val>
                                            <p:strVal val="ppt_x"/>
                                          </p:val>
                                        </p:tav>
                                      </p:tavLst>
                                    </p:anim>
                                    <p:anim calcmode="lin" valueType="num">
                                      <p:cBhvr>
                                        <p:cTn id="29" dur="1000"/>
                                        <p:tgtEl>
                                          <p:spTgt spid="8"/>
                                        </p:tgtEl>
                                        <p:attrNameLst>
                                          <p:attrName>ppt_y</p:attrName>
                                        </p:attrNameLst>
                                      </p:cBhvr>
                                      <p:tavLst>
                                        <p:tav tm="0">
                                          <p:val>
                                            <p:strVal val="ppt_y"/>
                                          </p:val>
                                        </p:tav>
                                        <p:tav tm="100000">
                                          <p:val>
                                            <p:strVal val="ppt_y+.1"/>
                                          </p:val>
                                        </p:tav>
                                      </p:tavLst>
                                    </p:anim>
                                    <p:set>
                                      <p:cBhvr>
                                        <p:cTn id="3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6B2C1-654C-40ED-B910-020BAFB6DD7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A16924-DB98-4F2A-A530-27CEED9B2099}"/>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AB3ACCC2-174B-4EE2-9F8E-51FFCF6A2093}"/>
              </a:ext>
            </a:extLst>
          </p:cNvPr>
          <p:cNvSpPr/>
          <p:nvPr/>
        </p:nvSpPr>
        <p:spPr>
          <a:xfrm>
            <a:off x="784166" y="665032"/>
            <a:ext cx="8043949" cy="5355312"/>
          </a:xfrm>
          <a:prstGeom prst="rect">
            <a:avLst/>
          </a:prstGeom>
          <a:solidFill>
            <a:srgbClr val="DFDCD8"/>
          </a:solidFill>
        </p:spPr>
        <p:txBody>
          <a:bodyPr wrap="square">
            <a:spAutoFit/>
          </a:bodyPr>
          <a:lstStyle/>
          <a:p>
            <a:r>
              <a:rPr lang="en-US" altLang="zh-CN" dirty="0"/>
              <a:t>int</a:t>
            </a:r>
            <a:r>
              <a:rPr lang="zh-CN" altLang="en-US" dirty="0"/>
              <a:t> </a:t>
            </a:r>
            <a:r>
              <a:rPr lang="en-US" altLang="zh-CN" dirty="0"/>
              <a:t>main( )</a:t>
            </a:r>
            <a:r>
              <a:rPr lang="zh-CN" altLang="en-US" dirty="0"/>
              <a:t>{ </a:t>
            </a:r>
            <a:endParaRPr lang="en-US" altLang="zh-CN" dirty="0"/>
          </a:p>
          <a:p>
            <a:r>
              <a:rPr lang="zh-CN" altLang="en-US" dirty="0"/>
              <a:t>int num = 5;   </a:t>
            </a:r>
            <a:endParaRPr lang="en-US" altLang="zh-CN" dirty="0"/>
          </a:p>
          <a:p>
            <a:r>
              <a:rPr lang="zh-CN" altLang="en-US" dirty="0"/>
              <a:t> int capacity = 10;  //背包容量为</a:t>
            </a:r>
            <a:r>
              <a:rPr lang="en-US" altLang="zh-CN" dirty="0"/>
              <a:t>1</a:t>
            </a:r>
            <a:r>
              <a:rPr lang="zh-CN" altLang="en-US" dirty="0"/>
              <a:t>0        </a:t>
            </a:r>
            <a:endParaRPr lang="en-US" altLang="zh-CN" dirty="0"/>
          </a:p>
          <a:p>
            <a:r>
              <a:rPr lang="zh-CN" altLang="en-US" dirty="0"/>
              <a:t>int weight</a:t>
            </a:r>
            <a:r>
              <a:rPr lang="en-US" altLang="zh-CN" dirty="0"/>
              <a:t>[ ]</a:t>
            </a:r>
            <a:r>
              <a:rPr lang="zh-CN" altLang="en-US" dirty="0"/>
              <a:t> = {2, 3, 4, 5, 9};   //重量 2 3 4 5 9        </a:t>
            </a:r>
            <a:endParaRPr lang="en-US" altLang="zh-CN" dirty="0"/>
          </a:p>
          <a:p>
            <a:r>
              <a:rPr lang="en-US" altLang="zh-CN" dirty="0" err="1"/>
              <a:t>i</a:t>
            </a:r>
            <a:r>
              <a:rPr lang="zh-CN" altLang="en-US" dirty="0"/>
              <a:t>nt value</a:t>
            </a:r>
            <a:r>
              <a:rPr lang="en-US" altLang="zh-CN" dirty="0"/>
              <a:t>[ ]</a:t>
            </a:r>
            <a:r>
              <a:rPr lang="zh-CN" altLang="en-US" dirty="0"/>
              <a:t> = {3, 4, 5, 8, 10};   //价值 3 4 5 8 10        </a:t>
            </a:r>
            <a:endParaRPr lang="en-US" altLang="zh-CN" dirty="0"/>
          </a:p>
          <a:p>
            <a:r>
              <a:rPr lang="zh-CN" altLang="en-US" dirty="0"/>
              <a:t>int maxValue = zeroOnePackage(weight, value, num, capacity);        </a:t>
            </a:r>
            <a:endParaRPr lang="en-US" altLang="zh-CN" dirty="0"/>
          </a:p>
          <a:p>
            <a:r>
              <a:rPr lang="en-US" altLang="zh-CN" dirty="0" err="1"/>
              <a:t>cout</a:t>
            </a:r>
            <a:r>
              <a:rPr lang="en-US" altLang="zh-CN" dirty="0"/>
              <a:t>&lt;&lt; </a:t>
            </a:r>
            <a:r>
              <a:rPr lang="zh-CN" altLang="en-US" dirty="0"/>
              <a:t>maxValue ;    </a:t>
            </a:r>
            <a:endParaRPr lang="en-US" altLang="zh-CN" dirty="0"/>
          </a:p>
          <a:p>
            <a:r>
              <a:rPr lang="zh-CN" altLang="en-US" dirty="0"/>
              <a:t>}        </a:t>
            </a:r>
            <a:endParaRPr lang="en-US" altLang="zh-CN" dirty="0"/>
          </a:p>
          <a:p>
            <a:r>
              <a:rPr lang="zh-CN" altLang="en-US" dirty="0"/>
              <a:t>public static int zeroOnePackage(int[ ] weight,int[ ] value,int num,int capacity) { </a:t>
            </a:r>
            <a:endParaRPr lang="en-US" altLang="zh-CN" dirty="0"/>
          </a:p>
          <a:p>
            <a:r>
              <a:rPr lang="en-US" altLang="zh-CN" dirty="0"/>
              <a:t>  </a:t>
            </a:r>
            <a:r>
              <a:rPr lang="zh-CN" altLang="en-US" dirty="0"/>
              <a:t>intdp [ ][ ] = new int[num][capacity +1]; </a:t>
            </a:r>
            <a:endParaRPr lang="en-US" altLang="zh-CN" dirty="0"/>
          </a:p>
          <a:p>
            <a:r>
              <a:rPr lang="en-US" altLang="zh-CN" dirty="0"/>
              <a:t>  </a:t>
            </a:r>
            <a:r>
              <a:rPr lang="zh-CN" altLang="en-US" dirty="0"/>
              <a:t>for (int i = 1; i &lt; num; i++) {</a:t>
            </a:r>
            <a:endParaRPr lang="en-US" altLang="zh-CN" dirty="0"/>
          </a:p>
          <a:p>
            <a:r>
              <a:rPr lang="zh-CN" altLang="en-US" dirty="0"/>
              <a:t>           for (int j = 1; j &lt;= capacity; j++) {  </a:t>
            </a:r>
            <a:endParaRPr lang="en-US" altLang="zh-CN" dirty="0"/>
          </a:p>
          <a:p>
            <a:r>
              <a:rPr lang="en-US" altLang="zh-CN" dirty="0"/>
              <a:t>		</a:t>
            </a:r>
            <a:r>
              <a:rPr lang="zh-CN" altLang="en-US" dirty="0"/>
              <a:t>  if (weight[i] &gt; j) {dp[i][j] = dp[i - 1][j];   } </a:t>
            </a:r>
            <a:endParaRPr lang="en-US" altLang="zh-CN" dirty="0"/>
          </a:p>
          <a:p>
            <a:r>
              <a:rPr lang="en-US" altLang="zh-CN" dirty="0"/>
              <a:t>		  </a:t>
            </a:r>
            <a:r>
              <a:rPr lang="zh-CN" altLang="en-US" dirty="0"/>
              <a:t>else { </a:t>
            </a:r>
            <a:endParaRPr lang="en-US" altLang="zh-CN" dirty="0"/>
          </a:p>
          <a:p>
            <a:r>
              <a:rPr lang="en-US" altLang="zh-CN" dirty="0"/>
              <a:t>			    </a:t>
            </a:r>
            <a:r>
              <a:rPr lang="zh-CN" altLang="en-US" dirty="0"/>
              <a:t>dp[i][j] = </a:t>
            </a:r>
            <a:r>
              <a:rPr lang="en-US" altLang="zh-CN" dirty="0"/>
              <a:t>M</a:t>
            </a:r>
            <a:r>
              <a:rPr lang="zh-CN" altLang="en-US" dirty="0"/>
              <a:t>ax(dp[i - 1][j - weight[i]] + value[i], dp[i -1][j]);  }     </a:t>
            </a:r>
            <a:endParaRPr lang="en-US" altLang="zh-CN" dirty="0"/>
          </a:p>
          <a:p>
            <a:r>
              <a:rPr lang="zh-CN" altLang="en-US" dirty="0"/>
              <a:t>                        }   </a:t>
            </a:r>
            <a:endParaRPr lang="en-US" altLang="zh-CN" dirty="0"/>
          </a:p>
          <a:p>
            <a:r>
              <a:rPr lang="zh-CN" altLang="en-US" dirty="0"/>
              <a:t>             }       </a:t>
            </a:r>
            <a:endParaRPr lang="en-US" altLang="zh-CN" dirty="0"/>
          </a:p>
          <a:p>
            <a:r>
              <a:rPr lang="en-US" altLang="zh-CN" dirty="0"/>
              <a:t>               </a:t>
            </a:r>
            <a:r>
              <a:rPr lang="zh-CN" altLang="en-US" dirty="0"/>
              <a:t> return </a:t>
            </a:r>
            <a:r>
              <a:rPr lang="en-US" altLang="zh-CN" dirty="0" err="1"/>
              <a:t>dp</a:t>
            </a:r>
            <a:r>
              <a:rPr lang="en-US" altLang="zh-CN" dirty="0"/>
              <a:t>[num-1][capacity];</a:t>
            </a:r>
          </a:p>
          <a:p>
            <a:r>
              <a:rPr lang="en-US" altLang="zh-CN" dirty="0"/>
              <a:t>}</a:t>
            </a:r>
            <a:endParaRPr lang="zh-CN" altLang="en-US" dirty="0"/>
          </a:p>
        </p:txBody>
      </p:sp>
      <p:sp>
        <p:nvSpPr>
          <p:cNvPr id="6" name="矩形 5">
            <a:extLst>
              <a:ext uri="{FF2B5EF4-FFF2-40B4-BE49-F238E27FC236}">
                <a16:creationId xmlns:a16="http://schemas.microsoft.com/office/drawing/2014/main" id="{1D7CE181-4184-4C88-96C7-55665F78DD5A}"/>
              </a:ext>
            </a:extLst>
          </p:cNvPr>
          <p:cNvSpPr/>
          <p:nvPr/>
        </p:nvSpPr>
        <p:spPr>
          <a:xfrm>
            <a:off x="712123" y="0"/>
            <a:ext cx="7234844" cy="646331"/>
          </a:xfrm>
          <a:prstGeom prst="rect">
            <a:avLst/>
          </a:prstGeom>
        </p:spPr>
        <p:txBody>
          <a:bodyPr wrap="square">
            <a:spAutoFit/>
          </a:bodyPr>
          <a:lstStyle/>
          <a:p>
            <a:r>
              <a:rPr lang="en-US" altLang="zh-CN" dirty="0"/>
              <a:t>【</a:t>
            </a:r>
            <a:r>
              <a:rPr lang="zh-CN" altLang="en-US" dirty="0"/>
              <a:t>代码实现</a:t>
            </a:r>
            <a:r>
              <a:rPr lang="en-US" altLang="zh-CN" dirty="0"/>
              <a:t>】</a:t>
            </a:r>
            <a:r>
              <a:rPr lang="zh-CN" altLang="en-US" dirty="0">
                <a:solidFill>
                  <a:srgbClr val="0066FF"/>
                </a:solidFill>
                <a:latin typeface="Times New Roman" panose="02020603050405020304" pitchFamily="18" charset="0"/>
                <a:cs typeface="Times New Roman" panose="02020603050405020304" pitchFamily="18" charset="0"/>
              </a:rPr>
              <a:t>// dp[i][j]含义：背包容量为</a:t>
            </a:r>
            <a:r>
              <a:rPr lang="zh-CN" altLang="en-US" i="1" dirty="0">
                <a:solidFill>
                  <a:srgbClr val="0066FF"/>
                </a:solidFill>
                <a:latin typeface="Times New Roman" panose="02020603050405020304" pitchFamily="18" charset="0"/>
                <a:cs typeface="Times New Roman" panose="02020603050405020304" pitchFamily="18" charset="0"/>
              </a:rPr>
              <a:t>j</a:t>
            </a:r>
            <a:r>
              <a:rPr lang="zh-CN" altLang="en-US" dirty="0">
                <a:solidFill>
                  <a:srgbClr val="0066FF"/>
                </a:solidFill>
                <a:latin typeface="Times New Roman" panose="02020603050405020304" pitchFamily="18" charset="0"/>
                <a:cs typeface="Times New Roman" panose="02020603050405020304" pitchFamily="18" charset="0"/>
              </a:rPr>
              <a:t>时，在前</a:t>
            </a:r>
            <a:r>
              <a:rPr lang="zh-CN" altLang="en-US" i="1" dirty="0">
                <a:solidFill>
                  <a:srgbClr val="0066FF"/>
                </a:solidFill>
                <a:latin typeface="Times New Roman" panose="02020603050405020304" pitchFamily="18" charset="0"/>
                <a:cs typeface="Times New Roman" panose="02020603050405020304" pitchFamily="18" charset="0"/>
              </a:rPr>
              <a:t>i</a:t>
            </a:r>
            <a:r>
              <a:rPr lang="zh-CN" altLang="en-US" dirty="0">
                <a:solidFill>
                  <a:srgbClr val="0066FF"/>
                </a:solidFill>
                <a:latin typeface="Times New Roman" panose="02020603050405020304" pitchFamily="18" charset="0"/>
                <a:cs typeface="Times New Roman" panose="02020603050405020304" pitchFamily="18" charset="0"/>
              </a:rPr>
              <a:t>件物品中取小于等于</a:t>
            </a:r>
            <a:r>
              <a:rPr lang="zh-CN" altLang="en-US" i="1" dirty="0">
                <a:solidFill>
                  <a:srgbClr val="0066FF"/>
                </a:solidFill>
                <a:latin typeface="Times New Roman" panose="02020603050405020304" pitchFamily="18" charset="0"/>
                <a:cs typeface="Times New Roman" panose="02020603050405020304" pitchFamily="18" charset="0"/>
              </a:rPr>
              <a:t>i</a:t>
            </a:r>
            <a:r>
              <a:rPr lang="zh-CN" altLang="en-US" dirty="0">
                <a:solidFill>
                  <a:srgbClr val="0066FF"/>
                </a:solidFill>
                <a:latin typeface="Times New Roman" panose="02020603050405020304" pitchFamily="18" charset="0"/>
                <a:cs typeface="Times New Roman" panose="02020603050405020304" pitchFamily="18" charset="0"/>
              </a:rPr>
              <a:t>件物品，此时取得的物品的价值最大 </a:t>
            </a:r>
          </a:p>
        </p:txBody>
      </p:sp>
    </p:spTree>
    <p:extLst>
      <p:ext uri="{BB962C8B-B14F-4D97-AF65-F5344CB8AC3E}">
        <p14:creationId xmlns:p14="http://schemas.microsoft.com/office/powerpoint/2010/main" val="211807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117F3-97DF-4BD2-A0C1-A8BEF3838805}"/>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A082425B-DAD1-4EEB-9A1C-C7A31493647C}"/>
              </a:ext>
            </a:extLst>
          </p:cNvPr>
          <p:cNvSpPr>
            <a:spLocks noGrp="1"/>
          </p:cNvSpPr>
          <p:nvPr>
            <p:ph idx="1"/>
          </p:nvPr>
        </p:nvSpPr>
        <p:spPr/>
        <p:txBody>
          <a:bodyPr/>
          <a:lstStyle/>
          <a:p>
            <a:r>
              <a:rPr lang="zh-CN" altLang="en-US" b="1" dirty="0"/>
              <a:t>动态规划</a:t>
            </a:r>
            <a:r>
              <a:rPr lang="zh-CN" altLang="en-US" dirty="0"/>
              <a:t>的基本思想是利用已求解的</a:t>
            </a:r>
            <a:r>
              <a:rPr lang="zh-CN" altLang="en-US" b="1" dirty="0">
                <a:solidFill>
                  <a:srgbClr val="0066FF"/>
                </a:solidFill>
              </a:rPr>
              <a:t>子问题的最优解</a:t>
            </a:r>
            <a:r>
              <a:rPr lang="zh-CN" altLang="en-US" dirty="0"/>
              <a:t>来推导出更大问题的最优解，从而避免了重复计算。</a:t>
            </a:r>
            <a:endParaRPr lang="en-US" altLang="zh-CN" dirty="0"/>
          </a:p>
          <a:p>
            <a:r>
              <a:rPr lang="zh-CN" altLang="en-US" dirty="0"/>
              <a:t>通常采用</a:t>
            </a:r>
            <a:r>
              <a:rPr lang="zh-CN" altLang="en-US" b="1" dirty="0">
                <a:solidFill>
                  <a:srgbClr val="0066FF"/>
                </a:solidFill>
              </a:rPr>
              <a:t>自底向上</a:t>
            </a:r>
            <a:r>
              <a:rPr lang="zh-CN" altLang="en-US" dirty="0"/>
              <a:t>的方式进行求解，先求解出</a:t>
            </a:r>
            <a:r>
              <a:rPr lang="zh-CN" altLang="en-US" b="1" dirty="0">
                <a:solidFill>
                  <a:srgbClr val="0066FF"/>
                </a:solidFill>
              </a:rPr>
              <a:t>小规模的问题</a:t>
            </a:r>
            <a:r>
              <a:rPr lang="zh-CN" altLang="en-US" dirty="0"/>
              <a:t>，然后逐步推导出</a:t>
            </a:r>
            <a:r>
              <a:rPr lang="zh-CN" altLang="en-US" b="1" dirty="0">
                <a:solidFill>
                  <a:srgbClr val="0066FF"/>
                </a:solidFill>
              </a:rPr>
              <a:t>更大规模的问题</a:t>
            </a:r>
            <a:r>
              <a:rPr lang="zh-CN" altLang="en-US" dirty="0"/>
              <a:t>，直到求解出整个</a:t>
            </a:r>
            <a:r>
              <a:rPr lang="zh-CN" altLang="en-US" b="1" dirty="0">
                <a:solidFill>
                  <a:srgbClr val="0066FF"/>
                </a:solidFill>
              </a:rPr>
              <a:t>问题的最优解</a:t>
            </a:r>
            <a:r>
              <a:rPr lang="zh-CN" altLang="en-US" dirty="0"/>
              <a:t>。</a:t>
            </a:r>
          </a:p>
        </p:txBody>
      </p:sp>
    </p:spTree>
    <p:extLst>
      <p:ext uri="{BB962C8B-B14F-4D97-AF65-F5344CB8AC3E}">
        <p14:creationId xmlns:p14="http://schemas.microsoft.com/office/powerpoint/2010/main" val="133639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4B2FA-3DB2-421E-892C-B07F7A439898}"/>
              </a:ext>
            </a:extLst>
          </p:cNvPr>
          <p:cNvSpPr>
            <a:spLocks noGrp="1"/>
          </p:cNvSpPr>
          <p:nvPr>
            <p:ph type="title"/>
          </p:nvPr>
        </p:nvSpPr>
        <p:spPr/>
        <p:txBody>
          <a:bodyPr/>
          <a:lstStyle/>
          <a:p>
            <a:r>
              <a:rPr lang="zh-CN" altLang="en-US" b="1" dirty="0">
                <a:solidFill>
                  <a:srgbClr val="0066FF"/>
                </a:solidFill>
              </a:rPr>
              <a:t>求解动态规划的基本步骤</a:t>
            </a:r>
          </a:p>
        </p:txBody>
      </p:sp>
      <p:sp>
        <p:nvSpPr>
          <p:cNvPr id="3" name="内容占位符 2">
            <a:extLst>
              <a:ext uri="{FF2B5EF4-FFF2-40B4-BE49-F238E27FC236}">
                <a16:creationId xmlns:a16="http://schemas.microsoft.com/office/drawing/2014/main" id="{C80C9B41-6E41-4728-A6E1-2D2B84B593FD}"/>
              </a:ext>
            </a:extLst>
          </p:cNvPr>
          <p:cNvSpPr>
            <a:spLocks noGrp="1"/>
          </p:cNvSpPr>
          <p:nvPr>
            <p:ph idx="1"/>
          </p:nvPr>
        </p:nvSpPr>
        <p:spPr/>
        <p:txBody>
          <a:bodyPr>
            <a:normAutofit fontScale="92500"/>
          </a:bodyPr>
          <a:lstStyle/>
          <a:p>
            <a:r>
              <a:rPr lang="zh-CN" altLang="en-US" b="1" dirty="0">
                <a:solidFill>
                  <a:srgbClr val="0066FF"/>
                </a:solidFill>
              </a:rPr>
              <a:t>定义状态：</a:t>
            </a:r>
            <a:r>
              <a:rPr lang="zh-CN" altLang="en-US" dirty="0"/>
              <a:t>将问题划分为若干个子问题，并定义状态表示子问题的解；</a:t>
            </a:r>
          </a:p>
          <a:p>
            <a:r>
              <a:rPr lang="zh-CN" altLang="en-US" sz="2100" b="1" dirty="0">
                <a:solidFill>
                  <a:srgbClr val="0066FF"/>
                </a:solidFill>
              </a:rPr>
              <a:t>定义状态转移方程：</a:t>
            </a:r>
            <a:r>
              <a:rPr lang="zh-CN" altLang="en-US" dirty="0"/>
              <a:t>根据子问题之间的关系，设计状态转移方程，即如何从已知状态推导出未知状态的计算过程；</a:t>
            </a:r>
          </a:p>
          <a:p>
            <a:r>
              <a:rPr lang="zh-CN" altLang="en-US" sz="2100" b="1" dirty="0">
                <a:solidFill>
                  <a:srgbClr val="0066FF"/>
                </a:solidFill>
              </a:rPr>
              <a:t>确定初始状态：</a:t>
            </a:r>
            <a:r>
              <a:rPr lang="zh-CN" altLang="en-US" dirty="0"/>
              <a:t>定义最小的子问题的解；</a:t>
            </a:r>
          </a:p>
          <a:p>
            <a:r>
              <a:rPr lang="zh-CN" altLang="en-US" sz="2100" b="1" dirty="0">
                <a:solidFill>
                  <a:srgbClr val="0066FF"/>
                </a:solidFill>
              </a:rPr>
              <a:t>自底向上求解：</a:t>
            </a:r>
            <a:r>
              <a:rPr lang="zh-CN" altLang="en-US" dirty="0"/>
              <a:t>按照状态转移方程，计算出所有状态的最优解；</a:t>
            </a:r>
          </a:p>
          <a:p>
            <a:r>
              <a:rPr lang="zh-CN" altLang="en-US" b="1" dirty="0">
                <a:solidFill>
                  <a:srgbClr val="0066FF"/>
                </a:solidFill>
              </a:rPr>
              <a:t>根据最优解构造问题的解</a:t>
            </a:r>
            <a:r>
              <a:rPr lang="zh-CN" altLang="en-US" dirty="0"/>
              <a:t>。</a:t>
            </a:r>
          </a:p>
          <a:p>
            <a:pPr marL="0" indent="0">
              <a:buNone/>
            </a:pPr>
            <a:endParaRPr lang="zh-CN" altLang="en-US" dirty="0"/>
          </a:p>
        </p:txBody>
      </p:sp>
    </p:spTree>
    <p:extLst>
      <p:ext uri="{BB962C8B-B14F-4D97-AF65-F5344CB8AC3E}">
        <p14:creationId xmlns:p14="http://schemas.microsoft.com/office/powerpoint/2010/main" val="250719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84043BA-95A6-4936-B224-01F20D78F3F5}"/>
              </a:ext>
            </a:extLst>
          </p:cNvPr>
          <p:cNvSpPr>
            <a:spLocks noGrp="1"/>
          </p:cNvSpPr>
          <p:nvPr>
            <p:ph type="title"/>
          </p:nvPr>
        </p:nvSpPr>
        <p:spPr/>
        <p:txBody>
          <a:bodyPr/>
          <a:lstStyle/>
          <a:p>
            <a:r>
              <a:rPr lang="zh-CN" altLang="en-US" dirty="0"/>
              <a:t>什么是动态规划？</a:t>
            </a:r>
          </a:p>
        </p:txBody>
      </p:sp>
      <p:sp>
        <p:nvSpPr>
          <p:cNvPr id="5" name="内容占位符 4">
            <a:extLst>
              <a:ext uri="{FF2B5EF4-FFF2-40B4-BE49-F238E27FC236}">
                <a16:creationId xmlns:a16="http://schemas.microsoft.com/office/drawing/2014/main" id="{68049305-90BD-4C01-9C34-BE81ECC189D9}"/>
              </a:ext>
            </a:extLst>
          </p:cNvPr>
          <p:cNvSpPr>
            <a:spLocks noGrp="1"/>
          </p:cNvSpPr>
          <p:nvPr>
            <p:ph idx="1"/>
          </p:nvPr>
        </p:nvSpPr>
        <p:spPr/>
        <p:txBody>
          <a:bodyPr/>
          <a:lstStyle/>
          <a:p>
            <a:r>
              <a:rPr lang="zh-CN" altLang="en-US" dirty="0"/>
              <a:t>是运筹学的一个分支，是</a:t>
            </a:r>
            <a:r>
              <a:rPr lang="zh-CN" altLang="en-US" b="1" dirty="0">
                <a:solidFill>
                  <a:srgbClr val="0066FF"/>
                </a:solidFill>
              </a:rPr>
              <a:t>求解决策过程最优化的过程。</a:t>
            </a:r>
            <a:r>
              <a:rPr lang="en-US" altLang="zh-CN" dirty="0"/>
              <a:t>20</a:t>
            </a:r>
            <a:r>
              <a:rPr lang="zh-CN" altLang="en-US" dirty="0"/>
              <a:t>世纪</a:t>
            </a:r>
            <a:r>
              <a:rPr lang="en-US" altLang="zh-CN" dirty="0"/>
              <a:t>50</a:t>
            </a:r>
            <a:r>
              <a:rPr lang="zh-CN" altLang="en-US" dirty="0"/>
              <a:t>年代初，由美国数学家贝尔曼等人在研究多阶段决策过程的优化问题时提出。</a:t>
            </a:r>
            <a:endParaRPr lang="en-US" altLang="zh-CN" dirty="0"/>
          </a:p>
          <a:p>
            <a:r>
              <a:rPr lang="zh-CN" altLang="en-US" b="1" dirty="0"/>
              <a:t>动态规划</a:t>
            </a:r>
            <a:r>
              <a:rPr lang="en-US" altLang="zh-CN" b="1" dirty="0"/>
              <a:t>(</a:t>
            </a:r>
            <a:r>
              <a:rPr lang="zh-CN" altLang="en-US" b="1" dirty="0"/>
              <a:t>算法</a:t>
            </a:r>
            <a:r>
              <a:rPr lang="en-US" altLang="zh-CN" b="1" dirty="0"/>
              <a:t>)</a:t>
            </a:r>
            <a:r>
              <a:rPr lang="zh-CN" altLang="en-US" b="1" dirty="0"/>
              <a:t>是一大类算法</a:t>
            </a:r>
            <a:r>
              <a:rPr lang="zh-CN" altLang="en-US" dirty="0"/>
              <a:t>，与分治算法的自顶向下求解和与贪心算法寻找局部最优解有本质的区别。</a:t>
            </a:r>
            <a:r>
              <a:rPr lang="zh-CN" altLang="en-US" b="1" dirty="0">
                <a:solidFill>
                  <a:srgbClr val="0066FF"/>
                </a:solidFill>
              </a:rPr>
              <a:t>通过循环做出每一步的最优解从而自底向上的得出对问题的整体最优解</a:t>
            </a:r>
            <a:r>
              <a:rPr lang="zh-CN" altLang="en-US" dirty="0">
                <a:solidFill>
                  <a:srgbClr val="0066FF"/>
                </a:solidFill>
              </a:rPr>
              <a:t>；</a:t>
            </a:r>
          </a:p>
        </p:txBody>
      </p:sp>
    </p:spTree>
    <p:extLst>
      <p:ext uri="{BB962C8B-B14F-4D97-AF65-F5344CB8AC3E}">
        <p14:creationId xmlns:p14="http://schemas.microsoft.com/office/powerpoint/2010/main" val="400070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89931-CA98-43DD-89BF-DA0F5FDE16CE}"/>
              </a:ext>
            </a:extLst>
          </p:cNvPr>
          <p:cNvSpPr>
            <a:spLocks noGrp="1"/>
          </p:cNvSpPr>
          <p:nvPr>
            <p:ph type="title"/>
          </p:nvPr>
        </p:nvSpPr>
        <p:spPr/>
        <p:txBody>
          <a:bodyPr/>
          <a:lstStyle/>
          <a:p>
            <a:r>
              <a:rPr lang="zh-CN" altLang="en-US" b="1" dirty="0"/>
              <a:t>动态规划的三要素如下：</a:t>
            </a:r>
            <a:br>
              <a:rPr lang="zh-CN" altLang="en-US" dirty="0"/>
            </a:br>
            <a:endParaRPr lang="zh-CN" altLang="en-US" dirty="0"/>
          </a:p>
        </p:txBody>
      </p:sp>
      <p:sp>
        <p:nvSpPr>
          <p:cNvPr id="3" name="内容占位符 2">
            <a:extLst>
              <a:ext uri="{FF2B5EF4-FFF2-40B4-BE49-F238E27FC236}">
                <a16:creationId xmlns:a16="http://schemas.microsoft.com/office/drawing/2014/main" id="{52384E50-5C14-4AE0-9561-9E85D550CE84}"/>
              </a:ext>
            </a:extLst>
          </p:cNvPr>
          <p:cNvSpPr>
            <a:spLocks noGrp="1"/>
          </p:cNvSpPr>
          <p:nvPr>
            <p:ph idx="1"/>
          </p:nvPr>
        </p:nvSpPr>
        <p:spPr/>
        <p:txBody>
          <a:bodyPr/>
          <a:lstStyle/>
          <a:p>
            <a:pPr marL="0" indent="0">
              <a:buNone/>
            </a:pPr>
            <a:r>
              <a:rPr lang="zh-CN" altLang="en-US" dirty="0"/>
              <a:t>（</a:t>
            </a:r>
            <a:r>
              <a:rPr lang="en-US" altLang="zh-CN" dirty="0"/>
              <a:t>1</a:t>
            </a:r>
            <a:r>
              <a:rPr lang="zh-CN" altLang="en-US" dirty="0"/>
              <a:t>）重叠子问题</a:t>
            </a:r>
            <a:r>
              <a:rPr lang="en-US" altLang="zh-CN" dirty="0"/>
              <a:t>——</a:t>
            </a:r>
            <a:r>
              <a:rPr lang="zh-CN" altLang="en-US" dirty="0"/>
              <a:t>子问题的计算方式大致相同</a:t>
            </a:r>
          </a:p>
          <a:p>
            <a:pPr marL="0" indent="0">
              <a:buNone/>
            </a:pPr>
            <a:r>
              <a:rPr lang="zh-CN" altLang="en-US" dirty="0"/>
              <a:t>（</a:t>
            </a:r>
            <a:r>
              <a:rPr lang="en-US" altLang="zh-CN" dirty="0"/>
              <a:t>2</a:t>
            </a:r>
            <a:r>
              <a:rPr lang="zh-CN" altLang="en-US" dirty="0"/>
              <a:t>）复合最优子结构</a:t>
            </a:r>
            <a:r>
              <a:rPr lang="en-US" altLang="zh-CN" dirty="0"/>
              <a:t>——</a:t>
            </a:r>
            <a:r>
              <a:rPr lang="zh-CN" altLang="en-US" dirty="0"/>
              <a:t>可以通过子问题的最优解</a:t>
            </a:r>
            <a:r>
              <a:rPr lang="en-US" altLang="zh-CN" dirty="0"/>
              <a:t>,</a:t>
            </a:r>
            <a:r>
              <a:rPr lang="zh-CN" altLang="en-US" dirty="0"/>
              <a:t>推导出问题的最优解</a:t>
            </a:r>
          </a:p>
          <a:p>
            <a:pPr marL="0" indent="0">
              <a:buNone/>
            </a:pPr>
            <a:r>
              <a:rPr lang="zh-CN" altLang="en-US" dirty="0"/>
              <a:t>（</a:t>
            </a:r>
            <a:r>
              <a:rPr lang="en-US" altLang="zh-CN" dirty="0"/>
              <a:t>3</a:t>
            </a:r>
            <a:r>
              <a:rPr lang="zh-CN" altLang="en-US" dirty="0"/>
              <a:t>）状态转移方程</a:t>
            </a:r>
            <a:r>
              <a:rPr lang="en-US" altLang="zh-CN" dirty="0"/>
              <a:t>——</a:t>
            </a:r>
            <a:r>
              <a:rPr lang="zh-CN" altLang="en-US" dirty="0"/>
              <a:t>描述怎么从子问题最优解推导当前问题的最优解</a:t>
            </a:r>
          </a:p>
          <a:p>
            <a:pPr marL="0" indent="0">
              <a:buNone/>
            </a:pPr>
            <a:endParaRPr lang="zh-CN" altLang="en-US" dirty="0"/>
          </a:p>
        </p:txBody>
      </p:sp>
    </p:spTree>
    <p:extLst>
      <p:ext uri="{BB962C8B-B14F-4D97-AF65-F5344CB8AC3E}">
        <p14:creationId xmlns:p14="http://schemas.microsoft.com/office/powerpoint/2010/main" val="340460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D286D-34C2-49CF-A417-32FA3DBFF30D}"/>
              </a:ext>
            </a:extLst>
          </p:cNvPr>
          <p:cNvSpPr>
            <a:spLocks noGrp="1"/>
          </p:cNvSpPr>
          <p:nvPr>
            <p:ph type="title"/>
          </p:nvPr>
        </p:nvSpPr>
        <p:spPr/>
        <p:txBody>
          <a:bodyPr/>
          <a:lstStyle/>
          <a:p>
            <a:r>
              <a:rPr lang="zh-CN" altLang="en-US" b="1" dirty="0"/>
              <a:t>动态规划解题模式</a:t>
            </a:r>
            <a:endParaRPr lang="zh-CN" altLang="en-US" dirty="0"/>
          </a:p>
        </p:txBody>
      </p:sp>
      <p:sp>
        <p:nvSpPr>
          <p:cNvPr id="3" name="内容占位符 2">
            <a:extLst>
              <a:ext uri="{FF2B5EF4-FFF2-40B4-BE49-F238E27FC236}">
                <a16:creationId xmlns:a16="http://schemas.microsoft.com/office/drawing/2014/main" id="{EE011CE4-8517-42DD-A985-8294E6EDDE38}"/>
              </a:ext>
            </a:extLst>
          </p:cNvPr>
          <p:cNvSpPr>
            <a:spLocks noGrp="1"/>
          </p:cNvSpPr>
          <p:nvPr>
            <p:ph idx="1"/>
          </p:nvPr>
        </p:nvSpPr>
        <p:spPr/>
        <p:txBody>
          <a:bodyPr/>
          <a:lstStyle/>
          <a:p>
            <a:endParaRPr lang="zh-CN" altLang="en-US" b="1" dirty="0"/>
          </a:p>
          <a:p>
            <a:r>
              <a:rPr lang="zh-CN" altLang="en-US" b="1" dirty="0"/>
              <a:t>确定定义 </a:t>
            </a:r>
            <a:r>
              <a:rPr lang="en-US" altLang="zh-CN" b="1" dirty="0">
                <a:latin typeface="Abadi" panose="020B0604020104020204" pitchFamily="34" charset="0"/>
              </a:rPr>
              <a:t>-&gt; </a:t>
            </a:r>
            <a:r>
              <a:rPr lang="zh-CN" altLang="en-US" b="1" dirty="0"/>
              <a:t>找初始值 </a:t>
            </a:r>
            <a:r>
              <a:rPr lang="en-US" altLang="zh-CN" b="1" dirty="0">
                <a:latin typeface="Abadi" panose="020B0604020104020204" pitchFamily="34" charset="0"/>
              </a:rPr>
              <a:t>-&gt;</a:t>
            </a:r>
            <a:r>
              <a:rPr lang="en-US" altLang="zh-CN" b="1" dirty="0"/>
              <a:t> </a:t>
            </a:r>
            <a:r>
              <a:rPr lang="zh-CN" altLang="en-US" b="1" dirty="0"/>
              <a:t>思考关系 </a:t>
            </a:r>
            <a:r>
              <a:rPr lang="en-US" altLang="zh-CN" b="1" dirty="0">
                <a:latin typeface="Abadi" panose="020B0604020104020204" pitchFamily="34" charset="0"/>
              </a:rPr>
              <a:t>-&gt; </a:t>
            </a:r>
            <a:r>
              <a:rPr lang="zh-CN" altLang="en-US" b="1" dirty="0"/>
              <a:t>写代码解</a:t>
            </a:r>
          </a:p>
          <a:p>
            <a:endParaRPr lang="zh-CN" altLang="en-US" dirty="0"/>
          </a:p>
        </p:txBody>
      </p:sp>
    </p:spTree>
    <p:extLst>
      <p:ext uri="{BB962C8B-B14F-4D97-AF65-F5344CB8AC3E}">
        <p14:creationId xmlns:p14="http://schemas.microsoft.com/office/powerpoint/2010/main" val="207648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39F7D-1810-4868-915A-8DDFD5EA5DCA}"/>
              </a:ext>
            </a:extLst>
          </p:cNvPr>
          <p:cNvSpPr>
            <a:spLocks noGrp="1"/>
          </p:cNvSpPr>
          <p:nvPr>
            <p:ph type="title"/>
          </p:nvPr>
        </p:nvSpPr>
        <p:spPr/>
        <p:txBody>
          <a:bodyPr/>
          <a:lstStyle/>
          <a:p>
            <a:r>
              <a:rPr lang="zh-CN" altLang="en-US" dirty="0"/>
              <a:t>基础问题：青蛙跳台阶</a:t>
            </a:r>
          </a:p>
        </p:txBody>
      </p:sp>
      <p:sp>
        <p:nvSpPr>
          <p:cNvPr id="3" name="内容占位符 2">
            <a:extLst>
              <a:ext uri="{FF2B5EF4-FFF2-40B4-BE49-F238E27FC236}">
                <a16:creationId xmlns:a16="http://schemas.microsoft.com/office/drawing/2014/main" id="{58867FF7-4516-4680-A1FA-915617DEA183}"/>
              </a:ext>
            </a:extLst>
          </p:cNvPr>
          <p:cNvSpPr>
            <a:spLocks noGrp="1"/>
          </p:cNvSpPr>
          <p:nvPr>
            <p:ph idx="1"/>
          </p:nvPr>
        </p:nvSpPr>
        <p:spPr>
          <a:xfrm>
            <a:off x="1244667" y="2211185"/>
            <a:ext cx="7444904" cy="3657600"/>
          </a:xfrm>
        </p:spPr>
        <p:txBody>
          <a:bodyPr>
            <a:normAutofit fontScale="85000" lnSpcReduction="10000"/>
          </a:bodyPr>
          <a:lstStyle/>
          <a:p>
            <a:pPr marL="0" indent="0">
              <a:buNone/>
            </a:pP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问题描述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一只青蛙一次可以跳上</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级台阶，也可以跳上</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级台阶。求该青蛙跳上一个 </a:t>
            </a:r>
            <a:r>
              <a:rPr lang="en-US" altLang="zh-CN"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级的台阶总共有多少种跳法？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初始值：</a:t>
            </a:r>
            <a:br>
              <a:rPr lang="zh-CN" alt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dp</a:t>
            </a:r>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dp</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457200" lvl="1"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dp</a:t>
            </a:r>
            <a:r>
              <a:rPr lang="en-US" altLang="zh-CN" sz="2000" dirty="0">
                <a:latin typeface="Times New Roman" panose="02020603050405020304" pitchFamily="18" charset="0"/>
                <a:cs typeface="Times New Roman" panose="02020603050405020304" pitchFamily="18" charset="0"/>
              </a:rPr>
              <a:t>[2]=2 </a:t>
            </a:r>
            <a:r>
              <a:rPr lang="zh-CN" altLang="en-US" sz="2000" dirty="0">
                <a:latin typeface="Times New Roman" panose="02020603050405020304" pitchFamily="18" charset="0"/>
                <a:cs typeface="Times New Roman" panose="02020603050405020304" pitchFamily="18" charset="0"/>
              </a:rPr>
              <a:t>（跳</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级台阶，或跳</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级台阶）</a:t>
            </a:r>
            <a:endParaRPr lang="en-US" altLang="zh-CN" sz="20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状态转移方程</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总跳法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最后跳一步的跳法数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最后跳两步的跳法数</a:t>
            </a:r>
            <a:endParaRPr lang="en-US" altLang="zh-CN" dirty="0">
              <a:latin typeface="Times New Roman" panose="02020603050405020304" pitchFamily="18" charset="0"/>
              <a:cs typeface="Times New Roman" panose="02020603050405020304" pitchFamily="18" charset="0"/>
            </a:endParaRPr>
          </a:p>
          <a:p>
            <a:pPr marL="0" indent="0">
              <a:buNone/>
            </a:pPr>
            <a:r>
              <a:rPr lang="pt-BR" altLang="zh-CN" b="1" dirty="0">
                <a:latin typeface="Times New Roman" panose="02020603050405020304" pitchFamily="18" charset="0"/>
                <a:cs typeface="Times New Roman" panose="02020603050405020304" pitchFamily="18" charset="0"/>
              </a:rPr>
              <a:t>          dp[n]=d</a:t>
            </a:r>
            <a:r>
              <a:rPr lang="en-US" altLang="zh-CN" b="1" dirty="0">
                <a:latin typeface="Times New Roman" panose="02020603050405020304" pitchFamily="18" charset="0"/>
                <a:cs typeface="Times New Roman" panose="02020603050405020304" pitchFamily="18" charset="0"/>
              </a:rPr>
              <a:t>p</a:t>
            </a:r>
            <a:r>
              <a:rPr lang="pt-BR" altLang="zh-CN" b="1" dirty="0">
                <a:latin typeface="Times New Roman" panose="02020603050405020304" pitchFamily="18" charset="0"/>
                <a:cs typeface="Times New Roman" panose="02020603050405020304" pitchFamily="18" charset="0"/>
              </a:rPr>
              <a:t>[n-1]+d</a:t>
            </a:r>
            <a:r>
              <a:rPr lang="en-US" altLang="zh-CN" b="1" dirty="0">
                <a:latin typeface="Times New Roman" panose="02020603050405020304" pitchFamily="18" charset="0"/>
                <a:cs typeface="Times New Roman" panose="02020603050405020304" pitchFamily="18" charset="0"/>
              </a:rPr>
              <a:t>p</a:t>
            </a:r>
            <a:r>
              <a:rPr lang="pt-BR" altLang="zh-CN" b="1" dirty="0">
                <a:latin typeface="Times New Roman" panose="02020603050405020304" pitchFamily="18" charset="0"/>
                <a:cs typeface="Times New Roman" panose="02020603050405020304" pitchFamily="18" charset="0"/>
              </a:rPr>
              <a:t>[n-2]</a:t>
            </a:r>
            <a:endParaRPr lang="pt-BR"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问题本质是求斐波那契数列的变体解问题</a:t>
            </a:r>
            <a:br>
              <a:rPr lang="pt-BR" altLang="zh-CN" dirty="0">
                <a:latin typeface="Times New Roman" panose="02020603050405020304" pitchFamily="18" charset="0"/>
                <a:cs typeface="Times New Roman" panose="02020603050405020304" pitchFamily="18" charset="0"/>
              </a:rPr>
            </a:br>
            <a:endParaRPr lang="en-US" altLang="zh-CN" dirty="0">
              <a:latin typeface="Times New Roman" panose="02020603050405020304" pitchFamily="18" charset="0"/>
              <a:cs typeface="Times New Roman" panose="02020603050405020304" pitchFamily="18" charset="0"/>
            </a:endParaRPr>
          </a:p>
        </p:txBody>
      </p:sp>
      <p:pic>
        <p:nvPicPr>
          <p:cNvPr id="3074" name="Picture 2" descr="https://img-blog.csdnimg.cn/1b6d00dc8cad4ce39923fc4150123d3e.png#pic_center">
            <a:extLst>
              <a:ext uri="{FF2B5EF4-FFF2-40B4-BE49-F238E27FC236}">
                <a16:creationId xmlns:a16="http://schemas.microsoft.com/office/drawing/2014/main" id="{2DB1525D-F030-4F16-8363-D82E42CDC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687" y="49878"/>
            <a:ext cx="2128058" cy="2076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09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4BAD6-DE8A-48F8-BECF-8076B44B90B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E60903-C47D-4520-8378-2DEBF72F70F7}"/>
              </a:ext>
            </a:extLst>
          </p:cNvPr>
          <p:cNvSpPr>
            <a:spLocks noGrp="1"/>
          </p:cNvSpPr>
          <p:nvPr>
            <p:ph idx="1"/>
          </p:nvPr>
        </p:nvSpPr>
        <p:spPr/>
        <p:txBody>
          <a:bodyPr/>
          <a:lstStyle/>
          <a:p>
            <a:endParaRPr lang="zh-CN" altLang="en-US"/>
          </a:p>
        </p:txBody>
      </p:sp>
      <p:pic>
        <p:nvPicPr>
          <p:cNvPr id="6146" name="Picture 2" descr="在这里插入图片描述">
            <a:extLst>
              <a:ext uri="{FF2B5EF4-FFF2-40B4-BE49-F238E27FC236}">
                <a16:creationId xmlns:a16="http://schemas.microsoft.com/office/drawing/2014/main" id="{7D933D82-22C4-4A2D-8F81-6420A2611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491" y="1001904"/>
            <a:ext cx="6689695" cy="4464442"/>
          </a:xfrm>
          <a:prstGeom prst="rect">
            <a:avLst/>
          </a:prstGeom>
          <a:solidFill>
            <a:srgbClr val="E0DDD9"/>
          </a:solidFill>
        </p:spPr>
      </p:pic>
    </p:spTree>
    <p:extLst>
      <p:ext uri="{BB962C8B-B14F-4D97-AF65-F5344CB8AC3E}">
        <p14:creationId xmlns:p14="http://schemas.microsoft.com/office/powerpoint/2010/main" val="175860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7D47E-DD25-4C60-A860-40ECC1579E25}"/>
              </a:ext>
            </a:extLst>
          </p:cNvPr>
          <p:cNvSpPr>
            <a:spLocks noGrp="1"/>
          </p:cNvSpPr>
          <p:nvPr>
            <p:ph type="title"/>
          </p:nvPr>
        </p:nvSpPr>
        <p:spPr/>
        <p:txBody>
          <a:bodyPr/>
          <a:lstStyle/>
          <a:p>
            <a:r>
              <a:rPr lang="zh-CN" altLang="en-US" dirty="0"/>
              <a:t>连续子数组的最大和</a:t>
            </a:r>
          </a:p>
        </p:txBody>
      </p:sp>
      <p:sp>
        <p:nvSpPr>
          <p:cNvPr id="3" name="内容占位符 2">
            <a:extLst>
              <a:ext uri="{FF2B5EF4-FFF2-40B4-BE49-F238E27FC236}">
                <a16:creationId xmlns:a16="http://schemas.microsoft.com/office/drawing/2014/main" id="{CEBB226D-D91E-4BB1-B321-19173228708A}"/>
              </a:ext>
            </a:extLst>
          </p:cNvPr>
          <p:cNvSpPr>
            <a:spLocks noGrp="1"/>
          </p:cNvSpPr>
          <p:nvPr>
            <p:ph idx="1"/>
          </p:nvPr>
        </p:nvSpPr>
        <p:spPr/>
        <p:txBody>
          <a:bodyPr/>
          <a:lstStyle/>
          <a:p>
            <a:pPr marL="0" indent="0">
              <a:buNone/>
            </a:pPr>
            <a:r>
              <a:rPr lang="en-US" altLang="zh-CN" dirty="0"/>
              <a:t>【</a:t>
            </a:r>
            <a:r>
              <a:rPr lang="zh-CN" altLang="en-US" dirty="0"/>
              <a:t>问题描述</a:t>
            </a:r>
            <a:r>
              <a:rPr lang="en-US" altLang="zh-CN" dirty="0"/>
              <a:t>】</a:t>
            </a:r>
            <a:r>
              <a:rPr lang="zh-CN" altLang="en-US" dirty="0"/>
              <a:t>输入一个整型数组，数组中的一个或连续多个整数组成一个子数组。求所有子数组的和的最大值。要求时间复杂度为O(n)。</a:t>
            </a:r>
            <a:endParaRPr lang="en-US" altLang="zh-CN" dirty="0"/>
          </a:p>
          <a:p>
            <a:r>
              <a:rPr lang="zh-CN" altLang="en-US" dirty="0"/>
              <a:t>示例:</a:t>
            </a:r>
            <a:endParaRPr lang="en-US" altLang="zh-CN" dirty="0"/>
          </a:p>
          <a:p>
            <a:pPr marL="0" indent="0">
              <a:buNone/>
            </a:pPr>
            <a:endParaRPr lang="zh-CN" altLang="en-US" dirty="0"/>
          </a:p>
        </p:txBody>
      </p:sp>
      <p:sp>
        <p:nvSpPr>
          <p:cNvPr id="5" name="矩形 4">
            <a:extLst>
              <a:ext uri="{FF2B5EF4-FFF2-40B4-BE49-F238E27FC236}">
                <a16:creationId xmlns:a16="http://schemas.microsoft.com/office/drawing/2014/main" id="{A80FDDAF-25BD-4E27-956C-C7083C60C862}"/>
              </a:ext>
            </a:extLst>
          </p:cNvPr>
          <p:cNvSpPr/>
          <p:nvPr/>
        </p:nvSpPr>
        <p:spPr>
          <a:xfrm>
            <a:off x="1659774" y="3854025"/>
            <a:ext cx="6253941"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dirty="0"/>
              <a:t>输入: nums = [-2,1,-3,4,-1,2,1,-5,4]</a:t>
            </a:r>
            <a:endParaRPr lang="en-US" altLang="zh-CN" dirty="0"/>
          </a:p>
          <a:p>
            <a:r>
              <a:rPr lang="zh-CN" altLang="en-US" dirty="0"/>
              <a:t>输出: 6</a:t>
            </a:r>
            <a:endParaRPr lang="en-US" altLang="zh-CN" dirty="0"/>
          </a:p>
          <a:p>
            <a:r>
              <a:rPr lang="zh-CN" altLang="en-US" dirty="0"/>
              <a:t>解释: 连续子数组 [4,-1,2,1] 的和最大，为 6。</a:t>
            </a:r>
          </a:p>
        </p:txBody>
      </p:sp>
    </p:spTree>
    <p:extLst>
      <p:ext uri="{BB962C8B-B14F-4D97-AF65-F5344CB8AC3E}">
        <p14:creationId xmlns:p14="http://schemas.microsoft.com/office/powerpoint/2010/main" val="69586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57BC1-148C-480D-86CD-16609C9A4D43}"/>
              </a:ext>
            </a:extLst>
          </p:cNvPr>
          <p:cNvSpPr>
            <a:spLocks noGrp="1"/>
          </p:cNvSpPr>
          <p:nvPr>
            <p:ph type="title"/>
          </p:nvPr>
        </p:nvSpPr>
        <p:spPr/>
        <p:txBody>
          <a:bodyPr/>
          <a:lstStyle/>
          <a:p>
            <a:r>
              <a:rPr lang="zh-CN" altLang="en-US" b="1" dirty="0">
                <a:solidFill>
                  <a:srgbClr val="0066FF"/>
                </a:solidFill>
              </a:rPr>
              <a:t>解题分析</a:t>
            </a:r>
          </a:p>
        </p:txBody>
      </p:sp>
      <p:sp>
        <p:nvSpPr>
          <p:cNvPr id="3" name="内容占位符 2">
            <a:extLst>
              <a:ext uri="{FF2B5EF4-FFF2-40B4-BE49-F238E27FC236}">
                <a16:creationId xmlns:a16="http://schemas.microsoft.com/office/drawing/2014/main" id="{28F6973B-B78E-48E9-811E-5D9593B322F9}"/>
              </a:ext>
            </a:extLst>
          </p:cNvPr>
          <p:cNvSpPr>
            <a:spLocks noGrp="1"/>
          </p:cNvSpPr>
          <p:nvPr>
            <p:ph idx="1"/>
          </p:nvPr>
        </p:nvSpPr>
        <p:spPr/>
        <p:txBody>
          <a:bodyPr>
            <a:normAutofit/>
          </a:bodyPr>
          <a:lstStyle/>
          <a:p>
            <a:r>
              <a:rPr lang="en-US" altLang="zh-CN" dirty="0"/>
              <a:t>【</a:t>
            </a:r>
            <a:r>
              <a:rPr lang="zh-CN" altLang="en-US" dirty="0"/>
              <a:t>状态定义</a:t>
            </a:r>
            <a:r>
              <a:rPr lang="en-US" altLang="zh-CN" dirty="0"/>
              <a:t>】</a:t>
            </a:r>
            <a:r>
              <a:rPr lang="zh-CN" altLang="en-US" dirty="0"/>
              <a:t>：设动态规划列表 </a:t>
            </a:r>
            <a:r>
              <a:rPr lang="en-US" altLang="zh-CN" dirty="0" err="1"/>
              <a:t>dp</a:t>
            </a:r>
            <a:r>
              <a:rPr lang="en-US" altLang="zh-CN" dirty="0"/>
              <a:t>[</a:t>
            </a:r>
            <a:r>
              <a:rPr lang="en-US" altLang="zh-CN" dirty="0" err="1"/>
              <a:t>i</a:t>
            </a:r>
            <a:r>
              <a:rPr lang="en-US" altLang="zh-CN" dirty="0"/>
              <a:t>] </a:t>
            </a:r>
            <a:r>
              <a:rPr lang="zh-CN" altLang="en-US" dirty="0"/>
              <a:t>代表以元素 </a:t>
            </a:r>
            <a:r>
              <a:rPr lang="en-US" altLang="zh-CN" dirty="0" err="1"/>
              <a:t>nums</a:t>
            </a:r>
            <a:r>
              <a:rPr lang="en-US" altLang="zh-CN" dirty="0"/>
              <a:t>[</a:t>
            </a:r>
            <a:r>
              <a:rPr lang="en-US" altLang="zh-CN" dirty="0" err="1"/>
              <a:t>i</a:t>
            </a:r>
            <a:r>
              <a:rPr lang="en-US" altLang="zh-CN" dirty="0"/>
              <a:t>] </a:t>
            </a:r>
            <a:r>
              <a:rPr lang="zh-CN" altLang="en-US" dirty="0"/>
              <a:t>为结尾的连续子数组最大和。</a:t>
            </a:r>
            <a:endParaRPr lang="en-US" altLang="zh-CN" dirty="0"/>
          </a:p>
          <a:p>
            <a:r>
              <a:rPr lang="en-US" altLang="zh-CN" dirty="0"/>
              <a:t>【</a:t>
            </a:r>
            <a:r>
              <a:rPr lang="zh-CN" altLang="en-US" dirty="0"/>
              <a:t>状态转移方程</a:t>
            </a:r>
            <a:r>
              <a:rPr lang="en-US" altLang="zh-CN" dirty="0"/>
              <a:t>】</a:t>
            </a:r>
            <a:r>
              <a:rPr lang="zh-CN" altLang="en-US" dirty="0"/>
              <a:t>： </a:t>
            </a:r>
            <a:endParaRPr lang="en-US" altLang="zh-CN" dirty="0"/>
          </a:p>
          <a:p>
            <a:pPr lvl="1"/>
            <a:r>
              <a:rPr lang="zh-CN" altLang="en-US" sz="2000" dirty="0"/>
              <a:t>若 </a:t>
            </a:r>
            <a:r>
              <a:rPr lang="en-US" altLang="zh-CN" sz="2000" dirty="0" err="1"/>
              <a:t>dp</a:t>
            </a:r>
            <a:r>
              <a:rPr lang="en-US" altLang="zh-CN" sz="2000" dirty="0"/>
              <a:t>[i−1]≤0 </a:t>
            </a:r>
            <a:r>
              <a:rPr lang="zh-CN" altLang="en-US" sz="2000" dirty="0"/>
              <a:t>，说明 </a:t>
            </a:r>
            <a:r>
              <a:rPr lang="en-US" altLang="zh-CN" sz="2000" dirty="0" err="1"/>
              <a:t>dp</a:t>
            </a:r>
            <a:r>
              <a:rPr lang="en-US" altLang="zh-CN" sz="2000" dirty="0"/>
              <a:t>[i−1] </a:t>
            </a:r>
            <a:r>
              <a:rPr lang="zh-CN" altLang="en-US" sz="2000" dirty="0"/>
              <a:t>对 </a:t>
            </a:r>
            <a:r>
              <a:rPr lang="en-US" altLang="zh-CN" sz="2000" dirty="0" err="1"/>
              <a:t>dp</a:t>
            </a:r>
            <a:r>
              <a:rPr lang="en-US" altLang="zh-CN" sz="2000" dirty="0"/>
              <a:t>[</a:t>
            </a:r>
            <a:r>
              <a:rPr lang="en-US" altLang="zh-CN" sz="2000" dirty="0" err="1"/>
              <a:t>i</a:t>
            </a:r>
            <a:r>
              <a:rPr lang="en-US" altLang="zh-CN" sz="2000" dirty="0"/>
              <a:t>] </a:t>
            </a:r>
            <a:r>
              <a:rPr lang="zh-CN" altLang="en-US" sz="2000" dirty="0"/>
              <a:t>产生负贡献，即 </a:t>
            </a:r>
            <a:r>
              <a:rPr lang="en-US" altLang="zh-CN" sz="2000" dirty="0" err="1"/>
              <a:t>dp</a:t>
            </a:r>
            <a:r>
              <a:rPr lang="en-US" altLang="zh-CN" sz="2000" dirty="0"/>
              <a:t>[i−1]+</a:t>
            </a:r>
            <a:r>
              <a:rPr lang="en-US" altLang="zh-CN" sz="2000" dirty="0" err="1"/>
              <a:t>nums</a:t>
            </a:r>
            <a:r>
              <a:rPr lang="en-US" altLang="zh-CN" sz="2000" dirty="0"/>
              <a:t>[</a:t>
            </a:r>
            <a:r>
              <a:rPr lang="en-US" altLang="zh-CN" sz="2000" dirty="0" err="1"/>
              <a:t>i</a:t>
            </a:r>
            <a:r>
              <a:rPr lang="en-US" altLang="zh-CN" sz="2000" dirty="0"/>
              <a:t>] </a:t>
            </a:r>
            <a:r>
              <a:rPr lang="zh-CN" altLang="en-US" sz="2000" dirty="0"/>
              <a:t>还不如 </a:t>
            </a:r>
            <a:r>
              <a:rPr lang="en-US" altLang="zh-CN" sz="2000" dirty="0" err="1"/>
              <a:t>nums</a:t>
            </a:r>
            <a:r>
              <a:rPr lang="en-US" altLang="zh-CN" sz="2000" dirty="0"/>
              <a:t>[</a:t>
            </a:r>
            <a:r>
              <a:rPr lang="en-US" altLang="zh-CN" sz="2000" dirty="0" err="1"/>
              <a:t>i</a:t>
            </a:r>
            <a:r>
              <a:rPr lang="en-US" altLang="zh-CN" sz="2000" dirty="0"/>
              <a:t>] </a:t>
            </a:r>
            <a:r>
              <a:rPr lang="zh-CN" altLang="en-US" sz="2000" dirty="0"/>
              <a:t>本身大。执行 </a:t>
            </a:r>
            <a:r>
              <a:rPr lang="en-US" altLang="zh-CN" sz="2000" dirty="0" err="1"/>
              <a:t>dp</a:t>
            </a:r>
            <a:r>
              <a:rPr lang="en-US" altLang="zh-CN" sz="2000" dirty="0"/>
              <a:t>[</a:t>
            </a:r>
            <a:r>
              <a:rPr lang="en-US" altLang="zh-CN" sz="2000" dirty="0" err="1"/>
              <a:t>i</a:t>
            </a:r>
            <a:r>
              <a:rPr lang="en-US" altLang="zh-CN" sz="2000" dirty="0"/>
              <a:t>]=</a:t>
            </a:r>
            <a:r>
              <a:rPr lang="en-US" altLang="zh-CN" sz="2000" dirty="0" err="1"/>
              <a:t>nums</a:t>
            </a:r>
            <a:r>
              <a:rPr lang="en-US" altLang="zh-CN" sz="2000" dirty="0"/>
              <a:t>[</a:t>
            </a:r>
            <a:r>
              <a:rPr lang="en-US" altLang="zh-CN" sz="2000" dirty="0" err="1"/>
              <a:t>i</a:t>
            </a:r>
            <a:r>
              <a:rPr lang="en-US" altLang="zh-CN" sz="2000" dirty="0"/>
              <a:t>] </a:t>
            </a:r>
            <a:r>
              <a:rPr lang="zh-CN" altLang="en-US" sz="2000" dirty="0"/>
              <a:t>；</a:t>
            </a:r>
            <a:endParaRPr lang="en-US" altLang="zh-CN" sz="2000" dirty="0"/>
          </a:p>
          <a:p>
            <a:pPr lvl="1"/>
            <a:r>
              <a:rPr lang="zh-CN" altLang="en-US" sz="2000" dirty="0"/>
              <a:t>当 </a:t>
            </a:r>
            <a:r>
              <a:rPr lang="en-US" altLang="zh-CN" sz="2000" dirty="0" err="1"/>
              <a:t>dp</a:t>
            </a:r>
            <a:r>
              <a:rPr lang="en-US" altLang="zh-CN" sz="2000" dirty="0"/>
              <a:t>[i−1]&gt;0 </a:t>
            </a:r>
            <a:r>
              <a:rPr lang="zh-CN" altLang="en-US" sz="2000" dirty="0"/>
              <a:t>时：执行 </a:t>
            </a:r>
            <a:r>
              <a:rPr lang="en-US" altLang="zh-CN" sz="2000" dirty="0" err="1"/>
              <a:t>dp</a:t>
            </a:r>
            <a:r>
              <a:rPr lang="en-US" altLang="zh-CN" sz="2000" dirty="0"/>
              <a:t>[</a:t>
            </a:r>
            <a:r>
              <a:rPr lang="en-US" altLang="zh-CN" sz="2000" dirty="0" err="1"/>
              <a:t>i</a:t>
            </a:r>
            <a:r>
              <a:rPr lang="en-US" altLang="zh-CN" sz="2000" dirty="0"/>
              <a:t>]=</a:t>
            </a:r>
            <a:r>
              <a:rPr lang="en-US" altLang="zh-CN" sz="2000" dirty="0" err="1"/>
              <a:t>dp</a:t>
            </a:r>
            <a:r>
              <a:rPr lang="en-US" altLang="zh-CN" sz="2000" dirty="0"/>
              <a:t>[i−1]+</a:t>
            </a:r>
            <a:r>
              <a:rPr lang="en-US" altLang="zh-CN" sz="2000" dirty="0" err="1"/>
              <a:t>nums</a:t>
            </a:r>
            <a:r>
              <a:rPr lang="en-US" altLang="zh-CN" sz="2000" dirty="0"/>
              <a:t>[</a:t>
            </a:r>
            <a:r>
              <a:rPr lang="en-US" altLang="zh-CN" sz="2000" dirty="0" err="1"/>
              <a:t>i</a:t>
            </a:r>
            <a:r>
              <a:rPr lang="en-US" altLang="zh-CN" sz="2000" dirty="0"/>
              <a:t>] </a:t>
            </a:r>
            <a:r>
              <a:rPr lang="zh-CN" altLang="en-US" sz="2000" dirty="0"/>
              <a:t>；</a:t>
            </a:r>
            <a:endParaRPr lang="en-US" altLang="zh-CN" dirty="0"/>
          </a:p>
          <a:p>
            <a:r>
              <a:rPr lang="en-US" altLang="zh-CN" dirty="0"/>
              <a:t>【</a:t>
            </a:r>
            <a:r>
              <a:rPr lang="zh-CN" altLang="en-US" dirty="0"/>
              <a:t>初始状态</a:t>
            </a:r>
            <a:r>
              <a:rPr lang="en-US" altLang="zh-CN" dirty="0"/>
              <a:t>】</a:t>
            </a:r>
            <a:r>
              <a:rPr lang="zh-CN" altLang="en-US" sz="2400" dirty="0"/>
              <a:t>：</a:t>
            </a:r>
            <a:r>
              <a:rPr lang="en-US" altLang="zh-CN" dirty="0" err="1"/>
              <a:t>dp</a:t>
            </a:r>
            <a:r>
              <a:rPr lang="en-US" altLang="zh-CN" dirty="0"/>
              <a:t>[0]=</a:t>
            </a:r>
            <a:r>
              <a:rPr lang="en-US" altLang="zh-CN" dirty="0" err="1"/>
              <a:t>nums</a:t>
            </a:r>
            <a:r>
              <a:rPr lang="en-US" altLang="zh-CN" dirty="0"/>
              <a:t>[0]</a:t>
            </a:r>
            <a:endParaRPr lang="zh-CN" altLang="en-US" dirty="0"/>
          </a:p>
        </p:txBody>
      </p:sp>
    </p:spTree>
    <p:extLst>
      <p:ext uri="{BB962C8B-B14F-4D97-AF65-F5344CB8AC3E}">
        <p14:creationId xmlns:p14="http://schemas.microsoft.com/office/powerpoint/2010/main" val="398177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0D665-E38C-4523-8E9F-94A15AC21BD5}"/>
              </a:ext>
            </a:extLst>
          </p:cNvPr>
          <p:cNvSpPr>
            <a:spLocks noGrp="1"/>
          </p:cNvSpPr>
          <p:nvPr>
            <p:ph type="title"/>
          </p:nvPr>
        </p:nvSpPr>
        <p:spPr/>
        <p:txBody>
          <a:bodyPr/>
          <a:lstStyle/>
          <a:p>
            <a:r>
              <a:rPr lang="zh-CN" altLang="en-US" dirty="0"/>
              <a:t>示例：输入</a:t>
            </a:r>
            <a:r>
              <a:rPr lang="en-US" altLang="zh-CN" dirty="0" err="1"/>
              <a:t>nums</a:t>
            </a:r>
            <a:endParaRPr lang="zh-CN" altLang="en-US" dirty="0">
              <a:latin typeface="Times New Roman" panose="02020603050405020304" pitchFamily="18" charset="0"/>
              <a:cs typeface="Times New Roman" panose="02020603050405020304" pitchFamily="18" charset="0"/>
            </a:endParaRPr>
          </a:p>
        </p:txBody>
      </p:sp>
      <p:pic>
        <p:nvPicPr>
          <p:cNvPr id="4098" name="Picture 2" descr="在这里插入图片描述">
            <a:extLst>
              <a:ext uri="{FF2B5EF4-FFF2-40B4-BE49-F238E27FC236}">
                <a16:creationId xmlns:a16="http://schemas.microsoft.com/office/drawing/2014/main" id="{8A690000-FFF4-47A5-BC94-ECF092D5FD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9621" y="2114221"/>
            <a:ext cx="4594936" cy="34496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76D7B3AD-8DEC-457C-A133-7BA885C4A417}"/>
              </a:ext>
            </a:extLst>
          </p:cNvPr>
          <p:cNvSpPr/>
          <p:nvPr/>
        </p:nvSpPr>
        <p:spPr>
          <a:xfrm>
            <a:off x="6420812" y="2319268"/>
            <a:ext cx="2473806"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b="1" dirty="0">
                <a:solidFill>
                  <a:srgbClr val="4D4D4D"/>
                </a:solidFill>
                <a:latin typeface="-apple-system"/>
              </a:rPr>
              <a:t>返回值：</a:t>
            </a:r>
            <a:endParaRPr lang="en-US" altLang="zh-CN" b="1" dirty="0">
              <a:solidFill>
                <a:srgbClr val="4D4D4D"/>
              </a:solidFill>
              <a:latin typeface="-apple-system"/>
            </a:endParaRPr>
          </a:p>
          <a:p>
            <a:endParaRPr lang="en-US" altLang="zh-CN" b="1" dirty="0">
              <a:solidFill>
                <a:srgbClr val="4D4D4D"/>
              </a:solidFill>
              <a:latin typeface="-apple-system"/>
            </a:endParaRPr>
          </a:p>
          <a:p>
            <a:r>
              <a:rPr lang="zh-CN" altLang="en-US" dirty="0">
                <a:solidFill>
                  <a:srgbClr val="4D4D4D"/>
                </a:solidFill>
                <a:latin typeface="-apple-system"/>
              </a:rPr>
              <a:t> 返回 </a:t>
            </a:r>
            <a:r>
              <a:rPr lang="en-US" altLang="zh-CN" dirty="0" err="1">
                <a:solidFill>
                  <a:srgbClr val="4D4D4D"/>
                </a:solidFill>
                <a:latin typeface="-apple-system"/>
              </a:rPr>
              <a:t>dp</a:t>
            </a:r>
            <a:r>
              <a:rPr lang="en-US" altLang="zh-CN" dirty="0">
                <a:solidFill>
                  <a:srgbClr val="4D4D4D"/>
                </a:solidFill>
                <a:latin typeface="-apple-system"/>
              </a:rPr>
              <a:t> </a:t>
            </a:r>
            <a:r>
              <a:rPr lang="zh-CN" altLang="en-US" dirty="0">
                <a:solidFill>
                  <a:srgbClr val="4D4D4D"/>
                </a:solidFill>
                <a:latin typeface="-apple-system"/>
              </a:rPr>
              <a:t>列表中的最大值，代表全局最大值。</a:t>
            </a:r>
            <a:endParaRPr lang="en-US" altLang="zh-CN" dirty="0">
              <a:solidFill>
                <a:srgbClr val="4D4D4D"/>
              </a:solidFill>
              <a:latin typeface="-apple-system"/>
            </a:endParaRPr>
          </a:p>
          <a:p>
            <a:endParaRPr lang="en-US" altLang="zh-CN" dirty="0">
              <a:solidFill>
                <a:srgbClr val="4D4D4D"/>
              </a:solidFill>
              <a:latin typeface="-apple-system"/>
            </a:endParaRPr>
          </a:p>
          <a:p>
            <a:r>
              <a:rPr lang="en-US" altLang="zh-CN" b="1" dirty="0">
                <a:solidFill>
                  <a:srgbClr val="4D4D4D"/>
                </a:solidFill>
                <a:latin typeface="-apple-system"/>
              </a:rPr>
              <a:t>DP</a:t>
            </a:r>
            <a:r>
              <a:rPr lang="zh-CN" altLang="en-US" b="1" dirty="0">
                <a:solidFill>
                  <a:srgbClr val="4D4D4D"/>
                </a:solidFill>
                <a:latin typeface="-apple-system"/>
              </a:rPr>
              <a:t>空间优化：</a:t>
            </a:r>
            <a:r>
              <a:rPr lang="en-US" altLang="zh-CN" dirty="0"/>
              <a:t> </a:t>
            </a:r>
          </a:p>
          <a:p>
            <a:endParaRPr lang="en-US" altLang="zh-CN" dirty="0"/>
          </a:p>
          <a:p>
            <a:r>
              <a:rPr lang="zh-CN" altLang="en-US" dirty="0"/>
              <a:t>直接在</a:t>
            </a:r>
            <a:r>
              <a:rPr lang="en-US" altLang="zh-CN" dirty="0" err="1"/>
              <a:t>nums</a:t>
            </a:r>
            <a:r>
              <a:rPr lang="zh-CN" altLang="en-US" dirty="0"/>
              <a:t>上进行修改</a:t>
            </a:r>
            <a:r>
              <a:rPr lang="en-US" altLang="zh-CN" dirty="0" err="1"/>
              <a:t>dp</a:t>
            </a:r>
            <a:r>
              <a:rPr lang="zh-CN" altLang="en-US" dirty="0"/>
              <a:t>值，省去 </a:t>
            </a:r>
            <a:r>
              <a:rPr lang="en-US" altLang="zh-CN" dirty="0" err="1"/>
              <a:t>dp</a:t>
            </a:r>
            <a:r>
              <a:rPr lang="en-US" altLang="zh-CN" dirty="0"/>
              <a:t> </a:t>
            </a:r>
            <a:r>
              <a:rPr lang="zh-CN" altLang="en-US" dirty="0"/>
              <a:t>列表使用的额外空间。</a:t>
            </a:r>
          </a:p>
        </p:txBody>
      </p:sp>
      <p:sp>
        <p:nvSpPr>
          <p:cNvPr id="5" name="箭头: 上 4">
            <a:extLst>
              <a:ext uri="{FF2B5EF4-FFF2-40B4-BE49-F238E27FC236}">
                <a16:creationId xmlns:a16="http://schemas.microsoft.com/office/drawing/2014/main" id="{7B160DC9-B4F4-48BF-9651-77E93C059569}"/>
              </a:ext>
            </a:extLst>
          </p:cNvPr>
          <p:cNvSpPr/>
          <p:nvPr/>
        </p:nvSpPr>
        <p:spPr>
          <a:xfrm>
            <a:off x="4979538" y="3642272"/>
            <a:ext cx="175347" cy="360218"/>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44049517"/>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199</TotalTime>
  <Words>1409</Words>
  <Application>Microsoft Office PowerPoint</Application>
  <PresentationFormat>全屏显示(4:3)</PresentationFormat>
  <Paragraphs>188</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-apple-system</vt:lpstr>
      <vt:lpstr>等线</vt:lpstr>
      <vt:lpstr>等线 Light</vt:lpstr>
      <vt:lpstr>Abadi</vt:lpstr>
      <vt:lpstr>Arial</vt:lpstr>
      <vt:lpstr>Gill Sans MT</vt:lpstr>
      <vt:lpstr>Times New Roman</vt:lpstr>
      <vt:lpstr>Wingdings</vt:lpstr>
      <vt:lpstr>画廊</vt:lpstr>
      <vt:lpstr>PowerPoint 演示文稿</vt:lpstr>
      <vt:lpstr>什么是动态规划？</vt:lpstr>
      <vt:lpstr>动态规划的三要素如下： </vt:lpstr>
      <vt:lpstr>动态规划解题模式</vt:lpstr>
      <vt:lpstr>基础问题：青蛙跳台阶</vt:lpstr>
      <vt:lpstr>PowerPoint 演示文稿</vt:lpstr>
      <vt:lpstr>连续子数组的最大和</vt:lpstr>
      <vt:lpstr>解题分析</vt:lpstr>
      <vt:lpstr>示例：输入nums</vt:lpstr>
      <vt:lpstr>PowerPoint 演示文稿</vt:lpstr>
      <vt:lpstr>0-1背包问题（动态规划的求解） </vt:lpstr>
      <vt:lpstr>0-1背包问题的描述</vt:lpstr>
      <vt:lpstr>问题分析：</vt:lpstr>
      <vt:lpstr>PowerPoint 演示文稿</vt:lpstr>
      <vt:lpstr>PowerPoint 演示文稿</vt:lpstr>
      <vt:lpstr>PowerPoint 演示文稿</vt:lpstr>
      <vt:lpstr>PowerPoint 演示文稿</vt:lpstr>
      <vt:lpstr>总结</vt:lpstr>
      <vt:lpstr>求解动态规划的基本步骤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Lamda</dc:creator>
  <cp:lastModifiedBy>Lamda</cp:lastModifiedBy>
  <cp:revision>36</cp:revision>
  <dcterms:created xsi:type="dcterms:W3CDTF">2023-12-25T17:01:15Z</dcterms:created>
  <dcterms:modified xsi:type="dcterms:W3CDTF">2023-12-26T09:12:55Z</dcterms:modified>
</cp:coreProperties>
</file>