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1"/>
  </p:notesMasterIdLst>
  <p:handoutMasterIdLst>
    <p:handoutMasterId r:id="rId62"/>
  </p:handoutMasterIdLst>
  <p:sldIdLst>
    <p:sldId id="358" r:id="rId2"/>
    <p:sldId id="361" r:id="rId3"/>
    <p:sldId id="360" r:id="rId4"/>
    <p:sldId id="359" r:id="rId5"/>
    <p:sldId id="473" r:id="rId6"/>
    <p:sldId id="428" r:id="rId7"/>
    <p:sldId id="364" r:id="rId8"/>
    <p:sldId id="449" r:id="rId9"/>
    <p:sldId id="450" r:id="rId10"/>
    <p:sldId id="365" r:id="rId11"/>
    <p:sldId id="366" r:id="rId12"/>
    <p:sldId id="429" r:id="rId13"/>
    <p:sldId id="487" r:id="rId14"/>
    <p:sldId id="369" r:id="rId15"/>
    <p:sldId id="412" r:id="rId16"/>
    <p:sldId id="413" r:id="rId17"/>
    <p:sldId id="414" r:id="rId18"/>
    <p:sldId id="415" r:id="rId19"/>
    <p:sldId id="430" r:id="rId20"/>
    <p:sldId id="431" r:id="rId21"/>
    <p:sldId id="432" r:id="rId22"/>
    <p:sldId id="433" r:id="rId23"/>
    <p:sldId id="434" r:id="rId24"/>
    <p:sldId id="437" r:id="rId25"/>
    <p:sldId id="435" r:id="rId26"/>
    <p:sldId id="436" r:id="rId27"/>
    <p:sldId id="439" r:id="rId28"/>
    <p:sldId id="423" r:id="rId29"/>
    <p:sldId id="424" r:id="rId30"/>
    <p:sldId id="425" r:id="rId31"/>
    <p:sldId id="426" r:id="rId32"/>
    <p:sldId id="440" r:id="rId33"/>
    <p:sldId id="441" r:id="rId34"/>
    <p:sldId id="442" r:id="rId35"/>
    <p:sldId id="443" r:id="rId36"/>
    <p:sldId id="464"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66" r:id="rId51"/>
    <p:sldId id="467" r:id="rId52"/>
    <p:sldId id="468" r:id="rId53"/>
    <p:sldId id="462" r:id="rId54"/>
    <p:sldId id="463" r:id="rId55"/>
    <p:sldId id="470" r:id="rId56"/>
    <p:sldId id="469" r:id="rId57"/>
    <p:sldId id="472" r:id="rId58"/>
    <p:sldId id="451" r:id="rId59"/>
    <p:sldId id="411" r:id="rId60"/>
  </p:sldIdLst>
  <p:sldSz cx="9144000" cy="6858000" type="screen4x3"/>
  <p:notesSz cx="6797675" cy="9874250"/>
  <p:custDataLst>
    <p:tags r:id="rId63"/>
  </p:custDataLst>
  <p:defaultTextStyle>
    <a:defPPr>
      <a:defRPr lang="zh-CN"/>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BFBC3E"/>
    <a:srgbClr val="CCFFCC"/>
    <a:srgbClr val="FFFFCC"/>
    <a:srgbClr val="33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1"/>
    <p:restoredTop sz="86496"/>
  </p:normalViewPr>
  <p:slideViewPr>
    <p:cSldViewPr showGuides="1">
      <p:cViewPr varScale="1">
        <p:scale>
          <a:sx n="91" d="100"/>
          <a:sy n="91" d="100"/>
        </p:scale>
        <p:origin x="1672" y="60"/>
      </p:cViewPr>
      <p:guideLst>
        <p:guide orient="horz" pos="2160"/>
        <p:guide pos="2850"/>
      </p:guideLst>
    </p:cSldViewPr>
  </p:slideViewPr>
  <p:outlineViewPr>
    <p:cViewPr>
      <p:scale>
        <a:sx n="33" d="100"/>
        <a:sy n="33" d="100"/>
      </p:scale>
      <p:origin x="0" y="134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254A157-EB0C-4D9F-A631-CE6676ECFBEC}" type="datetimeFigureOut">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2024/6/6</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2" name="Rectangle 4"/>
          <p:cNvSpPr>
            <a:spLocks noGrp="1" noRot="1" noChangeAspect="1" noTextEdit="1"/>
          </p:cNvSpPr>
          <p:nvPr>
            <p:ph type="sldImg" idx="2"/>
          </p:nvPr>
        </p:nvSpPr>
        <p:spPr>
          <a:xfrm>
            <a:off x="931863" y="741363"/>
            <a:ext cx="4935537" cy="3702050"/>
          </a:xfrm>
          <a:prstGeom prst="rect">
            <a:avLst/>
          </a:prstGeom>
          <a:noFill/>
          <a:ln w="9525" cap="flat" cmpd="sng">
            <a:solidFill>
              <a:srgbClr val="000000"/>
            </a:solidFill>
            <a:prstDash val="solid"/>
            <a:miter/>
            <a:headEnd type="none" w="med" len="med"/>
            <a:tailEnd type="none" w="med" len="med"/>
          </a:ln>
        </p:spPr>
      </p:sp>
      <p:sp>
        <p:nvSpPr>
          <p:cNvPr id="209925" name="Rectangle 5"/>
          <p:cNvSpPr>
            <a:spLocks noGrp="1" noChangeArrowheads="1"/>
          </p:cNvSpPr>
          <p:nvPr>
            <p:ph type="body" sz="quarter" idx="3"/>
          </p:nvPr>
        </p:nvSpPr>
        <p:spPr bwMode="auto">
          <a:xfrm>
            <a:off x="679450" y="4691063"/>
            <a:ext cx="5438775" cy="444341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nvSpPr>
        <p:spPr>
          <a:xfrm>
            <a:off x="3849688" y="9378950"/>
            <a:ext cx="2946400" cy="493713"/>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rPr>
              <a:t>1</a:t>
            </a:fld>
            <a:endParaRPr lang="en-US" altLang="zh-CN" sz="1200" dirty="0">
              <a:latin typeface="Arial" panose="020B0604020202020204" pitchFamily="34" charset="0"/>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a:xfrm>
            <a:off x="906463" y="4691063"/>
            <a:ext cx="4984750" cy="4443412"/>
          </a:xfrm>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55121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2" name="Oval 6"/>
          <p:cNvSpPr>
            <a:spLocks noChangeArrowheads="1"/>
          </p:cNvSpPr>
          <p:nvPr/>
        </p:nvSpPr>
        <p:spPr bwMode="auto">
          <a:xfrm>
            <a:off x="228600" y="1635125"/>
            <a:ext cx="2514600" cy="2514600"/>
          </a:xfrm>
          <a:prstGeom prst="ellipse">
            <a:avLst/>
          </a:prstGeom>
          <a:noFill/>
          <a:ln w="12700">
            <a:solidFill>
              <a:schemeClr val="accent1"/>
            </a:solidFill>
            <a:rou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7"/>
          <p:cNvSpPr>
            <a:spLocks noChangeArrowheads="1"/>
          </p:cNvSpPr>
          <p:nvPr/>
        </p:nvSpPr>
        <p:spPr bwMode="hidden">
          <a:xfrm>
            <a:off x="0" y="2397125"/>
            <a:ext cx="4724400" cy="1143000"/>
          </a:xfrm>
          <a:prstGeom prst="rect">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0965" name="Picture 10" descr="tower"/>
          <p:cNvPicPr>
            <a:picLocks noChangeAspect="1"/>
          </p:cNvPicPr>
          <p:nvPr/>
        </p:nvPicPr>
        <p:blipFill>
          <a:blip r:embed="rId2"/>
          <a:stretch>
            <a:fillRect/>
          </a:stretch>
        </p:blipFill>
        <p:spPr>
          <a:xfrm>
            <a:off x="6542088" y="188913"/>
            <a:ext cx="1990725" cy="1095375"/>
          </a:xfrm>
          <a:prstGeom prst="rect">
            <a:avLst/>
          </a:prstGeom>
          <a:noFill/>
          <a:ln w="9525">
            <a:noFill/>
          </a:ln>
        </p:spPr>
      </p:pic>
      <p:pic>
        <p:nvPicPr>
          <p:cNvPr id="40966" name="Picture 11" descr="NJU2"/>
          <p:cNvPicPr>
            <a:picLocks noChangeAspect="1"/>
          </p:cNvPicPr>
          <p:nvPr/>
        </p:nvPicPr>
        <p:blipFill>
          <a:blip r:embed="rId3"/>
          <a:stretch>
            <a:fillRect/>
          </a:stretch>
        </p:blipFill>
        <p:spPr>
          <a:xfrm>
            <a:off x="252413" y="260350"/>
            <a:ext cx="2303462" cy="904875"/>
          </a:xfrm>
          <a:prstGeom prst="rect">
            <a:avLst/>
          </a:prstGeom>
          <a:noFill/>
          <a:ln w="9525">
            <a:noFill/>
          </a:ln>
        </p:spPr>
      </p:pic>
      <p:pic>
        <p:nvPicPr>
          <p:cNvPr id="40967" name="Picture 12"/>
          <p:cNvPicPr>
            <a:picLocks noChangeAspect="1"/>
          </p:cNvPicPr>
          <p:nvPr/>
        </p:nvPicPr>
        <p:blipFill>
          <a:blip r:embed="rId4"/>
          <a:stretch>
            <a:fillRect/>
          </a:stretch>
        </p:blipFill>
        <p:spPr>
          <a:xfrm>
            <a:off x="14288" y="6092825"/>
            <a:ext cx="9117012" cy="28575"/>
          </a:xfrm>
          <a:prstGeom prst="rect">
            <a:avLst/>
          </a:prstGeom>
          <a:noFill/>
          <a:ln w="9525">
            <a:noFill/>
          </a:ln>
        </p:spPr>
      </p:pic>
      <p:pic>
        <p:nvPicPr>
          <p:cNvPr id="40968" name="Picture 13"/>
          <p:cNvPicPr>
            <a:picLocks noChangeAspect="1"/>
          </p:cNvPicPr>
          <p:nvPr/>
        </p:nvPicPr>
        <p:blipFill>
          <a:blip r:embed="rId4"/>
          <a:stretch>
            <a:fillRect/>
          </a:stretch>
        </p:blipFill>
        <p:spPr>
          <a:xfrm>
            <a:off x="0" y="1268413"/>
            <a:ext cx="9117013" cy="28575"/>
          </a:xfrm>
          <a:prstGeom prst="rect">
            <a:avLst/>
          </a:prstGeom>
          <a:noFill/>
          <a:ln w="9525">
            <a:noFill/>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9" name="Rectangle 3"/>
          <p:cNvSpPr>
            <a:spLocks noGrp="1" noChangeArrowheads="1"/>
          </p:cNvSpPr>
          <p:nvPr>
            <p:ph type="dt" sz="half" idx="2"/>
          </p:nvPr>
        </p:nvSpPr>
        <p:spPr bwMode="auto">
          <a:xfrm>
            <a:off x="685800" y="6284913"/>
            <a:ext cx="1293813"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0294865-B349-48C2-888C-C4C554EB289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 name="Rectangle 4"/>
          <p:cNvSpPr>
            <a:spLocks noGrp="1" noChangeArrowheads="1"/>
          </p:cNvSpPr>
          <p:nvPr>
            <p:ph type="ftr" sz="quarter" idx="3"/>
          </p:nvPr>
        </p:nvSpPr>
        <p:spPr bwMode="auto">
          <a:xfrm>
            <a:off x="2195513" y="6202363"/>
            <a:ext cx="5113338" cy="5397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21" name="Rectangle 5"/>
          <p:cNvSpPr>
            <a:spLocks noGrp="1" noChangeArrowheads="1"/>
          </p:cNvSpPr>
          <p:nvPr>
            <p:ph type="sldNum" sz="quarter" idx="4"/>
          </p:nvPr>
        </p:nvSpPr>
        <p:spPr bwMode="auto">
          <a:xfrm>
            <a:off x="7524750" y="6284913"/>
            <a:ext cx="93345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0" name="Rectangle 4"/>
          <p:cNvSpPr>
            <a:spLocks noGrp="1"/>
          </p:cNvSpPr>
          <p:nvPr>
            <p:ph type="title"/>
          </p:nvPr>
        </p:nvSpPr>
        <p:spPr>
          <a:xfrm>
            <a:off x="1042988" y="404813"/>
            <a:ext cx="5616575" cy="576262"/>
          </a:xfrm>
          <a:prstGeom prst="rect">
            <a:avLst/>
          </a:prstGeom>
          <a:noFill/>
          <a:ln w="9525">
            <a:noFill/>
          </a:ln>
        </p:spPr>
        <p:txBody>
          <a:bodyPr anchor="b" anchorCtr="0"/>
          <a:lstStyle/>
          <a:p>
            <a:pPr lvl="0"/>
            <a:r>
              <a:rPr lang="zh-CN" altLang="en-US" dirty="0"/>
              <a:t>单击此处编辑母版标题样式</a:t>
            </a:r>
          </a:p>
        </p:txBody>
      </p:sp>
      <p:sp>
        <p:nvSpPr>
          <p:cNvPr id="39941" name="Rectangle 5"/>
          <p:cNvSpPr>
            <a:spLocks noGrp="1"/>
          </p:cNvSpPr>
          <p:nvPr>
            <p:ph type="body" idx="1"/>
          </p:nvPr>
        </p:nvSpPr>
        <p:spPr>
          <a:xfrm>
            <a:off x="468313" y="1484313"/>
            <a:ext cx="8142287" cy="43926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39942" name="Picture 6" descr="tower"/>
          <p:cNvPicPr>
            <a:picLocks noChangeAspect="1"/>
          </p:cNvPicPr>
          <p:nvPr/>
        </p:nvPicPr>
        <p:blipFill>
          <a:blip r:embed="rId13"/>
          <a:stretch>
            <a:fillRect/>
          </a:stretch>
        </p:blipFill>
        <p:spPr>
          <a:xfrm>
            <a:off x="6542088" y="188913"/>
            <a:ext cx="1990725" cy="1095375"/>
          </a:xfrm>
          <a:prstGeom prst="rect">
            <a:avLst/>
          </a:prstGeom>
          <a:noFill/>
          <a:ln w="9525">
            <a:noFill/>
          </a:ln>
        </p:spPr>
      </p:pic>
      <p:sp>
        <p:nvSpPr>
          <p:cNvPr id="188423" name="Rectangle 7"/>
          <p:cNvSpPr>
            <a:spLocks noGrp="1" noChangeArrowheads="1"/>
          </p:cNvSpPr>
          <p:nvPr>
            <p:ph type="dt" sz="half" idx="2"/>
          </p:nvPr>
        </p:nvSpPr>
        <p:spPr bwMode="auto">
          <a:xfrm>
            <a:off x="611188" y="6284913"/>
            <a:ext cx="1293813" cy="457200"/>
          </a:xfrm>
          <a:prstGeom prst="rect">
            <a:avLst/>
          </a:prstGeom>
          <a:noFill/>
          <a:ln w="9525">
            <a:noFill/>
            <a:miter lim="800000"/>
          </a:ln>
          <a:effectLst/>
        </p:spPr>
        <p:txBody>
          <a:bodyPr vert="horz" wrap="square" lIns="91440" tIns="45720" rIns="91440" bIns="45720" numCol="1" anchor="t" anchorCtr="0" compatLnSpc="1"/>
          <a:lstStyle>
            <a:lvl1pPr algn="l">
              <a:defRPr sz="16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D1C36F9-3E83-4F6E-8E50-6C5760F77E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ln>
          <a:effectLst/>
        </p:spPr>
        <p:txBody>
          <a:bodyPr vert="horz" wrap="square" lIns="91440" tIns="45720" rIns="91440" bIns="45720" numCol="1" anchor="t" anchorCtr="0" compatLnSpc="1"/>
          <a:lstStyle>
            <a:lvl1pPr>
              <a:defRPr sz="16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Institute of Computer Software</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ln>
          <a:effectLst/>
        </p:spPr>
        <p:txBody>
          <a:bodyPr vert="horz" wrap="square" lIns="91440" tIns="45720" rIns="91440" bIns="45720" numCol="1" anchor="t" anchorCtr="0" compatLnSpc="1"/>
          <a:lstStyle>
            <a:lvl1pPr algn="r">
              <a:defRPr sz="1600">
                <a:latin typeface="Arial" panose="020B0604020202020204" pitchFamily="34" charset="0"/>
              </a:defRPr>
            </a:lvl1p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pic>
        <p:nvPicPr>
          <p:cNvPr id="39946" name="Picture 10"/>
          <p:cNvPicPr>
            <a:picLocks noChangeAspect="1"/>
          </p:cNvPicPr>
          <p:nvPr/>
        </p:nvPicPr>
        <p:blipFill>
          <a:blip r:embed="rId14"/>
          <a:stretch>
            <a:fillRect/>
          </a:stretch>
        </p:blipFill>
        <p:spPr>
          <a:xfrm>
            <a:off x="14288" y="6092825"/>
            <a:ext cx="9117012" cy="28575"/>
          </a:xfrm>
          <a:prstGeom prst="rect">
            <a:avLst/>
          </a:prstGeom>
          <a:noFill/>
          <a:ln w="9525">
            <a:noFill/>
          </a:ln>
        </p:spPr>
      </p:pic>
      <p:pic>
        <p:nvPicPr>
          <p:cNvPr id="39947" name="Picture 11" descr="校徽"/>
          <p:cNvPicPr>
            <a:picLocks noChangeAspect="1"/>
          </p:cNvPicPr>
          <p:nvPr/>
        </p:nvPicPr>
        <p:blipFill>
          <a:blip r:embed="rId15"/>
          <a:stretch>
            <a:fillRect/>
          </a:stretch>
        </p:blipFill>
        <p:spPr>
          <a:xfrm>
            <a:off x="306388" y="261938"/>
            <a:ext cx="665162" cy="790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edge/>
  </p:transition>
  <p:hf sldNum="0"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2.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7.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1.bin"/><Relationship Id="rId1" Type="http://schemas.openxmlformats.org/officeDocument/2006/relationships/slideLayout" Target="../slideLayouts/slideLayout7.xml"/><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4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1.wmf"/></Relationships>
</file>

<file path=ppt/slides/_rels/slide4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6.bin"/><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7.wmf"/><Relationship Id="rId3" Type="http://schemas.openxmlformats.org/officeDocument/2006/relationships/image" Target="../media/image51.wmf"/><Relationship Id="rId7" Type="http://schemas.openxmlformats.org/officeDocument/2006/relationships/image" Target="../media/image54.wmf"/><Relationship Id="rId12" Type="http://schemas.openxmlformats.org/officeDocument/2006/relationships/oleObject" Target="../embeddings/oleObject52.bin"/><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5.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1.wmf"/></Relationships>
</file>

<file path=ppt/slides/_rels/slide4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8.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oleObject" Target="../embeddings/oleObject61.bin"/></Relationships>
</file>

<file path=ppt/slides/_rels/slide5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62.bin"/><Relationship Id="rId1" Type="http://schemas.openxmlformats.org/officeDocument/2006/relationships/slideLayout" Target="../slideLayouts/slideLayout7.xml"/><Relationship Id="rId5" Type="http://schemas.openxmlformats.org/officeDocument/2006/relationships/image" Target="../media/image68.wmf"/><Relationship Id="rId4" Type="http://schemas.openxmlformats.org/officeDocument/2006/relationships/oleObject" Target="../embeddings/oleObject63.bin"/></Relationships>
</file>

<file path=ppt/slides/_rels/slide5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64.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65.bin"/><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66.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67.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68.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69.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p:nvPr/>
        </p:nvSpPr>
        <p:spPr>
          <a:xfrm>
            <a:off x="2405063" y="1412558"/>
            <a:ext cx="3973512" cy="875665"/>
          </a:xfrm>
          <a:prstGeom prst="rect">
            <a:avLst/>
          </a:prstGeom>
          <a:noFill/>
          <a:ln w="9525">
            <a:noFill/>
          </a:ln>
        </p:spPr>
        <p:txBody>
          <a:bodyPr>
            <a:spAutoFit/>
          </a:bodyPr>
          <a:lstStyle/>
          <a:p>
            <a:pPr algn="ctr" eaLnBrk="0" hangingPunct="0">
              <a:lnSpc>
                <a:spcPct val="85000"/>
              </a:lnSpc>
            </a:pPr>
            <a:r>
              <a:rPr lang="en-US" altLang="zh-CN" sz="5400" dirty="0">
                <a:solidFill>
                  <a:srgbClr val="A31221"/>
                </a:solidFill>
                <a:latin typeface="华文细黑" panose="02010600040101010101" pitchFamily="2" charset="-122"/>
                <a:ea typeface="隶书" panose="02010509060101010101" pitchFamily="49" charset="-122"/>
              </a:rPr>
              <a:t> </a:t>
            </a:r>
            <a:r>
              <a:rPr lang="zh-CN" altLang="en-US" sz="6000" dirty="0">
                <a:solidFill>
                  <a:srgbClr val="A31221"/>
                </a:solidFill>
                <a:latin typeface="华文琥珀" panose="02010800040101010101" charset="-122"/>
                <a:ea typeface="华文琥珀" panose="02010800040101010101" charset="-122"/>
              </a:rPr>
              <a:t>计算方法</a:t>
            </a:r>
          </a:p>
        </p:txBody>
      </p:sp>
      <p:sp>
        <p:nvSpPr>
          <p:cNvPr id="33795" name="Rectangle 10"/>
          <p:cNvSpPr>
            <a:spLocks noChangeArrowheads="1"/>
          </p:cNvSpPr>
          <p:nvPr/>
        </p:nvSpPr>
        <p:spPr bwMode="auto">
          <a:xfrm>
            <a:off x="2124075" y="2997200"/>
            <a:ext cx="4608830" cy="1238885"/>
          </a:xfrm>
          <a:prstGeom prst="rect">
            <a:avLst/>
          </a:prstGeom>
          <a:noFill/>
          <a:ln w="9525" algn="ctr">
            <a:noFill/>
            <a:miter lim="800000"/>
          </a:ln>
        </p:spPr>
        <p:txBody>
          <a:bodyPr>
            <a:noAutofit/>
          </a:bodyPr>
          <a:lstStyle/>
          <a:p>
            <a:pPr marL="0" marR="0" lvl="0" indent="0" algn="ctr" defTabSz="914400" rtl="0" eaLnBrk="0" fontAlgn="base" latinLnBrk="0" hangingPunct="0">
              <a:lnSpc>
                <a:spcPct val="85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黄卫华</a:t>
            </a:r>
            <a:endParaRPr kumimoji="0" lang="en-US" altLang="zh-CN" sz="36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0" fontAlgn="base" latinLnBrk="0" hangingPunct="0">
              <a:lnSpc>
                <a:spcPct val="85000"/>
              </a:lnSpc>
              <a:spcBef>
                <a:spcPct val="0"/>
              </a:spcBef>
              <a:spcAft>
                <a:spcPct val="0"/>
              </a:spcAft>
              <a:buClrTx/>
              <a:buSzTx/>
              <a:buFontTx/>
              <a:buNone/>
              <a:defRPr/>
            </a:pPr>
            <a:endParaRPr kumimoji="0" lang="en-US" altLang="zh-CN" sz="3200" b="0" i="0" u="none" strike="noStrike" kern="1200" cap="none" spc="0" normalizeH="0" baseline="0" noProof="0" dirty="0">
              <a:ln>
                <a:noFill/>
              </a:ln>
              <a:solidFill>
                <a:srgbClr val="000000"/>
              </a:solidFill>
              <a:effectLst/>
              <a:uLnTx/>
              <a:uFillTx/>
              <a:latin typeface="华文细黑" panose="02010600040101010101" pitchFamily="2" charset="-122"/>
              <a:ea typeface="隶书" panose="02010509060101010101" pitchFamily="49" charset="-122"/>
              <a:cs typeface="+mn-cs"/>
            </a:endParaRPr>
          </a:p>
          <a:p>
            <a:pPr marL="0" marR="0" lvl="0" indent="0" algn="ctr" defTabSz="914400" rtl="0" eaLnBrk="0" fontAlgn="base" latinLnBrk="0" hangingPunct="0">
              <a:lnSpc>
                <a:spcPct val="85000"/>
              </a:lnSpc>
              <a:spcBef>
                <a:spcPct val="0"/>
              </a:spcBef>
              <a:spcAft>
                <a:spcPct val="0"/>
              </a:spcAft>
              <a:buClrTx/>
              <a:buSzTx/>
              <a:buFontTx/>
              <a:buNone/>
              <a:defRPr/>
            </a:pPr>
            <a:endParaRPr kumimoji="0" lang="en-US" altLang="zh-CN" sz="3200" b="0" i="0" u="none" strike="noStrike" kern="1200" cap="none" spc="0" normalizeH="0" baseline="0" noProof="0" dirty="0">
              <a:ln>
                <a:noFill/>
              </a:ln>
              <a:solidFill>
                <a:srgbClr val="000000"/>
              </a:solidFill>
              <a:effectLst/>
              <a:uLnTx/>
              <a:uFillTx/>
              <a:latin typeface="+mn-lt"/>
              <a:ea typeface="隶书" panose="02010509060101010101" pitchFamily="49" charset="-122"/>
              <a:cs typeface="+mn-cs"/>
            </a:endParaRPr>
          </a:p>
          <a:p>
            <a:pPr marL="0" marR="0" lvl="0" indent="0" algn="ctr" defTabSz="914400" rtl="0" eaLnBrk="0" fontAlgn="base" latinLnBrk="0" hangingPunct="0">
              <a:lnSpc>
                <a:spcPct val="85000"/>
              </a:lnSpc>
              <a:spcBef>
                <a:spcPct val="0"/>
              </a:spcBef>
              <a:spcAft>
                <a:spcPct val="0"/>
              </a:spcAft>
              <a:buClrTx/>
              <a:buSzTx/>
              <a:buFontTx/>
              <a:buNone/>
              <a:defRPr/>
            </a:pPr>
            <a:endParaRPr kumimoji="0" lang="zh-CN" altLang="en-US" sz="3200" b="0" i="0" u="none" strike="noStrike" kern="1200" cap="none" spc="0" normalizeH="0" baseline="0" noProof="0" dirty="0">
              <a:ln>
                <a:noFill/>
              </a:ln>
              <a:solidFill>
                <a:srgbClr val="000000"/>
              </a:solidFill>
              <a:effectLst/>
              <a:uLnTx/>
              <a:uFillTx/>
              <a:latin typeface="+mn-lt"/>
              <a:ea typeface="隶书" panose="02010509060101010101" pitchFamily="49" charset="-122"/>
              <a:cs typeface="+mn-cs"/>
            </a:endParaRPr>
          </a:p>
        </p:txBody>
      </p:sp>
      <p:sp>
        <p:nvSpPr>
          <p:cNvPr id="34820" name="Rectangle 11"/>
          <p:cNvSpPr/>
          <p:nvPr/>
        </p:nvSpPr>
        <p:spPr>
          <a:xfrm>
            <a:off x="1979712" y="4716462"/>
            <a:ext cx="5400675" cy="457200"/>
          </a:xfrm>
          <a:prstGeom prst="rect">
            <a:avLst/>
          </a:prstGeom>
          <a:noFill/>
          <a:ln w="9525">
            <a:noFill/>
          </a:ln>
        </p:spPr>
        <p:txBody>
          <a:bodyPr>
            <a:spAutoFit/>
          </a:bodyPr>
          <a:lstStyle/>
          <a:p>
            <a:pPr algn="ctr" eaLnBrk="0" hangingPunct="0">
              <a:lnSpc>
                <a:spcPct val="85000"/>
              </a:lnSpc>
            </a:pPr>
            <a:r>
              <a:rPr lang="zh-CN" altLang="en-US" sz="2800" b="1" dirty="0">
                <a:latin typeface="华文楷体" panose="02010600040101010101" pitchFamily="2" charset="-122"/>
                <a:ea typeface="华文楷体" panose="02010600040101010101" pitchFamily="2" charset="-122"/>
              </a:rPr>
              <a:t>南京大学数学系</a:t>
            </a:r>
          </a:p>
        </p:txBody>
      </p:sp>
      <p:sp>
        <p:nvSpPr>
          <p:cNvPr id="5"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67DCBB-CB51-4B08-8976-8FD6137220A9}"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a:t>
            </a:fld>
            <a:endParaRPr lang="en-US" altLang="zh-CN" sz="1600" dirty="0">
              <a:latin typeface="Arial" panose="020B0604020202020204" pitchFamily="34" charset="0"/>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nvSpPr>
        <p:spPr>
          <a:xfrm>
            <a:off x="107315" y="3212465"/>
            <a:ext cx="2374900"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实际问题</a:t>
            </a:r>
          </a:p>
        </p:txBody>
      </p:sp>
      <p:sp>
        <p:nvSpPr>
          <p:cNvPr id="41987" name="Rectangle 3"/>
          <p:cNvSpPr/>
          <p:nvPr/>
        </p:nvSpPr>
        <p:spPr>
          <a:xfrm>
            <a:off x="3419793" y="4868863"/>
            <a:ext cx="2743200"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计算机计算</a:t>
            </a:r>
          </a:p>
        </p:txBody>
      </p:sp>
      <p:sp>
        <p:nvSpPr>
          <p:cNvPr id="41988" name="Rectangle 4"/>
          <p:cNvSpPr/>
          <p:nvPr/>
        </p:nvSpPr>
        <p:spPr>
          <a:xfrm>
            <a:off x="322898" y="4820603"/>
            <a:ext cx="2362200"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程序设计</a:t>
            </a:r>
          </a:p>
        </p:txBody>
      </p:sp>
      <p:sp>
        <p:nvSpPr>
          <p:cNvPr id="41989" name="Rectangle 5"/>
          <p:cNvSpPr/>
          <p:nvPr/>
        </p:nvSpPr>
        <p:spPr>
          <a:xfrm>
            <a:off x="6732270" y="4796790"/>
            <a:ext cx="2016125"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解答</a:t>
            </a:r>
          </a:p>
        </p:txBody>
      </p:sp>
      <p:sp>
        <p:nvSpPr>
          <p:cNvPr id="37895" name="Text Box 7"/>
          <p:cNvSpPr txBox="1">
            <a:spLocks noChangeArrowheads="1"/>
          </p:cNvSpPr>
          <p:nvPr/>
        </p:nvSpPr>
        <p:spPr bwMode="auto">
          <a:xfrm>
            <a:off x="2843530" y="1655763"/>
            <a:ext cx="3841750" cy="641350"/>
          </a:xfrm>
          <a:prstGeom prst="rect">
            <a:avLst/>
          </a:prstGeom>
          <a:solidFill>
            <a:srgbClr val="000000"/>
          </a:solidFill>
          <a:ln w="9525">
            <a:noFill/>
            <a:miter lim="800000"/>
          </a:ln>
          <a:effectLst/>
        </p:spPr>
        <p:txBody>
          <a:bodyPr wrap="none">
            <a:spAutoFit/>
          </a:bodyPr>
          <a:lstStyle/>
          <a:p>
            <a:pPr marR="0" algn="l" defTabSz="914400">
              <a:buClrTx/>
              <a:buSzTx/>
              <a:buFontTx/>
              <a:buNone/>
              <a:defRPr/>
            </a:pPr>
            <a:r>
              <a:rPr kumimoji="1" lang="zh-CN" altLang="en-US" sz="3600" kern="1200" cap="none" spc="0" normalizeH="0" baseline="0" noProof="0" dirty="0">
                <a:solidFill>
                  <a:srgbClr val="FFFF00"/>
                </a:solidFill>
                <a:effectLst>
                  <a:outerShdw blurRad="38100" dist="38100" dir="2700000" algn="tl">
                    <a:srgbClr val="FFFFFF"/>
                  </a:outerShdw>
                </a:effectLst>
                <a:latin typeface="Times New Roman" panose="02020603050405020304" pitchFamily="18" charset="0"/>
                <a:ea typeface="隶书" panose="02010509060101010101" pitchFamily="49" charset="-122"/>
                <a:cs typeface="+mn-cs"/>
              </a:rPr>
              <a:t>科学计算的流程图</a:t>
            </a:r>
          </a:p>
        </p:txBody>
      </p:sp>
      <p:sp>
        <p:nvSpPr>
          <p:cNvPr id="41991" name="Line 11"/>
          <p:cNvSpPr/>
          <p:nvPr/>
        </p:nvSpPr>
        <p:spPr>
          <a:xfrm>
            <a:off x="2843213" y="3500755"/>
            <a:ext cx="360362" cy="0"/>
          </a:xfrm>
          <a:prstGeom prst="line">
            <a:avLst/>
          </a:prstGeom>
          <a:ln w="57150" cap="flat" cmpd="sng">
            <a:solidFill>
              <a:srgbClr val="FF0000"/>
            </a:solidFill>
            <a:prstDash val="solid"/>
            <a:headEnd type="none" w="med" len="med"/>
            <a:tailEnd type="triangle" w="med" len="med"/>
          </a:ln>
        </p:spPr>
      </p:sp>
      <p:sp>
        <p:nvSpPr>
          <p:cNvPr id="59400" name="Rectangle 15"/>
          <p:cNvSpPr>
            <a:spLocks noChangeArrowheads="1"/>
          </p:cNvSpPr>
          <p:nvPr/>
        </p:nvSpPr>
        <p:spPr bwMode="auto">
          <a:xfrm>
            <a:off x="242888" y="260350"/>
            <a:ext cx="6992938" cy="646113"/>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dirty="0">
                <a:ln>
                  <a:noFill/>
                </a:ln>
                <a:solidFill>
                  <a:schemeClr val="tx1"/>
                </a:solidFill>
                <a:effectLst/>
                <a:uLnTx/>
                <a:uFillTx/>
                <a:latin typeface="+mj-ea"/>
                <a:ea typeface="+mj-ea"/>
                <a:cs typeface="+mn-cs"/>
              </a:rPr>
              <a:t>数值计算方法的</a:t>
            </a:r>
            <a:r>
              <a:rPr kumimoji="0" lang="zh-CN" altLang="en-US" sz="3600" b="0" i="0" u="none" strike="noStrike" kern="1200" cap="none" spc="0" normalizeH="0" baseline="0" noProof="0" dirty="0">
                <a:ln>
                  <a:noFill/>
                </a:ln>
                <a:solidFill>
                  <a:srgbClr val="FF0000"/>
                </a:solidFill>
                <a:effectLst/>
                <a:uLnTx/>
                <a:uFillTx/>
                <a:latin typeface="+mj-ea"/>
                <a:ea typeface="+mj-ea"/>
                <a:cs typeface="+mn-cs"/>
              </a:rPr>
              <a:t>基本流程</a:t>
            </a:r>
          </a:p>
        </p:txBody>
      </p:sp>
      <p:sp>
        <p:nvSpPr>
          <p:cNvPr id="41993" name="Rectangle 16"/>
          <p:cNvSpPr/>
          <p:nvPr/>
        </p:nvSpPr>
        <p:spPr>
          <a:xfrm>
            <a:off x="3347720" y="3140710"/>
            <a:ext cx="2590800"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数学模型</a:t>
            </a:r>
          </a:p>
        </p:txBody>
      </p:sp>
      <p:sp>
        <p:nvSpPr>
          <p:cNvPr id="41994" name="Rectangle 18"/>
          <p:cNvSpPr/>
          <p:nvPr/>
        </p:nvSpPr>
        <p:spPr>
          <a:xfrm>
            <a:off x="6588125" y="3046413"/>
            <a:ext cx="2303463" cy="762000"/>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bg2"/>
            </a:extrusionClr>
          </a:sp3d>
        </p:spPr>
        <p:txBody>
          <a:bodyPr wrap="none" anchor="ctr" anchorCtr="0">
            <a:flatTx/>
          </a:bodyPr>
          <a:lstStyle/>
          <a:p>
            <a:r>
              <a:rPr lang="zh-CN" altLang="en-US" sz="2800" dirty="0">
                <a:solidFill>
                  <a:srgbClr val="FFFF00"/>
                </a:solidFill>
                <a:latin typeface="Times New Roman" panose="02020603050405020304" pitchFamily="18" charset="0"/>
                <a:ea typeface="隶书" panose="02010509060101010101" pitchFamily="49" charset="-122"/>
              </a:rPr>
              <a:t>计算方法</a:t>
            </a:r>
          </a:p>
        </p:txBody>
      </p:sp>
      <p:sp>
        <p:nvSpPr>
          <p:cNvPr id="41995" name="Line 19"/>
          <p:cNvSpPr/>
          <p:nvPr/>
        </p:nvSpPr>
        <p:spPr>
          <a:xfrm>
            <a:off x="6162993" y="3429000"/>
            <a:ext cx="360362" cy="0"/>
          </a:xfrm>
          <a:prstGeom prst="line">
            <a:avLst/>
          </a:prstGeom>
          <a:ln w="57150" cap="flat" cmpd="sng">
            <a:solidFill>
              <a:srgbClr val="FF0000"/>
            </a:solidFill>
            <a:prstDash val="solid"/>
            <a:headEnd type="none" w="med" len="med"/>
            <a:tailEnd type="triangle" w="med" len="med"/>
          </a:ln>
        </p:spPr>
      </p:sp>
      <p:sp>
        <p:nvSpPr>
          <p:cNvPr id="41996" name="Line 20"/>
          <p:cNvSpPr/>
          <p:nvPr/>
        </p:nvSpPr>
        <p:spPr>
          <a:xfrm>
            <a:off x="0" y="5300663"/>
            <a:ext cx="360363" cy="0"/>
          </a:xfrm>
          <a:prstGeom prst="line">
            <a:avLst/>
          </a:prstGeom>
          <a:ln w="57150" cap="flat" cmpd="sng">
            <a:solidFill>
              <a:srgbClr val="FF0000"/>
            </a:solidFill>
            <a:prstDash val="solid"/>
            <a:headEnd type="none" w="med" len="med"/>
            <a:tailEnd type="triangle" w="med" len="med"/>
          </a:ln>
        </p:spPr>
      </p:sp>
      <p:sp>
        <p:nvSpPr>
          <p:cNvPr id="41997" name="Line 21"/>
          <p:cNvSpPr/>
          <p:nvPr/>
        </p:nvSpPr>
        <p:spPr>
          <a:xfrm>
            <a:off x="2930843" y="5372100"/>
            <a:ext cx="360362" cy="0"/>
          </a:xfrm>
          <a:prstGeom prst="line">
            <a:avLst/>
          </a:prstGeom>
          <a:ln w="57150" cap="flat" cmpd="sng">
            <a:solidFill>
              <a:srgbClr val="FF0000"/>
            </a:solidFill>
            <a:prstDash val="solid"/>
            <a:headEnd type="none" w="med" len="med"/>
            <a:tailEnd type="triangle" w="med" len="med"/>
          </a:ln>
        </p:spPr>
      </p:sp>
      <p:sp>
        <p:nvSpPr>
          <p:cNvPr id="41998" name="Line 22"/>
          <p:cNvSpPr/>
          <p:nvPr/>
        </p:nvSpPr>
        <p:spPr>
          <a:xfrm>
            <a:off x="6371908" y="5308918"/>
            <a:ext cx="360362" cy="0"/>
          </a:xfrm>
          <a:prstGeom prst="line">
            <a:avLst/>
          </a:prstGeom>
          <a:ln w="57150" cap="flat" cmpd="sng">
            <a:solidFill>
              <a:srgbClr val="FF0000"/>
            </a:solidFill>
            <a:prstDash val="solid"/>
            <a:headEnd type="none" w="med" len="med"/>
            <a:tailEnd type="triangle" w="med" len="med"/>
          </a:ln>
        </p:spPr>
      </p:sp>
      <p:sp>
        <p:nvSpPr>
          <p:cNvPr id="15" name="日期占位符 14"/>
          <p:cNvSpPr txBox="1">
            <a:spLocks noGrp="1"/>
          </p:cNvSpPr>
          <p:nvPr>
            <p:ph type="dt" sz="half" idx="10"/>
          </p:nvPr>
        </p:nvSpPr>
        <p:spPr bwMode="auto"/>
        <p:txBody>
          <a:bodyPr/>
          <a:lstStyle/>
          <a:p>
            <a:pPr lvl="0"/>
            <a:r>
              <a:rPr lang="zh-CN" altLang="en-US"/>
              <a:t>*</a:t>
            </a:r>
          </a:p>
        </p:txBody>
      </p:sp>
      <p:sp>
        <p:nvSpPr>
          <p:cNvPr id="16" name="灯片编号占位符 15"/>
          <p:cNvSpPr txBox="1">
            <a:spLocks noGrp="1"/>
          </p:cNvSpPr>
          <p:nvPr>
            <p:ph type="sldNum" sz="quarter" idx="12"/>
          </p:nvPr>
        </p:nvSpPr>
        <p:spPr bwMode="auto"/>
        <p: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r>
              <a:rPr lang="en-US" altLang="zh-CN"/>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0-#ppt_w/2"/>
                                          </p:val>
                                        </p:tav>
                                        <p:tav tm="100000">
                                          <p:val>
                                            <p:strVal val="#ppt_x"/>
                                          </p:val>
                                        </p:tav>
                                      </p:tavLst>
                                    </p:anim>
                                    <p:anim calcmode="lin" valueType="num">
                                      <p:cBhvr additive="base">
                                        <p:cTn id="8" dur="500" fill="hold"/>
                                        <p:tgtEl>
                                          <p:spTgt spid="3789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1986"/>
                                        </p:tgtEl>
                                        <p:attrNameLst>
                                          <p:attrName>style.visibility</p:attrName>
                                        </p:attrNameLst>
                                      </p:cBhvr>
                                      <p:to>
                                        <p:strVal val="visible"/>
                                      </p:to>
                                    </p:set>
                                    <p:anim calcmode="lin" valueType="num">
                                      <p:cBhvr additive="base">
                                        <p:cTn id="13" dur="500" fill="hold"/>
                                        <p:tgtEl>
                                          <p:spTgt spid="41986"/>
                                        </p:tgtEl>
                                        <p:attrNameLst>
                                          <p:attrName>ppt_x</p:attrName>
                                        </p:attrNameLst>
                                      </p:cBhvr>
                                      <p:tavLst>
                                        <p:tav tm="0">
                                          <p:val>
                                            <p:strVal val="0-#ppt_w/2"/>
                                          </p:val>
                                        </p:tav>
                                        <p:tav tm="100000">
                                          <p:val>
                                            <p:strVal val="#ppt_x"/>
                                          </p:val>
                                        </p:tav>
                                      </p:tavLst>
                                    </p:anim>
                                    <p:anim calcmode="lin" valueType="num">
                                      <p:cBhvr additive="base">
                                        <p:cTn id="14" dur="500" fill="hold"/>
                                        <p:tgtEl>
                                          <p:spTgt spid="4198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91"/>
                                        </p:tgtEl>
                                        <p:attrNameLst>
                                          <p:attrName>style.visibility</p:attrName>
                                        </p:attrNameLst>
                                      </p:cBhvr>
                                      <p:to>
                                        <p:strVal val="visible"/>
                                      </p:to>
                                    </p:set>
                                    <p:anim calcmode="lin" valueType="num">
                                      <p:cBhvr additive="base">
                                        <p:cTn id="19" dur="500" fill="hold"/>
                                        <p:tgtEl>
                                          <p:spTgt spid="41991"/>
                                        </p:tgtEl>
                                        <p:attrNameLst>
                                          <p:attrName>ppt_x</p:attrName>
                                        </p:attrNameLst>
                                      </p:cBhvr>
                                      <p:tavLst>
                                        <p:tav tm="0">
                                          <p:val>
                                            <p:strVal val="#ppt_x"/>
                                          </p:val>
                                        </p:tav>
                                        <p:tav tm="100000">
                                          <p:val>
                                            <p:strVal val="#ppt_x"/>
                                          </p:val>
                                        </p:tav>
                                      </p:tavLst>
                                    </p:anim>
                                    <p:anim calcmode="lin" valueType="num">
                                      <p:cBhvr additive="base">
                                        <p:cTn id="20" dur="500" fill="hold"/>
                                        <p:tgtEl>
                                          <p:spTgt spid="419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41993"/>
                                        </p:tgtEl>
                                        <p:attrNameLst>
                                          <p:attrName>style.visibility</p:attrName>
                                        </p:attrNameLst>
                                      </p:cBhvr>
                                      <p:to>
                                        <p:strVal val="visible"/>
                                      </p:to>
                                    </p:set>
                                    <p:anim calcmode="lin" valueType="num">
                                      <p:cBhvr additive="base">
                                        <p:cTn id="25" dur="500" fill="hold"/>
                                        <p:tgtEl>
                                          <p:spTgt spid="41993"/>
                                        </p:tgtEl>
                                        <p:attrNameLst>
                                          <p:attrName>ppt_x</p:attrName>
                                        </p:attrNameLst>
                                      </p:cBhvr>
                                      <p:tavLst>
                                        <p:tav tm="0">
                                          <p:val>
                                            <p:strVal val="0-#ppt_w/2"/>
                                          </p:val>
                                        </p:tav>
                                        <p:tav tm="100000">
                                          <p:val>
                                            <p:strVal val="#ppt_x"/>
                                          </p:val>
                                        </p:tav>
                                      </p:tavLst>
                                    </p:anim>
                                    <p:anim calcmode="lin" valueType="num">
                                      <p:cBhvr additive="base">
                                        <p:cTn id="26" dur="500" fill="hold"/>
                                        <p:tgtEl>
                                          <p:spTgt spid="4199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95"/>
                                        </p:tgtEl>
                                        <p:attrNameLst>
                                          <p:attrName>style.visibility</p:attrName>
                                        </p:attrNameLst>
                                      </p:cBhvr>
                                      <p:to>
                                        <p:strVal val="visible"/>
                                      </p:to>
                                    </p:set>
                                    <p:anim calcmode="lin" valueType="num">
                                      <p:cBhvr additive="base">
                                        <p:cTn id="31" dur="500" fill="hold"/>
                                        <p:tgtEl>
                                          <p:spTgt spid="41995"/>
                                        </p:tgtEl>
                                        <p:attrNameLst>
                                          <p:attrName>ppt_x</p:attrName>
                                        </p:attrNameLst>
                                      </p:cBhvr>
                                      <p:tavLst>
                                        <p:tav tm="0">
                                          <p:val>
                                            <p:strVal val="#ppt_x"/>
                                          </p:val>
                                        </p:tav>
                                        <p:tav tm="100000">
                                          <p:val>
                                            <p:strVal val="#ppt_x"/>
                                          </p:val>
                                        </p:tav>
                                      </p:tavLst>
                                    </p:anim>
                                    <p:anim calcmode="lin" valueType="num">
                                      <p:cBhvr additive="base">
                                        <p:cTn id="32" dur="500" fill="hold"/>
                                        <p:tgtEl>
                                          <p:spTgt spid="419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41994"/>
                                        </p:tgtEl>
                                        <p:attrNameLst>
                                          <p:attrName>style.visibility</p:attrName>
                                        </p:attrNameLst>
                                      </p:cBhvr>
                                      <p:to>
                                        <p:strVal val="visible"/>
                                      </p:to>
                                    </p:set>
                                    <p:anim calcmode="lin" valueType="num">
                                      <p:cBhvr additive="base">
                                        <p:cTn id="37" dur="500" fill="hold"/>
                                        <p:tgtEl>
                                          <p:spTgt spid="41994"/>
                                        </p:tgtEl>
                                        <p:attrNameLst>
                                          <p:attrName>ppt_x</p:attrName>
                                        </p:attrNameLst>
                                      </p:cBhvr>
                                      <p:tavLst>
                                        <p:tav tm="0">
                                          <p:val>
                                            <p:strVal val="0-#ppt_w/2"/>
                                          </p:val>
                                        </p:tav>
                                        <p:tav tm="100000">
                                          <p:val>
                                            <p:strVal val="#ppt_x"/>
                                          </p:val>
                                        </p:tav>
                                      </p:tavLst>
                                    </p:anim>
                                    <p:anim calcmode="lin" valueType="num">
                                      <p:cBhvr additive="base">
                                        <p:cTn id="38" dur="500" fill="hold"/>
                                        <p:tgtEl>
                                          <p:spTgt spid="4199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996"/>
                                        </p:tgtEl>
                                        <p:attrNameLst>
                                          <p:attrName>style.visibility</p:attrName>
                                        </p:attrNameLst>
                                      </p:cBhvr>
                                      <p:to>
                                        <p:strVal val="visible"/>
                                      </p:to>
                                    </p:set>
                                    <p:anim calcmode="lin" valueType="num">
                                      <p:cBhvr additive="base">
                                        <p:cTn id="43" dur="500" fill="hold"/>
                                        <p:tgtEl>
                                          <p:spTgt spid="41996"/>
                                        </p:tgtEl>
                                        <p:attrNameLst>
                                          <p:attrName>ppt_x</p:attrName>
                                        </p:attrNameLst>
                                      </p:cBhvr>
                                      <p:tavLst>
                                        <p:tav tm="0">
                                          <p:val>
                                            <p:strVal val="#ppt_x"/>
                                          </p:val>
                                        </p:tav>
                                        <p:tav tm="100000">
                                          <p:val>
                                            <p:strVal val="#ppt_x"/>
                                          </p:val>
                                        </p:tav>
                                      </p:tavLst>
                                    </p:anim>
                                    <p:anim calcmode="lin" valueType="num">
                                      <p:cBhvr additive="base">
                                        <p:cTn id="44" dur="500" fill="hold"/>
                                        <p:tgtEl>
                                          <p:spTgt spid="4199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41988"/>
                                        </p:tgtEl>
                                        <p:attrNameLst>
                                          <p:attrName>style.visibility</p:attrName>
                                        </p:attrNameLst>
                                      </p:cBhvr>
                                      <p:to>
                                        <p:strVal val="visible"/>
                                      </p:to>
                                    </p:set>
                                    <p:anim calcmode="lin" valueType="num">
                                      <p:cBhvr additive="base">
                                        <p:cTn id="49" dur="500" fill="hold"/>
                                        <p:tgtEl>
                                          <p:spTgt spid="41988"/>
                                        </p:tgtEl>
                                        <p:attrNameLst>
                                          <p:attrName>ppt_x</p:attrName>
                                        </p:attrNameLst>
                                      </p:cBhvr>
                                      <p:tavLst>
                                        <p:tav tm="0">
                                          <p:val>
                                            <p:strVal val="0-#ppt_w/2"/>
                                          </p:val>
                                        </p:tav>
                                        <p:tav tm="100000">
                                          <p:val>
                                            <p:strVal val="#ppt_x"/>
                                          </p:val>
                                        </p:tav>
                                      </p:tavLst>
                                    </p:anim>
                                    <p:anim calcmode="lin" valueType="num">
                                      <p:cBhvr additive="base">
                                        <p:cTn id="50" dur="500" fill="hold"/>
                                        <p:tgtEl>
                                          <p:spTgt spid="41988"/>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997"/>
                                        </p:tgtEl>
                                        <p:attrNameLst>
                                          <p:attrName>style.visibility</p:attrName>
                                        </p:attrNameLst>
                                      </p:cBhvr>
                                      <p:to>
                                        <p:strVal val="visible"/>
                                      </p:to>
                                    </p:set>
                                    <p:anim calcmode="lin" valueType="num">
                                      <p:cBhvr additive="base">
                                        <p:cTn id="55" dur="500" fill="hold"/>
                                        <p:tgtEl>
                                          <p:spTgt spid="41997"/>
                                        </p:tgtEl>
                                        <p:attrNameLst>
                                          <p:attrName>ppt_x</p:attrName>
                                        </p:attrNameLst>
                                      </p:cBhvr>
                                      <p:tavLst>
                                        <p:tav tm="0">
                                          <p:val>
                                            <p:strVal val="#ppt_x"/>
                                          </p:val>
                                        </p:tav>
                                        <p:tav tm="100000">
                                          <p:val>
                                            <p:strVal val="#ppt_x"/>
                                          </p:val>
                                        </p:tav>
                                      </p:tavLst>
                                    </p:anim>
                                    <p:anim calcmode="lin" valueType="num">
                                      <p:cBhvr additive="base">
                                        <p:cTn id="56" dur="500" fill="hold"/>
                                        <p:tgtEl>
                                          <p:spTgt spid="4199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41987"/>
                                        </p:tgtEl>
                                        <p:attrNameLst>
                                          <p:attrName>style.visibility</p:attrName>
                                        </p:attrNameLst>
                                      </p:cBhvr>
                                      <p:to>
                                        <p:strVal val="visible"/>
                                      </p:to>
                                    </p:set>
                                    <p:anim calcmode="lin" valueType="num">
                                      <p:cBhvr additive="base">
                                        <p:cTn id="61" dur="500" fill="hold"/>
                                        <p:tgtEl>
                                          <p:spTgt spid="41987"/>
                                        </p:tgtEl>
                                        <p:attrNameLst>
                                          <p:attrName>ppt_x</p:attrName>
                                        </p:attrNameLst>
                                      </p:cBhvr>
                                      <p:tavLst>
                                        <p:tav tm="0">
                                          <p:val>
                                            <p:strVal val="0-#ppt_w/2"/>
                                          </p:val>
                                        </p:tav>
                                        <p:tav tm="100000">
                                          <p:val>
                                            <p:strVal val="#ppt_x"/>
                                          </p:val>
                                        </p:tav>
                                      </p:tavLst>
                                    </p:anim>
                                    <p:anim calcmode="lin" valueType="num">
                                      <p:cBhvr additive="base">
                                        <p:cTn id="62" dur="500" fill="hold"/>
                                        <p:tgtEl>
                                          <p:spTgt spid="4198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1998"/>
                                        </p:tgtEl>
                                        <p:attrNameLst>
                                          <p:attrName>style.visibility</p:attrName>
                                        </p:attrNameLst>
                                      </p:cBhvr>
                                      <p:to>
                                        <p:strVal val="visible"/>
                                      </p:to>
                                    </p:set>
                                    <p:anim calcmode="lin" valueType="num">
                                      <p:cBhvr additive="base">
                                        <p:cTn id="67" dur="500" fill="hold"/>
                                        <p:tgtEl>
                                          <p:spTgt spid="41998"/>
                                        </p:tgtEl>
                                        <p:attrNameLst>
                                          <p:attrName>ppt_x</p:attrName>
                                        </p:attrNameLst>
                                      </p:cBhvr>
                                      <p:tavLst>
                                        <p:tav tm="0">
                                          <p:val>
                                            <p:strVal val="#ppt_x"/>
                                          </p:val>
                                        </p:tav>
                                        <p:tav tm="100000">
                                          <p:val>
                                            <p:strVal val="#ppt_x"/>
                                          </p:val>
                                        </p:tav>
                                      </p:tavLst>
                                    </p:anim>
                                    <p:anim calcmode="lin" valueType="num">
                                      <p:cBhvr additive="base">
                                        <p:cTn id="68" dur="500" fill="hold"/>
                                        <p:tgtEl>
                                          <p:spTgt spid="4199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41989"/>
                                        </p:tgtEl>
                                        <p:attrNameLst>
                                          <p:attrName>style.visibility</p:attrName>
                                        </p:attrNameLst>
                                      </p:cBhvr>
                                      <p:to>
                                        <p:strVal val="visible"/>
                                      </p:to>
                                    </p:set>
                                    <p:anim calcmode="lin" valueType="num">
                                      <p:cBhvr additive="base">
                                        <p:cTn id="73" dur="500" fill="hold"/>
                                        <p:tgtEl>
                                          <p:spTgt spid="41989"/>
                                        </p:tgtEl>
                                        <p:attrNameLst>
                                          <p:attrName>ppt_x</p:attrName>
                                        </p:attrNameLst>
                                      </p:cBhvr>
                                      <p:tavLst>
                                        <p:tav tm="0">
                                          <p:val>
                                            <p:strVal val="0-#ppt_w/2"/>
                                          </p:val>
                                        </p:tav>
                                        <p:tav tm="100000">
                                          <p:val>
                                            <p:strVal val="#ppt_x"/>
                                          </p:val>
                                        </p:tav>
                                      </p:tavLst>
                                    </p:anim>
                                    <p:anim calcmode="lin" valueType="num">
                                      <p:cBhvr additive="base">
                                        <p:cTn id="74" dur="500" fill="hold"/>
                                        <p:tgtEl>
                                          <p:spTgt spid="419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37895" grpId="0" bldLvl="0" animBg="1"/>
      <p:bldP spid="41993" grpId="0" bldLvl="0" animBg="1"/>
      <p:bldP spid="4199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5613" y="1168400"/>
            <a:ext cx="6705600" cy="646113"/>
          </a:xfrm>
          <a:prstGeom prst="rect">
            <a:avLst/>
          </a:prstGeom>
          <a:noFill/>
          <a:ln w="9525">
            <a:noFill/>
            <a:miter lim="800000"/>
          </a:ln>
        </p:spPr>
        <p:txBody>
          <a:bodyPr>
            <a:spAutoFit/>
          </a:bodyPr>
          <a:lstStyle/>
          <a:p>
            <a:pPr marR="0" algn="l" defTabSz="914400">
              <a:spcBef>
                <a:spcPct val="50000"/>
              </a:spcBef>
              <a:buClrTx/>
              <a:buSzTx/>
              <a:buFontTx/>
              <a:buNone/>
              <a:defRPr/>
            </a:pPr>
            <a:r>
              <a:rPr kumimoji="1" lang="zh-CN" altLang="en-US" sz="3200" kern="1200" cap="none" spc="0" normalizeH="0" baseline="0" noProof="0" dirty="0">
                <a:latin typeface="+mn-ea"/>
                <a:ea typeface="+mn-ea"/>
                <a:cs typeface="+mn-cs"/>
              </a:rPr>
              <a:t>现实科学与工程问题的解决步骤</a:t>
            </a:r>
            <a:r>
              <a:rPr kumimoji="1" lang="zh-CN" altLang="en-US" sz="3600" b="1" kern="1200" cap="none" spc="0" normalizeH="0" baseline="0" noProof="0" dirty="0">
                <a:latin typeface="+mn-ea"/>
                <a:ea typeface="+mn-ea"/>
                <a:cs typeface="+mn-cs"/>
              </a:rPr>
              <a:t>：</a:t>
            </a:r>
          </a:p>
        </p:txBody>
      </p:sp>
      <p:sp>
        <p:nvSpPr>
          <p:cNvPr id="51203" name="Text Box 3"/>
          <p:cNvSpPr txBox="1"/>
          <p:nvPr/>
        </p:nvSpPr>
        <p:spPr>
          <a:xfrm>
            <a:off x="327025" y="1895475"/>
            <a:ext cx="2438400" cy="519113"/>
          </a:xfrm>
          <a:prstGeom prst="rect">
            <a:avLst/>
          </a:prstGeom>
          <a:noFill/>
          <a:ln w="9525">
            <a:noFill/>
          </a:ln>
        </p:spPr>
        <p:txBody>
          <a:bodyPr>
            <a:spAutoFit/>
          </a:bodyPr>
          <a:lstStyle/>
          <a:p>
            <a:pPr algn="l">
              <a:spcBef>
                <a:spcPct val="50000"/>
              </a:spcBef>
            </a:pPr>
            <a:r>
              <a:rPr lang="zh-CN" altLang="en-US" sz="2800" b="1" dirty="0">
                <a:solidFill>
                  <a:srgbClr val="0000CC"/>
                </a:solidFill>
                <a:latin typeface="Tahoma" panose="020B0604030504040204" pitchFamily="34" charset="0"/>
                <a:ea typeface="隶书" panose="02010509060101010101" pitchFamily="49" charset="-122"/>
              </a:rPr>
              <a:t>实际问题</a:t>
            </a:r>
          </a:p>
        </p:txBody>
      </p:sp>
      <p:sp>
        <p:nvSpPr>
          <p:cNvPr id="51204" name="Text Box 4"/>
          <p:cNvSpPr txBox="1"/>
          <p:nvPr/>
        </p:nvSpPr>
        <p:spPr>
          <a:xfrm>
            <a:off x="327025" y="2809875"/>
            <a:ext cx="2733675" cy="519113"/>
          </a:xfrm>
          <a:prstGeom prst="rect">
            <a:avLst/>
          </a:prstGeom>
          <a:noFill/>
          <a:ln w="9525">
            <a:noFill/>
          </a:ln>
        </p:spPr>
        <p:txBody>
          <a:bodyPr>
            <a:spAutoFit/>
          </a:bodyPr>
          <a:lstStyle/>
          <a:p>
            <a:pPr algn="l">
              <a:spcBef>
                <a:spcPct val="50000"/>
              </a:spcBef>
            </a:pPr>
            <a:r>
              <a:rPr lang="zh-CN" altLang="en-US" sz="2800" b="1" dirty="0">
                <a:solidFill>
                  <a:srgbClr val="0000CC"/>
                </a:solidFill>
                <a:latin typeface="Tahoma" panose="020B0604030504040204" pitchFamily="34" charset="0"/>
                <a:ea typeface="隶书" panose="02010509060101010101" pitchFamily="49" charset="-122"/>
              </a:rPr>
              <a:t>建立数学模型</a:t>
            </a:r>
          </a:p>
        </p:txBody>
      </p:sp>
      <p:sp>
        <p:nvSpPr>
          <p:cNvPr id="51205" name="Text Box 5"/>
          <p:cNvSpPr txBox="1"/>
          <p:nvPr/>
        </p:nvSpPr>
        <p:spPr>
          <a:xfrm>
            <a:off x="327025" y="3775075"/>
            <a:ext cx="3197225" cy="519113"/>
          </a:xfrm>
          <a:prstGeom prst="rect">
            <a:avLst/>
          </a:prstGeom>
          <a:noFill/>
          <a:ln w="9525">
            <a:noFill/>
          </a:ln>
        </p:spPr>
        <p:txBody>
          <a:bodyPr>
            <a:spAutoFit/>
          </a:bodyPr>
          <a:lstStyle/>
          <a:p>
            <a:pPr algn="l">
              <a:spcBef>
                <a:spcPct val="50000"/>
              </a:spcBef>
            </a:pPr>
            <a:r>
              <a:rPr lang="zh-CN" altLang="en-US" sz="2800" b="1" dirty="0">
                <a:solidFill>
                  <a:srgbClr val="0000CC"/>
                </a:solidFill>
                <a:latin typeface="Tahoma" panose="020B0604030504040204" pitchFamily="34" charset="0"/>
                <a:ea typeface="隶书" panose="02010509060101010101" pitchFamily="49" charset="-122"/>
              </a:rPr>
              <a:t>构造数值算法</a:t>
            </a:r>
          </a:p>
        </p:txBody>
      </p:sp>
      <p:sp>
        <p:nvSpPr>
          <p:cNvPr id="51206" name="Text Box 6"/>
          <p:cNvSpPr txBox="1"/>
          <p:nvPr/>
        </p:nvSpPr>
        <p:spPr>
          <a:xfrm>
            <a:off x="327025" y="4689475"/>
            <a:ext cx="1828800" cy="519113"/>
          </a:xfrm>
          <a:prstGeom prst="rect">
            <a:avLst/>
          </a:prstGeom>
          <a:noFill/>
          <a:ln w="9525">
            <a:noFill/>
          </a:ln>
        </p:spPr>
        <p:txBody>
          <a:bodyPr>
            <a:spAutoFit/>
          </a:bodyPr>
          <a:lstStyle/>
          <a:p>
            <a:pPr algn="l">
              <a:spcBef>
                <a:spcPct val="50000"/>
              </a:spcBef>
            </a:pPr>
            <a:r>
              <a:rPr lang="zh-CN" altLang="en-US" sz="2800" b="1" dirty="0">
                <a:solidFill>
                  <a:srgbClr val="0000CC"/>
                </a:solidFill>
                <a:latin typeface="Tahoma" panose="020B0604030504040204" pitchFamily="34" charset="0"/>
                <a:ea typeface="隶书" panose="02010509060101010101" pitchFamily="49" charset="-122"/>
              </a:rPr>
              <a:t>编程上机</a:t>
            </a:r>
          </a:p>
        </p:txBody>
      </p:sp>
      <p:sp>
        <p:nvSpPr>
          <p:cNvPr id="51207" name="Text Box 7"/>
          <p:cNvSpPr txBox="1"/>
          <p:nvPr/>
        </p:nvSpPr>
        <p:spPr>
          <a:xfrm>
            <a:off x="250825" y="5580063"/>
            <a:ext cx="2667000" cy="519112"/>
          </a:xfrm>
          <a:prstGeom prst="rect">
            <a:avLst/>
          </a:prstGeom>
          <a:noFill/>
          <a:ln w="9525">
            <a:noFill/>
          </a:ln>
        </p:spPr>
        <p:txBody>
          <a:bodyPr>
            <a:spAutoFit/>
          </a:bodyPr>
          <a:lstStyle/>
          <a:p>
            <a:pPr algn="l">
              <a:spcBef>
                <a:spcPct val="50000"/>
              </a:spcBef>
            </a:pPr>
            <a:r>
              <a:rPr lang="zh-CN" altLang="en-US" sz="2800" b="1" dirty="0">
                <a:solidFill>
                  <a:srgbClr val="0000CC"/>
                </a:solidFill>
                <a:latin typeface="Tahoma" panose="020B0604030504040204" pitchFamily="34" charset="0"/>
                <a:ea typeface="隶书" panose="02010509060101010101" pitchFamily="49" charset="-122"/>
              </a:rPr>
              <a:t>获取近似结果</a:t>
            </a:r>
          </a:p>
        </p:txBody>
      </p:sp>
      <p:sp>
        <p:nvSpPr>
          <p:cNvPr id="51208" name="Line 8"/>
          <p:cNvSpPr/>
          <p:nvPr/>
        </p:nvSpPr>
        <p:spPr>
          <a:xfrm flipH="1">
            <a:off x="1228725" y="2378075"/>
            <a:ext cx="0" cy="457200"/>
          </a:xfrm>
          <a:prstGeom prst="line">
            <a:avLst/>
          </a:prstGeom>
          <a:ln w="38100" cap="flat" cmpd="sng">
            <a:solidFill>
              <a:schemeClr val="tx1"/>
            </a:solidFill>
            <a:prstDash val="solid"/>
            <a:miter/>
            <a:headEnd type="none" w="med" len="med"/>
            <a:tailEnd type="triangle" w="med" len="med"/>
          </a:ln>
        </p:spPr>
      </p:sp>
      <p:sp>
        <p:nvSpPr>
          <p:cNvPr id="51209" name="Line 9"/>
          <p:cNvSpPr/>
          <p:nvPr/>
        </p:nvSpPr>
        <p:spPr>
          <a:xfrm flipH="1">
            <a:off x="1228725" y="3305175"/>
            <a:ext cx="0" cy="457200"/>
          </a:xfrm>
          <a:prstGeom prst="line">
            <a:avLst/>
          </a:prstGeom>
          <a:ln w="38100" cap="flat" cmpd="sng">
            <a:solidFill>
              <a:schemeClr val="tx1"/>
            </a:solidFill>
            <a:prstDash val="solid"/>
            <a:miter/>
            <a:headEnd type="none" w="med" len="med"/>
            <a:tailEnd type="triangle" w="med" len="med"/>
          </a:ln>
        </p:spPr>
      </p:sp>
      <p:sp>
        <p:nvSpPr>
          <p:cNvPr id="51210" name="Line 10"/>
          <p:cNvSpPr/>
          <p:nvPr/>
        </p:nvSpPr>
        <p:spPr>
          <a:xfrm flipH="1">
            <a:off x="1216025" y="4295775"/>
            <a:ext cx="0" cy="457200"/>
          </a:xfrm>
          <a:prstGeom prst="line">
            <a:avLst/>
          </a:prstGeom>
          <a:ln w="38100" cap="flat" cmpd="sng">
            <a:solidFill>
              <a:schemeClr val="tx1"/>
            </a:solidFill>
            <a:prstDash val="solid"/>
            <a:miter/>
            <a:headEnd type="none" w="med" len="med"/>
            <a:tailEnd type="triangle" w="med" len="med"/>
          </a:ln>
        </p:spPr>
      </p:sp>
      <p:sp>
        <p:nvSpPr>
          <p:cNvPr id="51211" name="Line 11"/>
          <p:cNvSpPr/>
          <p:nvPr/>
        </p:nvSpPr>
        <p:spPr>
          <a:xfrm flipH="1">
            <a:off x="1203325" y="5197475"/>
            <a:ext cx="0" cy="457200"/>
          </a:xfrm>
          <a:prstGeom prst="line">
            <a:avLst/>
          </a:prstGeom>
          <a:ln w="38100" cap="flat" cmpd="sng">
            <a:solidFill>
              <a:schemeClr val="tx1"/>
            </a:solidFill>
            <a:prstDash val="solid"/>
            <a:miter/>
            <a:headEnd type="none" w="med" len="med"/>
            <a:tailEnd type="triangle" w="med" len="med"/>
          </a:ln>
        </p:spPr>
      </p:sp>
      <p:sp>
        <p:nvSpPr>
          <p:cNvPr id="51212" name="AutoShape 12"/>
          <p:cNvSpPr/>
          <p:nvPr/>
        </p:nvSpPr>
        <p:spPr>
          <a:xfrm>
            <a:off x="3005138" y="4954588"/>
            <a:ext cx="3413125" cy="1358900"/>
          </a:xfrm>
          <a:prstGeom prst="wedgeRoundRectCallout">
            <a:avLst>
              <a:gd name="adj1" fmla="val -79255"/>
              <a:gd name="adj2" fmla="val -104671"/>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l"/>
            <a:r>
              <a:rPr lang="zh-CN" altLang="en-US" sz="2400" b="1" dirty="0">
                <a:latin typeface="Tahoma" panose="020B0604030504040204" pitchFamily="34" charset="0"/>
                <a:ea typeface="楷体_GB2312" pitchFamily="49" charset="-122"/>
              </a:rPr>
              <a:t>计算方法是一种研究并解决数学问题的数值</a:t>
            </a:r>
            <a:r>
              <a:rPr lang="zh-CN" altLang="en-US" sz="2400" b="1" dirty="0">
                <a:solidFill>
                  <a:srgbClr val="FF0000"/>
                </a:solidFill>
                <a:latin typeface="Tahoma" panose="020B0604030504040204" pitchFamily="34" charset="0"/>
                <a:ea typeface="楷体_GB2312" pitchFamily="49" charset="-122"/>
              </a:rPr>
              <a:t>近似解</a:t>
            </a:r>
            <a:r>
              <a:rPr lang="zh-CN" altLang="en-US" sz="2400" b="1" dirty="0">
                <a:latin typeface="Tahoma" panose="020B0604030504040204" pitchFamily="34" charset="0"/>
                <a:ea typeface="楷体_GB2312" pitchFamily="49" charset="-122"/>
              </a:rPr>
              <a:t>方法</a:t>
            </a:r>
          </a:p>
        </p:txBody>
      </p:sp>
      <p:sp>
        <p:nvSpPr>
          <p:cNvPr id="45069" name="Text Box 13"/>
          <p:cNvSpPr txBox="1">
            <a:spLocks noChangeArrowheads="1"/>
          </p:cNvSpPr>
          <p:nvPr/>
        </p:nvSpPr>
        <p:spPr bwMode="auto">
          <a:xfrm>
            <a:off x="3113088" y="2060575"/>
            <a:ext cx="5327650" cy="3043555"/>
          </a:xfrm>
          <a:prstGeom prst="rect">
            <a:avLst/>
          </a:prstGeom>
          <a:noFill/>
          <a:ln w="9525">
            <a:noFill/>
            <a:miter lim="800000"/>
          </a:ln>
        </p:spPr>
        <p:txBody>
          <a:bodyPr>
            <a:spAutoFit/>
          </a:bodyPr>
          <a:lstStyle/>
          <a:p>
            <a:pPr marR="0" algn="l" defTabSz="914400">
              <a:lnSpc>
                <a:spcPct val="130000"/>
              </a:lnSpc>
              <a:spcBef>
                <a:spcPct val="50000"/>
              </a:spcBef>
              <a:buClrTx/>
              <a:buSzTx/>
              <a:buFontTx/>
              <a:buNone/>
              <a:defRPr/>
            </a:pPr>
            <a:r>
              <a:rPr kumimoji="1" lang="en-US" altLang="zh-CN" sz="2400" kern="1200" cap="none" spc="0" normalizeH="0" baseline="0" noProof="0" dirty="0">
                <a:latin typeface="楷体_GB2312" pitchFamily="49" charset="-122"/>
                <a:ea typeface="楷体_GB2312" pitchFamily="49" charset="-122"/>
                <a:cs typeface="+mn-cs"/>
              </a:rPr>
              <a:t>  </a:t>
            </a:r>
            <a:r>
              <a:rPr kumimoji="1" lang="zh-CN" altLang="en-US" sz="2400" kern="1200" cap="none" spc="0" normalizeH="0" baseline="0" noProof="0" dirty="0">
                <a:latin typeface="+mn-ea"/>
                <a:ea typeface="+mn-ea"/>
                <a:cs typeface="+mn-cs"/>
              </a:rPr>
              <a:t>随着计算机的飞速发展，数值分析方法已深入到计算物理、计算力学、计算化学、计算生物学、计算经济学等各个领域。本课程仅介绍最常用的数学模型的最基本的数值分析方法。</a:t>
            </a:r>
          </a:p>
          <a:p>
            <a:pPr marR="0" defTabSz="914400">
              <a:spcBef>
                <a:spcPct val="50000"/>
              </a:spcBef>
              <a:buClrTx/>
              <a:buSzTx/>
              <a:buFontTx/>
              <a:buNone/>
              <a:defRPr/>
            </a:pPr>
            <a:endParaRPr kumimoji="1" lang="en-US" altLang="zh-CN" sz="2400" kern="1200" cap="none" spc="0" normalizeH="0" baseline="0" noProof="0" dirty="0">
              <a:latin typeface="Tahoma" panose="020B0604030504040204" pitchFamily="34" charset="0"/>
              <a:ea typeface="黑体" panose="02010609060101010101" pitchFamily="2" charset="-122"/>
              <a:cs typeface="+mn-cs"/>
            </a:endParaRPr>
          </a:p>
        </p:txBody>
      </p:sp>
      <p:sp>
        <p:nvSpPr>
          <p:cNvPr id="60430" name="Rectangle 14"/>
          <p:cNvSpPr>
            <a:spLocks noChangeArrowheads="1"/>
          </p:cNvSpPr>
          <p:nvPr/>
        </p:nvSpPr>
        <p:spPr bwMode="auto">
          <a:xfrm>
            <a:off x="269875" y="198438"/>
            <a:ext cx="8399463" cy="641350"/>
          </a:xfrm>
          <a:prstGeom prst="rect">
            <a:avLst/>
          </a:prstGeom>
          <a:noFill/>
          <a:ln w="12700" algn="ctr">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A31221"/>
                </a:solidFill>
                <a:effectLst/>
                <a:uLnTx/>
                <a:uFillTx/>
                <a:latin typeface="华文细黑" panose="02010600040101010101" pitchFamily="2" charset="-122"/>
                <a:ea typeface="隶书" panose="02010509060101010101" pitchFamily="49" charset="-122"/>
                <a:cs typeface="+mn-cs"/>
              </a:rPr>
              <a:t>          </a:t>
            </a:r>
            <a:r>
              <a:rPr kumimoji="0" lang="zh-CN" altLang="en-US" sz="3600" b="0" i="0" u="none" strike="noStrike" kern="1200" cap="none" spc="0" normalizeH="0" baseline="0" noProof="0" dirty="0">
                <a:ln>
                  <a:noFill/>
                </a:ln>
                <a:solidFill>
                  <a:schemeClr val="tx1"/>
                </a:solidFill>
                <a:effectLst/>
                <a:uLnTx/>
                <a:uFillTx/>
                <a:latin typeface="+mn-ea"/>
                <a:ea typeface="+mn-ea"/>
                <a:cs typeface="+mn-cs"/>
              </a:rPr>
              <a:t>数值计算方法算法</a:t>
            </a:r>
            <a:r>
              <a:rPr kumimoji="0" lang="zh-CN" altLang="en-US" sz="3600" b="0" i="0" u="none" strike="noStrike" kern="1200" cap="none" spc="0" normalizeH="0" baseline="0" noProof="0" dirty="0">
                <a:ln>
                  <a:noFill/>
                </a:ln>
                <a:solidFill>
                  <a:srgbClr val="FF0000"/>
                </a:solidFill>
                <a:effectLst/>
                <a:uLnTx/>
                <a:uFillTx/>
                <a:latin typeface="+mn-ea"/>
                <a:ea typeface="+mn-ea"/>
                <a:cs typeface="+mn-cs"/>
              </a:rPr>
              <a:t>流程图</a:t>
            </a:r>
          </a:p>
        </p:txBody>
      </p:sp>
      <p:sp>
        <p:nvSpPr>
          <p:cNvPr id="15" name="日期占位符 1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BA51FE-867D-482D-B8DE-3E8691C0ED0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 name="灯片编号占位符 15"/>
          <p:cNvSpPr txBox="1">
            <a:spLocks noGrp="1"/>
          </p:cNvSpPr>
          <p:nvPr>
            <p:ph type="sldNum" sz="quarter" idx="12"/>
          </p:nvPr>
        </p:nvSpPr>
        <p:spPr bwMode="auto">
          <a:xfrm>
            <a:off x="7524750" y="6356668"/>
            <a:ext cx="933450" cy="457200"/>
          </a:xfrm>
        </p:spPr>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11</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0-#ppt_w/2"/>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 calcmode="lin" valueType="num">
                                      <p:cBhvr additive="base">
                                        <p:cTn id="13" dur="500" fill="hold"/>
                                        <p:tgtEl>
                                          <p:spTgt spid="51203"/>
                                        </p:tgtEl>
                                        <p:attrNameLst>
                                          <p:attrName>ppt_x</p:attrName>
                                        </p:attrNameLst>
                                      </p:cBhvr>
                                      <p:tavLst>
                                        <p:tav tm="0">
                                          <p:val>
                                            <p:strVal val="0-#ppt_w/2"/>
                                          </p:val>
                                        </p:tav>
                                        <p:tav tm="100000">
                                          <p:val>
                                            <p:strVal val="#ppt_x"/>
                                          </p:val>
                                        </p:tav>
                                      </p:tavLst>
                                    </p:anim>
                                    <p:anim calcmode="lin" valueType="num">
                                      <p:cBhvr additive="base">
                                        <p:cTn id="14" dur="500" fill="hold"/>
                                        <p:tgtEl>
                                          <p:spTgt spid="5120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8"/>
                                        </p:tgtEl>
                                        <p:attrNameLst>
                                          <p:attrName>style.visibility</p:attrName>
                                        </p:attrNameLst>
                                      </p:cBhvr>
                                      <p:to>
                                        <p:strVal val="visible"/>
                                      </p:to>
                                    </p:set>
                                    <p:anim calcmode="lin" valueType="num">
                                      <p:cBhvr additive="base">
                                        <p:cTn id="19" dur="500" fill="hold"/>
                                        <p:tgtEl>
                                          <p:spTgt spid="51208"/>
                                        </p:tgtEl>
                                        <p:attrNameLst>
                                          <p:attrName>ppt_x</p:attrName>
                                        </p:attrNameLst>
                                      </p:cBhvr>
                                      <p:tavLst>
                                        <p:tav tm="0">
                                          <p:val>
                                            <p:strVal val="#ppt_x"/>
                                          </p:val>
                                        </p:tav>
                                        <p:tav tm="100000">
                                          <p:val>
                                            <p:strVal val="#ppt_x"/>
                                          </p:val>
                                        </p:tav>
                                      </p:tavLst>
                                    </p:anim>
                                    <p:anim calcmode="lin" valueType="num">
                                      <p:cBhvr additive="base">
                                        <p:cTn id="20" dur="500" fill="hold"/>
                                        <p:tgtEl>
                                          <p:spTgt spid="512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1204"/>
                                        </p:tgtEl>
                                        <p:attrNameLst>
                                          <p:attrName>style.visibility</p:attrName>
                                        </p:attrNameLst>
                                      </p:cBhvr>
                                      <p:to>
                                        <p:strVal val="visible"/>
                                      </p:to>
                                    </p:set>
                                    <p:anim calcmode="lin" valueType="num">
                                      <p:cBhvr additive="base">
                                        <p:cTn id="25" dur="500" fill="hold"/>
                                        <p:tgtEl>
                                          <p:spTgt spid="51204"/>
                                        </p:tgtEl>
                                        <p:attrNameLst>
                                          <p:attrName>ppt_x</p:attrName>
                                        </p:attrNameLst>
                                      </p:cBhvr>
                                      <p:tavLst>
                                        <p:tav tm="0">
                                          <p:val>
                                            <p:strVal val="0-#ppt_w/2"/>
                                          </p:val>
                                        </p:tav>
                                        <p:tav tm="100000">
                                          <p:val>
                                            <p:strVal val="#ppt_x"/>
                                          </p:val>
                                        </p:tav>
                                      </p:tavLst>
                                    </p:anim>
                                    <p:anim calcmode="lin" valueType="num">
                                      <p:cBhvr additive="base">
                                        <p:cTn id="26" dur="500" fill="hold"/>
                                        <p:tgtEl>
                                          <p:spTgt spid="5120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09"/>
                                        </p:tgtEl>
                                        <p:attrNameLst>
                                          <p:attrName>style.visibility</p:attrName>
                                        </p:attrNameLst>
                                      </p:cBhvr>
                                      <p:to>
                                        <p:strVal val="visible"/>
                                      </p:to>
                                    </p:set>
                                    <p:anim calcmode="lin" valueType="num">
                                      <p:cBhvr additive="base">
                                        <p:cTn id="31" dur="500" fill="hold"/>
                                        <p:tgtEl>
                                          <p:spTgt spid="51209"/>
                                        </p:tgtEl>
                                        <p:attrNameLst>
                                          <p:attrName>ppt_x</p:attrName>
                                        </p:attrNameLst>
                                      </p:cBhvr>
                                      <p:tavLst>
                                        <p:tav tm="0">
                                          <p:val>
                                            <p:strVal val="#ppt_x"/>
                                          </p:val>
                                        </p:tav>
                                        <p:tav tm="100000">
                                          <p:val>
                                            <p:strVal val="#ppt_x"/>
                                          </p:val>
                                        </p:tav>
                                      </p:tavLst>
                                    </p:anim>
                                    <p:anim calcmode="lin" valueType="num">
                                      <p:cBhvr additive="base">
                                        <p:cTn id="32" dur="500" fill="hold"/>
                                        <p:tgtEl>
                                          <p:spTgt spid="5120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51205"/>
                                        </p:tgtEl>
                                        <p:attrNameLst>
                                          <p:attrName>style.visibility</p:attrName>
                                        </p:attrNameLst>
                                      </p:cBhvr>
                                      <p:to>
                                        <p:strVal val="visible"/>
                                      </p:to>
                                    </p:set>
                                    <p:anim calcmode="lin" valueType="num">
                                      <p:cBhvr additive="base">
                                        <p:cTn id="37" dur="500" fill="hold"/>
                                        <p:tgtEl>
                                          <p:spTgt spid="51205"/>
                                        </p:tgtEl>
                                        <p:attrNameLst>
                                          <p:attrName>ppt_x</p:attrName>
                                        </p:attrNameLst>
                                      </p:cBhvr>
                                      <p:tavLst>
                                        <p:tav tm="0">
                                          <p:val>
                                            <p:strVal val="0-#ppt_w/2"/>
                                          </p:val>
                                        </p:tav>
                                        <p:tav tm="100000">
                                          <p:val>
                                            <p:strVal val="#ppt_x"/>
                                          </p:val>
                                        </p:tav>
                                      </p:tavLst>
                                    </p:anim>
                                    <p:anim calcmode="lin" valueType="num">
                                      <p:cBhvr additive="base">
                                        <p:cTn id="38" dur="500" fill="hold"/>
                                        <p:tgtEl>
                                          <p:spTgt spid="51205"/>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10"/>
                                        </p:tgtEl>
                                        <p:attrNameLst>
                                          <p:attrName>style.visibility</p:attrName>
                                        </p:attrNameLst>
                                      </p:cBhvr>
                                      <p:to>
                                        <p:strVal val="visible"/>
                                      </p:to>
                                    </p:set>
                                    <p:anim calcmode="lin" valueType="num">
                                      <p:cBhvr additive="base">
                                        <p:cTn id="43" dur="500" fill="hold"/>
                                        <p:tgtEl>
                                          <p:spTgt spid="51210"/>
                                        </p:tgtEl>
                                        <p:attrNameLst>
                                          <p:attrName>ppt_x</p:attrName>
                                        </p:attrNameLst>
                                      </p:cBhvr>
                                      <p:tavLst>
                                        <p:tav tm="0">
                                          <p:val>
                                            <p:strVal val="#ppt_x"/>
                                          </p:val>
                                        </p:tav>
                                        <p:tav tm="100000">
                                          <p:val>
                                            <p:strVal val="#ppt_x"/>
                                          </p:val>
                                        </p:tav>
                                      </p:tavLst>
                                    </p:anim>
                                    <p:anim calcmode="lin" valueType="num">
                                      <p:cBhvr additive="base">
                                        <p:cTn id="44"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51206"/>
                                        </p:tgtEl>
                                        <p:attrNameLst>
                                          <p:attrName>style.visibility</p:attrName>
                                        </p:attrNameLst>
                                      </p:cBhvr>
                                      <p:to>
                                        <p:strVal val="visible"/>
                                      </p:to>
                                    </p:set>
                                    <p:anim calcmode="lin" valueType="num">
                                      <p:cBhvr additive="base">
                                        <p:cTn id="49" dur="500" fill="hold"/>
                                        <p:tgtEl>
                                          <p:spTgt spid="51206"/>
                                        </p:tgtEl>
                                        <p:attrNameLst>
                                          <p:attrName>ppt_x</p:attrName>
                                        </p:attrNameLst>
                                      </p:cBhvr>
                                      <p:tavLst>
                                        <p:tav tm="0">
                                          <p:val>
                                            <p:strVal val="0-#ppt_w/2"/>
                                          </p:val>
                                        </p:tav>
                                        <p:tav tm="100000">
                                          <p:val>
                                            <p:strVal val="#ppt_x"/>
                                          </p:val>
                                        </p:tav>
                                      </p:tavLst>
                                    </p:anim>
                                    <p:anim calcmode="lin" valueType="num">
                                      <p:cBhvr additive="base">
                                        <p:cTn id="50" dur="500" fill="hold"/>
                                        <p:tgtEl>
                                          <p:spTgt spid="5120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1211"/>
                                        </p:tgtEl>
                                        <p:attrNameLst>
                                          <p:attrName>style.visibility</p:attrName>
                                        </p:attrNameLst>
                                      </p:cBhvr>
                                      <p:to>
                                        <p:strVal val="visible"/>
                                      </p:to>
                                    </p:set>
                                    <p:anim calcmode="lin" valueType="num">
                                      <p:cBhvr additive="base">
                                        <p:cTn id="55" dur="500" fill="hold"/>
                                        <p:tgtEl>
                                          <p:spTgt spid="51211"/>
                                        </p:tgtEl>
                                        <p:attrNameLst>
                                          <p:attrName>ppt_x</p:attrName>
                                        </p:attrNameLst>
                                      </p:cBhvr>
                                      <p:tavLst>
                                        <p:tav tm="0">
                                          <p:val>
                                            <p:strVal val="#ppt_x"/>
                                          </p:val>
                                        </p:tav>
                                        <p:tav tm="100000">
                                          <p:val>
                                            <p:strVal val="#ppt_x"/>
                                          </p:val>
                                        </p:tav>
                                      </p:tavLst>
                                    </p:anim>
                                    <p:anim calcmode="lin" valueType="num">
                                      <p:cBhvr additive="base">
                                        <p:cTn id="56" dur="500" fill="hold"/>
                                        <p:tgtEl>
                                          <p:spTgt spid="512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51207"/>
                                        </p:tgtEl>
                                        <p:attrNameLst>
                                          <p:attrName>style.visibility</p:attrName>
                                        </p:attrNameLst>
                                      </p:cBhvr>
                                      <p:to>
                                        <p:strVal val="visible"/>
                                      </p:to>
                                    </p:set>
                                    <p:anim calcmode="lin" valueType="num">
                                      <p:cBhvr additive="base">
                                        <p:cTn id="61" dur="500" fill="hold"/>
                                        <p:tgtEl>
                                          <p:spTgt spid="51207"/>
                                        </p:tgtEl>
                                        <p:attrNameLst>
                                          <p:attrName>ppt_x</p:attrName>
                                        </p:attrNameLst>
                                      </p:cBhvr>
                                      <p:tavLst>
                                        <p:tav tm="0">
                                          <p:val>
                                            <p:strVal val="0-#ppt_w/2"/>
                                          </p:val>
                                        </p:tav>
                                        <p:tav tm="100000">
                                          <p:val>
                                            <p:strVal val="#ppt_x"/>
                                          </p:val>
                                        </p:tav>
                                      </p:tavLst>
                                    </p:anim>
                                    <p:anim calcmode="lin" valueType="num">
                                      <p:cBhvr additive="base">
                                        <p:cTn id="62" dur="500" fill="hold"/>
                                        <p:tgtEl>
                                          <p:spTgt spid="51207"/>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9" fill="hold" grpId="0" nodeType="clickEffect">
                                  <p:stCondLst>
                                    <p:cond delay="0"/>
                                  </p:stCondLst>
                                  <p:childTnLst>
                                    <p:set>
                                      <p:cBhvr>
                                        <p:cTn id="66" dur="1" fill="hold">
                                          <p:stCondLst>
                                            <p:cond delay="0"/>
                                          </p:stCondLst>
                                        </p:cTn>
                                        <p:tgtEl>
                                          <p:spTgt spid="51212"/>
                                        </p:tgtEl>
                                        <p:attrNameLst>
                                          <p:attrName>style.visibility</p:attrName>
                                        </p:attrNameLst>
                                      </p:cBhvr>
                                      <p:to>
                                        <p:strVal val="visible"/>
                                      </p:to>
                                    </p:set>
                                    <p:anim calcmode="lin" valueType="num">
                                      <p:cBhvr additive="base">
                                        <p:cTn id="67" dur="500" fill="hold"/>
                                        <p:tgtEl>
                                          <p:spTgt spid="51212"/>
                                        </p:tgtEl>
                                        <p:attrNameLst>
                                          <p:attrName>ppt_x</p:attrName>
                                        </p:attrNameLst>
                                      </p:cBhvr>
                                      <p:tavLst>
                                        <p:tav tm="0">
                                          <p:val>
                                            <p:strVal val="0-#ppt_w/2"/>
                                          </p:val>
                                        </p:tav>
                                        <p:tav tm="100000">
                                          <p:val>
                                            <p:strVal val="#ppt_x"/>
                                          </p:val>
                                        </p:tav>
                                      </p:tavLst>
                                    </p:anim>
                                    <p:anim calcmode="lin" valueType="num">
                                      <p:cBhvr additive="base">
                                        <p:cTn id="68" dur="500" fill="hold"/>
                                        <p:tgtEl>
                                          <p:spTgt spid="51212"/>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9" fill="hold" grpId="0" nodeType="clickEffect">
                                  <p:stCondLst>
                                    <p:cond delay="0"/>
                                  </p:stCondLst>
                                  <p:childTnLst>
                                    <p:set>
                                      <p:cBhvr>
                                        <p:cTn id="72" dur="1" fill="hold">
                                          <p:stCondLst>
                                            <p:cond delay="0"/>
                                          </p:stCondLst>
                                        </p:cTn>
                                        <p:tgtEl>
                                          <p:spTgt spid="45069"/>
                                        </p:tgtEl>
                                        <p:attrNameLst>
                                          <p:attrName>style.visibility</p:attrName>
                                        </p:attrNameLst>
                                      </p:cBhvr>
                                      <p:to>
                                        <p:strVal val="visible"/>
                                      </p:to>
                                    </p:set>
                                    <p:anim calcmode="lin" valueType="num">
                                      <p:cBhvr additive="base">
                                        <p:cTn id="73" dur="500" fill="hold"/>
                                        <p:tgtEl>
                                          <p:spTgt spid="45069"/>
                                        </p:tgtEl>
                                        <p:attrNameLst>
                                          <p:attrName>ppt_x</p:attrName>
                                        </p:attrNameLst>
                                      </p:cBhvr>
                                      <p:tavLst>
                                        <p:tav tm="0">
                                          <p:val>
                                            <p:strVal val="0-#ppt_w/2"/>
                                          </p:val>
                                        </p:tav>
                                        <p:tav tm="100000">
                                          <p:val>
                                            <p:strVal val="#ppt_x"/>
                                          </p:val>
                                        </p:tav>
                                      </p:tavLst>
                                    </p:anim>
                                    <p:anim calcmode="lin" valueType="num">
                                      <p:cBhvr additive="base">
                                        <p:cTn id="74" dur="500" fill="hold"/>
                                        <p:tgtEl>
                                          <p:spTgt spid="450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51203" grpId="0"/>
      <p:bldP spid="51204" grpId="0"/>
      <p:bldP spid="51205" grpId="0"/>
      <p:bldP spid="51206" grpId="0"/>
      <p:bldP spid="51207" grpId="0"/>
      <p:bldP spid="51212" grpId="0" animBg="1"/>
      <p:bldP spid="450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9099D9D-25F2-4C18-B4CC-478F0B2E2C1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12</a:t>
            </a:fld>
            <a:endParaRPr lang="en-US" altLang="zh-CN" sz="1600" dirty="0">
              <a:latin typeface="Arial" panose="020B0604020202020204" pitchFamily="34" charset="0"/>
            </a:endParaRPr>
          </a:p>
        </p:txBody>
      </p:sp>
      <p:sp>
        <p:nvSpPr>
          <p:cNvPr id="4" name="矩形 3"/>
          <p:cNvSpPr/>
          <p:nvPr/>
        </p:nvSpPr>
        <p:spPr>
          <a:xfrm>
            <a:off x="1043305" y="549275"/>
            <a:ext cx="6650355" cy="64516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数值计算方法算法的</a:t>
            </a:r>
            <a:r>
              <a:rPr kumimoji="0" lang="zh-CN" altLang="en-US" sz="36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rPr>
              <a:t>主要对象</a:t>
            </a:r>
            <a:endParaRPr kumimoji="0" lang="zh-CN" altLang="en-US" sz="3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395536" y="1412875"/>
            <a:ext cx="7705725" cy="4655820"/>
          </a:xfrm>
          <a:prstGeom prst="rect">
            <a:avLst/>
          </a:prstGeom>
        </p:spPr>
        <p:txBody>
          <a:bodyPr>
            <a:noAutofit/>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Char char="Ø"/>
              <a:defRPr/>
            </a:pPr>
            <a:r>
              <a:rPr kumimoji="0" lang="en-US" altLang="zh-CN" sz="2800" b="0" i="0" u="none" strike="noStrike" kern="1200" cap="none" spc="0" normalizeH="0" baseline="0" noProof="0" dirty="0">
                <a:ln>
                  <a:noFill/>
                </a:ln>
                <a:solidFill>
                  <a:srgbClr val="0000FF"/>
                </a:solidFill>
                <a:effectLst/>
                <a:uLnTx/>
                <a:uFillTx/>
                <a:latin typeface="+mn-ea"/>
                <a:ea typeface="+mn-ea"/>
                <a:cs typeface="+mn-cs"/>
              </a:rPr>
              <a:t> </a:t>
            </a:r>
            <a:r>
              <a:rPr kumimoji="0" lang="zh-CN" altLang="en-US" sz="3600" b="1" i="0" u="none" strike="noStrike" kern="1200" cap="none" spc="0" normalizeH="0" baseline="0" noProof="0" dirty="0">
                <a:ln>
                  <a:noFill/>
                </a:ln>
                <a:solidFill>
                  <a:srgbClr val="0000FF"/>
                </a:solidFill>
                <a:effectLst/>
                <a:uLnTx/>
                <a:uFillTx/>
                <a:latin typeface="+mn-ea"/>
                <a:ea typeface="+mn-ea"/>
                <a:cs typeface="+mn-cs"/>
              </a:rPr>
              <a:t>方程求解：</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非线性方程或方程组、常微分方程、偏微分方程数值解法</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srgbClr val="0000FF"/>
                </a:solidFill>
                <a:effectLst/>
                <a:uLnTx/>
                <a:uFillTx/>
                <a:latin typeface="+mn-ea"/>
                <a:ea typeface="+mn-ea"/>
                <a:cs typeface="+mn-cs"/>
              </a:rPr>
              <a:t>  </a:t>
            </a:r>
            <a:r>
              <a:rPr kumimoji="0" lang="zh-CN" altLang="en-US" sz="3600" b="1" i="0" u="none" strike="noStrike" kern="1200" cap="none" spc="0" normalizeH="0" baseline="0" noProof="0" dirty="0">
                <a:ln>
                  <a:noFill/>
                </a:ln>
                <a:solidFill>
                  <a:srgbClr val="0000FF"/>
                </a:solidFill>
                <a:effectLst/>
                <a:uLnTx/>
                <a:uFillTx/>
                <a:latin typeface="+mn-ea"/>
                <a:ea typeface="+mn-ea"/>
                <a:cs typeface="+mn-cs"/>
              </a:rPr>
              <a:t>数值代数：</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求解线性方程组的解法（直接方法和迭代方法，还有变分方法），求矩阵的特征值与特征向量</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srgbClr val="0000FF"/>
                </a:solidFill>
                <a:effectLst/>
                <a:uLnTx/>
                <a:uFillTx/>
                <a:latin typeface="+mn-ea"/>
                <a:ea typeface="+mn-ea"/>
                <a:cs typeface="+mn-cs"/>
              </a:rPr>
              <a:t>  </a:t>
            </a:r>
            <a:r>
              <a:rPr kumimoji="0" lang="zh-CN" altLang="en-US" sz="3600" b="1" i="0" u="none" strike="noStrike" kern="1200" cap="none" spc="0" normalizeH="0" baseline="0" noProof="0" dirty="0">
                <a:ln>
                  <a:noFill/>
                </a:ln>
                <a:solidFill>
                  <a:srgbClr val="0000FF"/>
                </a:solidFill>
                <a:effectLst/>
                <a:uLnTx/>
                <a:uFillTx/>
                <a:latin typeface="+mn-ea"/>
                <a:ea typeface="+mn-ea"/>
                <a:cs typeface="+mn-cs"/>
              </a:rPr>
              <a:t>数值逼近：</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插值和数值逼近，数值微分和数值积分，数据的拟合</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CA2361-C669-4948-9977-4ACEF419F1C2}"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13</a:t>
            </a:fld>
            <a:endParaRPr lang="en-US" altLang="zh-CN" sz="1600" dirty="0">
              <a:latin typeface="Arial" panose="020B0604020202020204" pitchFamily="34" charset="0"/>
            </a:endParaRPr>
          </a:p>
        </p:txBody>
      </p:sp>
      <p:graphicFrame>
        <p:nvGraphicFramePr>
          <p:cNvPr id="4" name="Object 2"/>
          <p:cNvGraphicFramePr/>
          <p:nvPr/>
        </p:nvGraphicFramePr>
        <p:xfrm>
          <a:off x="357188" y="1071563"/>
          <a:ext cx="1071562" cy="552450"/>
        </p:xfrm>
        <a:graphic>
          <a:graphicData uri="http://schemas.openxmlformats.org/presentationml/2006/ole">
            <mc:AlternateContent xmlns:mc="http://schemas.openxmlformats.org/markup-compatibility/2006">
              <mc:Choice xmlns:v="urn:schemas-microsoft-com:vml" Requires="v">
                <p:oleObj r:id="rId2" imgW="393065" imgH="203200" progId="Equation.DSMT4">
                  <p:embed/>
                </p:oleObj>
              </mc:Choice>
              <mc:Fallback>
                <p:oleObj r:id="rId2" imgW="393065" imgH="203200" progId="Equation.DSMT4">
                  <p:embed/>
                  <p:pic>
                    <p:nvPicPr>
                      <p:cNvPr id="0" name="图片 3077"/>
                      <p:cNvPicPr/>
                      <p:nvPr/>
                    </p:nvPicPr>
                    <p:blipFill>
                      <a:blip r:embed="rId3"/>
                      <a:stretch>
                        <a:fillRect/>
                      </a:stretch>
                    </p:blipFill>
                    <p:spPr>
                      <a:xfrm>
                        <a:off x="357188" y="1071563"/>
                        <a:ext cx="1071562" cy="552450"/>
                      </a:xfrm>
                      <a:prstGeom prst="rect">
                        <a:avLst/>
                      </a:prstGeom>
                      <a:noFill/>
                      <a:ln w="38100">
                        <a:noFill/>
                        <a:miter/>
                      </a:ln>
                    </p:spPr>
                  </p:pic>
                </p:oleObj>
              </mc:Fallback>
            </mc:AlternateContent>
          </a:graphicData>
        </a:graphic>
      </p:graphicFrame>
      <p:graphicFrame>
        <p:nvGraphicFramePr>
          <p:cNvPr id="5" name="Object 3"/>
          <p:cNvGraphicFramePr/>
          <p:nvPr/>
        </p:nvGraphicFramePr>
        <p:xfrm>
          <a:off x="571500" y="1643063"/>
          <a:ext cx="5572125" cy="966787"/>
        </p:xfrm>
        <a:graphic>
          <a:graphicData uri="http://schemas.openxmlformats.org/presentationml/2006/ole">
            <mc:AlternateContent xmlns:mc="http://schemas.openxmlformats.org/markup-compatibility/2006">
              <mc:Choice xmlns:v="urn:schemas-microsoft-com:vml" Requires="v">
                <p:oleObj r:id="rId4" imgW="2487930" imgH="431800" progId="Equation.DSMT4">
                  <p:embed/>
                </p:oleObj>
              </mc:Choice>
              <mc:Fallback>
                <p:oleObj r:id="rId4" imgW="2487930" imgH="431800" progId="Equation.DSMT4">
                  <p:embed/>
                  <p:pic>
                    <p:nvPicPr>
                      <p:cNvPr id="0" name="图片 3075"/>
                      <p:cNvPicPr/>
                      <p:nvPr/>
                    </p:nvPicPr>
                    <p:blipFill>
                      <a:blip r:embed="rId5"/>
                      <a:stretch>
                        <a:fillRect/>
                      </a:stretch>
                    </p:blipFill>
                    <p:spPr>
                      <a:xfrm>
                        <a:off x="571500" y="1643063"/>
                        <a:ext cx="5572125" cy="966787"/>
                      </a:xfrm>
                      <a:prstGeom prst="rect">
                        <a:avLst/>
                      </a:prstGeom>
                      <a:noFill/>
                      <a:ln w="38100">
                        <a:noFill/>
                        <a:miter/>
                      </a:ln>
                    </p:spPr>
                  </p:pic>
                </p:oleObj>
              </mc:Fallback>
            </mc:AlternateContent>
          </a:graphicData>
        </a:graphic>
      </p:graphicFrame>
      <p:graphicFrame>
        <p:nvGraphicFramePr>
          <p:cNvPr id="6" name="Object 4"/>
          <p:cNvGraphicFramePr/>
          <p:nvPr/>
        </p:nvGraphicFramePr>
        <p:xfrm>
          <a:off x="357188" y="2410619"/>
          <a:ext cx="8418195" cy="518795"/>
        </p:xfrm>
        <a:graphic>
          <a:graphicData uri="http://schemas.openxmlformats.org/presentationml/2006/ole">
            <mc:AlternateContent xmlns:mc="http://schemas.openxmlformats.org/markup-compatibility/2006">
              <mc:Choice xmlns:v="urn:schemas-microsoft-com:vml" Requires="v">
                <p:oleObj r:id="rId6" imgW="3911600" imgH="241300" progId="Equation.DSMT4">
                  <p:embed/>
                </p:oleObj>
              </mc:Choice>
              <mc:Fallback>
                <p:oleObj r:id="rId6" imgW="3911600" imgH="241300" progId="Equation.DSMT4">
                  <p:embed/>
                  <p:pic>
                    <p:nvPicPr>
                      <p:cNvPr id="0" name="图片 3080"/>
                      <p:cNvPicPr/>
                      <p:nvPr/>
                    </p:nvPicPr>
                    <p:blipFill>
                      <a:blip r:embed="rId7"/>
                      <a:stretch>
                        <a:fillRect/>
                      </a:stretch>
                    </p:blipFill>
                    <p:spPr>
                      <a:xfrm>
                        <a:off x="357188" y="2410619"/>
                        <a:ext cx="8418195" cy="518795"/>
                      </a:xfrm>
                      <a:prstGeom prst="rect">
                        <a:avLst/>
                      </a:prstGeom>
                      <a:noFill/>
                      <a:ln w="38100">
                        <a:noFill/>
                        <a:miter/>
                      </a:ln>
                    </p:spPr>
                  </p:pic>
                </p:oleObj>
              </mc:Fallback>
            </mc:AlternateContent>
          </a:graphicData>
        </a:graphic>
      </p:graphicFrame>
      <p:graphicFrame>
        <p:nvGraphicFramePr>
          <p:cNvPr id="7" name="Object 5"/>
          <p:cNvGraphicFramePr/>
          <p:nvPr/>
        </p:nvGraphicFramePr>
        <p:xfrm>
          <a:off x="571500" y="3357563"/>
          <a:ext cx="7443788" cy="1285875"/>
        </p:xfrm>
        <a:graphic>
          <a:graphicData uri="http://schemas.openxmlformats.org/presentationml/2006/ole">
            <mc:AlternateContent xmlns:mc="http://schemas.openxmlformats.org/markup-compatibility/2006">
              <mc:Choice xmlns:v="urn:schemas-microsoft-com:vml" Requires="v">
                <p:oleObj r:id="rId8" imgW="3820795" imgH="660400" progId="Equation.DSMT4">
                  <p:embed/>
                </p:oleObj>
              </mc:Choice>
              <mc:Fallback>
                <p:oleObj r:id="rId8" imgW="3820795" imgH="660400" progId="Equation.DSMT4">
                  <p:embed/>
                  <p:pic>
                    <p:nvPicPr>
                      <p:cNvPr id="0" name="图片 3076"/>
                      <p:cNvPicPr/>
                      <p:nvPr/>
                    </p:nvPicPr>
                    <p:blipFill>
                      <a:blip r:embed="rId9"/>
                      <a:stretch>
                        <a:fillRect/>
                      </a:stretch>
                    </p:blipFill>
                    <p:spPr>
                      <a:xfrm>
                        <a:off x="571500" y="3357563"/>
                        <a:ext cx="7443788" cy="1285875"/>
                      </a:xfrm>
                      <a:prstGeom prst="rect">
                        <a:avLst/>
                      </a:prstGeom>
                      <a:noFill/>
                      <a:ln w="38100">
                        <a:noFill/>
                        <a:miter/>
                      </a:ln>
                    </p:spPr>
                  </p:pic>
                </p:oleObj>
              </mc:Fallback>
            </mc:AlternateContent>
          </a:graphicData>
        </a:graphic>
      </p:graphicFrame>
      <p:graphicFrame>
        <p:nvGraphicFramePr>
          <p:cNvPr id="8" name="Object 6"/>
          <p:cNvGraphicFramePr/>
          <p:nvPr/>
        </p:nvGraphicFramePr>
        <p:xfrm>
          <a:off x="571500" y="4286250"/>
          <a:ext cx="5367338" cy="1285875"/>
        </p:xfrm>
        <a:graphic>
          <a:graphicData uri="http://schemas.openxmlformats.org/presentationml/2006/ole">
            <mc:AlternateContent xmlns:mc="http://schemas.openxmlformats.org/markup-compatibility/2006">
              <mc:Choice xmlns:v="urn:schemas-microsoft-com:vml" Requires="v">
                <p:oleObj r:id="rId10" imgW="2437130" imgH="584200" progId="Equation.DSMT4">
                  <p:embed/>
                </p:oleObj>
              </mc:Choice>
              <mc:Fallback>
                <p:oleObj r:id="rId10" imgW="2437130" imgH="584200" progId="Equation.DSMT4">
                  <p:embed/>
                  <p:pic>
                    <p:nvPicPr>
                      <p:cNvPr id="0" name="图片 3078"/>
                      <p:cNvPicPr/>
                      <p:nvPr/>
                    </p:nvPicPr>
                    <p:blipFill>
                      <a:blip r:embed="rId11"/>
                      <a:stretch>
                        <a:fillRect/>
                      </a:stretch>
                    </p:blipFill>
                    <p:spPr>
                      <a:xfrm>
                        <a:off x="571500" y="4286250"/>
                        <a:ext cx="5367338" cy="1285875"/>
                      </a:xfrm>
                      <a:prstGeom prst="rect">
                        <a:avLst/>
                      </a:prstGeom>
                      <a:noFill/>
                      <a:ln w="38100">
                        <a:noFill/>
                        <a:miter/>
                      </a:ln>
                    </p:spPr>
                  </p:pic>
                </p:oleObj>
              </mc:Fallback>
            </mc:AlternateContent>
          </a:graphicData>
        </a:graphic>
      </p:graphicFrame>
      <p:graphicFrame>
        <p:nvGraphicFramePr>
          <p:cNvPr id="9" name="Object 7"/>
          <p:cNvGraphicFramePr/>
          <p:nvPr/>
        </p:nvGraphicFramePr>
        <p:xfrm>
          <a:off x="554514" y="5072221"/>
          <a:ext cx="5391785" cy="1125220"/>
        </p:xfrm>
        <a:graphic>
          <a:graphicData uri="http://schemas.openxmlformats.org/presentationml/2006/ole">
            <mc:AlternateContent xmlns:mc="http://schemas.openxmlformats.org/markup-compatibility/2006">
              <mc:Choice xmlns:v="urn:schemas-microsoft-com:vml" Requires="v">
                <p:oleObj r:id="rId12" imgW="2311400" imgH="482600" progId="Equation.DSMT4">
                  <p:embed/>
                </p:oleObj>
              </mc:Choice>
              <mc:Fallback>
                <p:oleObj r:id="rId12" imgW="2311400" imgH="482600" progId="Equation.DSMT4">
                  <p:embed/>
                  <p:pic>
                    <p:nvPicPr>
                      <p:cNvPr id="0" name="图片 3079"/>
                      <p:cNvPicPr/>
                      <p:nvPr/>
                    </p:nvPicPr>
                    <p:blipFill>
                      <a:blip r:embed="rId13"/>
                      <a:stretch>
                        <a:fillRect/>
                      </a:stretch>
                    </p:blipFill>
                    <p:spPr>
                      <a:xfrm>
                        <a:off x="554514" y="5072221"/>
                        <a:ext cx="5391785" cy="1125220"/>
                      </a:xfrm>
                      <a:prstGeom prst="rect">
                        <a:avLst/>
                      </a:prstGeom>
                      <a:noFill/>
                      <a:ln w="38100">
                        <a:noFill/>
                        <a:miter/>
                      </a:ln>
                    </p:spPr>
                  </p:pic>
                </p:oleObj>
              </mc:Fallback>
            </mc:AlternateContent>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492125" y="1079500"/>
            <a:ext cx="8435975" cy="5291455"/>
          </a:xfrm>
          <a:prstGeom prst="rect">
            <a:avLst/>
          </a:prstGeom>
          <a:noFill/>
          <a:ln w="9525">
            <a:noFill/>
            <a:miter lim="800000"/>
          </a:ln>
        </p:spPr>
        <p:txBody>
          <a:bodyPr>
            <a:spAutoFit/>
          </a:body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en-US" altLang="zh-CN" sz="26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a:ln>
                  <a:noFill/>
                </a:ln>
                <a:solidFill>
                  <a:srgbClr val="0000FF"/>
                </a:solidFill>
                <a:effectLst/>
                <a:uLnTx/>
                <a:uFillTx/>
                <a:latin typeface="+mn-ea"/>
                <a:ea typeface="+mn-ea"/>
                <a:cs typeface="+mn-cs"/>
              </a:rPr>
              <a:t>面向计算机：</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将各种数学问题化为在计算机上可执行的运算。</a:t>
            </a:r>
          </a:p>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a:ln>
                  <a:noFill/>
                </a:ln>
                <a:solidFill>
                  <a:srgbClr val="0000FF"/>
                </a:solidFill>
                <a:effectLst/>
                <a:uLnTx/>
                <a:uFillTx/>
                <a:latin typeface="+mn-ea"/>
                <a:ea typeface="+mn-ea"/>
                <a:cs typeface="+mn-cs"/>
              </a:rPr>
              <a:t>有可靠的理论分析</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（收敛性、稳定性、误差分析）：</a:t>
            </a:r>
          </a:p>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因为是在“支离破碎”的计算机数系上进行运算，原始数据也有误差，因而要进行“误差分析”估计解的精确度，故要关注</a:t>
            </a:r>
            <a:r>
              <a:rPr kumimoji="0" lang="zh-CN" altLang="en-US" sz="2600" b="0" i="0" u="none" strike="noStrike" kern="1200" cap="none" spc="0" normalizeH="0" baseline="0" noProof="0" dirty="0">
                <a:ln>
                  <a:noFill/>
                </a:ln>
                <a:solidFill>
                  <a:srgbClr val="FF0000"/>
                </a:solidFill>
                <a:effectLst/>
                <a:uLnTx/>
                <a:uFillTx/>
                <a:latin typeface="+mn-ea"/>
                <a:ea typeface="+mn-ea"/>
                <a:cs typeface="+mn-cs"/>
              </a:rPr>
              <a:t>数值的性态</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及</a:t>
            </a:r>
            <a:r>
              <a:rPr kumimoji="0" lang="zh-CN" altLang="en-US" sz="2600" b="0" i="0" u="none" strike="noStrike" kern="1200" cap="none" spc="0" normalizeH="0" baseline="0" noProof="0" dirty="0">
                <a:ln>
                  <a:noFill/>
                </a:ln>
                <a:solidFill>
                  <a:srgbClr val="FF0000"/>
                </a:solidFill>
                <a:effectLst/>
                <a:uLnTx/>
                <a:uFillTx/>
                <a:latin typeface="+mn-ea"/>
                <a:ea typeface="+mn-ea"/>
                <a:cs typeface="+mn-cs"/>
              </a:rPr>
              <a:t>数值方法的稳定性</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a:ln>
                  <a:noFill/>
                </a:ln>
                <a:solidFill>
                  <a:srgbClr val="0000FF"/>
                </a:solidFill>
                <a:effectLst/>
                <a:uLnTx/>
                <a:uFillTx/>
                <a:latin typeface="+mn-ea"/>
                <a:ea typeface="+mn-ea"/>
                <a:cs typeface="+mn-cs"/>
              </a:rPr>
              <a:t>要有好的算法，并考虑计算复杂性</a:t>
            </a:r>
            <a:r>
              <a:rPr kumimoji="0" lang="zh-CN" altLang="en-US" sz="2600" b="0" i="0" u="none" strike="noStrike" kern="1200" cap="none" spc="0" normalizeH="0" baseline="0" noProof="0" dirty="0">
                <a:ln>
                  <a:noFill/>
                </a:ln>
                <a:solidFill>
                  <a:schemeClr val="tx1"/>
                </a:solidFill>
                <a:effectLst/>
                <a:uLnTx/>
                <a:uFillTx/>
                <a:latin typeface="+mn-ea"/>
                <a:ea typeface="+mn-ea"/>
                <a:cs typeface="+mn-cs"/>
              </a:rPr>
              <a:t>（时间、空间）：</a:t>
            </a:r>
          </a:p>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针对所求解的数值问题研究在计算机上可执行的且有效的计算公式。</a:t>
            </a:r>
          </a:p>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600" b="0" i="0" u="none" strike="noStrike" kern="1200" cap="none" spc="0" normalizeH="0" baseline="0" noProof="0" dirty="0">
                <a:ln>
                  <a:noFill/>
                </a:ln>
                <a:solidFill>
                  <a:srgbClr val="0000FF"/>
                </a:solidFill>
                <a:effectLst/>
                <a:uLnTx/>
                <a:uFillTx/>
                <a:latin typeface="+mn-ea"/>
                <a:ea typeface="+mn-ea"/>
                <a:cs typeface="+mn-cs"/>
              </a:rPr>
              <a:t>要有数值试验</a:t>
            </a:r>
          </a:p>
        </p:txBody>
      </p:sp>
      <p:sp>
        <p:nvSpPr>
          <p:cNvPr id="63492" name="Rectangle 5"/>
          <p:cNvSpPr>
            <a:spLocks noChangeArrowheads="1"/>
          </p:cNvSpPr>
          <p:nvPr/>
        </p:nvSpPr>
        <p:spPr bwMode="auto">
          <a:xfrm>
            <a:off x="442913" y="207963"/>
            <a:ext cx="5353050" cy="645160"/>
          </a:xfrm>
          <a:prstGeom prst="rect">
            <a:avLst/>
          </a:prstGeom>
          <a:noFill/>
          <a:ln w="12700" algn="ctr">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600" b="0" i="0" u="none" strike="noStrike" kern="1200" cap="none" spc="0" normalizeH="0" baseline="0" noProof="0" dirty="0">
                <a:ln>
                  <a:noFill/>
                </a:ln>
                <a:solidFill>
                  <a:schemeClr val="tx1"/>
                </a:solidFill>
                <a:effectLst/>
                <a:uLnTx/>
                <a:uFillTx/>
                <a:latin typeface="+mn-ea"/>
                <a:ea typeface="+mn-ea"/>
                <a:cs typeface="+mn-cs"/>
              </a:rPr>
              <a:t>数值计算方法的</a:t>
            </a:r>
            <a:r>
              <a:rPr kumimoji="0" lang="zh-CN" altLang="en-US" sz="3600" b="0" i="0" u="none" strike="noStrike" kern="1200" cap="none" spc="0" normalizeH="0" baseline="0" noProof="0" dirty="0">
                <a:ln>
                  <a:noFill/>
                </a:ln>
                <a:solidFill>
                  <a:srgbClr val="FF0000"/>
                </a:solidFill>
                <a:effectLst/>
                <a:uLnTx/>
                <a:uFillTx/>
                <a:latin typeface="+mn-ea"/>
                <a:ea typeface="+mn-ea"/>
                <a:cs typeface="+mn-cs"/>
              </a:rPr>
              <a:t>特点</a:t>
            </a:r>
            <a:r>
              <a:rPr kumimoji="0" lang="zh-CN" altLang="en-US" sz="3600" b="0" i="0" u="none" strike="noStrike" kern="1200" cap="none" spc="0" normalizeH="0" baseline="0" noProof="0" dirty="0">
                <a:ln>
                  <a:noFill/>
                </a:ln>
                <a:solidFill>
                  <a:schemeClr val="tx1"/>
                </a:solidFill>
                <a:effectLst/>
                <a:uLnTx/>
                <a:uFillTx/>
                <a:latin typeface="+mn-ea"/>
                <a:ea typeface="+mn-ea"/>
                <a:cs typeface="+mn-cs"/>
              </a:rPr>
              <a:t> </a:t>
            </a:r>
          </a:p>
        </p:txBody>
      </p:sp>
      <p:sp>
        <p:nvSpPr>
          <p:cNvPr id="5"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707A4B6-0293-449E-9062-2F8EDA001BED}"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14</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6">
                                            <p:txEl>
                                              <p:pRg st="1" end="1"/>
                                            </p:txEl>
                                          </p:spTgt>
                                        </p:tgtEl>
                                        <p:attrNameLst>
                                          <p:attrName>style.visibility</p:attrName>
                                        </p:attrNameLst>
                                      </p:cBhvr>
                                      <p:to>
                                        <p:strVal val="visible"/>
                                      </p:to>
                                    </p:set>
                                    <p:anim calcmode="lin" valueType="num">
                                      <p:cBhvr additive="base">
                                        <p:cTn id="13"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 calcmode="lin" valueType="num">
                                      <p:cBhvr additive="base">
                                        <p:cTn id="1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06">
                                            <p:txEl>
                                              <p:pRg st="3" end="3"/>
                                            </p:txEl>
                                          </p:spTgt>
                                        </p:tgtEl>
                                        <p:attrNameLst>
                                          <p:attrName>style.visibility</p:attrName>
                                        </p:attrNameLst>
                                      </p:cBhvr>
                                      <p:to>
                                        <p:strVal val="visible"/>
                                      </p:to>
                                    </p:set>
                                    <p:anim calcmode="lin" valueType="num">
                                      <p:cBhvr additive="base">
                                        <p:cTn id="23"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 calcmode="lin" valueType="num">
                                      <p:cBhvr additive="base">
                                        <p:cTn id="27"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106">
                                            <p:txEl>
                                              <p:pRg st="5" end="5"/>
                                            </p:txEl>
                                          </p:spTgt>
                                        </p:tgtEl>
                                        <p:attrNameLst>
                                          <p:attrName>style.visibility</p:attrName>
                                        </p:attrNameLst>
                                      </p:cBhvr>
                                      <p:to>
                                        <p:strVal val="visible"/>
                                      </p:to>
                                    </p:set>
                                    <p:anim calcmode="lin" valueType="num">
                                      <p:cBhvr additive="base">
                                        <p:cTn id="33" dur="500" fill="hold"/>
                                        <p:tgtEl>
                                          <p:spTgt spid="4710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descr="蓝色砂纸"/>
          <p:cNvSpPr>
            <a:spLocks noGrp="1"/>
          </p:cNvSpPr>
          <p:nvPr>
            <p:ph idx="1"/>
          </p:nvPr>
        </p:nvSpPr>
        <p:spPr>
          <a:xfrm>
            <a:off x="457200" y="838200"/>
            <a:ext cx="8077200" cy="5181600"/>
          </a:xfrm>
          <a:ln w="15875">
            <a:solidFill>
              <a:schemeClr val="bg1">
                <a:alpha val="100000"/>
              </a:schemeClr>
            </a:solidFill>
            <a:miter/>
          </a:ln>
        </p:spPr>
        <p:txBody>
          <a:bodyPr vert="horz" wrap="square" lIns="91440" tIns="45720" rIns="91440" bIns="45720" anchor="t" anchorCtr="0"/>
          <a:lstStyle/>
          <a:p>
            <a:pPr marL="284480" indent="-284480" defTabSz="346075" eaLnBrk="1" hangingPunct="1">
              <a:buNone/>
              <a:tabLst>
                <a:tab pos="1260475" algn="l"/>
              </a:tabLst>
            </a:pPr>
            <a:r>
              <a:rPr lang="en-US" altLang="zh-CN" sz="2000" dirty="0"/>
              <a:t>    </a:t>
            </a:r>
          </a:p>
          <a:p>
            <a:pPr marL="284480" indent="-284480" defTabSz="346075" eaLnBrk="1" hangingPunct="1">
              <a:buNone/>
              <a:tabLst>
                <a:tab pos="1260475" algn="l"/>
              </a:tabLst>
            </a:pPr>
            <a:endParaRPr lang="en-US" altLang="zh-CN" sz="2000" b="1" dirty="0">
              <a:solidFill>
                <a:schemeClr val="accent2"/>
              </a:solidFill>
            </a:endParaRPr>
          </a:p>
        </p:txBody>
      </p:sp>
      <p:sp>
        <p:nvSpPr>
          <p:cNvPr id="370691" name="Text Box 3"/>
          <p:cNvSpPr txBox="1"/>
          <p:nvPr/>
        </p:nvSpPr>
        <p:spPr>
          <a:xfrm>
            <a:off x="685800" y="1600200"/>
            <a:ext cx="611188" cy="3886200"/>
          </a:xfrm>
          <a:prstGeom prst="rect">
            <a:avLst/>
          </a:prstGeom>
          <a:noFill/>
          <a:ln w="53975">
            <a:noFill/>
          </a:ln>
        </p:spPr>
        <p:txBody>
          <a:bodyPr vert="eaVert">
            <a:spAutoFit/>
          </a:bodyPr>
          <a:lstStyle/>
          <a:p>
            <a:pPr>
              <a:spcBef>
                <a:spcPct val="50000"/>
              </a:spcBef>
            </a:pPr>
            <a:r>
              <a:rPr lang="zh-CN" altLang="en-US" sz="2800" b="1" dirty="0">
                <a:solidFill>
                  <a:srgbClr val="0000FF"/>
                </a:solidFill>
                <a:latin typeface="楷体_GB2312" pitchFamily="49" charset="-122"/>
                <a:ea typeface="楷体_GB2312" pitchFamily="49" charset="-122"/>
              </a:rPr>
              <a:t>现    实    世    界  </a:t>
            </a:r>
          </a:p>
        </p:txBody>
      </p:sp>
      <p:sp>
        <p:nvSpPr>
          <p:cNvPr id="370692" name="Text Box 4"/>
          <p:cNvSpPr txBox="1"/>
          <p:nvPr/>
        </p:nvSpPr>
        <p:spPr>
          <a:xfrm>
            <a:off x="1676400" y="1600200"/>
            <a:ext cx="914400" cy="1014413"/>
          </a:xfrm>
          <a:prstGeom prst="rect">
            <a:avLst/>
          </a:prstGeom>
          <a:noFill/>
          <a:ln w="9525" cap="flat" cmpd="sng">
            <a:solidFill>
              <a:schemeClr val="tx1"/>
            </a:solidFill>
            <a:prstDash val="solid"/>
            <a:miter/>
            <a:headEnd type="none" w="med" len="med"/>
            <a:tailEnd type="none" w="med" len="med"/>
          </a:ln>
        </p:spPr>
        <p:txBody>
          <a:bodyPr>
            <a:spAutoFit/>
          </a:bodyPr>
          <a:lstStyle/>
          <a:p>
            <a:pPr algn="dist">
              <a:spcBef>
                <a:spcPct val="50000"/>
              </a:spcBef>
            </a:pPr>
            <a:r>
              <a:rPr lang="zh-CN" altLang="en-US" sz="2400" b="1" dirty="0">
                <a:latin typeface="Times New Roman" panose="02020603050405020304" pitchFamily="18" charset="0"/>
                <a:ea typeface="楷体_GB2312" pitchFamily="49" charset="-122"/>
              </a:rPr>
              <a:t>研究</a:t>
            </a:r>
          </a:p>
          <a:p>
            <a:pPr algn="dist">
              <a:spcBef>
                <a:spcPct val="50000"/>
              </a:spcBef>
            </a:pPr>
            <a:r>
              <a:rPr lang="zh-CN" altLang="en-US" sz="2400" b="1" dirty="0">
                <a:latin typeface="Times New Roman" panose="02020603050405020304" pitchFamily="18" charset="0"/>
                <a:ea typeface="楷体_GB2312" pitchFamily="49" charset="-122"/>
              </a:rPr>
              <a:t>对象</a:t>
            </a:r>
          </a:p>
        </p:txBody>
      </p:sp>
      <p:sp>
        <p:nvSpPr>
          <p:cNvPr id="370693" name="Text Box 5"/>
          <p:cNvSpPr txBox="1"/>
          <p:nvPr/>
        </p:nvSpPr>
        <p:spPr>
          <a:xfrm>
            <a:off x="1676400" y="3886200"/>
            <a:ext cx="914400" cy="1014413"/>
          </a:xfrm>
          <a:prstGeom prst="rect">
            <a:avLst/>
          </a:prstGeom>
          <a:noFill/>
          <a:ln w="9525" cap="flat" cmpd="sng">
            <a:solidFill>
              <a:schemeClr val="tx1"/>
            </a:solidFill>
            <a:prstDash val="solid"/>
            <a:miter/>
            <a:headEnd type="none" w="med" len="med"/>
            <a:tailEnd type="none" w="med" len="med"/>
          </a:ln>
        </p:spPr>
        <p:txBody>
          <a:bodyPr>
            <a:spAutoFit/>
          </a:bodyPr>
          <a:lstStyle/>
          <a:p>
            <a:pPr algn="dist">
              <a:spcBef>
                <a:spcPct val="50000"/>
              </a:spcBef>
            </a:pPr>
            <a:r>
              <a:rPr lang="zh-CN" altLang="en-US" sz="2400" b="1" dirty="0">
                <a:latin typeface="Times New Roman" panose="02020603050405020304" pitchFamily="18" charset="0"/>
                <a:ea typeface="楷体_GB2312" pitchFamily="49" charset="-122"/>
              </a:rPr>
              <a:t>测量</a:t>
            </a:r>
          </a:p>
          <a:p>
            <a:pPr algn="dist">
              <a:spcBef>
                <a:spcPct val="50000"/>
              </a:spcBef>
            </a:pPr>
            <a:r>
              <a:rPr lang="zh-CN" altLang="en-US" sz="2400" b="1" dirty="0">
                <a:latin typeface="Times New Roman" panose="02020603050405020304" pitchFamily="18" charset="0"/>
                <a:ea typeface="楷体_GB2312" pitchFamily="49" charset="-122"/>
              </a:rPr>
              <a:t>数据</a:t>
            </a:r>
          </a:p>
        </p:txBody>
      </p:sp>
      <p:sp>
        <p:nvSpPr>
          <p:cNvPr id="370694" name="Text Box 6"/>
          <p:cNvSpPr txBox="1"/>
          <p:nvPr/>
        </p:nvSpPr>
        <p:spPr>
          <a:xfrm>
            <a:off x="3962400" y="1828800"/>
            <a:ext cx="2209800" cy="576263"/>
          </a:xfrm>
          <a:prstGeom prst="rect">
            <a:avLst/>
          </a:prstGeom>
          <a:noFill/>
          <a:ln w="9525" cap="flat" cmpd="sng">
            <a:solidFill>
              <a:schemeClr val="tx1"/>
            </a:solidFill>
            <a:prstDash val="solid"/>
            <a:miter/>
            <a:headEnd type="none" w="med" len="med"/>
            <a:tailEnd type="none" w="med" len="med"/>
          </a:ln>
        </p:spPr>
        <p:txBody>
          <a:bodyPr>
            <a:spAutoFit/>
          </a:bodyPr>
          <a:lstStyle/>
          <a:p>
            <a:pPr>
              <a:lnSpc>
                <a:spcPct val="130000"/>
              </a:lnSpc>
              <a:spcBef>
                <a:spcPct val="50000"/>
              </a:spcBef>
            </a:pPr>
            <a:r>
              <a:rPr lang="zh-CN" altLang="en-US" sz="2400" b="1" dirty="0">
                <a:latin typeface="Times New Roman" panose="02020603050405020304" pitchFamily="18" charset="0"/>
                <a:ea typeface="楷体_GB2312" pitchFamily="49" charset="-122"/>
              </a:rPr>
              <a:t>建立数学模型</a:t>
            </a:r>
          </a:p>
        </p:txBody>
      </p:sp>
      <p:sp>
        <p:nvSpPr>
          <p:cNvPr id="370695" name="Text Box 7"/>
          <p:cNvSpPr txBox="1"/>
          <p:nvPr/>
        </p:nvSpPr>
        <p:spPr>
          <a:xfrm>
            <a:off x="3962400" y="3048000"/>
            <a:ext cx="2209800" cy="466725"/>
          </a:xfrm>
          <a:prstGeom prst="rect">
            <a:avLst/>
          </a:prstGeom>
          <a:no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1" dirty="0">
                <a:latin typeface="Times New Roman" panose="02020603050405020304" pitchFamily="18" charset="0"/>
                <a:ea typeface="楷体_GB2312" pitchFamily="49" charset="-122"/>
              </a:rPr>
              <a:t>构成数值算法</a:t>
            </a:r>
          </a:p>
        </p:txBody>
      </p:sp>
      <p:sp>
        <p:nvSpPr>
          <p:cNvPr id="370696" name="Text Box 8"/>
          <p:cNvSpPr txBox="1"/>
          <p:nvPr/>
        </p:nvSpPr>
        <p:spPr>
          <a:xfrm>
            <a:off x="3962400" y="4114800"/>
            <a:ext cx="2641600" cy="466725"/>
          </a:xfrm>
          <a:prstGeom prst="rect">
            <a:avLst/>
          </a:prstGeom>
          <a:noFill/>
          <a:ln w="9525" cap="flat" cmpd="sng">
            <a:solidFill>
              <a:schemeClr val="tx1"/>
            </a:solidFill>
            <a:prstDash val="solid"/>
            <a:miter/>
            <a:headEnd type="none" w="med" len="med"/>
            <a:tailEnd type="none" w="med" len="med"/>
          </a:ln>
        </p:spPr>
        <p:txBody>
          <a:bodyPr>
            <a:spAutoFit/>
          </a:bodyPr>
          <a:lstStyle/>
          <a:p>
            <a:pPr>
              <a:spcBef>
                <a:spcPct val="50000"/>
              </a:spcBef>
            </a:pPr>
            <a:r>
              <a:rPr lang="zh-CN" altLang="en-US" sz="2400" b="1" dirty="0">
                <a:latin typeface="Times New Roman" panose="02020603050405020304" pitchFamily="18" charset="0"/>
                <a:ea typeface="楷体_GB2312" pitchFamily="49" charset="-122"/>
              </a:rPr>
              <a:t>数值运算的执行</a:t>
            </a:r>
          </a:p>
        </p:txBody>
      </p:sp>
      <p:sp>
        <p:nvSpPr>
          <p:cNvPr id="370697" name="Text Box 9"/>
          <p:cNvSpPr txBox="1"/>
          <p:nvPr/>
        </p:nvSpPr>
        <p:spPr>
          <a:xfrm>
            <a:off x="1676400" y="4953000"/>
            <a:ext cx="914400" cy="1014413"/>
          </a:xfrm>
          <a:prstGeom prst="rect">
            <a:avLst/>
          </a:prstGeom>
          <a:noFill/>
          <a:ln w="9525" cap="flat" cmpd="sng">
            <a:solidFill>
              <a:schemeClr val="tx1"/>
            </a:solidFill>
            <a:prstDash val="solid"/>
            <a:miter/>
            <a:headEnd type="none" w="med" len="med"/>
            <a:tailEnd type="none" w="med" len="med"/>
          </a:ln>
        </p:spPr>
        <p:txBody>
          <a:bodyPr>
            <a:spAutoFit/>
          </a:bodyPr>
          <a:lstStyle/>
          <a:p>
            <a:pPr algn="dist">
              <a:spcBef>
                <a:spcPct val="50000"/>
              </a:spcBef>
            </a:pPr>
            <a:r>
              <a:rPr lang="zh-CN" altLang="en-US" sz="2400" b="1" dirty="0">
                <a:latin typeface="Times New Roman" panose="02020603050405020304" pitchFamily="18" charset="0"/>
                <a:ea typeface="楷体_GB2312" pitchFamily="49" charset="-122"/>
              </a:rPr>
              <a:t>测量</a:t>
            </a:r>
          </a:p>
          <a:p>
            <a:pPr algn="dist">
              <a:spcBef>
                <a:spcPct val="50000"/>
              </a:spcBef>
            </a:pPr>
            <a:r>
              <a:rPr lang="zh-CN" altLang="en-US" sz="2400" b="1" dirty="0">
                <a:latin typeface="Times New Roman" panose="02020603050405020304" pitchFamily="18" charset="0"/>
                <a:ea typeface="楷体_GB2312" pitchFamily="49" charset="-122"/>
              </a:rPr>
              <a:t>误差</a:t>
            </a:r>
          </a:p>
        </p:txBody>
      </p:sp>
      <p:sp>
        <p:nvSpPr>
          <p:cNvPr id="370698" name="Text Box 10"/>
          <p:cNvSpPr txBox="1"/>
          <p:nvPr/>
        </p:nvSpPr>
        <p:spPr>
          <a:xfrm>
            <a:off x="7010400" y="1600200"/>
            <a:ext cx="1676400" cy="466725"/>
          </a:xfrm>
          <a:prstGeom prst="rect">
            <a:avLst/>
          </a:prstGeom>
          <a:noFill/>
          <a:ln w="9525" cap="flat" cmpd="sng">
            <a:solidFill>
              <a:srgbClr val="0000FF"/>
            </a:solidFill>
            <a:prstDash val="solid"/>
            <a:miter/>
            <a:headEnd type="none" w="med" len="med"/>
            <a:tailEnd type="none" w="med" len="med"/>
          </a:ln>
        </p:spPr>
        <p:txBody>
          <a:bodyPr>
            <a:spAutoFit/>
          </a:bodyPr>
          <a:lstStyle/>
          <a:p>
            <a:pPr algn="l">
              <a:spcBef>
                <a:spcPct val="50000"/>
              </a:spcBef>
            </a:pPr>
            <a:r>
              <a:rPr lang="zh-CN" altLang="en-US" sz="2400" b="1" dirty="0">
                <a:latin typeface="Times New Roman" panose="02020603050405020304" pitchFamily="18" charset="0"/>
                <a:ea typeface="楷体_GB2312" pitchFamily="49" charset="-122"/>
              </a:rPr>
              <a:t>模型误差</a:t>
            </a:r>
          </a:p>
        </p:txBody>
      </p:sp>
      <p:sp>
        <p:nvSpPr>
          <p:cNvPr id="370699" name="Text Box 11"/>
          <p:cNvSpPr txBox="1"/>
          <p:nvPr/>
        </p:nvSpPr>
        <p:spPr>
          <a:xfrm>
            <a:off x="7010400" y="3048000"/>
            <a:ext cx="1676400" cy="466725"/>
          </a:xfrm>
          <a:prstGeom prst="rect">
            <a:avLst/>
          </a:prstGeom>
          <a:noFill/>
          <a:ln w="9525" cap="flat" cmpd="sng">
            <a:solidFill>
              <a:srgbClr val="0000FF"/>
            </a:solidFill>
            <a:prstDash val="solid"/>
            <a:miter/>
            <a:headEnd type="none" w="med" len="med"/>
            <a:tailEnd type="none" w="med" len="med"/>
          </a:ln>
        </p:spPr>
        <p:txBody>
          <a:bodyPr>
            <a:spAutoFit/>
          </a:bodyPr>
          <a:lstStyle/>
          <a:p>
            <a:pPr algn="l">
              <a:spcBef>
                <a:spcPct val="50000"/>
              </a:spcBef>
            </a:pPr>
            <a:r>
              <a:rPr lang="zh-CN" altLang="en-US" sz="2400" b="1" dirty="0">
                <a:latin typeface="Times New Roman" panose="02020603050405020304" pitchFamily="18" charset="0"/>
                <a:ea typeface="楷体_GB2312" pitchFamily="49" charset="-122"/>
              </a:rPr>
              <a:t>方法误差</a:t>
            </a:r>
          </a:p>
        </p:txBody>
      </p:sp>
      <p:sp>
        <p:nvSpPr>
          <p:cNvPr id="55308" name="Text Box 12"/>
          <p:cNvSpPr txBox="1"/>
          <p:nvPr/>
        </p:nvSpPr>
        <p:spPr>
          <a:xfrm>
            <a:off x="7112000" y="4000500"/>
            <a:ext cx="508000" cy="342900"/>
          </a:xfrm>
          <a:prstGeom prst="rect">
            <a:avLst/>
          </a:prstGeom>
          <a:noFill/>
          <a:ln w="9525">
            <a:noFill/>
          </a:ln>
        </p:spPr>
        <p:txBody>
          <a:bodyPr>
            <a:spAutoFit/>
          </a:bodyPr>
          <a:lstStyle/>
          <a:p>
            <a:pPr algn="l">
              <a:spcBef>
                <a:spcPct val="50000"/>
              </a:spcBef>
            </a:pPr>
            <a:endParaRPr lang="zh-CN" altLang="zh-CN" sz="2400" dirty="0">
              <a:latin typeface="Times New Roman" panose="02020603050405020304" pitchFamily="18" charset="0"/>
            </a:endParaRPr>
          </a:p>
        </p:txBody>
      </p:sp>
      <p:sp>
        <p:nvSpPr>
          <p:cNvPr id="370701" name="Text Box 13"/>
          <p:cNvSpPr txBox="1"/>
          <p:nvPr/>
        </p:nvSpPr>
        <p:spPr>
          <a:xfrm>
            <a:off x="7010400" y="4095750"/>
            <a:ext cx="1676400" cy="466725"/>
          </a:xfrm>
          <a:prstGeom prst="rect">
            <a:avLst/>
          </a:prstGeom>
          <a:noFill/>
          <a:ln w="9525" cap="flat" cmpd="sng">
            <a:solidFill>
              <a:srgbClr val="0000FF"/>
            </a:solidFill>
            <a:prstDash val="solid"/>
            <a:miter/>
            <a:headEnd type="none" w="med" len="med"/>
            <a:tailEnd type="none" w="med" len="med"/>
          </a:ln>
        </p:spPr>
        <p:txBody>
          <a:bodyPr>
            <a:spAutoFit/>
          </a:bodyPr>
          <a:lstStyle/>
          <a:p>
            <a:pPr algn="l">
              <a:spcBef>
                <a:spcPct val="50000"/>
              </a:spcBef>
            </a:pPr>
            <a:r>
              <a:rPr lang="zh-CN" altLang="en-US" sz="2400" b="1" dirty="0">
                <a:latin typeface="Times New Roman" panose="02020603050405020304" pitchFamily="18" charset="0"/>
                <a:ea typeface="楷体_GB2312" pitchFamily="49" charset="-122"/>
              </a:rPr>
              <a:t>舍入误差</a:t>
            </a:r>
          </a:p>
        </p:txBody>
      </p:sp>
      <p:sp>
        <p:nvSpPr>
          <p:cNvPr id="370702" name="Oval 14"/>
          <p:cNvSpPr>
            <a:spLocks noChangeArrowheads="1"/>
          </p:cNvSpPr>
          <p:nvPr/>
        </p:nvSpPr>
        <p:spPr bwMode="auto">
          <a:xfrm>
            <a:off x="4191000" y="5257800"/>
            <a:ext cx="1752600" cy="514350"/>
          </a:xfrm>
          <a:prstGeom prst="ellipse">
            <a:avLst/>
          </a:prstGeom>
          <a:noFill/>
          <a:ln w="0">
            <a:solidFill>
              <a:srgbClr val="FF0000"/>
            </a:solidFill>
            <a:round/>
          </a:ln>
          <a:effectLst/>
        </p:spPr>
        <p:txBody>
          <a:bodyPr wrap="none" anchor="ctr"/>
          <a:lstStyle/>
          <a:p>
            <a:pPr marL="0" marR="0" lvl="0" indent="0" algn="di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结果</a:t>
            </a:r>
            <a:endParaRPr kumimoji="1" lang="zh-CN" altLang="en-US"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mn-cs"/>
            </a:endParaRPr>
          </a:p>
        </p:txBody>
      </p:sp>
      <p:sp>
        <p:nvSpPr>
          <p:cNvPr id="370703" name="AutoShape 15"/>
          <p:cNvSpPr/>
          <p:nvPr/>
        </p:nvSpPr>
        <p:spPr>
          <a:xfrm>
            <a:off x="4876800" y="2438400"/>
            <a:ext cx="101600" cy="628650"/>
          </a:xfrm>
          <a:prstGeom prst="downArrow">
            <a:avLst>
              <a:gd name="adj1" fmla="val 50000"/>
              <a:gd name="adj2" fmla="val 154687"/>
            </a:avLst>
          </a:prstGeom>
          <a:solidFill>
            <a:srgbClr val="000000"/>
          </a:solidFill>
          <a:ln w="9525">
            <a:noFill/>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4" name="AutoShape 16"/>
          <p:cNvSpPr/>
          <p:nvPr/>
        </p:nvSpPr>
        <p:spPr>
          <a:xfrm>
            <a:off x="4876800" y="3505200"/>
            <a:ext cx="101600" cy="628650"/>
          </a:xfrm>
          <a:prstGeom prst="downArrow">
            <a:avLst>
              <a:gd name="adj1" fmla="val 50000"/>
              <a:gd name="adj2" fmla="val 154687"/>
            </a:avLst>
          </a:prstGeom>
          <a:solidFill>
            <a:srgbClr val="000000"/>
          </a:solidFill>
          <a:ln w="9525">
            <a:noFill/>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5" name="Rectangle 17"/>
          <p:cNvSpPr/>
          <p:nvPr/>
        </p:nvSpPr>
        <p:spPr>
          <a:xfrm>
            <a:off x="7416800" y="1371600"/>
            <a:ext cx="101600" cy="228600"/>
          </a:xfrm>
          <a:prstGeom prst="rect">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6" name="Rectangle 18"/>
          <p:cNvSpPr/>
          <p:nvPr/>
        </p:nvSpPr>
        <p:spPr>
          <a:xfrm>
            <a:off x="3352800" y="1371600"/>
            <a:ext cx="4165600" cy="57150"/>
          </a:xfrm>
          <a:prstGeom prst="rect">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7" name="AutoShape 19"/>
          <p:cNvSpPr/>
          <p:nvPr/>
        </p:nvSpPr>
        <p:spPr>
          <a:xfrm>
            <a:off x="3252788" y="1370013"/>
            <a:ext cx="176212" cy="687387"/>
          </a:xfrm>
          <a:prstGeom prst="downArrow">
            <a:avLst>
              <a:gd name="adj1" fmla="val 50000"/>
              <a:gd name="adj2" fmla="val 97522"/>
            </a:avLst>
          </a:prstGeom>
          <a:solidFill>
            <a:srgbClr val="FF0000"/>
          </a:solidFill>
          <a:ln w="9525">
            <a:noFill/>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8" name="Rectangle 20"/>
          <p:cNvSpPr/>
          <p:nvPr/>
        </p:nvSpPr>
        <p:spPr>
          <a:xfrm>
            <a:off x="7416800" y="2800350"/>
            <a:ext cx="101600" cy="2286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09" name="AutoShape 21"/>
          <p:cNvSpPr/>
          <p:nvPr/>
        </p:nvSpPr>
        <p:spPr>
          <a:xfrm>
            <a:off x="4876800" y="2743200"/>
            <a:ext cx="2641600" cy="114300"/>
          </a:xfrm>
          <a:prstGeom prst="leftArrow">
            <a:avLst>
              <a:gd name="adj1" fmla="val 50000"/>
              <a:gd name="adj2" fmla="val 577777"/>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0" name="Rectangle 22"/>
          <p:cNvSpPr/>
          <p:nvPr/>
        </p:nvSpPr>
        <p:spPr>
          <a:xfrm>
            <a:off x="7416800" y="3867150"/>
            <a:ext cx="101600" cy="228600"/>
          </a:xfrm>
          <a:prstGeom prst="rect">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1" name="AutoShape 23"/>
          <p:cNvSpPr/>
          <p:nvPr/>
        </p:nvSpPr>
        <p:spPr>
          <a:xfrm>
            <a:off x="4876800" y="3810000"/>
            <a:ext cx="2641600" cy="114300"/>
          </a:xfrm>
          <a:prstGeom prst="leftArrow">
            <a:avLst>
              <a:gd name="adj1" fmla="val 50000"/>
              <a:gd name="adj2" fmla="val 577777"/>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2" name="Rectangle 24"/>
          <p:cNvSpPr/>
          <p:nvPr/>
        </p:nvSpPr>
        <p:spPr>
          <a:xfrm>
            <a:off x="2641600" y="5257800"/>
            <a:ext cx="406400" cy="57150"/>
          </a:xfrm>
          <a:prstGeom prst="rect">
            <a:avLst/>
          </a:prstGeom>
          <a:solidFill>
            <a:srgbClr val="FF0000"/>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3" name="AutoShape 25"/>
          <p:cNvSpPr/>
          <p:nvPr/>
        </p:nvSpPr>
        <p:spPr>
          <a:xfrm>
            <a:off x="2946400" y="4400550"/>
            <a:ext cx="203200" cy="914400"/>
          </a:xfrm>
          <a:prstGeom prst="upArrow">
            <a:avLst>
              <a:gd name="adj1" fmla="val 50000"/>
              <a:gd name="adj2" fmla="val 112500"/>
            </a:avLst>
          </a:prstGeom>
          <a:solidFill>
            <a:srgbClr val="FF0000"/>
          </a:solidFill>
          <a:ln w="9525">
            <a:noFill/>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4" name="AutoShape 26"/>
          <p:cNvSpPr/>
          <p:nvPr/>
        </p:nvSpPr>
        <p:spPr>
          <a:xfrm>
            <a:off x="2641600" y="4286250"/>
            <a:ext cx="1320800" cy="133350"/>
          </a:xfrm>
          <a:prstGeom prst="rightArrow">
            <a:avLst>
              <a:gd name="adj1" fmla="val 50000"/>
              <a:gd name="adj2" fmla="val 247619"/>
            </a:avLst>
          </a:prstGeom>
          <a:solidFill>
            <a:schemeClr val="tx1"/>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5" name="AutoShape 27"/>
          <p:cNvSpPr/>
          <p:nvPr/>
        </p:nvSpPr>
        <p:spPr>
          <a:xfrm>
            <a:off x="2590800" y="2133600"/>
            <a:ext cx="1422400" cy="114300"/>
          </a:xfrm>
          <a:prstGeom prst="rightArrow">
            <a:avLst>
              <a:gd name="adj1" fmla="val 50000"/>
              <a:gd name="adj2" fmla="val 311111"/>
            </a:avLst>
          </a:prstGeom>
          <a:solidFill>
            <a:schemeClr val="tx1"/>
          </a:solidFill>
          <a:ln w="9525">
            <a:noFill/>
          </a:ln>
        </p:spPr>
        <p:txBody>
          <a:bodyPr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6" name="AutoShape 28"/>
          <p:cNvSpPr/>
          <p:nvPr/>
        </p:nvSpPr>
        <p:spPr>
          <a:xfrm>
            <a:off x="4876800" y="4648200"/>
            <a:ext cx="101600" cy="628650"/>
          </a:xfrm>
          <a:prstGeom prst="downArrow">
            <a:avLst>
              <a:gd name="adj1" fmla="val 50000"/>
              <a:gd name="adj2" fmla="val 154687"/>
            </a:avLst>
          </a:prstGeom>
          <a:solidFill>
            <a:srgbClr val="000000"/>
          </a:solidFill>
          <a:ln w="9525">
            <a:noFill/>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370717" name="Text Box 29"/>
          <p:cNvSpPr txBox="1">
            <a:spLocks noChangeArrowheads="1"/>
          </p:cNvSpPr>
          <p:nvPr/>
        </p:nvSpPr>
        <p:spPr bwMode="auto">
          <a:xfrm>
            <a:off x="598488" y="444500"/>
            <a:ext cx="7375525" cy="646113"/>
          </a:xfrm>
          <a:prstGeom prst="rect">
            <a:avLst/>
          </a:prstGeom>
          <a:noFill/>
          <a:ln w="31750">
            <a:noFill/>
            <a:miter lim="800000"/>
          </a:ln>
        </p:spPr>
        <p:txBody>
          <a:bodyPr>
            <a:spAutoFit/>
          </a:bodyPr>
          <a:lstStyle/>
          <a:p>
            <a:pPr marR="0" algn="l" defTabSz="914400">
              <a:buClrTx/>
              <a:buSzTx/>
              <a:buFontTx/>
              <a:buNone/>
              <a:defRPr/>
            </a:pPr>
            <a:r>
              <a:rPr kumimoji="0" lang="en-US" altLang="zh-CN" sz="3600" b="1" kern="1200" cap="none" spc="0" normalizeH="0" baseline="0" noProof="0" dirty="0">
                <a:latin typeface="+mj-ea"/>
                <a:ea typeface="+mj-ea"/>
                <a:cs typeface="+mn-cs"/>
              </a:rPr>
              <a:t> </a:t>
            </a:r>
            <a:r>
              <a:rPr kumimoji="0" lang="en-US" altLang="zh-CN" sz="3600" kern="1200" cap="none" spc="0" normalizeH="0" baseline="0" noProof="0" dirty="0">
                <a:latin typeface="+mn-ea"/>
                <a:ea typeface="+mn-ea"/>
                <a:cs typeface="+mn-cs"/>
              </a:rPr>
              <a:t>1.2</a:t>
            </a:r>
            <a:r>
              <a:rPr kumimoji="0" lang="zh-CN" altLang="en-US" sz="3600" kern="1200" cap="none" spc="0" normalizeH="0" baseline="0" noProof="0" dirty="0">
                <a:latin typeface="+mn-ea"/>
                <a:ea typeface="+mn-ea"/>
                <a:cs typeface="+mn-cs"/>
              </a:rPr>
              <a:t> 数值计算的误差</a:t>
            </a:r>
          </a:p>
        </p:txBody>
      </p:sp>
      <p:sp>
        <p:nvSpPr>
          <p:cNvPr id="30" name="日期占位符 29"/>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D1575BC-8807-4936-B3A7-B0780F9F373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 name="灯片编号占位符 30"/>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15</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70717"/>
                                        </p:tgtEl>
                                        <p:attrNameLst>
                                          <p:attrName>style.visibility</p:attrName>
                                        </p:attrNameLst>
                                      </p:cBhvr>
                                      <p:to>
                                        <p:strVal val="visible"/>
                                      </p:to>
                                    </p:set>
                                    <p:animEffect transition="in" filter="fade">
                                      <p:cBhvr>
                                        <p:cTn id="7" dur="1000"/>
                                        <p:tgtEl>
                                          <p:spTgt spid="370717"/>
                                        </p:tgtEl>
                                      </p:cBhvr>
                                    </p:animEffect>
                                    <p:anim calcmode="lin" valueType="num">
                                      <p:cBhvr>
                                        <p:cTn id="8" dur="1000" fill="hold"/>
                                        <p:tgtEl>
                                          <p:spTgt spid="370717"/>
                                        </p:tgtEl>
                                        <p:attrNameLst>
                                          <p:attrName>ppt_x</p:attrName>
                                        </p:attrNameLst>
                                      </p:cBhvr>
                                      <p:tavLst>
                                        <p:tav tm="0">
                                          <p:val>
                                            <p:strVal val="#ppt_x"/>
                                          </p:val>
                                        </p:tav>
                                        <p:tav tm="100000">
                                          <p:val>
                                            <p:strVal val="#ppt_x"/>
                                          </p:val>
                                        </p:tav>
                                      </p:tavLst>
                                    </p:anim>
                                    <p:anim calcmode="lin" valueType="num">
                                      <p:cBhvr>
                                        <p:cTn id="9" dur="1000" fill="hold"/>
                                        <p:tgtEl>
                                          <p:spTgt spid="3707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70691"/>
                                        </p:tgtEl>
                                        <p:attrNameLst>
                                          <p:attrName>style.visibility</p:attrName>
                                        </p:attrNameLst>
                                      </p:cBhvr>
                                      <p:to>
                                        <p:strVal val="visible"/>
                                      </p:to>
                                    </p:set>
                                    <p:anim calcmode="lin" valueType="num">
                                      <p:cBhvr additive="base">
                                        <p:cTn id="14" dur="500" fill="hold"/>
                                        <p:tgtEl>
                                          <p:spTgt spid="370691"/>
                                        </p:tgtEl>
                                        <p:attrNameLst>
                                          <p:attrName>ppt_x</p:attrName>
                                        </p:attrNameLst>
                                      </p:cBhvr>
                                      <p:tavLst>
                                        <p:tav tm="0">
                                          <p:val>
                                            <p:strVal val="0-#ppt_w/2"/>
                                          </p:val>
                                        </p:tav>
                                        <p:tav tm="100000">
                                          <p:val>
                                            <p:strVal val="#ppt_x"/>
                                          </p:val>
                                        </p:tav>
                                      </p:tavLst>
                                    </p:anim>
                                    <p:anim calcmode="lin" valueType="num">
                                      <p:cBhvr additive="base">
                                        <p:cTn id="15" dur="500" fill="hold"/>
                                        <p:tgtEl>
                                          <p:spTgt spid="370691"/>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70692"/>
                                        </p:tgtEl>
                                        <p:attrNameLst>
                                          <p:attrName>style.visibility</p:attrName>
                                        </p:attrNameLst>
                                      </p:cBhvr>
                                      <p:to>
                                        <p:strVal val="visible"/>
                                      </p:to>
                                    </p:set>
                                    <p:anim calcmode="lin" valueType="num">
                                      <p:cBhvr additive="base">
                                        <p:cTn id="18" dur="500" fill="hold"/>
                                        <p:tgtEl>
                                          <p:spTgt spid="370692"/>
                                        </p:tgtEl>
                                        <p:attrNameLst>
                                          <p:attrName>ppt_x</p:attrName>
                                        </p:attrNameLst>
                                      </p:cBhvr>
                                      <p:tavLst>
                                        <p:tav tm="0">
                                          <p:val>
                                            <p:strVal val="0-#ppt_w/2"/>
                                          </p:val>
                                        </p:tav>
                                        <p:tav tm="100000">
                                          <p:val>
                                            <p:strVal val="#ppt_x"/>
                                          </p:val>
                                        </p:tav>
                                      </p:tavLst>
                                    </p:anim>
                                    <p:anim calcmode="lin" valueType="num">
                                      <p:cBhvr additive="base">
                                        <p:cTn id="19" dur="500" fill="hold"/>
                                        <p:tgtEl>
                                          <p:spTgt spid="37069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70715"/>
                                        </p:tgtEl>
                                        <p:attrNameLst>
                                          <p:attrName>style.visibility</p:attrName>
                                        </p:attrNameLst>
                                      </p:cBhvr>
                                      <p:to>
                                        <p:strVal val="visible"/>
                                      </p:to>
                                    </p:set>
                                    <p:anim calcmode="lin" valueType="num">
                                      <p:cBhvr additive="base">
                                        <p:cTn id="22" dur="500" fill="hold"/>
                                        <p:tgtEl>
                                          <p:spTgt spid="370715"/>
                                        </p:tgtEl>
                                        <p:attrNameLst>
                                          <p:attrName>ppt_x</p:attrName>
                                        </p:attrNameLst>
                                      </p:cBhvr>
                                      <p:tavLst>
                                        <p:tav tm="0">
                                          <p:val>
                                            <p:strVal val="0-#ppt_w/2"/>
                                          </p:val>
                                        </p:tav>
                                        <p:tav tm="100000">
                                          <p:val>
                                            <p:strVal val="#ppt_x"/>
                                          </p:val>
                                        </p:tav>
                                      </p:tavLst>
                                    </p:anim>
                                    <p:anim calcmode="lin" valueType="num">
                                      <p:cBhvr additive="base">
                                        <p:cTn id="23" dur="500" fill="hold"/>
                                        <p:tgtEl>
                                          <p:spTgt spid="370715"/>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70694"/>
                                        </p:tgtEl>
                                        <p:attrNameLst>
                                          <p:attrName>style.visibility</p:attrName>
                                        </p:attrNameLst>
                                      </p:cBhvr>
                                      <p:to>
                                        <p:strVal val="visible"/>
                                      </p:to>
                                    </p:set>
                                    <p:anim calcmode="lin" valueType="num">
                                      <p:cBhvr additive="base">
                                        <p:cTn id="26" dur="500" fill="hold"/>
                                        <p:tgtEl>
                                          <p:spTgt spid="370694"/>
                                        </p:tgtEl>
                                        <p:attrNameLst>
                                          <p:attrName>ppt_x</p:attrName>
                                        </p:attrNameLst>
                                      </p:cBhvr>
                                      <p:tavLst>
                                        <p:tav tm="0">
                                          <p:val>
                                            <p:strVal val="0-#ppt_w/2"/>
                                          </p:val>
                                        </p:tav>
                                        <p:tav tm="100000">
                                          <p:val>
                                            <p:strVal val="#ppt_x"/>
                                          </p:val>
                                        </p:tav>
                                      </p:tavLst>
                                    </p:anim>
                                    <p:anim calcmode="lin" valueType="num">
                                      <p:cBhvr additive="base">
                                        <p:cTn id="27" dur="500" fill="hold"/>
                                        <p:tgtEl>
                                          <p:spTgt spid="37069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70703"/>
                                        </p:tgtEl>
                                        <p:attrNameLst>
                                          <p:attrName>style.visibility</p:attrName>
                                        </p:attrNameLst>
                                      </p:cBhvr>
                                      <p:to>
                                        <p:strVal val="visible"/>
                                      </p:to>
                                    </p:set>
                                    <p:anim calcmode="lin" valueType="num">
                                      <p:cBhvr additive="base">
                                        <p:cTn id="30" dur="500" fill="hold"/>
                                        <p:tgtEl>
                                          <p:spTgt spid="370703"/>
                                        </p:tgtEl>
                                        <p:attrNameLst>
                                          <p:attrName>ppt_x</p:attrName>
                                        </p:attrNameLst>
                                      </p:cBhvr>
                                      <p:tavLst>
                                        <p:tav tm="0">
                                          <p:val>
                                            <p:strVal val="0-#ppt_w/2"/>
                                          </p:val>
                                        </p:tav>
                                        <p:tav tm="100000">
                                          <p:val>
                                            <p:strVal val="#ppt_x"/>
                                          </p:val>
                                        </p:tav>
                                      </p:tavLst>
                                    </p:anim>
                                    <p:anim calcmode="lin" valueType="num">
                                      <p:cBhvr additive="base">
                                        <p:cTn id="31" dur="500" fill="hold"/>
                                        <p:tgtEl>
                                          <p:spTgt spid="37070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70695"/>
                                        </p:tgtEl>
                                        <p:attrNameLst>
                                          <p:attrName>style.visibility</p:attrName>
                                        </p:attrNameLst>
                                      </p:cBhvr>
                                      <p:to>
                                        <p:strVal val="visible"/>
                                      </p:to>
                                    </p:set>
                                    <p:anim calcmode="lin" valueType="num">
                                      <p:cBhvr additive="base">
                                        <p:cTn id="34" dur="500" fill="hold"/>
                                        <p:tgtEl>
                                          <p:spTgt spid="370695"/>
                                        </p:tgtEl>
                                        <p:attrNameLst>
                                          <p:attrName>ppt_x</p:attrName>
                                        </p:attrNameLst>
                                      </p:cBhvr>
                                      <p:tavLst>
                                        <p:tav tm="0">
                                          <p:val>
                                            <p:strVal val="0-#ppt_w/2"/>
                                          </p:val>
                                        </p:tav>
                                        <p:tav tm="100000">
                                          <p:val>
                                            <p:strVal val="#ppt_x"/>
                                          </p:val>
                                        </p:tav>
                                      </p:tavLst>
                                    </p:anim>
                                    <p:anim calcmode="lin" valueType="num">
                                      <p:cBhvr additive="base">
                                        <p:cTn id="35" dur="500" fill="hold"/>
                                        <p:tgtEl>
                                          <p:spTgt spid="370695"/>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70704"/>
                                        </p:tgtEl>
                                        <p:attrNameLst>
                                          <p:attrName>style.visibility</p:attrName>
                                        </p:attrNameLst>
                                      </p:cBhvr>
                                      <p:to>
                                        <p:strVal val="visible"/>
                                      </p:to>
                                    </p:set>
                                    <p:anim calcmode="lin" valueType="num">
                                      <p:cBhvr additive="base">
                                        <p:cTn id="38" dur="500" fill="hold"/>
                                        <p:tgtEl>
                                          <p:spTgt spid="370704"/>
                                        </p:tgtEl>
                                        <p:attrNameLst>
                                          <p:attrName>ppt_x</p:attrName>
                                        </p:attrNameLst>
                                      </p:cBhvr>
                                      <p:tavLst>
                                        <p:tav tm="0">
                                          <p:val>
                                            <p:strVal val="0-#ppt_w/2"/>
                                          </p:val>
                                        </p:tav>
                                        <p:tav tm="100000">
                                          <p:val>
                                            <p:strVal val="#ppt_x"/>
                                          </p:val>
                                        </p:tav>
                                      </p:tavLst>
                                    </p:anim>
                                    <p:anim calcmode="lin" valueType="num">
                                      <p:cBhvr additive="base">
                                        <p:cTn id="39" dur="500" fill="hold"/>
                                        <p:tgtEl>
                                          <p:spTgt spid="37070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70696"/>
                                        </p:tgtEl>
                                        <p:attrNameLst>
                                          <p:attrName>style.visibility</p:attrName>
                                        </p:attrNameLst>
                                      </p:cBhvr>
                                      <p:to>
                                        <p:strVal val="visible"/>
                                      </p:to>
                                    </p:set>
                                    <p:anim calcmode="lin" valueType="num">
                                      <p:cBhvr additive="base">
                                        <p:cTn id="42" dur="500" fill="hold"/>
                                        <p:tgtEl>
                                          <p:spTgt spid="370696"/>
                                        </p:tgtEl>
                                        <p:attrNameLst>
                                          <p:attrName>ppt_x</p:attrName>
                                        </p:attrNameLst>
                                      </p:cBhvr>
                                      <p:tavLst>
                                        <p:tav tm="0">
                                          <p:val>
                                            <p:strVal val="0-#ppt_w/2"/>
                                          </p:val>
                                        </p:tav>
                                        <p:tav tm="100000">
                                          <p:val>
                                            <p:strVal val="#ppt_x"/>
                                          </p:val>
                                        </p:tav>
                                      </p:tavLst>
                                    </p:anim>
                                    <p:anim calcmode="lin" valueType="num">
                                      <p:cBhvr additive="base">
                                        <p:cTn id="43" dur="500" fill="hold"/>
                                        <p:tgtEl>
                                          <p:spTgt spid="37069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70716"/>
                                        </p:tgtEl>
                                        <p:attrNameLst>
                                          <p:attrName>style.visibility</p:attrName>
                                        </p:attrNameLst>
                                      </p:cBhvr>
                                      <p:to>
                                        <p:strVal val="visible"/>
                                      </p:to>
                                    </p:set>
                                    <p:anim calcmode="lin" valueType="num">
                                      <p:cBhvr additive="base">
                                        <p:cTn id="46" dur="500" fill="hold"/>
                                        <p:tgtEl>
                                          <p:spTgt spid="370716"/>
                                        </p:tgtEl>
                                        <p:attrNameLst>
                                          <p:attrName>ppt_x</p:attrName>
                                        </p:attrNameLst>
                                      </p:cBhvr>
                                      <p:tavLst>
                                        <p:tav tm="0">
                                          <p:val>
                                            <p:strVal val="0-#ppt_w/2"/>
                                          </p:val>
                                        </p:tav>
                                        <p:tav tm="100000">
                                          <p:val>
                                            <p:strVal val="#ppt_x"/>
                                          </p:val>
                                        </p:tav>
                                      </p:tavLst>
                                    </p:anim>
                                    <p:anim calcmode="lin" valueType="num">
                                      <p:cBhvr additive="base">
                                        <p:cTn id="47" dur="500" fill="hold"/>
                                        <p:tgtEl>
                                          <p:spTgt spid="37071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42" presetClass="entr" presetSubtype="0" fill="hold" grpId="0" nodeType="afterEffect">
                                  <p:stCondLst>
                                    <p:cond delay="0"/>
                                  </p:stCondLst>
                                  <p:childTnLst>
                                    <p:set>
                                      <p:cBhvr>
                                        <p:cTn id="50" dur="1" fill="hold">
                                          <p:stCondLst>
                                            <p:cond delay="0"/>
                                          </p:stCondLst>
                                        </p:cTn>
                                        <p:tgtEl>
                                          <p:spTgt spid="370702"/>
                                        </p:tgtEl>
                                        <p:attrNameLst>
                                          <p:attrName>style.visibility</p:attrName>
                                        </p:attrNameLst>
                                      </p:cBhvr>
                                      <p:to>
                                        <p:strVal val="visible"/>
                                      </p:to>
                                    </p:set>
                                    <p:animEffect transition="in" filter="fade">
                                      <p:cBhvr>
                                        <p:cTn id="51" dur="1000"/>
                                        <p:tgtEl>
                                          <p:spTgt spid="370702"/>
                                        </p:tgtEl>
                                      </p:cBhvr>
                                    </p:animEffect>
                                    <p:anim calcmode="lin" valueType="num">
                                      <p:cBhvr>
                                        <p:cTn id="52" dur="1000" fill="hold"/>
                                        <p:tgtEl>
                                          <p:spTgt spid="370702"/>
                                        </p:tgtEl>
                                        <p:attrNameLst>
                                          <p:attrName>ppt_x</p:attrName>
                                        </p:attrNameLst>
                                      </p:cBhvr>
                                      <p:tavLst>
                                        <p:tav tm="0">
                                          <p:val>
                                            <p:strVal val="#ppt_x"/>
                                          </p:val>
                                        </p:tav>
                                        <p:tav tm="100000">
                                          <p:val>
                                            <p:strVal val="#ppt_x"/>
                                          </p:val>
                                        </p:tav>
                                      </p:tavLst>
                                    </p:anim>
                                    <p:anim calcmode="lin" valueType="num">
                                      <p:cBhvr>
                                        <p:cTn id="53" dur="1000" fill="hold"/>
                                        <p:tgtEl>
                                          <p:spTgt spid="37070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370698"/>
                                        </p:tgtEl>
                                        <p:attrNameLst>
                                          <p:attrName>style.visibility</p:attrName>
                                        </p:attrNameLst>
                                      </p:cBhvr>
                                      <p:to>
                                        <p:strVal val="visible"/>
                                      </p:to>
                                    </p:set>
                                    <p:anim calcmode="lin" valueType="num">
                                      <p:cBhvr additive="base">
                                        <p:cTn id="58" dur="500" fill="hold"/>
                                        <p:tgtEl>
                                          <p:spTgt spid="370698"/>
                                        </p:tgtEl>
                                        <p:attrNameLst>
                                          <p:attrName>ppt_x</p:attrName>
                                        </p:attrNameLst>
                                      </p:cBhvr>
                                      <p:tavLst>
                                        <p:tav tm="0">
                                          <p:val>
                                            <p:strVal val="1+#ppt_w/2"/>
                                          </p:val>
                                        </p:tav>
                                        <p:tav tm="100000">
                                          <p:val>
                                            <p:strVal val="#ppt_x"/>
                                          </p:val>
                                        </p:tav>
                                      </p:tavLst>
                                    </p:anim>
                                    <p:anim calcmode="lin" valueType="num">
                                      <p:cBhvr additive="base">
                                        <p:cTn id="59" dur="500" fill="hold"/>
                                        <p:tgtEl>
                                          <p:spTgt spid="37069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370705"/>
                                        </p:tgtEl>
                                        <p:attrNameLst>
                                          <p:attrName>style.visibility</p:attrName>
                                        </p:attrNameLst>
                                      </p:cBhvr>
                                      <p:to>
                                        <p:strVal val="visible"/>
                                      </p:to>
                                    </p:set>
                                    <p:anim calcmode="lin" valueType="num">
                                      <p:cBhvr additive="base">
                                        <p:cTn id="62" dur="500" fill="hold"/>
                                        <p:tgtEl>
                                          <p:spTgt spid="370705"/>
                                        </p:tgtEl>
                                        <p:attrNameLst>
                                          <p:attrName>ppt_x</p:attrName>
                                        </p:attrNameLst>
                                      </p:cBhvr>
                                      <p:tavLst>
                                        <p:tav tm="0">
                                          <p:val>
                                            <p:strVal val="1+#ppt_w/2"/>
                                          </p:val>
                                        </p:tav>
                                        <p:tav tm="100000">
                                          <p:val>
                                            <p:strVal val="#ppt_x"/>
                                          </p:val>
                                        </p:tav>
                                      </p:tavLst>
                                    </p:anim>
                                    <p:anim calcmode="lin" valueType="num">
                                      <p:cBhvr additive="base">
                                        <p:cTn id="63" dur="500" fill="hold"/>
                                        <p:tgtEl>
                                          <p:spTgt spid="370705"/>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370706"/>
                                        </p:tgtEl>
                                        <p:attrNameLst>
                                          <p:attrName>style.visibility</p:attrName>
                                        </p:attrNameLst>
                                      </p:cBhvr>
                                      <p:to>
                                        <p:strVal val="visible"/>
                                      </p:to>
                                    </p:set>
                                    <p:anim calcmode="lin" valueType="num">
                                      <p:cBhvr additive="base">
                                        <p:cTn id="66" dur="500" fill="hold"/>
                                        <p:tgtEl>
                                          <p:spTgt spid="370706"/>
                                        </p:tgtEl>
                                        <p:attrNameLst>
                                          <p:attrName>ppt_x</p:attrName>
                                        </p:attrNameLst>
                                      </p:cBhvr>
                                      <p:tavLst>
                                        <p:tav tm="0">
                                          <p:val>
                                            <p:strVal val="1+#ppt_w/2"/>
                                          </p:val>
                                        </p:tav>
                                        <p:tav tm="100000">
                                          <p:val>
                                            <p:strVal val="#ppt_x"/>
                                          </p:val>
                                        </p:tav>
                                      </p:tavLst>
                                    </p:anim>
                                    <p:anim calcmode="lin" valueType="num">
                                      <p:cBhvr additive="base">
                                        <p:cTn id="67" dur="500" fill="hold"/>
                                        <p:tgtEl>
                                          <p:spTgt spid="370706"/>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370707"/>
                                        </p:tgtEl>
                                        <p:attrNameLst>
                                          <p:attrName>style.visibility</p:attrName>
                                        </p:attrNameLst>
                                      </p:cBhvr>
                                      <p:to>
                                        <p:strVal val="visible"/>
                                      </p:to>
                                    </p:set>
                                    <p:anim calcmode="lin" valueType="num">
                                      <p:cBhvr additive="base">
                                        <p:cTn id="70" dur="500" fill="hold"/>
                                        <p:tgtEl>
                                          <p:spTgt spid="370707"/>
                                        </p:tgtEl>
                                        <p:attrNameLst>
                                          <p:attrName>ppt_x</p:attrName>
                                        </p:attrNameLst>
                                      </p:cBhvr>
                                      <p:tavLst>
                                        <p:tav tm="0">
                                          <p:val>
                                            <p:strVal val="1+#ppt_w/2"/>
                                          </p:val>
                                        </p:tav>
                                        <p:tav tm="100000">
                                          <p:val>
                                            <p:strVal val="#ppt_x"/>
                                          </p:val>
                                        </p:tav>
                                      </p:tavLst>
                                    </p:anim>
                                    <p:anim calcmode="lin" valueType="num">
                                      <p:cBhvr additive="base">
                                        <p:cTn id="71" dur="500" fill="hold"/>
                                        <p:tgtEl>
                                          <p:spTgt spid="370707"/>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370699"/>
                                        </p:tgtEl>
                                        <p:attrNameLst>
                                          <p:attrName>style.visibility</p:attrName>
                                        </p:attrNameLst>
                                      </p:cBhvr>
                                      <p:to>
                                        <p:strVal val="visible"/>
                                      </p:to>
                                    </p:set>
                                    <p:anim calcmode="lin" valueType="num">
                                      <p:cBhvr additive="base">
                                        <p:cTn id="74" dur="500" fill="hold"/>
                                        <p:tgtEl>
                                          <p:spTgt spid="370699"/>
                                        </p:tgtEl>
                                        <p:attrNameLst>
                                          <p:attrName>ppt_x</p:attrName>
                                        </p:attrNameLst>
                                      </p:cBhvr>
                                      <p:tavLst>
                                        <p:tav tm="0">
                                          <p:val>
                                            <p:strVal val="1+#ppt_w/2"/>
                                          </p:val>
                                        </p:tav>
                                        <p:tav tm="100000">
                                          <p:val>
                                            <p:strVal val="#ppt_x"/>
                                          </p:val>
                                        </p:tav>
                                      </p:tavLst>
                                    </p:anim>
                                    <p:anim calcmode="lin" valueType="num">
                                      <p:cBhvr additive="base">
                                        <p:cTn id="75" dur="500" fill="hold"/>
                                        <p:tgtEl>
                                          <p:spTgt spid="37069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70708"/>
                                        </p:tgtEl>
                                        <p:attrNameLst>
                                          <p:attrName>style.visibility</p:attrName>
                                        </p:attrNameLst>
                                      </p:cBhvr>
                                      <p:to>
                                        <p:strVal val="visible"/>
                                      </p:to>
                                    </p:set>
                                    <p:anim calcmode="lin" valueType="num">
                                      <p:cBhvr additive="base">
                                        <p:cTn id="78" dur="500" fill="hold"/>
                                        <p:tgtEl>
                                          <p:spTgt spid="370708"/>
                                        </p:tgtEl>
                                        <p:attrNameLst>
                                          <p:attrName>ppt_x</p:attrName>
                                        </p:attrNameLst>
                                      </p:cBhvr>
                                      <p:tavLst>
                                        <p:tav tm="0">
                                          <p:val>
                                            <p:strVal val="1+#ppt_w/2"/>
                                          </p:val>
                                        </p:tav>
                                        <p:tav tm="100000">
                                          <p:val>
                                            <p:strVal val="#ppt_x"/>
                                          </p:val>
                                        </p:tav>
                                      </p:tavLst>
                                    </p:anim>
                                    <p:anim calcmode="lin" valueType="num">
                                      <p:cBhvr additive="base">
                                        <p:cTn id="79" dur="500" fill="hold"/>
                                        <p:tgtEl>
                                          <p:spTgt spid="370708"/>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70709"/>
                                        </p:tgtEl>
                                        <p:attrNameLst>
                                          <p:attrName>style.visibility</p:attrName>
                                        </p:attrNameLst>
                                      </p:cBhvr>
                                      <p:to>
                                        <p:strVal val="visible"/>
                                      </p:to>
                                    </p:set>
                                    <p:anim calcmode="lin" valueType="num">
                                      <p:cBhvr additive="base">
                                        <p:cTn id="82" dur="500" fill="hold"/>
                                        <p:tgtEl>
                                          <p:spTgt spid="370709"/>
                                        </p:tgtEl>
                                        <p:attrNameLst>
                                          <p:attrName>ppt_x</p:attrName>
                                        </p:attrNameLst>
                                      </p:cBhvr>
                                      <p:tavLst>
                                        <p:tav tm="0">
                                          <p:val>
                                            <p:strVal val="1+#ppt_w/2"/>
                                          </p:val>
                                        </p:tav>
                                        <p:tav tm="100000">
                                          <p:val>
                                            <p:strVal val="#ppt_x"/>
                                          </p:val>
                                        </p:tav>
                                      </p:tavLst>
                                    </p:anim>
                                    <p:anim calcmode="lin" valueType="num">
                                      <p:cBhvr additive="base">
                                        <p:cTn id="83" dur="500" fill="hold"/>
                                        <p:tgtEl>
                                          <p:spTgt spid="370709"/>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70701"/>
                                        </p:tgtEl>
                                        <p:attrNameLst>
                                          <p:attrName>style.visibility</p:attrName>
                                        </p:attrNameLst>
                                      </p:cBhvr>
                                      <p:to>
                                        <p:strVal val="visible"/>
                                      </p:to>
                                    </p:set>
                                    <p:anim calcmode="lin" valueType="num">
                                      <p:cBhvr additive="base">
                                        <p:cTn id="86" dur="500" fill="hold"/>
                                        <p:tgtEl>
                                          <p:spTgt spid="370701"/>
                                        </p:tgtEl>
                                        <p:attrNameLst>
                                          <p:attrName>ppt_x</p:attrName>
                                        </p:attrNameLst>
                                      </p:cBhvr>
                                      <p:tavLst>
                                        <p:tav tm="0">
                                          <p:val>
                                            <p:strVal val="1+#ppt_w/2"/>
                                          </p:val>
                                        </p:tav>
                                        <p:tav tm="100000">
                                          <p:val>
                                            <p:strVal val="#ppt_x"/>
                                          </p:val>
                                        </p:tav>
                                      </p:tavLst>
                                    </p:anim>
                                    <p:anim calcmode="lin" valueType="num">
                                      <p:cBhvr additive="base">
                                        <p:cTn id="87" dur="500" fill="hold"/>
                                        <p:tgtEl>
                                          <p:spTgt spid="370701"/>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70710"/>
                                        </p:tgtEl>
                                        <p:attrNameLst>
                                          <p:attrName>style.visibility</p:attrName>
                                        </p:attrNameLst>
                                      </p:cBhvr>
                                      <p:to>
                                        <p:strVal val="visible"/>
                                      </p:to>
                                    </p:set>
                                    <p:anim calcmode="lin" valueType="num">
                                      <p:cBhvr additive="base">
                                        <p:cTn id="90" dur="500" fill="hold"/>
                                        <p:tgtEl>
                                          <p:spTgt spid="370710"/>
                                        </p:tgtEl>
                                        <p:attrNameLst>
                                          <p:attrName>ppt_x</p:attrName>
                                        </p:attrNameLst>
                                      </p:cBhvr>
                                      <p:tavLst>
                                        <p:tav tm="0">
                                          <p:val>
                                            <p:strVal val="1+#ppt_w/2"/>
                                          </p:val>
                                        </p:tav>
                                        <p:tav tm="100000">
                                          <p:val>
                                            <p:strVal val="#ppt_x"/>
                                          </p:val>
                                        </p:tav>
                                      </p:tavLst>
                                    </p:anim>
                                    <p:anim calcmode="lin" valueType="num">
                                      <p:cBhvr additive="base">
                                        <p:cTn id="91" dur="500" fill="hold"/>
                                        <p:tgtEl>
                                          <p:spTgt spid="370710"/>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70711"/>
                                        </p:tgtEl>
                                        <p:attrNameLst>
                                          <p:attrName>style.visibility</p:attrName>
                                        </p:attrNameLst>
                                      </p:cBhvr>
                                      <p:to>
                                        <p:strVal val="visible"/>
                                      </p:to>
                                    </p:set>
                                    <p:anim calcmode="lin" valueType="num">
                                      <p:cBhvr additive="base">
                                        <p:cTn id="94" dur="500" fill="hold"/>
                                        <p:tgtEl>
                                          <p:spTgt spid="370711"/>
                                        </p:tgtEl>
                                        <p:attrNameLst>
                                          <p:attrName>ppt_x</p:attrName>
                                        </p:attrNameLst>
                                      </p:cBhvr>
                                      <p:tavLst>
                                        <p:tav tm="0">
                                          <p:val>
                                            <p:strVal val="1+#ppt_w/2"/>
                                          </p:val>
                                        </p:tav>
                                        <p:tav tm="100000">
                                          <p:val>
                                            <p:strVal val="#ppt_x"/>
                                          </p:val>
                                        </p:tav>
                                      </p:tavLst>
                                    </p:anim>
                                    <p:anim calcmode="lin" valueType="num">
                                      <p:cBhvr additive="base">
                                        <p:cTn id="95" dur="500" fill="hold"/>
                                        <p:tgtEl>
                                          <p:spTgt spid="370711"/>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70693"/>
                                        </p:tgtEl>
                                        <p:attrNameLst>
                                          <p:attrName>style.visibility</p:attrName>
                                        </p:attrNameLst>
                                      </p:cBhvr>
                                      <p:to>
                                        <p:strVal val="visible"/>
                                      </p:to>
                                    </p:set>
                                    <p:anim calcmode="lin" valueType="num">
                                      <p:cBhvr additive="base">
                                        <p:cTn id="100" dur="500" fill="hold"/>
                                        <p:tgtEl>
                                          <p:spTgt spid="370693"/>
                                        </p:tgtEl>
                                        <p:attrNameLst>
                                          <p:attrName>ppt_x</p:attrName>
                                        </p:attrNameLst>
                                      </p:cBhvr>
                                      <p:tavLst>
                                        <p:tav tm="0">
                                          <p:val>
                                            <p:strVal val="#ppt_x"/>
                                          </p:val>
                                        </p:tav>
                                        <p:tav tm="100000">
                                          <p:val>
                                            <p:strVal val="#ppt_x"/>
                                          </p:val>
                                        </p:tav>
                                      </p:tavLst>
                                    </p:anim>
                                    <p:anim calcmode="lin" valueType="num">
                                      <p:cBhvr additive="base">
                                        <p:cTn id="101" dur="500" fill="hold"/>
                                        <p:tgtEl>
                                          <p:spTgt spid="370693"/>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70714"/>
                                        </p:tgtEl>
                                        <p:attrNameLst>
                                          <p:attrName>style.visibility</p:attrName>
                                        </p:attrNameLst>
                                      </p:cBhvr>
                                      <p:to>
                                        <p:strVal val="visible"/>
                                      </p:to>
                                    </p:set>
                                    <p:anim calcmode="lin" valueType="num">
                                      <p:cBhvr additive="base">
                                        <p:cTn id="104" dur="500" fill="hold"/>
                                        <p:tgtEl>
                                          <p:spTgt spid="370714"/>
                                        </p:tgtEl>
                                        <p:attrNameLst>
                                          <p:attrName>ppt_x</p:attrName>
                                        </p:attrNameLst>
                                      </p:cBhvr>
                                      <p:tavLst>
                                        <p:tav tm="0">
                                          <p:val>
                                            <p:strVal val="#ppt_x"/>
                                          </p:val>
                                        </p:tav>
                                        <p:tav tm="100000">
                                          <p:val>
                                            <p:strVal val="#ppt_x"/>
                                          </p:val>
                                        </p:tav>
                                      </p:tavLst>
                                    </p:anim>
                                    <p:anim calcmode="lin" valueType="num">
                                      <p:cBhvr additive="base">
                                        <p:cTn id="105" dur="500" fill="hold"/>
                                        <p:tgtEl>
                                          <p:spTgt spid="370714"/>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370697"/>
                                        </p:tgtEl>
                                        <p:attrNameLst>
                                          <p:attrName>style.visibility</p:attrName>
                                        </p:attrNameLst>
                                      </p:cBhvr>
                                      <p:to>
                                        <p:strVal val="visible"/>
                                      </p:to>
                                    </p:set>
                                    <p:anim calcmode="lin" valueType="num">
                                      <p:cBhvr additive="base">
                                        <p:cTn id="108" dur="500" fill="hold"/>
                                        <p:tgtEl>
                                          <p:spTgt spid="370697"/>
                                        </p:tgtEl>
                                        <p:attrNameLst>
                                          <p:attrName>ppt_x</p:attrName>
                                        </p:attrNameLst>
                                      </p:cBhvr>
                                      <p:tavLst>
                                        <p:tav tm="0">
                                          <p:val>
                                            <p:strVal val="#ppt_x"/>
                                          </p:val>
                                        </p:tav>
                                        <p:tav tm="100000">
                                          <p:val>
                                            <p:strVal val="#ppt_x"/>
                                          </p:val>
                                        </p:tav>
                                      </p:tavLst>
                                    </p:anim>
                                    <p:anim calcmode="lin" valueType="num">
                                      <p:cBhvr additive="base">
                                        <p:cTn id="109" dur="500" fill="hold"/>
                                        <p:tgtEl>
                                          <p:spTgt spid="370697"/>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70712"/>
                                        </p:tgtEl>
                                        <p:attrNameLst>
                                          <p:attrName>style.visibility</p:attrName>
                                        </p:attrNameLst>
                                      </p:cBhvr>
                                      <p:to>
                                        <p:strVal val="visible"/>
                                      </p:to>
                                    </p:set>
                                    <p:anim calcmode="lin" valueType="num">
                                      <p:cBhvr additive="base">
                                        <p:cTn id="112" dur="500" fill="hold"/>
                                        <p:tgtEl>
                                          <p:spTgt spid="370712"/>
                                        </p:tgtEl>
                                        <p:attrNameLst>
                                          <p:attrName>ppt_x</p:attrName>
                                        </p:attrNameLst>
                                      </p:cBhvr>
                                      <p:tavLst>
                                        <p:tav tm="0">
                                          <p:val>
                                            <p:strVal val="#ppt_x"/>
                                          </p:val>
                                        </p:tav>
                                        <p:tav tm="100000">
                                          <p:val>
                                            <p:strVal val="#ppt_x"/>
                                          </p:val>
                                        </p:tav>
                                      </p:tavLst>
                                    </p:anim>
                                    <p:anim calcmode="lin" valueType="num">
                                      <p:cBhvr additive="base">
                                        <p:cTn id="113" dur="500" fill="hold"/>
                                        <p:tgtEl>
                                          <p:spTgt spid="370712"/>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70713"/>
                                        </p:tgtEl>
                                        <p:attrNameLst>
                                          <p:attrName>style.visibility</p:attrName>
                                        </p:attrNameLst>
                                      </p:cBhvr>
                                      <p:to>
                                        <p:strVal val="visible"/>
                                      </p:to>
                                    </p:set>
                                    <p:anim calcmode="lin" valueType="num">
                                      <p:cBhvr additive="base">
                                        <p:cTn id="116" dur="500" fill="hold"/>
                                        <p:tgtEl>
                                          <p:spTgt spid="370713"/>
                                        </p:tgtEl>
                                        <p:attrNameLst>
                                          <p:attrName>ppt_x</p:attrName>
                                        </p:attrNameLst>
                                      </p:cBhvr>
                                      <p:tavLst>
                                        <p:tav tm="0">
                                          <p:val>
                                            <p:strVal val="#ppt_x"/>
                                          </p:val>
                                        </p:tav>
                                        <p:tav tm="100000">
                                          <p:val>
                                            <p:strVal val="#ppt_x"/>
                                          </p:val>
                                        </p:tav>
                                      </p:tavLst>
                                    </p:anim>
                                    <p:anim calcmode="lin" valueType="num">
                                      <p:cBhvr additive="base">
                                        <p:cTn id="117" dur="500" fill="hold"/>
                                        <p:tgtEl>
                                          <p:spTgt spid="370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370692" grpId="0" animBg="1"/>
      <p:bldP spid="370693" grpId="0" animBg="1"/>
      <p:bldP spid="370694" grpId="0" animBg="1"/>
      <p:bldP spid="370695" grpId="0" animBg="1"/>
      <p:bldP spid="370696" grpId="0" animBg="1"/>
      <p:bldP spid="370697" grpId="0" animBg="1"/>
      <p:bldP spid="370698" grpId="0" animBg="1"/>
      <p:bldP spid="370699" grpId="0" animBg="1"/>
      <p:bldP spid="370701" grpId="0" animBg="1"/>
      <p:bldP spid="370702" grpId="0" animBg="1"/>
      <p:bldP spid="370703" grpId="0" animBg="1"/>
      <p:bldP spid="370704" grpId="0" animBg="1"/>
      <p:bldP spid="370705" grpId="0" animBg="1"/>
      <p:bldP spid="370706" grpId="0" animBg="1"/>
      <p:bldP spid="370707" grpId="0" animBg="1"/>
      <p:bldP spid="370708" grpId="0" animBg="1"/>
      <p:bldP spid="370709" grpId="0" animBg="1"/>
      <p:bldP spid="370710" grpId="0" animBg="1"/>
      <p:bldP spid="370711" grpId="0" animBg="1"/>
      <p:bldP spid="370712" grpId="0" animBg="1"/>
      <p:bldP spid="370713" grpId="0" animBg="1"/>
      <p:bldP spid="370714" grpId="0" animBg="1"/>
      <p:bldP spid="370715" grpId="0" animBg="1"/>
      <p:bldP spid="370716" grpId="0" animBg="1"/>
      <p:bldP spid="3707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p:nvPr/>
        </p:nvSpPr>
        <p:spPr>
          <a:xfrm>
            <a:off x="196850" y="889000"/>
            <a:ext cx="3632200" cy="519113"/>
          </a:xfrm>
          <a:prstGeom prst="rect">
            <a:avLst/>
          </a:prstGeom>
          <a:noFill/>
          <a:ln w="31750">
            <a:noFill/>
          </a:ln>
        </p:spPr>
        <p:txBody>
          <a:bodyPr>
            <a:spAutoFit/>
          </a:bodyPr>
          <a:lstStyle/>
          <a:p>
            <a:pPr marL="457200" indent="-457200" algn="l">
              <a:buFont typeface="Wingdings" panose="05000000000000000000" pitchFamily="2" charset="2"/>
              <a:buChar char="n"/>
            </a:pPr>
            <a:r>
              <a:rPr lang="en-US" altLang="zh-CN"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模型误差</a:t>
            </a:r>
          </a:p>
        </p:txBody>
      </p:sp>
      <p:sp>
        <p:nvSpPr>
          <p:cNvPr id="372739" name="Text Box 3"/>
          <p:cNvSpPr txBox="1">
            <a:spLocks noChangeArrowheads="1"/>
          </p:cNvSpPr>
          <p:nvPr/>
        </p:nvSpPr>
        <p:spPr bwMode="auto">
          <a:xfrm>
            <a:off x="539750" y="1397000"/>
            <a:ext cx="7993063" cy="2455863"/>
          </a:xfrm>
          <a:prstGeom prst="rect">
            <a:avLst/>
          </a:prstGeom>
          <a:noFill/>
          <a:ln w="31750">
            <a:noFill/>
            <a:miter lim="800000"/>
          </a:ln>
        </p:spPr>
        <p:txBody>
          <a:bodyPr>
            <a:spAutoFit/>
          </a:bodyPr>
          <a:lstStyle/>
          <a:p>
            <a:pPr marR="0" algn="l" defTabSz="914400">
              <a:lnSpc>
                <a:spcPct val="120000"/>
              </a:lnSpc>
              <a:buClrTx/>
              <a:buSzTx/>
              <a:buFontTx/>
              <a:buNone/>
              <a:defRPr/>
            </a:pPr>
            <a:r>
              <a:rPr kumimoji="1" lang="zh-CN" altLang="en-US" sz="3200" kern="1200" cap="none" spc="0" normalizeH="0" baseline="0" noProof="0" dirty="0">
                <a:latin typeface="+mn-ea"/>
                <a:ea typeface="+mn-ea"/>
                <a:cs typeface="+mn-cs"/>
              </a:rPr>
              <a:t>在建立数学模型过程中</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要将复杂的现象抽象归结为数学模型</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往往要忽略一些次要因素的影响</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而对问题作一些简化</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因此和实际问题有一定的区别</a:t>
            </a:r>
            <a:r>
              <a:rPr kumimoji="1" lang="en-US" altLang="zh-CN" sz="3200" kern="1200" cap="none" spc="0" normalizeH="0" baseline="0" noProof="0" dirty="0">
                <a:latin typeface="+mn-ea"/>
                <a:ea typeface="+mn-ea"/>
                <a:cs typeface="+mn-cs"/>
              </a:rPr>
              <a:t>.</a:t>
            </a:r>
            <a:endParaRPr kumimoji="1" lang="zh-CN" altLang="en-US" sz="3200" kern="1200" cap="none" spc="0" normalizeH="0" baseline="0" noProof="0" dirty="0">
              <a:latin typeface="+mn-ea"/>
              <a:ea typeface="+mn-ea"/>
              <a:cs typeface="+mn-cs"/>
            </a:endParaRPr>
          </a:p>
        </p:txBody>
      </p:sp>
      <p:sp>
        <p:nvSpPr>
          <p:cNvPr id="372740" name="Text Box 4"/>
          <p:cNvSpPr txBox="1"/>
          <p:nvPr/>
        </p:nvSpPr>
        <p:spPr>
          <a:xfrm>
            <a:off x="254000" y="3719513"/>
            <a:ext cx="2724150" cy="519112"/>
          </a:xfrm>
          <a:prstGeom prst="rect">
            <a:avLst/>
          </a:prstGeom>
          <a:noFill/>
          <a:ln w="31750">
            <a:noFill/>
          </a:ln>
        </p:spPr>
        <p:txBody>
          <a:bodyPr>
            <a:spAutoFit/>
          </a:bodyPr>
          <a:lstStyle/>
          <a:p>
            <a:pPr marL="457200" indent="-457200" algn="l">
              <a:buFont typeface="Wingdings" panose="05000000000000000000" pitchFamily="2" charset="2"/>
              <a:buChar char="n"/>
            </a:pPr>
            <a:r>
              <a:rPr lang="zh-CN" altLang="en-US" sz="2800" b="1" dirty="0">
                <a:solidFill>
                  <a:srgbClr val="0000FF"/>
                </a:solidFill>
                <a:latin typeface="Times New Roman" panose="02020603050405020304" pitchFamily="18" charset="0"/>
              </a:rPr>
              <a:t>观测误差</a:t>
            </a:r>
          </a:p>
        </p:txBody>
      </p:sp>
      <p:sp>
        <p:nvSpPr>
          <p:cNvPr id="372741" name="Text Box 5"/>
          <p:cNvSpPr txBox="1">
            <a:spLocks noChangeArrowheads="1"/>
          </p:cNvSpPr>
          <p:nvPr/>
        </p:nvSpPr>
        <p:spPr bwMode="auto">
          <a:xfrm>
            <a:off x="539750" y="4232275"/>
            <a:ext cx="8135938" cy="2382838"/>
          </a:xfrm>
          <a:prstGeom prst="rect">
            <a:avLst/>
          </a:prstGeom>
          <a:noFill/>
          <a:ln w="31750">
            <a:noFill/>
            <a:miter lim="800000"/>
          </a:ln>
        </p:spPr>
        <p:txBody>
          <a:bodyPr>
            <a:spAutoFit/>
          </a:bodyPr>
          <a:lstStyle/>
          <a:p>
            <a:pPr marR="0" algn="l" defTabSz="914400">
              <a:lnSpc>
                <a:spcPct val="120000"/>
              </a:lnSpc>
              <a:buClrTx/>
              <a:buSzTx/>
              <a:buFontTx/>
              <a:buNone/>
              <a:defRPr/>
            </a:pPr>
            <a:r>
              <a:rPr kumimoji="1" lang="zh-CN" altLang="en-US" sz="3200" kern="1200" cap="none" spc="0" normalizeH="0" baseline="0" noProof="0" dirty="0">
                <a:latin typeface="+mn-ea"/>
                <a:ea typeface="+mn-ea"/>
                <a:cs typeface="+mn-cs"/>
              </a:rPr>
              <a:t>在建模和具体运算过程中所用的数据往往是通过观察和测量得到的</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由于精度的限制</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这些数据一般是近似的</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即有误差。</a:t>
            </a:r>
          </a:p>
          <a:p>
            <a:pPr marR="0" algn="l" defTabSz="914400">
              <a:lnSpc>
                <a:spcPct val="120000"/>
              </a:lnSpc>
              <a:buClrTx/>
              <a:buSzTx/>
              <a:buFontTx/>
              <a:buNone/>
              <a:defRPr/>
            </a:pPr>
            <a:r>
              <a:rPr kumimoji="1" lang="zh-CN" altLang="en-US" sz="2800" kern="1200" cap="none" spc="0" normalizeH="0" baseline="0" noProof="0" dirty="0">
                <a:solidFill>
                  <a:srgbClr val="0000CC"/>
                </a:solidFill>
                <a:latin typeface="+mn-ea"/>
                <a:ea typeface="+mn-ea"/>
                <a:cs typeface="+mn-cs"/>
              </a:rPr>
              <a:t>“模型误差”和“观察误差”在这里不作详细分析</a:t>
            </a:r>
            <a:r>
              <a:rPr kumimoji="1" lang="en-US" altLang="zh-CN" sz="2800" kern="1200" cap="none" spc="0" normalizeH="0" baseline="0" noProof="0" dirty="0">
                <a:solidFill>
                  <a:srgbClr val="0000CC"/>
                </a:solidFill>
                <a:latin typeface="+mn-ea"/>
                <a:ea typeface="+mn-ea"/>
                <a:cs typeface="+mn-cs"/>
              </a:rPr>
              <a:t>.</a:t>
            </a:r>
            <a:endParaRPr kumimoji="1" lang="zh-CN" altLang="en-US" sz="2800" kern="1200" cap="none" spc="0" normalizeH="0" baseline="0" noProof="0" dirty="0">
              <a:latin typeface="+mn-ea"/>
              <a:ea typeface="+mn-ea"/>
              <a:cs typeface="+mn-cs"/>
            </a:endParaRPr>
          </a:p>
        </p:txBody>
      </p:sp>
      <p:sp>
        <p:nvSpPr>
          <p:cNvPr id="6" name="日期占位符 5"/>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44A251C-726C-467E-A038-1B2BF632D589}"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16</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2739"/>
                                        </p:tgtEl>
                                        <p:attrNameLst>
                                          <p:attrName>style.visibility</p:attrName>
                                        </p:attrNameLst>
                                      </p:cBhvr>
                                      <p:to>
                                        <p:strVal val="visible"/>
                                      </p:to>
                                    </p:set>
                                    <p:animEffect transition="in" filter="box(in)">
                                      <p:cBhvr>
                                        <p:cTn id="7" dur="500"/>
                                        <p:tgtEl>
                                          <p:spTgt spid="3727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2740"/>
                                        </p:tgtEl>
                                        <p:attrNameLst>
                                          <p:attrName>style.visibility</p:attrName>
                                        </p:attrNameLst>
                                      </p:cBhvr>
                                      <p:to>
                                        <p:strVal val="visible"/>
                                      </p:to>
                                    </p:set>
                                    <p:animEffect transition="in" filter="box(in)">
                                      <p:cBhvr>
                                        <p:cTn id="12" dur="500"/>
                                        <p:tgtEl>
                                          <p:spTgt spid="3727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2741"/>
                                        </p:tgtEl>
                                        <p:attrNameLst>
                                          <p:attrName>style.visibility</p:attrName>
                                        </p:attrNameLst>
                                      </p:cBhvr>
                                      <p:to>
                                        <p:strVal val="visible"/>
                                      </p:to>
                                    </p:set>
                                    <p:animEffect transition="in" filter="box(in)">
                                      <p:cBhvr>
                                        <p:cTn id="17" dur="500"/>
                                        <p:tgtEl>
                                          <p:spTgt spid="372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p:bldP spid="372740" grpId="0"/>
      <p:bldP spid="3727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p:nvPr/>
        </p:nvSpPr>
        <p:spPr>
          <a:xfrm>
            <a:off x="207963" y="623888"/>
            <a:ext cx="4194175" cy="519112"/>
          </a:xfrm>
          <a:prstGeom prst="rect">
            <a:avLst/>
          </a:prstGeom>
          <a:noFill/>
          <a:ln w="31750">
            <a:noFill/>
          </a:ln>
        </p:spPr>
        <p:txBody>
          <a:bodyPr>
            <a:spAutoFit/>
          </a:bodyPr>
          <a:lstStyle/>
          <a:p>
            <a:pPr marL="457200" indent="-457200" algn="l">
              <a:buFont typeface="Wingdings" panose="05000000000000000000" pitchFamily="2" charset="2"/>
              <a:buChar char="n"/>
            </a:pPr>
            <a:r>
              <a:rPr lang="zh-CN" altLang="en-US" sz="2800" b="1" dirty="0">
                <a:solidFill>
                  <a:srgbClr val="0000FF"/>
                </a:solidFill>
                <a:latin typeface="Times New Roman" panose="02020603050405020304" pitchFamily="18" charset="0"/>
              </a:rPr>
              <a:t>截断误差</a:t>
            </a:r>
          </a:p>
        </p:txBody>
      </p:sp>
      <p:sp>
        <p:nvSpPr>
          <p:cNvPr id="373763" name="Text Box 3"/>
          <p:cNvSpPr txBox="1">
            <a:spLocks noChangeArrowheads="1"/>
          </p:cNvSpPr>
          <p:nvPr/>
        </p:nvSpPr>
        <p:spPr bwMode="auto">
          <a:xfrm>
            <a:off x="611188" y="1233488"/>
            <a:ext cx="8208963" cy="2455863"/>
          </a:xfrm>
          <a:prstGeom prst="rect">
            <a:avLst/>
          </a:prstGeom>
          <a:noFill/>
          <a:ln w="31750">
            <a:noFill/>
            <a:miter lim="800000"/>
          </a:ln>
        </p:spPr>
        <p:txBody>
          <a:bodyPr>
            <a:spAutoFit/>
          </a:bodyPr>
          <a:lstStyle/>
          <a:p>
            <a:pPr marR="0" algn="l" defTabSz="914400">
              <a:lnSpc>
                <a:spcPct val="120000"/>
              </a:lnSpc>
              <a:buClrTx/>
              <a:buSzTx/>
              <a:buFontTx/>
              <a:buNone/>
              <a:defRPr/>
            </a:pPr>
            <a:r>
              <a:rPr kumimoji="1" lang="zh-CN" altLang="en-US" sz="3200" kern="1200" cap="none" spc="0" normalizeH="0" baseline="0" noProof="0" dirty="0">
                <a:latin typeface="+mn-ea"/>
                <a:ea typeface="+mn-ea"/>
                <a:cs typeface="+mn-cs"/>
              </a:rPr>
              <a:t>由于计算机只能完成有限次算术运算和逻辑运算</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因此要将有些需用极限或无穷过程进行的运算有限化</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对无穷过程进行截断</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这就带来误差</a:t>
            </a:r>
            <a:r>
              <a:rPr kumimoji="1" lang="en-US" altLang="zh-CN" sz="3200" kern="1200" cap="none" spc="0" normalizeH="0" baseline="0" noProof="0" dirty="0">
                <a:latin typeface="+mn-ea"/>
                <a:ea typeface="+mn-ea"/>
                <a:cs typeface="+mn-cs"/>
              </a:rPr>
              <a:t>.</a:t>
            </a:r>
            <a:endParaRPr kumimoji="1" lang="zh-CN" altLang="en-US" sz="3200" kern="1200" cap="none" spc="0" normalizeH="0" baseline="0" noProof="0" dirty="0">
              <a:latin typeface="+mn-ea"/>
              <a:ea typeface="+mn-ea"/>
              <a:cs typeface="+mn-cs"/>
            </a:endParaRPr>
          </a:p>
        </p:txBody>
      </p:sp>
      <p:sp>
        <p:nvSpPr>
          <p:cNvPr id="373764" name="Text Box 4"/>
          <p:cNvSpPr txBox="1"/>
          <p:nvPr/>
        </p:nvSpPr>
        <p:spPr>
          <a:xfrm>
            <a:off x="257175" y="3402013"/>
            <a:ext cx="3973513" cy="519112"/>
          </a:xfrm>
          <a:prstGeom prst="rect">
            <a:avLst/>
          </a:prstGeom>
          <a:noFill/>
          <a:ln w="31750">
            <a:noFill/>
          </a:ln>
        </p:spPr>
        <p:txBody>
          <a:bodyPr>
            <a:spAutoFit/>
          </a:bodyPr>
          <a:lstStyle/>
          <a:p>
            <a:pPr marL="457200" indent="-457200" algn="l">
              <a:buFont typeface="Wingdings" panose="05000000000000000000" pitchFamily="2" charset="2"/>
              <a:buChar char="n"/>
            </a:pPr>
            <a:r>
              <a:rPr lang="zh-CN" altLang="en-US" sz="2800" b="1" dirty="0">
                <a:solidFill>
                  <a:srgbClr val="0000FF"/>
                </a:solidFill>
                <a:latin typeface="Times New Roman" panose="02020603050405020304" pitchFamily="18" charset="0"/>
              </a:rPr>
              <a:t>舍入误差</a:t>
            </a:r>
          </a:p>
        </p:txBody>
      </p:sp>
      <p:sp>
        <p:nvSpPr>
          <p:cNvPr id="373765" name="Text Box 5"/>
          <p:cNvSpPr txBox="1">
            <a:spLocks noChangeArrowheads="1"/>
          </p:cNvSpPr>
          <p:nvPr/>
        </p:nvSpPr>
        <p:spPr bwMode="auto">
          <a:xfrm>
            <a:off x="611188" y="4095750"/>
            <a:ext cx="8281988" cy="2259013"/>
          </a:xfrm>
          <a:prstGeom prst="rect">
            <a:avLst/>
          </a:prstGeom>
          <a:noFill/>
          <a:ln w="31750">
            <a:noFill/>
            <a:miter lim="800000"/>
          </a:ln>
        </p:spPr>
        <p:txBody>
          <a:bodyPr>
            <a:spAutoFit/>
          </a:bodyPr>
          <a:lstStyle/>
          <a:p>
            <a:pPr marR="0" algn="l" defTabSz="914400">
              <a:lnSpc>
                <a:spcPct val="110000"/>
              </a:lnSpc>
              <a:buClrTx/>
              <a:buSzTx/>
              <a:buFontTx/>
              <a:buNone/>
              <a:defRPr/>
            </a:pPr>
            <a:r>
              <a:rPr kumimoji="1" lang="zh-CN" altLang="en-US" sz="3200" kern="1200" cap="none" spc="0" normalizeH="0" baseline="0" noProof="0" dirty="0">
                <a:latin typeface="+mn-ea"/>
                <a:ea typeface="+mn-ea"/>
                <a:cs typeface="+mn-cs"/>
              </a:rPr>
              <a:t>在数值计算过程中还会遇到无穷小数</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因计算机受到机器字长的限制</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它所能表示的数据只能有一定的有限位数</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如按四舍五入规则取有限位数由此引起的误差</a:t>
            </a:r>
            <a:r>
              <a:rPr kumimoji="1" lang="en-US" altLang="zh-CN" sz="3200" kern="1200" cap="none" spc="0" normalizeH="0" baseline="0" noProof="0" dirty="0">
                <a:latin typeface="+mn-ea"/>
                <a:ea typeface="+mn-ea"/>
                <a:cs typeface="+mn-cs"/>
              </a:rPr>
              <a:t>.</a:t>
            </a:r>
            <a:endParaRPr kumimoji="1" lang="zh-CN" altLang="en-US" sz="3200" kern="1200" cap="none" spc="0" normalizeH="0" baseline="0" noProof="0" dirty="0">
              <a:latin typeface="+mn-ea"/>
              <a:ea typeface="+mn-ea"/>
              <a:cs typeface="+mn-cs"/>
            </a:endParaRPr>
          </a:p>
        </p:txBody>
      </p:sp>
      <p:sp>
        <p:nvSpPr>
          <p:cNvPr id="6" name="日期占位符 5"/>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1863678-06CF-4E55-BFB4-F1B59AC3751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17</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763"/>
                                        </p:tgtEl>
                                        <p:attrNameLst>
                                          <p:attrName>style.visibility</p:attrName>
                                        </p:attrNameLst>
                                      </p:cBhvr>
                                      <p:to>
                                        <p:strVal val="visible"/>
                                      </p:to>
                                    </p:set>
                                    <p:animEffect transition="in" filter="box(in)">
                                      <p:cBhvr>
                                        <p:cTn id="7" dur="500"/>
                                        <p:tgtEl>
                                          <p:spTgt spid="37376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73764"/>
                                        </p:tgtEl>
                                        <p:attrNameLst>
                                          <p:attrName>style.visibility</p:attrName>
                                        </p:attrNameLst>
                                      </p:cBhvr>
                                      <p:to>
                                        <p:strVal val="visible"/>
                                      </p:to>
                                    </p:set>
                                    <p:anim calcmode="lin" valueType="num">
                                      <p:cBhvr>
                                        <p:cTn id="12" dur="500" fill="hold"/>
                                        <p:tgtEl>
                                          <p:spTgt spid="373764"/>
                                        </p:tgtEl>
                                        <p:attrNameLst>
                                          <p:attrName>ppt_x</p:attrName>
                                        </p:attrNameLst>
                                      </p:cBhvr>
                                      <p:tavLst>
                                        <p:tav tm="0">
                                          <p:val>
                                            <p:strVal val="#ppt_x-#ppt_w/2"/>
                                          </p:val>
                                        </p:tav>
                                        <p:tav tm="100000">
                                          <p:val>
                                            <p:strVal val="#ppt_x"/>
                                          </p:val>
                                        </p:tav>
                                      </p:tavLst>
                                    </p:anim>
                                    <p:anim calcmode="lin" valueType="num">
                                      <p:cBhvr>
                                        <p:cTn id="13" dur="500" fill="hold"/>
                                        <p:tgtEl>
                                          <p:spTgt spid="373764"/>
                                        </p:tgtEl>
                                        <p:attrNameLst>
                                          <p:attrName>ppt_y</p:attrName>
                                        </p:attrNameLst>
                                      </p:cBhvr>
                                      <p:tavLst>
                                        <p:tav tm="0">
                                          <p:val>
                                            <p:strVal val="#ppt_y"/>
                                          </p:val>
                                        </p:tav>
                                        <p:tav tm="100000">
                                          <p:val>
                                            <p:strVal val="#ppt_y"/>
                                          </p:val>
                                        </p:tav>
                                      </p:tavLst>
                                    </p:anim>
                                    <p:anim calcmode="lin" valueType="num">
                                      <p:cBhvr>
                                        <p:cTn id="14" dur="500" fill="hold"/>
                                        <p:tgtEl>
                                          <p:spTgt spid="373764"/>
                                        </p:tgtEl>
                                        <p:attrNameLst>
                                          <p:attrName>ppt_w</p:attrName>
                                        </p:attrNameLst>
                                      </p:cBhvr>
                                      <p:tavLst>
                                        <p:tav tm="0">
                                          <p:val>
                                            <p:fltVal val="0"/>
                                          </p:val>
                                        </p:tav>
                                        <p:tav tm="100000">
                                          <p:val>
                                            <p:strVal val="#ppt_w"/>
                                          </p:val>
                                        </p:tav>
                                      </p:tavLst>
                                    </p:anim>
                                    <p:anim calcmode="lin" valueType="num">
                                      <p:cBhvr>
                                        <p:cTn id="15" dur="500" fill="hold"/>
                                        <p:tgtEl>
                                          <p:spTgt spid="37376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73765"/>
                                        </p:tgtEl>
                                        <p:attrNameLst>
                                          <p:attrName>style.visibility</p:attrName>
                                        </p:attrNameLst>
                                      </p:cBhvr>
                                      <p:to>
                                        <p:strVal val="visible"/>
                                      </p:to>
                                    </p:set>
                                    <p:anim calcmode="lin" valueType="num">
                                      <p:cBhvr>
                                        <p:cTn id="20" dur="500" fill="hold"/>
                                        <p:tgtEl>
                                          <p:spTgt spid="373765"/>
                                        </p:tgtEl>
                                        <p:attrNameLst>
                                          <p:attrName>ppt_x</p:attrName>
                                        </p:attrNameLst>
                                      </p:cBhvr>
                                      <p:tavLst>
                                        <p:tav tm="0">
                                          <p:val>
                                            <p:strVal val="#ppt_x-#ppt_w/2"/>
                                          </p:val>
                                        </p:tav>
                                        <p:tav tm="100000">
                                          <p:val>
                                            <p:strVal val="#ppt_x"/>
                                          </p:val>
                                        </p:tav>
                                      </p:tavLst>
                                    </p:anim>
                                    <p:anim calcmode="lin" valueType="num">
                                      <p:cBhvr>
                                        <p:cTn id="21" dur="500" fill="hold"/>
                                        <p:tgtEl>
                                          <p:spTgt spid="373765"/>
                                        </p:tgtEl>
                                        <p:attrNameLst>
                                          <p:attrName>ppt_y</p:attrName>
                                        </p:attrNameLst>
                                      </p:cBhvr>
                                      <p:tavLst>
                                        <p:tav tm="0">
                                          <p:val>
                                            <p:strVal val="#ppt_y"/>
                                          </p:val>
                                        </p:tav>
                                        <p:tav tm="100000">
                                          <p:val>
                                            <p:strVal val="#ppt_y"/>
                                          </p:val>
                                        </p:tav>
                                      </p:tavLst>
                                    </p:anim>
                                    <p:anim calcmode="lin" valueType="num">
                                      <p:cBhvr>
                                        <p:cTn id="22" dur="500" fill="hold"/>
                                        <p:tgtEl>
                                          <p:spTgt spid="373765"/>
                                        </p:tgtEl>
                                        <p:attrNameLst>
                                          <p:attrName>ppt_w</p:attrName>
                                        </p:attrNameLst>
                                      </p:cBhvr>
                                      <p:tavLst>
                                        <p:tav tm="0">
                                          <p:val>
                                            <p:fltVal val="0"/>
                                          </p:val>
                                        </p:tav>
                                        <p:tav tm="100000">
                                          <p:val>
                                            <p:strVal val="#ppt_w"/>
                                          </p:val>
                                        </p:tav>
                                      </p:tavLst>
                                    </p:anim>
                                    <p:anim calcmode="lin" valueType="num">
                                      <p:cBhvr>
                                        <p:cTn id="23" dur="500" fill="hold"/>
                                        <p:tgtEl>
                                          <p:spTgt spid="3737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P spid="373764" grpId="0"/>
      <p:bldP spid="3737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786" name="Object 2"/>
          <p:cNvGraphicFramePr>
            <a:graphicFrameLocks noChangeAspect="1"/>
          </p:cNvGraphicFramePr>
          <p:nvPr/>
        </p:nvGraphicFramePr>
        <p:xfrm>
          <a:off x="2513013" y="1227138"/>
          <a:ext cx="3506787" cy="954087"/>
        </p:xfrm>
        <a:graphic>
          <a:graphicData uri="http://schemas.openxmlformats.org/presentationml/2006/ole">
            <mc:AlternateContent xmlns:mc="http://schemas.openxmlformats.org/markup-compatibility/2006">
              <mc:Choice xmlns:v="urn:schemas-microsoft-com:vml" Requires="v">
                <p:oleObj r:id="rId2" imgW="1497965" imgH="406400" progId="Equation.3">
                  <p:embed/>
                </p:oleObj>
              </mc:Choice>
              <mc:Fallback>
                <p:oleObj r:id="rId2" imgW="1497965" imgH="406400" progId="Equation.3">
                  <p:embed/>
                  <p:pic>
                    <p:nvPicPr>
                      <p:cNvPr id="0" name="图片 3094"/>
                      <p:cNvPicPr/>
                      <p:nvPr/>
                    </p:nvPicPr>
                    <p:blipFill>
                      <a:blip r:embed="rId3"/>
                      <a:stretch>
                        <a:fillRect/>
                      </a:stretch>
                    </p:blipFill>
                    <p:spPr>
                      <a:xfrm>
                        <a:off x="2513013" y="1227138"/>
                        <a:ext cx="3506787" cy="954087"/>
                      </a:xfrm>
                      <a:prstGeom prst="rect">
                        <a:avLst/>
                      </a:prstGeom>
                      <a:noFill/>
                      <a:ln w="38100">
                        <a:noFill/>
                        <a:miter/>
                      </a:ln>
                    </p:spPr>
                  </p:pic>
                </p:oleObj>
              </mc:Fallback>
            </mc:AlternateContent>
          </a:graphicData>
        </a:graphic>
      </p:graphicFrame>
      <p:graphicFrame>
        <p:nvGraphicFramePr>
          <p:cNvPr id="374787" name="Object 3"/>
          <p:cNvGraphicFramePr>
            <a:graphicFrameLocks noChangeAspect="1"/>
          </p:cNvGraphicFramePr>
          <p:nvPr/>
        </p:nvGraphicFramePr>
        <p:xfrm>
          <a:off x="2132013" y="2330450"/>
          <a:ext cx="4130675" cy="954088"/>
        </p:xfrm>
        <a:graphic>
          <a:graphicData uri="http://schemas.openxmlformats.org/presentationml/2006/ole">
            <mc:AlternateContent xmlns:mc="http://schemas.openxmlformats.org/markup-compatibility/2006">
              <mc:Choice xmlns:v="urn:schemas-microsoft-com:vml" Requires="v">
                <p:oleObj r:id="rId4" imgW="1764665" imgH="406400" progId="Equation.3">
                  <p:embed/>
                </p:oleObj>
              </mc:Choice>
              <mc:Fallback>
                <p:oleObj r:id="rId4" imgW="1764665" imgH="406400" progId="Equation.3">
                  <p:embed/>
                  <p:pic>
                    <p:nvPicPr>
                      <p:cNvPr id="0" name="图片 3092"/>
                      <p:cNvPicPr/>
                      <p:nvPr/>
                    </p:nvPicPr>
                    <p:blipFill>
                      <a:blip r:embed="rId5"/>
                      <a:stretch>
                        <a:fillRect/>
                      </a:stretch>
                    </p:blipFill>
                    <p:spPr>
                      <a:xfrm>
                        <a:off x="2132013" y="2330450"/>
                        <a:ext cx="4130675" cy="954088"/>
                      </a:xfrm>
                      <a:prstGeom prst="rect">
                        <a:avLst/>
                      </a:prstGeom>
                      <a:noFill/>
                      <a:ln w="38100">
                        <a:noFill/>
                        <a:miter/>
                      </a:ln>
                    </p:spPr>
                  </p:pic>
                </p:oleObj>
              </mc:Fallback>
            </mc:AlternateContent>
          </a:graphicData>
        </a:graphic>
      </p:graphicFrame>
      <p:graphicFrame>
        <p:nvGraphicFramePr>
          <p:cNvPr id="374788" name="Object 4"/>
          <p:cNvGraphicFramePr>
            <a:graphicFrameLocks noChangeAspect="1"/>
          </p:cNvGraphicFramePr>
          <p:nvPr/>
        </p:nvGraphicFramePr>
        <p:xfrm>
          <a:off x="1673543" y="3517106"/>
          <a:ext cx="4517390" cy="984250"/>
        </p:xfrm>
        <a:graphic>
          <a:graphicData uri="http://schemas.openxmlformats.org/presentationml/2006/ole">
            <mc:AlternateContent xmlns:mc="http://schemas.openxmlformats.org/markup-compatibility/2006">
              <mc:Choice xmlns:v="urn:schemas-microsoft-com:vml" Requires="v">
                <p:oleObj r:id="rId6" imgW="1930400" imgH="419100" progId="Equation.3">
                  <p:embed/>
                </p:oleObj>
              </mc:Choice>
              <mc:Fallback>
                <p:oleObj r:id="rId6" imgW="1930400" imgH="419100" progId="Equation.3">
                  <p:embed/>
                  <p:pic>
                    <p:nvPicPr>
                      <p:cNvPr id="0" name="图片 3093"/>
                      <p:cNvPicPr/>
                      <p:nvPr/>
                    </p:nvPicPr>
                    <p:blipFill>
                      <a:blip r:embed="rId7"/>
                      <a:stretch>
                        <a:fillRect/>
                      </a:stretch>
                    </p:blipFill>
                    <p:spPr>
                      <a:xfrm>
                        <a:off x="1673543" y="3517106"/>
                        <a:ext cx="4517390" cy="984250"/>
                      </a:xfrm>
                      <a:prstGeom prst="rect">
                        <a:avLst/>
                      </a:prstGeom>
                      <a:noFill/>
                      <a:ln w="38100">
                        <a:noFill/>
                        <a:miter/>
                      </a:ln>
                    </p:spPr>
                  </p:pic>
                </p:oleObj>
              </mc:Fallback>
            </mc:AlternateContent>
          </a:graphicData>
        </a:graphic>
      </p:graphicFrame>
      <p:sp>
        <p:nvSpPr>
          <p:cNvPr id="374789" name="Text Box 5"/>
          <p:cNvSpPr txBox="1"/>
          <p:nvPr/>
        </p:nvSpPr>
        <p:spPr>
          <a:xfrm>
            <a:off x="668338" y="1370013"/>
            <a:ext cx="660400" cy="519112"/>
          </a:xfrm>
          <a:prstGeom prst="rect">
            <a:avLst/>
          </a:prstGeom>
          <a:noFill/>
          <a:ln w="31750">
            <a:noFill/>
          </a:ln>
        </p:spPr>
        <p:txBody>
          <a:bodyPr wrap="none">
            <a:spAutoFit/>
          </a:bodyPr>
          <a:lstStyle/>
          <a:p>
            <a:pPr algn="l"/>
            <a:r>
              <a:rPr lang="zh-CN" altLang="en-US" sz="2800" b="1" dirty="0">
                <a:solidFill>
                  <a:srgbClr val="FF0000"/>
                </a:solidFill>
                <a:latin typeface="Times New Roman" panose="02020603050405020304" pitchFamily="18" charset="0"/>
              </a:rPr>
              <a:t>如</a:t>
            </a:r>
            <a:r>
              <a:rPr lang="en-US" altLang="zh-CN" sz="2800" b="1" dirty="0">
                <a:solidFill>
                  <a:srgbClr val="FF0000"/>
                </a:solidFill>
                <a:latin typeface="Times New Roman" panose="02020603050405020304" pitchFamily="18" charset="0"/>
              </a:rPr>
              <a:t>:</a:t>
            </a:r>
          </a:p>
        </p:txBody>
      </p:sp>
      <p:sp>
        <p:nvSpPr>
          <p:cNvPr id="374790" name="Text Box 6"/>
          <p:cNvSpPr txBox="1">
            <a:spLocks noChangeArrowheads="1"/>
          </p:cNvSpPr>
          <p:nvPr/>
        </p:nvSpPr>
        <p:spPr bwMode="auto">
          <a:xfrm>
            <a:off x="468313" y="4854575"/>
            <a:ext cx="8983663" cy="1471613"/>
          </a:xfrm>
          <a:prstGeom prst="rect">
            <a:avLst/>
          </a:prstGeom>
          <a:noFill/>
          <a:ln w="31750">
            <a:noFill/>
            <a:miter lim="800000"/>
          </a:ln>
        </p:spPr>
        <p:txBody>
          <a:bodyPr>
            <a:spAutoFit/>
          </a:bodyPr>
          <a:lstStyle/>
          <a:p>
            <a:pPr marR="0" algn="l" defTabSz="914400">
              <a:lnSpc>
                <a:spcPct val="140000"/>
              </a:lnSpc>
              <a:buClrTx/>
              <a:buSzTx/>
              <a:buFontTx/>
              <a:buNone/>
              <a:defRPr/>
            </a:pPr>
            <a:r>
              <a:rPr kumimoji="1" lang="zh-CN" altLang="en-US" sz="3200" kern="1200" cap="none" spc="0" normalizeH="0" baseline="0" noProof="0" dirty="0">
                <a:latin typeface="+mn-ea"/>
                <a:ea typeface="+mn-ea"/>
                <a:cs typeface="+mn-cs"/>
              </a:rPr>
              <a:t>若将前若干项的部分和作为函数值的近似公式</a:t>
            </a:r>
            <a:r>
              <a:rPr kumimoji="1" lang="en-US" altLang="zh-CN" sz="3200" kern="1200" cap="none" spc="0" normalizeH="0" baseline="0" noProof="0" dirty="0">
                <a:latin typeface="+mn-ea"/>
                <a:ea typeface="+mn-ea"/>
                <a:cs typeface="+mn-cs"/>
              </a:rPr>
              <a:t>,</a:t>
            </a:r>
          </a:p>
          <a:p>
            <a:pPr marR="0" algn="l" defTabSz="914400">
              <a:lnSpc>
                <a:spcPct val="140000"/>
              </a:lnSpc>
              <a:buClrTx/>
              <a:buSzTx/>
              <a:buFontTx/>
              <a:buNone/>
              <a:defRPr/>
            </a:pPr>
            <a:r>
              <a:rPr kumimoji="1" lang="zh-CN" altLang="en-US" sz="3200" kern="1200" cap="none" spc="0" normalizeH="0" baseline="0" noProof="0" dirty="0">
                <a:latin typeface="+mn-ea"/>
                <a:ea typeface="+mn-ea"/>
                <a:cs typeface="+mn-cs"/>
              </a:rPr>
              <a:t>由于以后各项都舍弃了</a:t>
            </a:r>
            <a:r>
              <a:rPr kumimoji="1" lang="en-US" altLang="zh-CN" sz="3200" kern="1200" cap="none" spc="0" normalizeH="0" baseline="0" noProof="0" dirty="0">
                <a:latin typeface="+mn-ea"/>
                <a:ea typeface="+mn-ea"/>
                <a:cs typeface="+mn-cs"/>
              </a:rPr>
              <a:t>,</a:t>
            </a:r>
            <a:r>
              <a:rPr kumimoji="1" lang="zh-CN" altLang="en-US" sz="3200" kern="1200" cap="none" spc="0" normalizeH="0" baseline="0" noProof="0" dirty="0">
                <a:latin typeface="+mn-ea"/>
                <a:ea typeface="+mn-ea"/>
                <a:cs typeface="+mn-cs"/>
              </a:rPr>
              <a:t>自然产生了误差。</a:t>
            </a:r>
          </a:p>
        </p:txBody>
      </p:sp>
      <p:sp>
        <p:nvSpPr>
          <p:cNvPr id="374791" name="Line 7"/>
          <p:cNvSpPr/>
          <p:nvPr/>
        </p:nvSpPr>
        <p:spPr>
          <a:xfrm>
            <a:off x="5408613" y="1227138"/>
            <a:ext cx="0" cy="1066800"/>
          </a:xfrm>
          <a:prstGeom prst="line">
            <a:avLst/>
          </a:prstGeom>
          <a:ln w="31750" cap="flat" cmpd="sng">
            <a:solidFill>
              <a:srgbClr val="FF3300"/>
            </a:solidFill>
            <a:prstDash val="solid"/>
            <a:headEnd type="none" w="med" len="med"/>
            <a:tailEnd type="none" w="med" len="med"/>
          </a:ln>
        </p:spPr>
      </p:sp>
      <p:sp>
        <p:nvSpPr>
          <p:cNvPr id="374792" name="Line 8"/>
          <p:cNvSpPr/>
          <p:nvPr/>
        </p:nvSpPr>
        <p:spPr>
          <a:xfrm>
            <a:off x="5638800" y="2195513"/>
            <a:ext cx="0" cy="1219200"/>
          </a:xfrm>
          <a:prstGeom prst="line">
            <a:avLst/>
          </a:prstGeom>
          <a:ln w="31750" cap="flat" cmpd="sng">
            <a:solidFill>
              <a:srgbClr val="FF3300"/>
            </a:solidFill>
            <a:prstDash val="solid"/>
            <a:headEnd type="none" w="med" len="med"/>
            <a:tailEnd type="none" w="med" len="med"/>
          </a:ln>
        </p:spPr>
      </p:sp>
      <p:sp>
        <p:nvSpPr>
          <p:cNvPr id="374793" name="Line 9"/>
          <p:cNvSpPr/>
          <p:nvPr/>
        </p:nvSpPr>
        <p:spPr>
          <a:xfrm>
            <a:off x="5561013" y="3446463"/>
            <a:ext cx="0" cy="1219200"/>
          </a:xfrm>
          <a:prstGeom prst="line">
            <a:avLst/>
          </a:prstGeom>
          <a:ln w="31750" cap="flat" cmpd="sng">
            <a:solidFill>
              <a:srgbClr val="FF3300"/>
            </a:solidFill>
            <a:prstDash val="solid"/>
            <a:headEnd type="none" w="med" len="med"/>
            <a:tailEnd type="none" w="med" len="med"/>
          </a:ln>
        </p:spPr>
      </p:sp>
      <p:sp>
        <p:nvSpPr>
          <p:cNvPr id="374794" name="Text Box 10"/>
          <p:cNvSpPr txBox="1"/>
          <p:nvPr/>
        </p:nvSpPr>
        <p:spPr>
          <a:xfrm>
            <a:off x="6705600" y="2478088"/>
            <a:ext cx="1974850" cy="519112"/>
          </a:xfrm>
          <a:prstGeom prst="rect">
            <a:avLst/>
          </a:prstGeom>
          <a:noFill/>
          <a:ln w="41275">
            <a:noFill/>
          </a:ln>
        </p:spPr>
        <p:txBody>
          <a:bodyPr wrap="none">
            <a:spAutoFit/>
          </a:bodyPr>
          <a:lstStyle/>
          <a:p>
            <a:pPr algn="l"/>
            <a:r>
              <a:rPr lang="en-US" altLang="zh-CN" sz="2800" b="1" dirty="0">
                <a:solidFill>
                  <a:srgbClr val="0000FF"/>
                </a:solidFill>
                <a:latin typeface="隶书" panose="02010509060101010101" pitchFamily="49" charset="-122"/>
                <a:ea typeface="隶书" panose="02010509060101010101" pitchFamily="49" charset="-122"/>
              </a:rPr>
              <a:t>Taylor</a:t>
            </a:r>
            <a:r>
              <a:rPr lang="zh-CN" altLang="en-US" sz="2800" b="1" dirty="0">
                <a:solidFill>
                  <a:srgbClr val="0000FF"/>
                </a:solidFill>
                <a:latin typeface="隶书" panose="02010509060101010101" pitchFamily="49" charset="-122"/>
                <a:ea typeface="隶书" panose="02010509060101010101" pitchFamily="49" charset="-122"/>
              </a:rPr>
              <a:t>展开</a:t>
            </a:r>
          </a:p>
        </p:txBody>
      </p:sp>
      <p:sp>
        <p:nvSpPr>
          <p:cNvPr id="2059" name="Rectangle 11"/>
          <p:cNvSpPr/>
          <p:nvPr/>
        </p:nvSpPr>
        <p:spPr>
          <a:xfrm>
            <a:off x="311150" y="609600"/>
            <a:ext cx="2239963" cy="579438"/>
          </a:xfrm>
          <a:prstGeom prst="rect">
            <a:avLst/>
          </a:prstGeom>
          <a:noFill/>
          <a:ln w="9525">
            <a:noFill/>
          </a:ln>
        </p:spPr>
        <p:txBody>
          <a:bodyPr wrap="none">
            <a:spAutoFit/>
          </a:bodyPr>
          <a:lstStyle/>
          <a:p>
            <a:pPr algn="l">
              <a:buBlip>
                <a:blip r:embed="rId8"/>
              </a:buBlip>
            </a:pPr>
            <a:r>
              <a:rPr lang="en-US" altLang="zh-CN" sz="3200" b="1" dirty="0">
                <a:solidFill>
                  <a:srgbClr val="0000FF"/>
                </a:solidFill>
                <a:latin typeface="Times New Roman" panose="02020603050405020304" pitchFamily="18" charset="0"/>
                <a:ea typeface="楷体_GB2312" pitchFamily="49" charset="-122"/>
              </a:rPr>
              <a:t> </a:t>
            </a:r>
            <a:r>
              <a:rPr lang="zh-CN" altLang="en-US" sz="3200" b="1" dirty="0">
                <a:solidFill>
                  <a:srgbClr val="0000FF"/>
                </a:solidFill>
                <a:latin typeface="Times New Roman" panose="02020603050405020304" pitchFamily="18" charset="0"/>
                <a:ea typeface="楷体_GB2312" pitchFamily="49" charset="-122"/>
              </a:rPr>
              <a:t>截断误差</a:t>
            </a:r>
          </a:p>
        </p:txBody>
      </p:sp>
      <p:sp>
        <p:nvSpPr>
          <p:cNvPr id="12" name="日期占位符 1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EC3D898-7F23-4BC9-99CB-34373D6162A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 name="灯片编号占位符 1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18</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slide(fromTop)">
                                      <p:cBhvr>
                                        <p:cTn id="7" dur="500"/>
                                        <p:tgtEl>
                                          <p:spTgt spid="37478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374786"/>
                                        </p:tgtEl>
                                        <p:attrNameLst>
                                          <p:attrName>style.visibility</p:attrName>
                                        </p:attrNameLst>
                                      </p:cBhvr>
                                      <p:to>
                                        <p:strVal val="visible"/>
                                      </p:to>
                                    </p:set>
                                    <p:animEffect transition="in" filter="slide(fromTop)">
                                      <p:cBhvr>
                                        <p:cTn id="12" dur="500"/>
                                        <p:tgtEl>
                                          <p:spTgt spid="37478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74787"/>
                                        </p:tgtEl>
                                        <p:attrNameLst>
                                          <p:attrName>style.visibility</p:attrName>
                                        </p:attrNameLst>
                                      </p:cBhvr>
                                      <p:to>
                                        <p:strVal val="visible"/>
                                      </p:to>
                                    </p:set>
                                    <p:animEffect transition="in" filter="slide(fromTop)">
                                      <p:cBhvr>
                                        <p:cTn id="17" dur="500"/>
                                        <p:tgtEl>
                                          <p:spTgt spid="37478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374788"/>
                                        </p:tgtEl>
                                        <p:attrNameLst>
                                          <p:attrName>style.visibility</p:attrName>
                                        </p:attrNameLst>
                                      </p:cBhvr>
                                      <p:to>
                                        <p:strVal val="visible"/>
                                      </p:to>
                                    </p:set>
                                    <p:animEffect transition="in" filter="slide(fromTop)">
                                      <p:cBhvr>
                                        <p:cTn id="22" dur="500"/>
                                        <p:tgtEl>
                                          <p:spTgt spid="3747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4794"/>
                                        </p:tgtEl>
                                        <p:attrNameLst>
                                          <p:attrName>style.visibility</p:attrName>
                                        </p:attrNameLst>
                                      </p:cBhvr>
                                      <p:to>
                                        <p:strVal val="visible"/>
                                      </p:to>
                                    </p:set>
                                    <p:animEffect transition="in" filter="wipe(left)">
                                      <p:cBhvr>
                                        <p:cTn id="27" dur="500"/>
                                        <p:tgtEl>
                                          <p:spTgt spid="37479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74790"/>
                                        </p:tgtEl>
                                        <p:attrNameLst>
                                          <p:attrName>style.visibility</p:attrName>
                                        </p:attrNameLst>
                                      </p:cBhvr>
                                      <p:to>
                                        <p:strVal val="visible"/>
                                      </p:to>
                                    </p:set>
                                    <p:animEffect transition="in" filter="slide(fromTop)">
                                      <p:cBhvr>
                                        <p:cTn id="32" dur="500"/>
                                        <p:tgtEl>
                                          <p:spTgt spid="37479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374791"/>
                                        </p:tgtEl>
                                        <p:attrNameLst>
                                          <p:attrName>style.visibility</p:attrName>
                                        </p:attrNameLst>
                                      </p:cBhvr>
                                      <p:to>
                                        <p:strVal val="visible"/>
                                      </p:to>
                                    </p:set>
                                    <p:animEffect transition="in" filter="slide(fromTop)">
                                      <p:cBhvr>
                                        <p:cTn id="37" dur="500"/>
                                        <p:tgtEl>
                                          <p:spTgt spid="37479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374792"/>
                                        </p:tgtEl>
                                        <p:attrNameLst>
                                          <p:attrName>style.visibility</p:attrName>
                                        </p:attrNameLst>
                                      </p:cBhvr>
                                      <p:to>
                                        <p:strVal val="visible"/>
                                      </p:to>
                                    </p:set>
                                    <p:animEffect transition="in" filter="slide(fromTop)">
                                      <p:cBhvr>
                                        <p:cTn id="42" dur="500"/>
                                        <p:tgtEl>
                                          <p:spTgt spid="37479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374793"/>
                                        </p:tgtEl>
                                        <p:attrNameLst>
                                          <p:attrName>style.visibility</p:attrName>
                                        </p:attrNameLst>
                                      </p:cBhvr>
                                      <p:to>
                                        <p:strVal val="visible"/>
                                      </p:to>
                                    </p:set>
                                    <p:animEffect transition="in" filter="slide(fromTop)">
                                      <p:cBhvr>
                                        <p:cTn id="47" dur="500"/>
                                        <p:tgtEl>
                                          <p:spTgt spid="374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p:bldP spid="374790" grpId="0"/>
      <p:bldP spid="3747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19</a:t>
            </a:fld>
            <a:endParaRPr lang="en-US" altLang="zh-CN" sz="1600" dirty="0">
              <a:latin typeface="Arial" panose="020B0604020202020204" pitchFamily="34" charset="0"/>
            </a:endParaRPr>
          </a:p>
        </p:txBody>
      </p:sp>
      <p:graphicFrame>
        <p:nvGraphicFramePr>
          <p:cNvPr id="3074" name="Object 2"/>
          <p:cNvGraphicFramePr>
            <a:graphicFrameLocks noChangeAspect="1"/>
          </p:cNvGraphicFramePr>
          <p:nvPr/>
        </p:nvGraphicFramePr>
        <p:xfrm>
          <a:off x="396875" y="1268572"/>
          <a:ext cx="6873875" cy="731520"/>
        </p:xfrm>
        <a:graphic>
          <a:graphicData uri="http://schemas.openxmlformats.org/presentationml/2006/ole">
            <mc:AlternateContent xmlns:mc="http://schemas.openxmlformats.org/markup-compatibility/2006">
              <mc:Choice xmlns:v="urn:schemas-microsoft-com:vml" Requires="v">
                <p:oleObj r:id="rId2" imgW="3098800" imgH="330200" progId="Equation.DSMT4">
                  <p:embed/>
                </p:oleObj>
              </mc:Choice>
              <mc:Fallback>
                <p:oleObj r:id="rId2" imgW="3098800" imgH="330200" progId="Equation.DSMT4">
                  <p:embed/>
                  <p:pic>
                    <p:nvPicPr>
                      <p:cNvPr id="0" name="图片 3100"/>
                      <p:cNvPicPr/>
                      <p:nvPr/>
                    </p:nvPicPr>
                    <p:blipFill>
                      <a:blip r:embed="rId3"/>
                      <a:stretch>
                        <a:fillRect/>
                      </a:stretch>
                    </p:blipFill>
                    <p:spPr>
                      <a:xfrm>
                        <a:off x="396875" y="1268572"/>
                        <a:ext cx="6873875" cy="731520"/>
                      </a:xfrm>
                      <a:prstGeom prst="rect">
                        <a:avLst/>
                      </a:prstGeom>
                      <a:noFill/>
                      <a:ln w="38100">
                        <a:noFill/>
                        <a:miter/>
                      </a:ln>
                    </p:spPr>
                  </p:pic>
                </p:oleObj>
              </mc:Fallback>
            </mc:AlternateContent>
          </a:graphicData>
        </a:graphic>
      </p:graphicFrame>
      <p:graphicFrame>
        <p:nvGraphicFramePr>
          <p:cNvPr id="3075" name="Object 3"/>
          <p:cNvGraphicFramePr>
            <a:graphicFrameLocks noChangeAspect="1"/>
          </p:cNvGraphicFramePr>
          <p:nvPr/>
        </p:nvGraphicFramePr>
        <p:xfrm>
          <a:off x="512763" y="2217738"/>
          <a:ext cx="8059737" cy="3500437"/>
        </p:xfrm>
        <a:graphic>
          <a:graphicData uri="http://schemas.openxmlformats.org/presentationml/2006/ole">
            <mc:AlternateContent xmlns:mc="http://schemas.openxmlformats.org/markup-compatibility/2006">
              <mc:Choice xmlns:v="urn:schemas-microsoft-com:vml" Requires="v">
                <p:oleObj r:id="rId4" imgW="3771900" imgH="1638300" progId="Equation.DSMT4">
                  <p:embed/>
                </p:oleObj>
              </mc:Choice>
              <mc:Fallback>
                <p:oleObj r:id="rId4" imgW="3771900" imgH="1638300" progId="Equation.DSMT4">
                  <p:embed/>
                  <p:pic>
                    <p:nvPicPr>
                      <p:cNvPr id="0" name="图片 3098"/>
                      <p:cNvPicPr/>
                      <p:nvPr/>
                    </p:nvPicPr>
                    <p:blipFill>
                      <a:blip r:embed="rId5"/>
                      <a:stretch>
                        <a:fillRect/>
                      </a:stretch>
                    </p:blipFill>
                    <p:spPr>
                      <a:xfrm>
                        <a:off x="512763" y="2217738"/>
                        <a:ext cx="8059737" cy="3500437"/>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0-#ppt_w/2"/>
                                          </p:val>
                                        </p:tav>
                                        <p:tav tm="100000">
                                          <p:val>
                                            <p:strVal val="#ppt_x"/>
                                          </p:val>
                                        </p:tav>
                                      </p:tavLst>
                                    </p:anim>
                                    <p:anim calcmode="lin" valueType="num">
                                      <p:cBhvr additive="base">
                                        <p:cTn id="8" dur="500" fill="hold"/>
                                        <p:tgtEl>
                                          <p:spTgt spid="30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1187450" y="404813"/>
            <a:ext cx="5616575" cy="576262"/>
          </a:xfrm>
        </p:spPr>
        <p:txBody>
          <a:bodyPr vert="horz" wrap="square" lIns="91440" tIns="45720" rIns="91440" bIns="45720" anchor="b" anchorCtr="0"/>
          <a:lstStyle/>
          <a:p>
            <a:pPr eaLnBrk="1" hangingPunct="1"/>
            <a:r>
              <a:rPr lang="zh-CN" altLang="en-US" sz="3600" dirty="0">
                <a:latin typeface="宋体" panose="02010600030101010101" pitchFamily="2" charset="-122"/>
              </a:rPr>
              <a:t>课程名称简介</a:t>
            </a:r>
          </a:p>
        </p:txBody>
      </p:sp>
      <p:sp>
        <p:nvSpPr>
          <p:cNvPr id="46083" name="Rectangle 3"/>
          <p:cNvSpPr>
            <a:spLocks noGrp="1" noChangeArrowheads="1"/>
          </p:cNvSpPr>
          <p:nvPr>
            <p:ph type="body" idx="1"/>
          </p:nvPr>
        </p:nvSpPr>
        <p:spPr>
          <a:xfrm>
            <a:off x="323528" y="1196752"/>
            <a:ext cx="8556183" cy="5400600"/>
          </a:xfrm>
        </p:spPr>
        <p:txBody>
          <a:bodyPr vert="horz" wrap="square" lIns="91440" tIns="45720" rIns="91440" bIns="45720" numCol="1" anchor="t" anchorCtr="0" compatLnSpc="1"/>
          <a:lstStyle/>
          <a:p>
            <a:pPr marL="284480" lvl="0" indent="-284480" defTabSz="346075" eaLnBrk="1" hangingPunct="1">
              <a:lnSpc>
                <a:spcPct val="90000"/>
              </a:lnSpc>
              <a:buNone/>
              <a:tabLst>
                <a:tab pos="1260475" algn="l"/>
              </a:tabLst>
              <a:defRPr/>
            </a:pP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数值分析</a:t>
            </a:r>
            <a:r>
              <a:rPr kumimoji="0"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lang="en-US" altLang="zh-CN" dirty="0">
                <a:cs typeface="Times New Roman" panose="02020603050405020304" pitchFamily="18" charset="0"/>
              </a:rPr>
              <a:t> Numerical Analysis</a:t>
            </a:r>
          </a:p>
          <a:p>
            <a:pPr marL="284480" lvl="0" indent="-284480" defTabSz="346075" eaLnBrk="1" hangingPunct="1">
              <a:lnSpc>
                <a:spcPct val="90000"/>
              </a:lnSpc>
              <a:buNone/>
              <a:tabLst>
                <a:tab pos="1260475" algn="l"/>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defTabSz="346075" eaLnBrk="1" hangingPunct="1">
              <a:lnSpc>
                <a:spcPct val="90000"/>
              </a:lnSpc>
              <a:tabLst>
                <a:tab pos="1260475" algn="l"/>
              </a:tabLst>
              <a:defRPr/>
            </a:pPr>
            <a:r>
              <a:rPr lang="zh-CN" altLang="en-US" dirty="0"/>
              <a:t>数值计算方法</a:t>
            </a:r>
            <a:r>
              <a:rPr lang="en-US" altLang="zh-CN" dirty="0">
                <a:cs typeface="Times New Roman" panose="02020603050405020304" pitchFamily="18" charset="0"/>
              </a:rPr>
              <a:t>Method of Numerical Computation</a:t>
            </a:r>
            <a:endParaRPr lang="en-US" altLang="zh-CN" dirty="0"/>
          </a:p>
          <a:p>
            <a:pPr marL="447675" marR="0" lvl="0" indent="-447675" algn="l" defTabSz="346075" rtl="0" eaLnBrk="1" fontAlgn="base" latinLnBrk="0" hangingPunct="1">
              <a:lnSpc>
                <a:spcPct val="90000"/>
              </a:lnSpc>
              <a:spcBef>
                <a:spcPct val="20000"/>
              </a:spcBef>
              <a:spcAft>
                <a:spcPct val="0"/>
              </a:spcAft>
              <a:buClr>
                <a:schemeClr val="accent1"/>
              </a:buClr>
              <a:buSzPct val="70000"/>
              <a:buFont typeface="Wingdings" panose="05000000000000000000" pitchFamily="2" charset="2"/>
              <a:buChar char="n"/>
              <a:tabLst>
                <a:tab pos="1260475" algn="l"/>
              </a:tabLst>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lvl="0" defTabSz="346075" eaLnBrk="1" hangingPunct="1">
              <a:lnSpc>
                <a:spcPct val="90000"/>
              </a:lnSpc>
              <a:tabLst>
                <a:tab pos="1260475" algn="l"/>
              </a:tabLst>
              <a:defRPr/>
            </a:pPr>
            <a:r>
              <a:rPr lang="zh-CN" altLang="en-US" dirty="0"/>
              <a:t>计算方法  </a:t>
            </a:r>
            <a:r>
              <a:rPr lang="en-US" altLang="zh-CN" dirty="0">
                <a:cs typeface="Times New Roman" panose="02020603050405020304" pitchFamily="18" charset="0"/>
              </a:rPr>
              <a:t>Computational Method</a:t>
            </a:r>
          </a:p>
          <a:p>
            <a:pPr lvl="0" defTabSz="346075" eaLnBrk="1" hangingPunct="1">
              <a:lnSpc>
                <a:spcPct val="90000"/>
              </a:lnSpc>
              <a:tabLst>
                <a:tab pos="1260475" algn="l"/>
              </a:tabLst>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lvl="0" defTabSz="346075" eaLnBrk="1" hangingPunct="1">
              <a:lnSpc>
                <a:spcPct val="90000"/>
              </a:lnSpc>
              <a:tabLst>
                <a:tab pos="1260475" algn="l"/>
              </a:tabLst>
              <a:defRPr/>
            </a:pPr>
            <a:r>
              <a:rPr lang="zh-CN" altLang="en-US" dirty="0"/>
              <a:t>计算数学 </a:t>
            </a:r>
            <a:r>
              <a:rPr lang="en-US" altLang="zh-CN" dirty="0"/>
              <a:t>Computational Mathematics</a:t>
            </a:r>
            <a:endPar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marL="0" marR="0" lvl="0" indent="0" algn="l" defTabSz="346075" rtl="0" eaLnBrk="1" fontAlgn="base" latinLnBrk="0" hangingPunct="1">
              <a:lnSpc>
                <a:spcPct val="90000"/>
              </a:lnSpc>
              <a:spcBef>
                <a:spcPct val="20000"/>
              </a:spcBef>
              <a:spcAft>
                <a:spcPct val="0"/>
              </a:spcAft>
              <a:buClr>
                <a:schemeClr val="accent1"/>
              </a:buClr>
              <a:buSzPct val="70000"/>
              <a:buFont typeface="Wingdings" panose="05000000000000000000" pitchFamily="2" charset="2"/>
              <a:buNone/>
              <a:tabLst>
                <a:tab pos="1260475" algn="l"/>
              </a:tabLst>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marL="0" marR="0" lvl="0" indent="0" algn="l" defTabSz="346075" rtl="0" eaLnBrk="1" fontAlgn="base" latinLnBrk="0" hangingPunct="1">
              <a:lnSpc>
                <a:spcPct val="90000"/>
              </a:lnSpc>
              <a:spcBef>
                <a:spcPct val="20000"/>
              </a:spcBef>
              <a:spcAft>
                <a:spcPct val="0"/>
              </a:spcAft>
              <a:buClr>
                <a:schemeClr val="accent1"/>
              </a:buClr>
              <a:buSzPct val="70000"/>
              <a:buFont typeface="Wingdings" panose="05000000000000000000" pitchFamily="2" charset="2"/>
              <a:buNone/>
              <a:tabLst>
                <a:tab pos="1260475" algn="l"/>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我们常称为“数值计算方法”（简称</a:t>
            </a:r>
            <a:r>
              <a:rPr kumimoji="0" lang="zh-CN" altLang="en-US" sz="2800" b="0" i="0" u="none" strike="noStrike" kern="0" cap="none" spc="0" normalizeH="0" baseline="0" noProof="0" dirty="0">
                <a:ln>
                  <a:noFill/>
                </a:ln>
                <a:solidFill>
                  <a:srgbClr val="FF0000"/>
                </a:solidFill>
                <a:effectLst/>
                <a:uLnTx/>
                <a:uFillTx/>
                <a:latin typeface="+mn-lt"/>
                <a:ea typeface="+mn-ea"/>
                <a:cs typeface="Times New Roman" panose="02020603050405020304" pitchFamily="18" charset="0"/>
              </a:rPr>
              <a:t>计算方法</a:t>
            </a:r>
            <a:r>
              <a:rPr kumimoji="0" lang="zh-CN" altLang="en-US"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a:t>
            </a:r>
            <a:endPar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marL="0" marR="0" lvl="0" indent="0" algn="l" defTabSz="346075" rtl="0" eaLnBrk="1" fontAlgn="base" latinLnBrk="0" hangingPunct="1">
              <a:lnSpc>
                <a:spcPct val="90000"/>
              </a:lnSpc>
              <a:spcBef>
                <a:spcPct val="20000"/>
              </a:spcBef>
              <a:spcAft>
                <a:spcPct val="0"/>
              </a:spcAft>
              <a:buClr>
                <a:schemeClr val="accent1"/>
              </a:buClr>
              <a:buSzPct val="70000"/>
              <a:buFont typeface="Wingdings" panose="05000000000000000000" pitchFamily="2" charset="2"/>
              <a:buNone/>
              <a:tabLst>
                <a:tab pos="1260475" algn="l"/>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endParaRPr>
          </a:p>
          <a:p>
            <a:pPr marL="0" marR="0" lvl="0" indent="0" algn="l" defTabSz="346075" rtl="0" eaLnBrk="1" fontAlgn="base" latinLnBrk="0" hangingPunct="1">
              <a:lnSpc>
                <a:spcPct val="90000"/>
              </a:lnSpc>
              <a:spcBef>
                <a:spcPct val="20000"/>
              </a:spcBef>
              <a:spcAft>
                <a:spcPct val="0"/>
              </a:spcAft>
              <a:buClr>
                <a:schemeClr val="accent1"/>
              </a:buClr>
              <a:buSzPct val="70000"/>
              <a:buFont typeface="Wingdings" panose="05000000000000000000" pitchFamily="2" charset="2"/>
              <a:buNone/>
              <a:tabLst>
                <a:tab pos="1260475" algn="l"/>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课程的英文</a:t>
            </a:r>
            <a:r>
              <a:rPr lang="zh-CN" altLang="en-US" dirty="0">
                <a:cs typeface="Times New Roman" panose="02020603050405020304" pitchFamily="18" charset="0"/>
              </a:rPr>
              <a:t>名称</a:t>
            </a:r>
            <a:r>
              <a:rPr kumimoji="0" lang="zh-CN" altLang="en-US"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a:t>
            </a:r>
            <a:r>
              <a:rPr kumimoji="0" lang="en-US" altLang="zh-CN" sz="2800" b="0" i="0" u="none" strike="noStrike" kern="0" cap="none" spc="0" normalizeH="0" baseline="0" noProof="0" dirty="0">
                <a:ln>
                  <a:noFill/>
                </a:ln>
                <a:solidFill>
                  <a:schemeClr val="tx1"/>
                </a:solidFill>
                <a:effectLst/>
                <a:uLnTx/>
                <a:uFillTx/>
                <a:latin typeface="+mn-lt"/>
                <a:ea typeface="+mn-ea"/>
                <a:cs typeface="Times New Roman" panose="02020603050405020304" pitchFamily="18" charset="0"/>
              </a:rPr>
              <a:t>Computing method</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A6B2E9-E75F-4805-AAE1-06A9F5A7D473}"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anim calcmode="lin" valueType="num">
                                      <p:cBhvr additive="base">
                                        <p:cTn id="25" dur="500" fill="hold"/>
                                        <p:tgtEl>
                                          <p:spTgt spid="4608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46083">
                                            <p:txEl>
                                              <p:pRg st="8" end="8"/>
                                            </p:txEl>
                                          </p:spTgt>
                                        </p:tgtEl>
                                        <p:attrNameLst>
                                          <p:attrName>style.visibility</p:attrName>
                                        </p:attrNameLst>
                                      </p:cBhvr>
                                      <p:to>
                                        <p:strVal val="visible"/>
                                      </p:to>
                                    </p:set>
                                    <p:anim calcmode="lin" valueType="num">
                                      <p:cBhvr additive="base">
                                        <p:cTn id="31" dur="500" fill="hold"/>
                                        <p:tgtEl>
                                          <p:spTgt spid="4608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3">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46083">
                                            <p:txEl>
                                              <p:pRg st="10" end="10"/>
                                            </p:txEl>
                                          </p:spTgt>
                                        </p:tgtEl>
                                        <p:attrNameLst>
                                          <p:attrName>style.visibility</p:attrName>
                                        </p:attrNameLst>
                                      </p:cBhvr>
                                      <p:to>
                                        <p:strVal val="visible"/>
                                      </p:to>
                                    </p:set>
                                    <p:anim calcmode="lin" valueType="num">
                                      <p:cBhvr additive="base">
                                        <p:cTn id="37" dur="500" fill="hold"/>
                                        <p:tgtEl>
                                          <p:spTgt spid="46083">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6083">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20</a:t>
            </a:fld>
            <a:endParaRPr lang="en-US" altLang="zh-CN" sz="1600" dirty="0">
              <a:latin typeface="Arial" panose="020B0604020202020204" pitchFamily="34" charset="0"/>
            </a:endParaRPr>
          </a:p>
        </p:txBody>
      </p:sp>
      <p:graphicFrame>
        <p:nvGraphicFramePr>
          <p:cNvPr id="4098" name="Object 2"/>
          <p:cNvGraphicFramePr>
            <a:graphicFrameLocks noChangeAspect="1"/>
          </p:cNvGraphicFramePr>
          <p:nvPr/>
        </p:nvGraphicFramePr>
        <p:xfrm>
          <a:off x="468313" y="1341438"/>
          <a:ext cx="8013700" cy="3959225"/>
        </p:xfrm>
        <a:graphic>
          <a:graphicData uri="http://schemas.openxmlformats.org/presentationml/2006/ole">
            <mc:AlternateContent xmlns:mc="http://schemas.openxmlformats.org/markup-compatibility/2006">
              <mc:Choice xmlns:v="urn:schemas-microsoft-com:vml" Requires="v">
                <p:oleObj r:id="rId2" imgW="3238500" imgH="1600200" progId="Equation.DSMT4">
                  <p:embed/>
                </p:oleObj>
              </mc:Choice>
              <mc:Fallback>
                <p:oleObj r:id="rId2" imgW="3238500" imgH="1600200" progId="Equation.DSMT4">
                  <p:embed/>
                  <p:pic>
                    <p:nvPicPr>
                      <p:cNvPr id="0" name="图片 3095"/>
                      <p:cNvPicPr/>
                      <p:nvPr/>
                    </p:nvPicPr>
                    <p:blipFill>
                      <a:blip r:embed="rId3"/>
                      <a:stretch>
                        <a:fillRect/>
                      </a:stretch>
                    </p:blipFill>
                    <p:spPr>
                      <a:xfrm>
                        <a:off x="468313" y="1341438"/>
                        <a:ext cx="8013700" cy="3959225"/>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21</a:t>
            </a:fld>
            <a:endParaRPr lang="en-US" altLang="zh-CN" sz="1600" dirty="0">
              <a:latin typeface="Arial" panose="020B0604020202020204" pitchFamily="34" charset="0"/>
            </a:endParaRPr>
          </a:p>
        </p:txBody>
      </p:sp>
      <p:graphicFrame>
        <p:nvGraphicFramePr>
          <p:cNvPr id="5122" name="Object 2"/>
          <p:cNvGraphicFramePr>
            <a:graphicFrameLocks noChangeAspect="1"/>
          </p:cNvGraphicFramePr>
          <p:nvPr/>
        </p:nvGraphicFramePr>
        <p:xfrm>
          <a:off x="611188" y="1412875"/>
          <a:ext cx="7808912" cy="1152525"/>
        </p:xfrm>
        <a:graphic>
          <a:graphicData uri="http://schemas.openxmlformats.org/presentationml/2006/ole">
            <mc:AlternateContent xmlns:mc="http://schemas.openxmlformats.org/markup-compatibility/2006">
              <mc:Choice xmlns:v="urn:schemas-microsoft-com:vml" Requires="v">
                <p:oleObj r:id="rId2" imgW="3098800" imgH="457200" progId="Equation.DSMT4">
                  <p:embed/>
                </p:oleObj>
              </mc:Choice>
              <mc:Fallback>
                <p:oleObj r:id="rId2" imgW="3098800" imgH="457200" progId="Equation.DSMT4">
                  <p:embed/>
                  <p:pic>
                    <p:nvPicPr>
                      <p:cNvPr id="0" name="图片 3096"/>
                      <p:cNvPicPr/>
                      <p:nvPr/>
                    </p:nvPicPr>
                    <p:blipFill>
                      <a:blip r:embed="rId3"/>
                      <a:stretch>
                        <a:fillRect/>
                      </a:stretch>
                    </p:blipFill>
                    <p:spPr>
                      <a:xfrm>
                        <a:off x="611188" y="1412875"/>
                        <a:ext cx="7808912" cy="1152525"/>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22</a:t>
            </a:fld>
            <a:endParaRPr lang="en-US" altLang="zh-CN" sz="1600" dirty="0">
              <a:latin typeface="Arial" panose="020B0604020202020204" pitchFamily="34" charset="0"/>
            </a:endParaRPr>
          </a:p>
        </p:txBody>
      </p:sp>
      <p:graphicFrame>
        <p:nvGraphicFramePr>
          <p:cNvPr id="6146" name="Object 2"/>
          <p:cNvGraphicFramePr>
            <a:graphicFrameLocks noChangeAspect="1"/>
          </p:cNvGraphicFramePr>
          <p:nvPr/>
        </p:nvGraphicFramePr>
        <p:xfrm>
          <a:off x="469106" y="1556545"/>
          <a:ext cx="8242300" cy="2673350"/>
        </p:xfrm>
        <a:graphic>
          <a:graphicData uri="http://schemas.openxmlformats.org/presentationml/2006/ole">
            <mc:AlternateContent xmlns:mc="http://schemas.openxmlformats.org/markup-compatibility/2006">
              <mc:Choice xmlns:v="urn:schemas-microsoft-com:vml" Requires="v">
                <p:oleObj r:id="rId2" imgW="3288665" imgH="1066800" progId="Equation.DSMT4">
                  <p:embed/>
                </p:oleObj>
              </mc:Choice>
              <mc:Fallback>
                <p:oleObj r:id="rId2" imgW="3288665" imgH="1066800" progId="Equation.DSMT4">
                  <p:embed/>
                  <p:pic>
                    <p:nvPicPr>
                      <p:cNvPr id="0" name="图片 3099"/>
                      <p:cNvPicPr/>
                      <p:nvPr/>
                    </p:nvPicPr>
                    <p:blipFill>
                      <a:blip r:embed="rId3"/>
                      <a:stretch>
                        <a:fillRect/>
                      </a:stretch>
                    </p:blipFill>
                    <p:spPr>
                      <a:xfrm>
                        <a:off x="469106" y="1556545"/>
                        <a:ext cx="8242300" cy="2673350"/>
                      </a:xfrm>
                      <a:prstGeom prst="rect">
                        <a:avLst/>
                      </a:prstGeom>
                      <a:noFill/>
                      <a:ln w="38100">
                        <a:noFill/>
                        <a:miter/>
                      </a:ln>
                    </p:spPr>
                  </p:pic>
                </p:oleObj>
              </mc:Fallback>
            </mc:AlternateContent>
          </a:graphicData>
        </a:graphic>
      </p:graphicFrame>
      <p:sp>
        <p:nvSpPr>
          <p:cNvPr id="4" name="矩形 3"/>
          <p:cNvSpPr/>
          <p:nvPr/>
        </p:nvSpPr>
        <p:spPr>
          <a:xfrm>
            <a:off x="1403985" y="188595"/>
            <a:ext cx="3638550" cy="914400"/>
          </a:xfrm>
          <a:prstGeom prst="rect">
            <a:avLst/>
          </a:prstGeom>
          <a:solidFill>
            <a:schemeClr val="bg1"/>
          </a:solidFill>
          <a:ln w="95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  </a:t>
            </a:r>
            <a:r>
              <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误差的基本概念</a:t>
            </a:r>
          </a:p>
        </p:txBody>
      </p:sp>
      <p:graphicFrame>
        <p:nvGraphicFramePr>
          <p:cNvPr id="5" name="对象 4"/>
          <p:cNvGraphicFramePr/>
          <p:nvPr>
            <p:extLst>
              <p:ext uri="{D42A27DB-BD31-4B8C-83A1-F6EECF244321}">
                <p14:modId xmlns:p14="http://schemas.microsoft.com/office/powerpoint/2010/main" val="3078703008"/>
              </p:ext>
            </p:extLst>
          </p:nvPr>
        </p:nvGraphicFramePr>
        <p:xfrm>
          <a:off x="596866" y="4562647"/>
          <a:ext cx="7920880" cy="1346956"/>
        </p:xfrm>
        <a:graphic>
          <a:graphicData uri="http://schemas.openxmlformats.org/presentationml/2006/ole">
            <mc:AlternateContent xmlns:mc="http://schemas.openxmlformats.org/markup-compatibility/2006">
              <mc:Choice xmlns:v="urn:schemas-microsoft-com:vml" Requires="v">
                <p:oleObj r:id="rId4" imgW="8168640" imgH="1468755" progId="Equation.DSMT4">
                  <p:embed/>
                </p:oleObj>
              </mc:Choice>
              <mc:Fallback>
                <p:oleObj r:id="rId4" imgW="8168640" imgH="1468755" progId="Equation.DSMT4">
                  <p:embed/>
                  <p:pic>
                    <p:nvPicPr>
                      <p:cNvPr id="0" name="图片 5"/>
                      <p:cNvPicPr/>
                      <p:nvPr/>
                    </p:nvPicPr>
                    <p:blipFill>
                      <a:blip r:embed="rId5"/>
                      <a:stretch>
                        <a:fillRect/>
                      </a:stretch>
                    </p:blipFill>
                    <p:spPr>
                      <a:xfrm>
                        <a:off x="596866" y="4562647"/>
                        <a:ext cx="7920880" cy="1346956"/>
                      </a:xfrm>
                      <a:prstGeom prst="rect">
                        <a:avLst/>
                      </a:prstGeom>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23</a:t>
            </a:fld>
            <a:endParaRPr lang="en-US" altLang="zh-CN" sz="1600" dirty="0">
              <a:latin typeface="Arial" panose="020B0604020202020204" pitchFamily="34" charset="0"/>
            </a:endParaRPr>
          </a:p>
        </p:txBody>
      </p:sp>
      <p:graphicFrame>
        <p:nvGraphicFramePr>
          <p:cNvPr id="7170" name="Object 2"/>
          <p:cNvGraphicFramePr>
            <a:graphicFrameLocks noChangeAspect="1"/>
          </p:cNvGraphicFramePr>
          <p:nvPr/>
        </p:nvGraphicFramePr>
        <p:xfrm>
          <a:off x="363378" y="1556227"/>
          <a:ext cx="8279130" cy="4138930"/>
        </p:xfrm>
        <a:graphic>
          <a:graphicData uri="http://schemas.openxmlformats.org/presentationml/2006/ole">
            <mc:AlternateContent xmlns:mc="http://schemas.openxmlformats.org/markup-compatibility/2006">
              <mc:Choice xmlns:v="urn:schemas-microsoft-com:vml" Requires="v">
                <p:oleObj r:id="rId3" imgW="3327400" imgH="1663700" progId="Equation.DSMT4">
                  <p:embed/>
                </p:oleObj>
              </mc:Choice>
              <mc:Fallback>
                <p:oleObj r:id="rId3" imgW="3327400" imgH="1663700" progId="Equation.DSMT4">
                  <p:embed/>
                  <p:pic>
                    <p:nvPicPr>
                      <p:cNvPr id="0" name="图片 3101"/>
                      <p:cNvPicPr/>
                      <p:nvPr/>
                    </p:nvPicPr>
                    <p:blipFill>
                      <a:blip r:embed="rId4"/>
                      <a:stretch>
                        <a:fillRect/>
                      </a:stretch>
                    </p:blipFill>
                    <p:spPr>
                      <a:xfrm>
                        <a:off x="363378" y="1556227"/>
                        <a:ext cx="8279130" cy="4138930"/>
                      </a:xfrm>
                      <a:prstGeom prst="rect">
                        <a:avLst/>
                      </a:prstGeom>
                      <a:noFill/>
                      <a:ln w="38100">
                        <a:noFill/>
                        <a:miter/>
                      </a:ln>
                    </p:spPr>
                  </p:pic>
                </p:oleObj>
              </mc:Fallback>
            </mc:AlternateContent>
          </a:graphicData>
        </a:graphic>
      </p:graphicFrame>
      <p:graphicFrame>
        <p:nvGraphicFramePr>
          <p:cNvPr id="4" name="对象 3"/>
          <p:cNvGraphicFramePr/>
          <p:nvPr>
            <p:custDataLst>
              <p:tags r:id="rId1"/>
            </p:custDataLst>
          </p:nvPr>
        </p:nvGraphicFramePr>
        <p:xfrm>
          <a:off x="1646873" y="313055"/>
          <a:ext cx="3560445" cy="729615"/>
        </p:xfrm>
        <a:graphic>
          <a:graphicData uri="http://schemas.openxmlformats.org/presentationml/2006/ole">
            <mc:AlternateContent xmlns:mc="http://schemas.openxmlformats.org/markup-compatibility/2006">
              <mc:Choice xmlns:v="urn:schemas-microsoft-com:vml" Requires="v">
                <p:oleObj r:id="rId5" imgW="596900" imgH="203200" progId="Equation.DSMT4">
                  <p:embed/>
                </p:oleObj>
              </mc:Choice>
              <mc:Fallback>
                <p:oleObj r:id="rId5" imgW="596900" imgH="203200" progId="Equation.DSMT4">
                  <p:embed/>
                  <p:pic>
                    <p:nvPicPr>
                      <p:cNvPr id="0" name="图片 4"/>
                      <p:cNvPicPr/>
                      <p:nvPr/>
                    </p:nvPicPr>
                    <p:blipFill>
                      <a:blip r:embed="rId6"/>
                      <a:stretch>
                        <a:fillRect/>
                      </a:stretch>
                    </p:blipFill>
                    <p:spPr>
                      <a:xfrm>
                        <a:off x="1646873" y="313055"/>
                        <a:ext cx="3560445" cy="729615"/>
                      </a:xfrm>
                      <a:prstGeom prst="rect">
                        <a:avLst/>
                      </a:prstGeom>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24</a:t>
            </a:fld>
            <a:endParaRPr lang="en-US" altLang="zh-CN" sz="1600" dirty="0">
              <a:latin typeface="Arial" panose="020B0604020202020204" pitchFamily="34" charset="0"/>
            </a:endParaRPr>
          </a:p>
        </p:txBody>
      </p:sp>
      <p:graphicFrame>
        <p:nvGraphicFramePr>
          <p:cNvPr id="8194" name="Object 2"/>
          <p:cNvGraphicFramePr>
            <a:graphicFrameLocks noChangeAspect="1"/>
          </p:cNvGraphicFramePr>
          <p:nvPr/>
        </p:nvGraphicFramePr>
        <p:xfrm>
          <a:off x="350838" y="1341438"/>
          <a:ext cx="8407400" cy="1096962"/>
        </p:xfrm>
        <a:graphic>
          <a:graphicData uri="http://schemas.openxmlformats.org/presentationml/2006/ole">
            <mc:AlternateContent xmlns:mc="http://schemas.openxmlformats.org/markup-compatibility/2006">
              <mc:Choice xmlns:v="urn:schemas-microsoft-com:vml" Requires="v">
                <p:oleObj r:id="rId2" imgW="3505200" imgH="457200" progId="Equation.DSMT4">
                  <p:embed/>
                </p:oleObj>
              </mc:Choice>
              <mc:Fallback>
                <p:oleObj r:id="rId2" imgW="3505200" imgH="457200" progId="Equation.DSMT4">
                  <p:embed/>
                  <p:pic>
                    <p:nvPicPr>
                      <p:cNvPr id="0" name="图片 3102"/>
                      <p:cNvPicPr/>
                      <p:nvPr/>
                    </p:nvPicPr>
                    <p:blipFill>
                      <a:blip r:embed="rId3"/>
                      <a:stretch>
                        <a:fillRect/>
                      </a:stretch>
                    </p:blipFill>
                    <p:spPr>
                      <a:xfrm>
                        <a:off x="350838" y="1341438"/>
                        <a:ext cx="8407400" cy="1096962"/>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539909" y="2636521"/>
          <a:ext cx="7858760" cy="1189990"/>
        </p:xfrm>
        <a:graphic>
          <a:graphicData uri="http://schemas.openxmlformats.org/presentationml/2006/ole">
            <mc:AlternateContent xmlns:mc="http://schemas.openxmlformats.org/markup-compatibility/2006">
              <mc:Choice xmlns:v="urn:schemas-microsoft-com:vml" Requires="v">
                <p:oleObj r:id="rId4" imgW="3187700" imgH="482600" progId="Equation.DSMT4">
                  <p:embed/>
                </p:oleObj>
              </mc:Choice>
              <mc:Fallback>
                <p:oleObj r:id="rId4" imgW="3187700" imgH="482600" progId="Equation.DSMT4">
                  <p:embed/>
                  <p:pic>
                    <p:nvPicPr>
                      <p:cNvPr id="0" name="图片 3105"/>
                      <p:cNvPicPr/>
                      <p:nvPr/>
                    </p:nvPicPr>
                    <p:blipFill>
                      <a:blip r:embed="rId5"/>
                      <a:stretch>
                        <a:fillRect/>
                      </a:stretch>
                    </p:blipFill>
                    <p:spPr>
                      <a:xfrm>
                        <a:off x="539909" y="2636521"/>
                        <a:ext cx="7858760" cy="1189990"/>
                      </a:xfrm>
                      <a:prstGeom prst="rect">
                        <a:avLst/>
                      </a:prstGeom>
                      <a:noFill/>
                      <a:ln w="38100">
                        <a:noFill/>
                        <a:miter/>
                      </a:ln>
                    </p:spPr>
                  </p:pic>
                </p:oleObj>
              </mc:Fallback>
            </mc:AlternateContent>
          </a:graphicData>
        </a:graphic>
      </p:graphicFrame>
      <p:graphicFrame>
        <p:nvGraphicFramePr>
          <p:cNvPr id="5" name="对象 4"/>
          <p:cNvGraphicFramePr/>
          <p:nvPr>
            <p:extLst>
              <p:ext uri="{D42A27DB-BD31-4B8C-83A1-F6EECF244321}">
                <p14:modId xmlns:p14="http://schemas.microsoft.com/office/powerpoint/2010/main" val="1878975482"/>
              </p:ext>
            </p:extLst>
          </p:nvPr>
        </p:nvGraphicFramePr>
        <p:xfrm>
          <a:off x="350839" y="4047435"/>
          <a:ext cx="8107362" cy="2016554"/>
        </p:xfrm>
        <a:graphic>
          <a:graphicData uri="http://schemas.openxmlformats.org/presentationml/2006/ole">
            <mc:AlternateContent xmlns:mc="http://schemas.openxmlformats.org/markup-compatibility/2006">
              <mc:Choice xmlns:v="urn:schemas-microsoft-com:vml" Requires="v">
                <p:oleObj r:id="rId6" imgW="7942580" imgH="1687195" progId="Equation.DSMT4">
                  <p:embed/>
                </p:oleObj>
              </mc:Choice>
              <mc:Fallback>
                <p:oleObj r:id="rId6" imgW="7942580" imgH="1687195" progId="Equation.DSMT4">
                  <p:embed/>
                  <p:pic>
                    <p:nvPicPr>
                      <p:cNvPr id="0" name="图片 5"/>
                      <p:cNvPicPr/>
                      <p:nvPr/>
                    </p:nvPicPr>
                    <p:blipFill>
                      <a:blip r:embed="rId7"/>
                      <a:stretch>
                        <a:fillRect/>
                      </a:stretch>
                    </p:blipFill>
                    <p:spPr>
                      <a:xfrm>
                        <a:off x="350839" y="4047435"/>
                        <a:ext cx="8107362" cy="2016554"/>
                      </a:xfrm>
                      <a:prstGeom prst="rect">
                        <a:avLst/>
                      </a:prstGeom>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25</a:t>
            </a:fld>
            <a:endParaRPr lang="en-US" altLang="zh-CN" sz="1600" dirty="0">
              <a:latin typeface="Arial" panose="020B0604020202020204" pitchFamily="34" charset="0"/>
            </a:endParaRPr>
          </a:p>
        </p:txBody>
      </p:sp>
      <p:graphicFrame>
        <p:nvGraphicFramePr>
          <p:cNvPr id="9218" name="Object 2"/>
          <p:cNvGraphicFramePr>
            <a:graphicFrameLocks noChangeAspect="1"/>
          </p:cNvGraphicFramePr>
          <p:nvPr/>
        </p:nvGraphicFramePr>
        <p:xfrm>
          <a:off x="313532" y="1341597"/>
          <a:ext cx="7385050" cy="1160145"/>
        </p:xfrm>
        <a:graphic>
          <a:graphicData uri="http://schemas.openxmlformats.org/presentationml/2006/ole">
            <mc:AlternateContent xmlns:mc="http://schemas.openxmlformats.org/markup-compatibility/2006">
              <mc:Choice xmlns:v="urn:schemas-microsoft-com:vml" Requires="v">
                <p:oleObj r:id="rId3" imgW="2908300" imgH="457200" progId="Equation.DSMT4">
                  <p:embed/>
                </p:oleObj>
              </mc:Choice>
              <mc:Fallback>
                <p:oleObj r:id="rId3" imgW="2908300" imgH="457200" progId="Equation.DSMT4">
                  <p:embed/>
                  <p:pic>
                    <p:nvPicPr>
                      <p:cNvPr id="0" name="图片 3103"/>
                      <p:cNvPicPr/>
                      <p:nvPr/>
                    </p:nvPicPr>
                    <p:blipFill>
                      <a:blip r:embed="rId4"/>
                      <a:stretch>
                        <a:fillRect/>
                      </a:stretch>
                    </p:blipFill>
                    <p:spPr>
                      <a:xfrm>
                        <a:off x="313532" y="1341597"/>
                        <a:ext cx="7385050" cy="1160145"/>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45440" y="2709070"/>
          <a:ext cx="8313420" cy="1891665"/>
        </p:xfrm>
        <a:graphic>
          <a:graphicData uri="http://schemas.openxmlformats.org/presentationml/2006/ole">
            <mc:AlternateContent xmlns:mc="http://schemas.openxmlformats.org/markup-compatibility/2006">
              <mc:Choice xmlns:v="urn:schemas-microsoft-com:vml" Requires="v">
                <p:oleObj r:id="rId5" imgW="3238500" imgH="736600" progId="Equation.DSMT4">
                  <p:embed/>
                </p:oleObj>
              </mc:Choice>
              <mc:Fallback>
                <p:oleObj r:id="rId5" imgW="3238500" imgH="736600" progId="Equation.DSMT4">
                  <p:embed/>
                  <p:pic>
                    <p:nvPicPr>
                      <p:cNvPr id="0" name="图片 3104"/>
                      <p:cNvPicPr/>
                      <p:nvPr/>
                    </p:nvPicPr>
                    <p:blipFill>
                      <a:blip r:embed="rId6"/>
                      <a:stretch>
                        <a:fillRect/>
                      </a:stretch>
                    </p:blipFill>
                    <p:spPr>
                      <a:xfrm>
                        <a:off x="345440" y="2709070"/>
                        <a:ext cx="8313420" cy="1891665"/>
                      </a:xfrm>
                      <a:prstGeom prst="rect">
                        <a:avLst/>
                      </a:prstGeom>
                      <a:noFill/>
                      <a:ln w="38100">
                        <a:noFill/>
                        <a:miter/>
                      </a:ln>
                    </p:spPr>
                  </p:pic>
                </p:oleObj>
              </mc:Fallback>
            </mc:AlternateContent>
          </a:graphicData>
        </a:graphic>
      </p:graphicFrame>
      <p:graphicFrame>
        <p:nvGraphicFramePr>
          <p:cNvPr id="5" name="对象 4"/>
          <p:cNvGraphicFramePr/>
          <p:nvPr>
            <p:extLst>
              <p:ext uri="{D42A27DB-BD31-4B8C-83A1-F6EECF244321}">
                <p14:modId xmlns:p14="http://schemas.microsoft.com/office/powerpoint/2010/main" val="2294024474"/>
              </p:ext>
            </p:extLst>
          </p:nvPr>
        </p:nvGraphicFramePr>
        <p:xfrm>
          <a:off x="345440" y="4725144"/>
          <a:ext cx="8403024" cy="1631778"/>
        </p:xfrm>
        <a:graphic>
          <a:graphicData uri="http://schemas.openxmlformats.org/presentationml/2006/ole">
            <mc:AlternateContent xmlns:mc="http://schemas.openxmlformats.org/markup-compatibility/2006">
              <mc:Choice xmlns:v="urn:schemas-microsoft-com:vml" Requires="v">
                <p:oleObj r:id="rId7" imgW="7716520" imgH="1389380" progId="Equation.DSMT4">
                  <p:embed/>
                </p:oleObj>
              </mc:Choice>
              <mc:Fallback>
                <p:oleObj r:id="rId7" imgW="7716520" imgH="1389380" progId="Equation.DSMT4">
                  <p:embed/>
                  <p:pic>
                    <p:nvPicPr>
                      <p:cNvPr id="0" name="图片 5"/>
                      <p:cNvPicPr/>
                      <p:nvPr/>
                    </p:nvPicPr>
                    <p:blipFill>
                      <a:blip r:embed="rId8"/>
                      <a:stretch>
                        <a:fillRect/>
                      </a:stretch>
                    </p:blipFill>
                    <p:spPr>
                      <a:xfrm>
                        <a:off x="345440" y="4725144"/>
                        <a:ext cx="8403024" cy="1631778"/>
                      </a:xfrm>
                      <a:prstGeom prst="rect">
                        <a:avLst/>
                      </a:prstGeom>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60DA8E-EEE1-4557-A789-B7346C5B16D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26</a:t>
            </a:fld>
            <a:endParaRPr lang="en-US" altLang="zh-CN" sz="1600" dirty="0">
              <a:latin typeface="Arial" panose="020B0604020202020204" pitchFamily="34" charset="0"/>
            </a:endParaRPr>
          </a:p>
        </p:txBody>
      </p:sp>
      <p:graphicFrame>
        <p:nvGraphicFramePr>
          <p:cNvPr id="10242" name="Object 2"/>
          <p:cNvGraphicFramePr>
            <a:graphicFrameLocks noChangeAspect="1"/>
          </p:cNvGraphicFramePr>
          <p:nvPr/>
        </p:nvGraphicFramePr>
        <p:xfrm>
          <a:off x="200819" y="1341597"/>
          <a:ext cx="8807450" cy="3760470"/>
        </p:xfrm>
        <a:graphic>
          <a:graphicData uri="http://schemas.openxmlformats.org/presentationml/2006/ole">
            <mc:AlternateContent xmlns:mc="http://schemas.openxmlformats.org/markup-compatibility/2006">
              <mc:Choice xmlns:v="urn:schemas-microsoft-com:vml" Requires="v">
                <p:oleObj r:id="rId2" imgW="3390900" imgH="1447800" progId="Equation.DSMT4">
                  <p:embed/>
                </p:oleObj>
              </mc:Choice>
              <mc:Fallback>
                <p:oleObj r:id="rId2" imgW="3390900" imgH="1447800" progId="Equation.DSMT4">
                  <p:embed/>
                  <p:pic>
                    <p:nvPicPr>
                      <p:cNvPr id="0" name="图片 3106"/>
                      <p:cNvPicPr/>
                      <p:nvPr/>
                    </p:nvPicPr>
                    <p:blipFill>
                      <a:blip r:embed="rId3"/>
                      <a:stretch>
                        <a:fillRect/>
                      </a:stretch>
                    </p:blipFill>
                    <p:spPr>
                      <a:xfrm>
                        <a:off x="200819" y="1341597"/>
                        <a:ext cx="8807450" cy="376047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95446" y="5300822"/>
          <a:ext cx="8259445" cy="1080770"/>
        </p:xfrm>
        <a:graphic>
          <a:graphicData uri="http://schemas.openxmlformats.org/presentationml/2006/ole">
            <mc:AlternateContent xmlns:mc="http://schemas.openxmlformats.org/markup-compatibility/2006">
              <mc:Choice xmlns:v="urn:schemas-microsoft-com:vml" Requires="v">
                <p:oleObj r:id="rId4" imgW="3302000" imgH="431800" progId="Equation.DSMT4">
                  <p:embed/>
                </p:oleObj>
              </mc:Choice>
              <mc:Fallback>
                <p:oleObj r:id="rId4" imgW="3302000" imgH="431800" progId="Equation.DSMT4">
                  <p:embed/>
                  <p:pic>
                    <p:nvPicPr>
                      <p:cNvPr id="0" name="图片 3107"/>
                      <p:cNvPicPr/>
                      <p:nvPr/>
                    </p:nvPicPr>
                    <p:blipFill>
                      <a:blip r:embed="rId5"/>
                      <a:stretch>
                        <a:fillRect/>
                      </a:stretch>
                    </p:blipFill>
                    <p:spPr>
                      <a:xfrm>
                        <a:off x="395446" y="5300822"/>
                        <a:ext cx="8259445" cy="1080770"/>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5"/>
          <p:cNvGrpSpPr/>
          <p:nvPr/>
        </p:nvGrpSpPr>
        <p:grpSpPr>
          <a:xfrm>
            <a:off x="904875" y="1773238"/>
            <a:ext cx="2355850" cy="1182687"/>
            <a:chOff x="576" y="816"/>
            <a:chExt cx="970" cy="338"/>
          </a:xfrm>
        </p:grpSpPr>
        <p:sp>
          <p:nvSpPr>
            <p:cNvPr id="11274" name="Text Box 6"/>
            <p:cNvSpPr txBox="1"/>
            <p:nvPr/>
          </p:nvSpPr>
          <p:spPr>
            <a:xfrm>
              <a:off x="576" y="902"/>
              <a:ext cx="116" cy="252"/>
            </a:xfrm>
            <a:prstGeom prst="rect">
              <a:avLst/>
            </a:prstGeom>
            <a:noFill/>
            <a:ln w="12700">
              <a:noFill/>
            </a:ln>
          </p:spPr>
          <p:txBody>
            <a:bodyPr wrap="none">
              <a:spAutoFit/>
            </a:bodyPr>
            <a:lstStyle/>
            <a:p>
              <a:pPr algn="l"/>
              <a:endParaRPr lang="zh-CN" altLang="en-US" sz="2000" b="1" dirty="0">
                <a:solidFill>
                  <a:schemeClr val="accent2"/>
                </a:solidFill>
                <a:latin typeface="Times New Roman" panose="02020603050405020304" pitchFamily="18" charset="0"/>
              </a:endParaRPr>
            </a:p>
          </p:txBody>
        </p:sp>
        <p:sp>
          <p:nvSpPr>
            <p:cNvPr id="11275" name="Text Box 8"/>
            <p:cNvSpPr txBox="1"/>
            <p:nvPr/>
          </p:nvSpPr>
          <p:spPr>
            <a:xfrm>
              <a:off x="1430" y="816"/>
              <a:ext cx="116" cy="291"/>
            </a:xfrm>
            <a:prstGeom prst="rect">
              <a:avLst/>
            </a:prstGeom>
            <a:noFill/>
            <a:ln w="12700">
              <a:noFill/>
            </a:ln>
          </p:spPr>
          <p:txBody>
            <a:bodyPr wrap="none">
              <a:spAutoFit/>
            </a:bodyPr>
            <a:lstStyle/>
            <a:p>
              <a:pPr algn="l"/>
              <a:endParaRPr lang="en-US" altLang="zh-CN" sz="2400" dirty="0">
                <a:latin typeface="Times New Roman" panose="02020603050405020304" pitchFamily="18" charset="0"/>
              </a:endParaRPr>
            </a:p>
          </p:txBody>
        </p:sp>
      </p:grpSp>
      <p:sp>
        <p:nvSpPr>
          <p:cNvPr id="11268" name="日期占位符 17"/>
          <p:cNvSpPr txBox="1">
            <a:spLocks noGrp="1"/>
          </p:cNvSpPr>
          <p:nvPr/>
        </p:nvSpPr>
        <p:spPr>
          <a:xfrm>
            <a:off x="914400" y="6324600"/>
            <a:ext cx="1905000" cy="457200"/>
          </a:xfrm>
          <a:prstGeom prst="rect">
            <a:avLst/>
          </a:prstGeom>
          <a:noFill/>
          <a:ln w="9525">
            <a:noFill/>
          </a:ln>
        </p:spPr>
        <p:txBody>
          <a:bodyPr anchor="b" anchorCtr="0"/>
          <a:lstStyle/>
          <a:p>
            <a:pPr algn="l"/>
            <a:endParaRPr lang="zh-CN" altLang="zh-CN" sz="1400" dirty="0">
              <a:latin typeface="Tahoma" panose="020B0604030504040204" pitchFamily="34" charset="0"/>
            </a:endParaRPr>
          </a:p>
        </p:txBody>
      </p:sp>
      <p:sp>
        <p:nvSpPr>
          <p:cNvPr id="11269" name="灯片编号占位符 18"/>
          <p:cNvSpPr txBox="1">
            <a:spLocks noGrp="1"/>
          </p:cNvSpPr>
          <p:nvPr/>
        </p:nvSpPr>
        <p:spPr>
          <a:xfrm>
            <a:off x="6781800" y="6165215"/>
            <a:ext cx="1905000" cy="457200"/>
          </a:xfrm>
          <a:prstGeom prst="rect">
            <a:avLst/>
          </a:prstGeom>
          <a:noFill/>
          <a:ln w="9525">
            <a:noFill/>
          </a:ln>
        </p:spPr>
        <p:txBody>
          <a:bodyPr anchor="b" anchorCtr="0"/>
          <a:lstStyle/>
          <a:p>
            <a:pPr algn="r"/>
            <a:fld id="{9A0DB2DC-4C9A-4742-B13C-FB6460FD3503}" type="slidenum">
              <a:rPr lang="en-US" altLang="zh-CN" sz="1400" dirty="0">
                <a:latin typeface="Tahoma" panose="020B0604030504040204" pitchFamily="34" charset="0"/>
              </a:rPr>
              <a:t>27</a:t>
            </a:fld>
            <a:endParaRPr lang="en-US" altLang="zh-CN" sz="1400" dirty="0">
              <a:latin typeface="Tahoma" panose="020B0604030504040204" pitchFamily="34" charset="0"/>
            </a:endParaRPr>
          </a:p>
        </p:txBody>
      </p:sp>
      <p:sp>
        <p:nvSpPr>
          <p:cNvPr id="11270" name="页脚占位符 19"/>
          <p:cNvSpPr txBox="1">
            <a:spLocks noGrp="1"/>
          </p:cNvSpPr>
          <p:nvPr/>
        </p:nvSpPr>
        <p:spPr>
          <a:xfrm>
            <a:off x="3352800" y="6324600"/>
            <a:ext cx="2895600" cy="457200"/>
          </a:xfrm>
          <a:prstGeom prst="rect">
            <a:avLst/>
          </a:prstGeom>
          <a:noFill/>
          <a:ln w="9525">
            <a:noFill/>
          </a:ln>
        </p:spPr>
        <p:txBody>
          <a:bodyPr anchor="b" anchorCtr="0"/>
          <a:lstStyle/>
          <a:p>
            <a:endParaRPr lang="zh-CN" altLang="zh-CN" sz="1400" dirty="0">
              <a:latin typeface="Tahoma" panose="020B0604030504040204" pitchFamily="34" charset="0"/>
            </a:endParaRPr>
          </a:p>
        </p:txBody>
      </p:sp>
      <p:sp>
        <p:nvSpPr>
          <p:cNvPr id="21" name="日期占位符 20"/>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F4D3179-0CF7-4ED3-AEE4-53D8D50EA95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273" name="矩形 22"/>
          <p:cNvSpPr/>
          <p:nvPr/>
        </p:nvSpPr>
        <p:spPr>
          <a:xfrm>
            <a:off x="323850" y="1341438"/>
            <a:ext cx="8351838" cy="584200"/>
          </a:xfrm>
          <a:prstGeom prst="rect">
            <a:avLst/>
          </a:prstGeom>
          <a:noFill/>
          <a:ln w="9525">
            <a:noFill/>
          </a:ln>
        </p:spPr>
        <p:txBody>
          <a:bodyPr>
            <a:spAutoFit/>
          </a:bodyPr>
          <a:lstStyle/>
          <a:p>
            <a:r>
              <a:rPr lang="zh-CN" altLang="en-US" sz="3200" dirty="0">
                <a:solidFill>
                  <a:srgbClr val="FF0000"/>
                </a:solidFill>
                <a:latin typeface="Times New Roman" panose="02020603050405020304" pitchFamily="18" charset="0"/>
              </a:rPr>
              <a:t>若取</a:t>
            </a:r>
            <a:r>
              <a:rPr lang="en-US" altLang="zh-CN" sz="3200" dirty="0">
                <a:solidFill>
                  <a:srgbClr val="FF0000"/>
                </a:solidFill>
                <a:latin typeface="Times New Roman" panose="02020603050405020304" pitchFamily="18" charset="0"/>
              </a:rPr>
              <a:t>n</a:t>
            </a:r>
            <a:r>
              <a:rPr lang="zh-CN" altLang="en-US" sz="3200" dirty="0">
                <a:solidFill>
                  <a:srgbClr val="FF0000"/>
                </a:solidFill>
                <a:latin typeface="Times New Roman" panose="02020603050405020304" pitchFamily="18" charset="0"/>
              </a:rPr>
              <a:t>位有效数字，则先对</a:t>
            </a:r>
            <a:r>
              <a:rPr lang="en-US" altLang="zh-CN" sz="3200" dirty="0">
                <a:solidFill>
                  <a:srgbClr val="FF0000"/>
                </a:solidFill>
                <a:latin typeface="Times New Roman" panose="02020603050405020304" pitchFamily="18" charset="0"/>
              </a:rPr>
              <a:t>n+1</a:t>
            </a:r>
            <a:r>
              <a:rPr lang="zh-CN" altLang="en-US" sz="3200" dirty="0">
                <a:solidFill>
                  <a:srgbClr val="FF0000"/>
                </a:solidFill>
                <a:latin typeface="Times New Roman" panose="02020603050405020304" pitchFamily="18" charset="0"/>
              </a:rPr>
              <a:t>位四舍五入</a:t>
            </a:r>
            <a:endParaRPr lang="zh-CN" altLang="en-US" sz="3200" dirty="0">
              <a:latin typeface="Times New Roman" panose="02020603050405020304" pitchFamily="18" charset="0"/>
            </a:endParaRPr>
          </a:p>
        </p:txBody>
      </p:sp>
      <p:graphicFrame>
        <p:nvGraphicFramePr>
          <p:cNvPr id="11266" name="Object 3"/>
          <p:cNvGraphicFramePr>
            <a:graphicFrameLocks noChangeAspect="1"/>
          </p:cNvGraphicFramePr>
          <p:nvPr/>
        </p:nvGraphicFramePr>
        <p:xfrm>
          <a:off x="609600" y="2276317"/>
          <a:ext cx="7493000" cy="3869055"/>
        </p:xfrm>
        <a:graphic>
          <a:graphicData uri="http://schemas.openxmlformats.org/presentationml/2006/ole">
            <mc:AlternateContent xmlns:mc="http://schemas.openxmlformats.org/markup-compatibility/2006">
              <mc:Choice xmlns:v="urn:schemas-microsoft-com:vml" Requires="v">
                <p:oleObj r:id="rId2" imgW="3200400" imgH="1459865" progId="Equation.DSMT4">
                  <p:embed/>
                </p:oleObj>
              </mc:Choice>
              <mc:Fallback>
                <p:oleObj r:id="rId2" imgW="3200400" imgH="1459865" progId="Equation.DSMT4">
                  <p:embed/>
                  <p:pic>
                    <p:nvPicPr>
                      <p:cNvPr id="0" name="图片 3108"/>
                      <p:cNvPicPr/>
                      <p:nvPr/>
                    </p:nvPicPr>
                    <p:blipFill>
                      <a:blip r:embed="rId3"/>
                      <a:stretch>
                        <a:fillRect/>
                      </a:stretch>
                    </p:blipFill>
                    <p:spPr>
                      <a:xfrm>
                        <a:off x="609600" y="2276317"/>
                        <a:ext cx="7493000" cy="3869055"/>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5"/>
          <p:cNvGrpSpPr/>
          <p:nvPr/>
        </p:nvGrpSpPr>
        <p:grpSpPr>
          <a:xfrm>
            <a:off x="1116013" y="1341438"/>
            <a:ext cx="1539875" cy="536575"/>
            <a:chOff x="576" y="816"/>
            <a:chExt cx="970" cy="338"/>
          </a:xfrm>
        </p:grpSpPr>
        <p:sp>
          <p:nvSpPr>
            <p:cNvPr id="12301" name="Text Box 6"/>
            <p:cNvSpPr txBox="1"/>
            <p:nvPr/>
          </p:nvSpPr>
          <p:spPr>
            <a:xfrm>
              <a:off x="576" y="902"/>
              <a:ext cx="116" cy="252"/>
            </a:xfrm>
            <a:prstGeom prst="rect">
              <a:avLst/>
            </a:prstGeom>
            <a:noFill/>
            <a:ln w="12700">
              <a:noFill/>
            </a:ln>
          </p:spPr>
          <p:txBody>
            <a:bodyPr wrap="none">
              <a:spAutoFit/>
            </a:bodyPr>
            <a:lstStyle/>
            <a:p>
              <a:pPr algn="l"/>
              <a:endParaRPr lang="zh-CN" altLang="en-US" sz="2000" b="1" dirty="0">
                <a:solidFill>
                  <a:schemeClr val="accent2"/>
                </a:solidFill>
                <a:latin typeface="Times New Roman" panose="02020603050405020304" pitchFamily="18" charset="0"/>
              </a:endParaRPr>
            </a:p>
          </p:txBody>
        </p:sp>
        <p:sp>
          <p:nvSpPr>
            <p:cNvPr id="12302" name="Text Box 8"/>
            <p:cNvSpPr txBox="1"/>
            <p:nvPr/>
          </p:nvSpPr>
          <p:spPr>
            <a:xfrm>
              <a:off x="1430" y="816"/>
              <a:ext cx="116" cy="291"/>
            </a:xfrm>
            <a:prstGeom prst="rect">
              <a:avLst/>
            </a:prstGeom>
            <a:noFill/>
            <a:ln w="12700">
              <a:noFill/>
            </a:ln>
          </p:spPr>
          <p:txBody>
            <a:bodyPr wrap="none">
              <a:spAutoFit/>
            </a:bodyPr>
            <a:lstStyle/>
            <a:p>
              <a:pPr algn="l"/>
              <a:endParaRPr lang="en-US" altLang="zh-CN" sz="2400" dirty="0">
                <a:latin typeface="Times New Roman" panose="02020603050405020304" pitchFamily="18" charset="0"/>
              </a:endParaRPr>
            </a:p>
          </p:txBody>
        </p:sp>
      </p:grpSp>
      <p:sp>
        <p:nvSpPr>
          <p:cNvPr id="12292" name="Text Box 11"/>
          <p:cNvSpPr txBox="1"/>
          <p:nvPr/>
        </p:nvSpPr>
        <p:spPr>
          <a:xfrm>
            <a:off x="4932363" y="3284538"/>
            <a:ext cx="685800" cy="677862"/>
          </a:xfrm>
          <a:prstGeom prst="rect">
            <a:avLst/>
          </a:prstGeom>
          <a:noFill/>
          <a:ln w="12700">
            <a:noFill/>
          </a:ln>
        </p:spPr>
        <p:txBody>
          <a:bodyPr>
            <a:spAutoFit/>
          </a:bodyPr>
          <a:lstStyle/>
          <a:p>
            <a:pPr algn="l"/>
            <a:endParaRPr lang="zh-CN" altLang="en-US" sz="2000" b="1" dirty="0">
              <a:solidFill>
                <a:schemeClr val="accent2"/>
              </a:solidFill>
              <a:latin typeface="Times New Roman" panose="02020603050405020304" pitchFamily="18" charset="0"/>
            </a:endParaRPr>
          </a:p>
          <a:p>
            <a:pPr algn="l"/>
            <a:endParaRPr lang="en-US" altLang="zh-CN" dirty="0">
              <a:latin typeface="Times New Roman" panose="02020603050405020304" pitchFamily="18" charset="0"/>
            </a:endParaRPr>
          </a:p>
        </p:txBody>
      </p:sp>
      <p:grpSp>
        <p:nvGrpSpPr>
          <p:cNvPr id="3" name="Group 14"/>
          <p:cNvGrpSpPr/>
          <p:nvPr/>
        </p:nvGrpSpPr>
        <p:grpSpPr>
          <a:xfrm>
            <a:off x="827124" y="1268749"/>
            <a:ext cx="8151286" cy="2693963"/>
            <a:chOff x="394" y="2407"/>
            <a:chExt cx="3652" cy="1213"/>
          </a:xfrm>
        </p:grpSpPr>
        <p:sp>
          <p:nvSpPr>
            <p:cNvPr id="12300" name="Text Box 15"/>
            <p:cNvSpPr txBox="1"/>
            <p:nvPr/>
          </p:nvSpPr>
          <p:spPr>
            <a:xfrm>
              <a:off x="394" y="2407"/>
              <a:ext cx="624" cy="436"/>
            </a:xfrm>
            <a:prstGeom prst="rect">
              <a:avLst/>
            </a:prstGeom>
            <a:noFill/>
            <a:ln w="12700">
              <a:noFill/>
            </a:ln>
          </p:spPr>
          <p:txBody>
            <a:bodyPr>
              <a:noAutofit/>
            </a:bodyPr>
            <a:lstStyle/>
            <a:p>
              <a:pPr algn="l"/>
              <a:r>
                <a:rPr lang="zh-CN" altLang="en-US" sz="3600" b="1" dirty="0">
                  <a:solidFill>
                    <a:srgbClr val="FF0000"/>
                  </a:solidFill>
                  <a:latin typeface="Times New Roman" panose="02020603050405020304" pitchFamily="18" charset="0"/>
                </a:rPr>
                <a:t>例</a:t>
              </a:r>
              <a:r>
                <a:rPr lang="en-US" altLang="zh-CN" sz="3600" b="1" dirty="0">
                  <a:solidFill>
                    <a:srgbClr val="FF0000"/>
                  </a:solidFill>
                  <a:latin typeface="Times New Roman" panose="02020603050405020304" pitchFamily="18" charset="0"/>
                </a:rPr>
                <a:t>5 </a:t>
              </a:r>
              <a:r>
                <a:rPr lang="en-US" altLang="zh-CN" sz="2000" b="1" dirty="0">
                  <a:solidFill>
                    <a:schemeClr val="hlink"/>
                  </a:solidFill>
                  <a:latin typeface="Times New Roman" panose="02020603050405020304" pitchFamily="18" charset="0"/>
                </a:rPr>
                <a:t>.</a:t>
              </a:r>
              <a:endParaRPr lang="zh-CN" altLang="en-US" sz="2000" b="1" dirty="0">
                <a:solidFill>
                  <a:schemeClr val="accent2"/>
                </a:solidFill>
                <a:latin typeface="Times New Roman" panose="02020603050405020304" pitchFamily="18" charset="0"/>
              </a:endParaRPr>
            </a:p>
            <a:p>
              <a:pPr algn="l"/>
              <a:endParaRPr lang="en-US" altLang="zh-CN" dirty="0">
                <a:latin typeface="Times New Roman" panose="02020603050405020304" pitchFamily="18" charset="0"/>
              </a:endParaRPr>
            </a:p>
          </p:txBody>
        </p:sp>
        <p:graphicFrame>
          <p:nvGraphicFramePr>
            <p:cNvPr id="12290" name="Object 1"/>
            <p:cNvGraphicFramePr>
              <a:graphicFrameLocks noChangeAspect="1"/>
            </p:cNvGraphicFramePr>
            <p:nvPr/>
          </p:nvGraphicFramePr>
          <p:xfrm>
            <a:off x="1005" y="2517"/>
            <a:ext cx="3041" cy="1103"/>
          </p:xfrm>
          <a:graphic>
            <a:graphicData uri="http://schemas.openxmlformats.org/presentationml/2006/ole">
              <mc:AlternateContent xmlns:mc="http://schemas.openxmlformats.org/markup-compatibility/2006">
                <mc:Choice xmlns:v="urn:schemas-microsoft-com:vml" Requires="v">
                  <p:oleObj r:id="rId2" imgW="6286500" imgH="1562100" progId="Word.Document.8">
                    <p:embed/>
                  </p:oleObj>
                </mc:Choice>
                <mc:Fallback>
                  <p:oleObj r:id="rId2" imgW="6286500" imgH="1562100" progId="Word.Document.8">
                    <p:embed/>
                    <p:pic>
                      <p:nvPicPr>
                        <p:cNvPr id="0" name="图片 3109"/>
                        <p:cNvPicPr/>
                        <p:nvPr/>
                      </p:nvPicPr>
                      <p:blipFill>
                        <a:blip r:embed="rId3"/>
                        <a:stretch>
                          <a:fillRect/>
                        </a:stretch>
                      </p:blipFill>
                      <p:spPr>
                        <a:xfrm>
                          <a:off x="1005" y="2517"/>
                          <a:ext cx="3041" cy="1103"/>
                        </a:xfrm>
                        <a:prstGeom prst="rect">
                          <a:avLst/>
                        </a:prstGeom>
                        <a:noFill/>
                        <a:ln w="38100">
                          <a:noFill/>
                          <a:miter/>
                        </a:ln>
                      </p:spPr>
                    </p:pic>
                  </p:oleObj>
                </mc:Fallback>
              </mc:AlternateContent>
            </a:graphicData>
          </a:graphic>
        </p:graphicFrame>
      </p:grpSp>
      <p:sp>
        <p:nvSpPr>
          <p:cNvPr id="48145" name="Text Box 17"/>
          <p:cNvSpPr txBox="1"/>
          <p:nvPr/>
        </p:nvSpPr>
        <p:spPr>
          <a:xfrm>
            <a:off x="250825" y="4581525"/>
            <a:ext cx="8497888" cy="1076325"/>
          </a:xfrm>
          <a:prstGeom prst="rect">
            <a:avLst/>
          </a:prstGeom>
          <a:noFill/>
          <a:ln w="12700">
            <a:noFill/>
          </a:ln>
        </p:spPr>
        <p:txBody>
          <a:bodyPr>
            <a:spAutoFit/>
          </a:bodyPr>
          <a:lstStyle/>
          <a:p>
            <a:pPr algn="l"/>
            <a:r>
              <a:rPr lang="zh-CN" altLang="en-US" sz="3200" dirty="0">
                <a:solidFill>
                  <a:srgbClr val="FF0000"/>
                </a:solidFill>
                <a:latin typeface="Times New Roman" panose="02020603050405020304" pitchFamily="18" charset="0"/>
              </a:rPr>
              <a:t>判断规则</a:t>
            </a:r>
            <a:r>
              <a:rPr lang="zh-CN" altLang="en-US" sz="3200" dirty="0">
                <a:solidFill>
                  <a:schemeClr val="hlink"/>
                </a:solidFill>
                <a:latin typeface="Times New Roman" panose="02020603050405020304" pitchFamily="18" charset="0"/>
              </a:rPr>
              <a:t>：</a:t>
            </a:r>
            <a:r>
              <a:rPr lang="zh-CN" altLang="en-US" sz="3200" dirty="0">
                <a:latin typeface="Times New Roman" panose="02020603050405020304" pitchFamily="18" charset="0"/>
              </a:rPr>
              <a:t>经四舍五入后，由最右位数字到不为零的最左位数字的个数</a:t>
            </a:r>
          </a:p>
        </p:txBody>
      </p:sp>
      <p:sp>
        <p:nvSpPr>
          <p:cNvPr id="12295" name="日期占位符 17"/>
          <p:cNvSpPr txBox="1">
            <a:spLocks noGrp="1"/>
          </p:cNvSpPr>
          <p:nvPr/>
        </p:nvSpPr>
        <p:spPr>
          <a:xfrm>
            <a:off x="914400" y="6324600"/>
            <a:ext cx="1905000" cy="457200"/>
          </a:xfrm>
          <a:prstGeom prst="rect">
            <a:avLst/>
          </a:prstGeom>
          <a:noFill/>
          <a:ln w="9525">
            <a:noFill/>
          </a:ln>
        </p:spPr>
        <p:txBody>
          <a:bodyPr anchor="b" anchorCtr="0"/>
          <a:lstStyle/>
          <a:p>
            <a:pPr algn="l"/>
            <a:endParaRPr lang="zh-CN" altLang="zh-CN" sz="1400" dirty="0">
              <a:latin typeface="Tahoma" panose="020B0604030504040204" pitchFamily="34" charset="0"/>
            </a:endParaRPr>
          </a:p>
        </p:txBody>
      </p:sp>
      <p:sp>
        <p:nvSpPr>
          <p:cNvPr id="12296" name="灯片编号占位符 18"/>
          <p:cNvSpPr txBox="1">
            <a:spLocks noGrp="1"/>
          </p:cNvSpPr>
          <p:nvPr/>
        </p:nvSpPr>
        <p:spPr>
          <a:xfrm>
            <a:off x="6781800" y="6165215"/>
            <a:ext cx="1905000" cy="457200"/>
          </a:xfrm>
          <a:prstGeom prst="rect">
            <a:avLst/>
          </a:prstGeom>
          <a:noFill/>
          <a:ln w="9525">
            <a:noFill/>
          </a:ln>
        </p:spPr>
        <p:txBody>
          <a:bodyPr anchor="b" anchorCtr="0"/>
          <a:lstStyle/>
          <a:p>
            <a:pPr algn="r"/>
            <a:fld id="{9A0DB2DC-4C9A-4742-B13C-FB6460FD3503}" type="slidenum">
              <a:rPr lang="en-US" altLang="zh-CN" sz="1400" dirty="0">
                <a:latin typeface="Tahoma" panose="020B0604030504040204" pitchFamily="34" charset="0"/>
              </a:rPr>
              <a:t>28</a:t>
            </a:fld>
            <a:endParaRPr lang="en-US" altLang="zh-CN" sz="1400" dirty="0">
              <a:latin typeface="Tahoma" panose="020B0604030504040204" pitchFamily="34" charset="0"/>
            </a:endParaRPr>
          </a:p>
        </p:txBody>
      </p:sp>
      <p:sp>
        <p:nvSpPr>
          <p:cNvPr id="12297" name="页脚占位符 19"/>
          <p:cNvSpPr txBox="1">
            <a:spLocks noGrp="1"/>
          </p:cNvSpPr>
          <p:nvPr/>
        </p:nvSpPr>
        <p:spPr>
          <a:xfrm>
            <a:off x="3352800" y="6324600"/>
            <a:ext cx="2895600" cy="457200"/>
          </a:xfrm>
          <a:prstGeom prst="rect">
            <a:avLst/>
          </a:prstGeom>
          <a:noFill/>
          <a:ln w="9525">
            <a:noFill/>
          </a:ln>
        </p:spPr>
        <p:txBody>
          <a:bodyPr anchor="b" anchorCtr="0"/>
          <a:lstStyle/>
          <a:p>
            <a:endParaRPr lang="zh-CN" altLang="zh-CN" sz="1400" dirty="0">
              <a:latin typeface="Tahoma" panose="020B0604030504040204" pitchFamily="34" charset="0"/>
            </a:endParaRPr>
          </a:p>
        </p:txBody>
      </p:sp>
      <p:sp>
        <p:nvSpPr>
          <p:cNvPr id="21" name="日期占位符 20"/>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F4D3179-0CF7-4ED3-AEE4-53D8D50EA95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8145"/>
                                        </p:tgtEl>
                                        <p:attrNameLst>
                                          <p:attrName>style.visibility</p:attrName>
                                        </p:attrNameLst>
                                      </p:cBhvr>
                                      <p:to>
                                        <p:strVal val="visible"/>
                                      </p:to>
                                    </p:set>
                                    <p:anim calcmode="lin" valueType="num">
                                      <p:cBhvr additive="base">
                                        <p:cTn id="11" dur="500" fill="hold"/>
                                        <p:tgtEl>
                                          <p:spTgt spid="48145"/>
                                        </p:tgtEl>
                                        <p:attrNameLst>
                                          <p:attrName>ppt_x</p:attrName>
                                        </p:attrNameLst>
                                      </p:cBhvr>
                                      <p:tavLst>
                                        <p:tav tm="0">
                                          <p:val>
                                            <p:strVal val="0-#ppt_w/2"/>
                                          </p:val>
                                        </p:tav>
                                        <p:tav tm="100000">
                                          <p:val>
                                            <p:strVal val="#ppt_x"/>
                                          </p:val>
                                        </p:tav>
                                      </p:tavLst>
                                    </p:anim>
                                    <p:anim calcmode="lin" valueType="num">
                                      <p:cBhvr additive="base">
                                        <p:cTn id="12" dur="500" fill="hold"/>
                                        <p:tgtEl>
                                          <p:spTgt spid="48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E2DACEE-5B92-484B-AD8A-90E35639F4D4}"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29</a:t>
            </a:fld>
            <a:endParaRPr lang="en-US" altLang="zh-CN" sz="1600" dirty="0">
              <a:latin typeface="Arial" panose="020B0604020202020204" pitchFamily="34" charset="0"/>
            </a:endParaRPr>
          </a:p>
        </p:txBody>
      </p:sp>
      <p:graphicFrame>
        <p:nvGraphicFramePr>
          <p:cNvPr id="13314" name="Object 2"/>
          <p:cNvGraphicFramePr>
            <a:graphicFrameLocks noChangeAspect="1"/>
          </p:cNvGraphicFramePr>
          <p:nvPr/>
        </p:nvGraphicFramePr>
        <p:xfrm>
          <a:off x="4483100" y="1879600"/>
          <a:ext cx="127000" cy="190500"/>
        </p:xfrm>
        <a:graphic>
          <a:graphicData uri="http://schemas.openxmlformats.org/presentationml/2006/ole">
            <mc:AlternateContent xmlns:mc="http://schemas.openxmlformats.org/markup-compatibility/2006">
              <mc:Choice xmlns:v="urn:schemas-microsoft-com:vml" Requires="v">
                <p:oleObj r:id="rId3" imgW="127000" imgH="190500" progId="Equation.DSMT4">
                  <p:embed/>
                </p:oleObj>
              </mc:Choice>
              <mc:Fallback>
                <p:oleObj r:id="rId3" imgW="127000" imgH="190500" progId="Equation.DSMT4">
                  <p:embed/>
                  <p:pic>
                    <p:nvPicPr>
                      <p:cNvPr id="0" name="图片 3097"/>
                      <p:cNvPicPr/>
                      <p:nvPr/>
                    </p:nvPicPr>
                    <p:blipFill>
                      <a:blip r:embed="rId4"/>
                      <a:stretch>
                        <a:fillRect/>
                      </a:stretch>
                    </p:blipFill>
                    <p:spPr>
                      <a:xfrm>
                        <a:off x="4483100" y="1879600"/>
                        <a:ext cx="127000" cy="190500"/>
                      </a:xfrm>
                      <a:prstGeom prst="rect">
                        <a:avLst/>
                      </a:prstGeom>
                      <a:noFill/>
                      <a:ln w="38100">
                        <a:noFill/>
                        <a:miter/>
                      </a:ln>
                    </p:spPr>
                  </p:pic>
                </p:oleObj>
              </mc:Fallback>
            </mc:AlternateContent>
          </a:graphicData>
        </a:graphic>
      </p:graphicFrame>
      <p:graphicFrame>
        <p:nvGraphicFramePr>
          <p:cNvPr id="13315" name="Object 3"/>
          <p:cNvGraphicFramePr>
            <a:graphicFrameLocks noChangeAspect="1"/>
          </p:cNvGraphicFramePr>
          <p:nvPr/>
        </p:nvGraphicFramePr>
        <p:xfrm>
          <a:off x="481806" y="1196975"/>
          <a:ext cx="8007350" cy="4464050"/>
        </p:xfrm>
        <a:graphic>
          <a:graphicData uri="http://schemas.openxmlformats.org/presentationml/2006/ole">
            <mc:AlternateContent xmlns:mc="http://schemas.openxmlformats.org/markup-compatibility/2006">
              <mc:Choice xmlns:v="urn:schemas-microsoft-com:vml" Requires="v">
                <p:oleObj r:id="rId5" imgW="3708400" imgH="1943100" progId="Equation.DSMT4">
                  <p:embed/>
                </p:oleObj>
              </mc:Choice>
              <mc:Fallback>
                <p:oleObj r:id="rId5" imgW="3708400" imgH="1943100" progId="Equation.DSMT4">
                  <p:embed/>
                  <p:pic>
                    <p:nvPicPr>
                      <p:cNvPr id="0" name="图片 3081"/>
                      <p:cNvPicPr/>
                      <p:nvPr/>
                    </p:nvPicPr>
                    <p:blipFill>
                      <a:blip r:embed="rId6"/>
                      <a:stretch>
                        <a:fillRect/>
                      </a:stretch>
                    </p:blipFill>
                    <p:spPr>
                      <a:xfrm>
                        <a:off x="481806" y="1196975"/>
                        <a:ext cx="8007350" cy="4464050"/>
                      </a:xfrm>
                      <a:prstGeom prst="rect">
                        <a:avLst/>
                      </a:prstGeom>
                      <a:noFill/>
                      <a:ln w="38100">
                        <a:noFill/>
                        <a:miter/>
                      </a:ln>
                    </p:spPr>
                  </p:pic>
                </p:oleObj>
              </mc:Fallback>
            </mc:AlternateContent>
          </a:graphicData>
        </a:graphic>
      </p:graphicFrame>
      <p:graphicFrame>
        <p:nvGraphicFramePr>
          <p:cNvPr id="4" name="对象 3"/>
          <p:cNvGraphicFramePr/>
          <p:nvPr>
            <p:custDataLst>
              <p:tags r:id="rId1"/>
            </p:custDataLst>
          </p:nvPr>
        </p:nvGraphicFramePr>
        <p:xfrm>
          <a:off x="1195070" y="313055"/>
          <a:ext cx="6214745" cy="729615"/>
        </p:xfrm>
        <a:graphic>
          <a:graphicData uri="http://schemas.openxmlformats.org/presentationml/2006/ole">
            <mc:AlternateContent xmlns:mc="http://schemas.openxmlformats.org/markup-compatibility/2006">
              <mc:Choice xmlns:v="urn:schemas-microsoft-com:vml" Requires="v">
                <p:oleObj r:id="rId7" imgW="1409700" imgH="203200" progId="Equation.DSMT4">
                  <p:embed/>
                </p:oleObj>
              </mc:Choice>
              <mc:Fallback>
                <p:oleObj r:id="rId7" imgW="1409700" imgH="203200" progId="Equation.DSMT4">
                  <p:embed/>
                  <p:pic>
                    <p:nvPicPr>
                      <p:cNvPr id="0" name="图片 4"/>
                      <p:cNvPicPr/>
                      <p:nvPr/>
                    </p:nvPicPr>
                    <p:blipFill>
                      <a:blip r:embed="rId8"/>
                      <a:stretch>
                        <a:fillRect/>
                      </a:stretch>
                    </p:blipFill>
                    <p:spPr>
                      <a:xfrm>
                        <a:off x="1195070" y="313055"/>
                        <a:ext cx="6214745" cy="729615"/>
                      </a:xfrm>
                      <a:prstGeom prst="rect">
                        <a:avLst/>
                      </a:prstGeom>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1042988" y="404813"/>
            <a:ext cx="2449512" cy="576262"/>
          </a:xfrm>
        </p:spPr>
        <p:txBody>
          <a:bodyPr vert="horz" wrap="square" lIns="91440" tIns="45720" rIns="91440" bIns="45720" anchor="b" anchorCtr="0"/>
          <a:lstStyle/>
          <a:p>
            <a:pPr eaLnBrk="1" hangingPunct="1"/>
            <a:br>
              <a:rPr lang="en-US" altLang="zh-CN" dirty="0">
                <a:solidFill>
                  <a:srgbClr val="7E190E"/>
                </a:solidFill>
                <a:latin typeface="宋体" panose="02010600030101010101" pitchFamily="2" charset="-122"/>
              </a:rPr>
            </a:br>
            <a:r>
              <a:rPr lang="zh-CN" altLang="en-US" sz="4000" dirty="0">
                <a:latin typeface="宋体" panose="02010600030101010101" pitchFamily="2" charset="-122"/>
              </a:rPr>
              <a:t>先行课程</a:t>
            </a:r>
          </a:p>
        </p:txBody>
      </p:sp>
      <p:sp>
        <p:nvSpPr>
          <p:cNvPr id="45059" name="Rectangle 3"/>
          <p:cNvSpPr>
            <a:spLocks noGrp="1"/>
          </p:cNvSpPr>
          <p:nvPr>
            <p:ph type="body" idx="4294967295"/>
          </p:nvPr>
        </p:nvSpPr>
        <p:spPr>
          <a:xfrm>
            <a:off x="755650" y="1773238"/>
            <a:ext cx="7856538" cy="2232025"/>
          </a:xfrm>
        </p:spPr>
        <p:txBody>
          <a:bodyPr vert="horz" wrap="square" lIns="91440" tIns="45720" rIns="91440" bIns="45720" anchor="t" anchorCtr="0"/>
          <a:lstStyle/>
          <a:p>
            <a:pPr marL="284480" indent="-284480" defTabSz="346075" eaLnBrk="1" hangingPunct="1">
              <a:tabLst>
                <a:tab pos="1260475" algn="l"/>
              </a:tabLst>
            </a:pPr>
            <a:r>
              <a:rPr lang="zh-CN" altLang="en-US" dirty="0"/>
              <a:t>微积分 </a:t>
            </a:r>
            <a:r>
              <a:rPr lang="en-US" altLang="zh-CN" dirty="0"/>
              <a:t>( </a:t>
            </a:r>
            <a:r>
              <a:rPr lang="en-US" altLang="zh-CN" dirty="0">
                <a:latin typeface="Times New Roman" panose="02020603050405020304" pitchFamily="18" charset="0"/>
                <a:cs typeface="Times New Roman" panose="02020603050405020304" pitchFamily="18" charset="0"/>
              </a:rPr>
              <a:t>Calculus</a:t>
            </a:r>
            <a:r>
              <a:rPr lang="en-US" altLang="zh-CN" dirty="0"/>
              <a:t> )</a:t>
            </a:r>
          </a:p>
          <a:p>
            <a:pPr marL="284480" indent="-284480" defTabSz="346075" eaLnBrk="1" hangingPunct="1">
              <a:tabLst>
                <a:tab pos="1260475" algn="l"/>
              </a:tabLst>
            </a:pPr>
            <a:r>
              <a:rPr lang="zh-CN" altLang="en-US" dirty="0"/>
              <a:t>线性代数 </a:t>
            </a:r>
            <a:r>
              <a:rPr lang="en-US" altLang="zh-CN" dirty="0"/>
              <a:t>( </a:t>
            </a:r>
            <a:r>
              <a:rPr lang="en-US" altLang="zh-CN" dirty="0">
                <a:latin typeface="Times New Roman" panose="02020603050405020304" pitchFamily="18" charset="0"/>
                <a:cs typeface="Times New Roman" panose="02020603050405020304" pitchFamily="18" charset="0"/>
              </a:rPr>
              <a:t>Linear Algebra </a:t>
            </a:r>
            <a:r>
              <a:rPr lang="en-US" altLang="zh-CN" dirty="0"/>
              <a:t>)</a:t>
            </a:r>
          </a:p>
          <a:p>
            <a:pPr marL="284480" indent="-284480" defTabSz="346075" eaLnBrk="1" hangingPunct="1">
              <a:tabLst>
                <a:tab pos="1260475" algn="l"/>
              </a:tabLst>
            </a:pPr>
            <a:r>
              <a:rPr lang="zh-CN" altLang="en-US" dirty="0"/>
              <a:t>常微分方程 </a:t>
            </a:r>
            <a:r>
              <a:rPr lang="en-US" altLang="zh-CN" dirty="0"/>
              <a:t>(</a:t>
            </a:r>
            <a:r>
              <a:rPr lang="en-US" altLang="zh-CN" dirty="0">
                <a:latin typeface="Times New Roman" panose="02020603050405020304" pitchFamily="18" charset="0"/>
                <a:cs typeface="Times New Roman" panose="02020603050405020304" pitchFamily="18" charset="0"/>
              </a:rPr>
              <a:t>ODE, Original Differential Equation </a:t>
            </a:r>
            <a:r>
              <a:rPr lang="en-US" altLang="zh-CN" dirty="0"/>
              <a:t>)</a:t>
            </a:r>
          </a:p>
          <a:p>
            <a:pPr marL="284480" indent="-284480" defTabSz="346075" eaLnBrk="1" hangingPunct="1">
              <a:tabLst>
                <a:tab pos="1260475" algn="l"/>
              </a:tabLst>
            </a:pPr>
            <a:r>
              <a:rPr lang="zh-CN" altLang="en-US" dirty="0"/>
              <a:t>计算机基础及计算机语言</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393C572-C0F6-4D99-BF99-32DB5D52A730}"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468313" y="1484313"/>
          <a:ext cx="7931150" cy="4321175"/>
        </p:xfrm>
        <a:graphic>
          <a:graphicData uri="http://schemas.openxmlformats.org/presentationml/2006/ole">
            <mc:AlternateContent xmlns:mc="http://schemas.openxmlformats.org/markup-compatibility/2006">
              <mc:Choice xmlns:v="urn:schemas-microsoft-com:vml" Requires="v">
                <p:oleObj r:id="rId2" imgW="3429000" imgH="1866900" progId="Equation.DSMT4">
                  <p:embed/>
                </p:oleObj>
              </mc:Choice>
              <mc:Fallback>
                <p:oleObj r:id="rId2" imgW="3429000" imgH="1866900" progId="Equation.DSMT4">
                  <p:embed/>
                  <p:pic>
                    <p:nvPicPr>
                      <p:cNvPr id="0" name="图片 3082"/>
                      <p:cNvPicPr/>
                      <p:nvPr/>
                    </p:nvPicPr>
                    <p:blipFill>
                      <a:blip r:embed="rId3"/>
                      <a:stretch>
                        <a:fillRect/>
                      </a:stretch>
                    </p:blipFill>
                    <p:spPr>
                      <a:xfrm>
                        <a:off x="468313" y="1484313"/>
                        <a:ext cx="7931150" cy="4321175"/>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p:cNvGraphicFramePr>
            <a:graphicFrameLocks noChangeAspect="1"/>
          </p:cNvGraphicFramePr>
          <p:nvPr/>
        </p:nvGraphicFramePr>
        <p:xfrm>
          <a:off x="266700" y="1412875"/>
          <a:ext cx="8393113" cy="3770313"/>
        </p:xfrm>
        <a:graphic>
          <a:graphicData uri="http://schemas.openxmlformats.org/presentationml/2006/ole">
            <mc:AlternateContent xmlns:mc="http://schemas.openxmlformats.org/markup-compatibility/2006">
              <mc:Choice xmlns:v="urn:schemas-microsoft-com:vml" Requires="v">
                <p:oleObj r:id="rId2" imgW="3505200" imgH="1574800" progId="Equation.DSMT4">
                  <p:embed/>
                </p:oleObj>
              </mc:Choice>
              <mc:Fallback>
                <p:oleObj r:id="rId2" imgW="3505200" imgH="1574800" progId="Equation.DSMT4">
                  <p:embed/>
                  <p:pic>
                    <p:nvPicPr>
                      <p:cNvPr id="0" name="图片 3083"/>
                      <p:cNvPicPr/>
                      <p:nvPr/>
                    </p:nvPicPr>
                    <p:blipFill>
                      <a:blip r:embed="rId3"/>
                      <a:stretch>
                        <a:fillRect/>
                      </a:stretch>
                    </p:blipFill>
                    <p:spPr>
                      <a:xfrm>
                        <a:off x="266700" y="1412875"/>
                        <a:ext cx="8393113" cy="3770313"/>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170B54-E245-43AE-9102-C6842E41D8D0}"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32</a:t>
            </a:fld>
            <a:endParaRPr lang="en-US" altLang="zh-CN" sz="1600" dirty="0">
              <a:latin typeface="Arial" panose="020B0604020202020204" pitchFamily="34" charset="0"/>
            </a:endParaRPr>
          </a:p>
        </p:txBody>
      </p:sp>
      <p:graphicFrame>
        <p:nvGraphicFramePr>
          <p:cNvPr id="16386" name="Object 2"/>
          <p:cNvGraphicFramePr>
            <a:graphicFrameLocks noChangeAspect="1"/>
          </p:cNvGraphicFramePr>
          <p:nvPr/>
        </p:nvGraphicFramePr>
        <p:xfrm>
          <a:off x="92075" y="1341438"/>
          <a:ext cx="8526463" cy="2195512"/>
        </p:xfrm>
        <a:graphic>
          <a:graphicData uri="http://schemas.openxmlformats.org/presentationml/2006/ole">
            <mc:AlternateContent xmlns:mc="http://schemas.openxmlformats.org/markup-compatibility/2006">
              <mc:Choice xmlns:v="urn:schemas-microsoft-com:vml" Requires="v">
                <p:oleObj r:id="rId2" imgW="3746500" imgH="965200" progId="Equation.DSMT4">
                  <p:embed/>
                </p:oleObj>
              </mc:Choice>
              <mc:Fallback>
                <p:oleObj r:id="rId2" imgW="3746500" imgH="965200" progId="Equation.DSMT4">
                  <p:embed/>
                  <p:pic>
                    <p:nvPicPr>
                      <p:cNvPr id="0" name="图片 3084"/>
                      <p:cNvPicPr/>
                      <p:nvPr/>
                    </p:nvPicPr>
                    <p:blipFill>
                      <a:blip r:embed="rId3"/>
                      <a:stretch>
                        <a:fillRect/>
                      </a:stretch>
                    </p:blipFill>
                    <p:spPr>
                      <a:xfrm>
                        <a:off x="92075" y="1341438"/>
                        <a:ext cx="8526463" cy="2195512"/>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428625" y="3857625"/>
          <a:ext cx="6748463" cy="2376488"/>
        </p:xfrm>
        <a:graphic>
          <a:graphicData uri="http://schemas.openxmlformats.org/presentationml/2006/ole">
            <mc:AlternateContent xmlns:mc="http://schemas.openxmlformats.org/markup-compatibility/2006">
              <mc:Choice xmlns:v="urn:schemas-microsoft-com:vml" Requires="v">
                <p:oleObj r:id="rId4" imgW="2703830" imgH="951865" progId="Equation.DSMT4">
                  <p:embed/>
                </p:oleObj>
              </mc:Choice>
              <mc:Fallback>
                <p:oleObj r:id="rId4" imgW="2703830" imgH="951865" progId="Equation.DSMT4">
                  <p:embed/>
                  <p:pic>
                    <p:nvPicPr>
                      <p:cNvPr id="0" name="图片 3085"/>
                      <p:cNvPicPr/>
                      <p:nvPr/>
                    </p:nvPicPr>
                    <p:blipFill>
                      <a:blip r:embed="rId5"/>
                      <a:stretch>
                        <a:fillRect/>
                      </a:stretch>
                    </p:blipFill>
                    <p:spPr>
                      <a:xfrm>
                        <a:off x="428625" y="3857625"/>
                        <a:ext cx="6748463" cy="2376488"/>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170B54-E245-43AE-9102-C6842E41D8D0}"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33</a:t>
            </a:fld>
            <a:endParaRPr lang="en-US" altLang="zh-CN" sz="1600" dirty="0">
              <a:latin typeface="Arial" panose="020B0604020202020204" pitchFamily="34" charset="0"/>
            </a:endParaRPr>
          </a:p>
        </p:txBody>
      </p:sp>
      <p:graphicFrame>
        <p:nvGraphicFramePr>
          <p:cNvPr id="17410" name="Object 2"/>
          <p:cNvGraphicFramePr>
            <a:graphicFrameLocks noChangeAspect="1"/>
          </p:cNvGraphicFramePr>
          <p:nvPr/>
        </p:nvGraphicFramePr>
        <p:xfrm>
          <a:off x="610394" y="1411923"/>
          <a:ext cx="7870825" cy="4319905"/>
        </p:xfrm>
        <a:graphic>
          <a:graphicData uri="http://schemas.openxmlformats.org/presentationml/2006/ole">
            <mc:AlternateContent xmlns:mc="http://schemas.openxmlformats.org/markup-compatibility/2006">
              <mc:Choice xmlns:v="urn:schemas-microsoft-com:vml" Requires="v">
                <p:oleObj r:id="rId2" imgW="2984500" imgH="1638300" progId="Equation.DSMT4">
                  <p:embed/>
                </p:oleObj>
              </mc:Choice>
              <mc:Fallback>
                <p:oleObj r:id="rId2" imgW="2984500" imgH="1638300" progId="Equation.DSMT4">
                  <p:embed/>
                  <p:pic>
                    <p:nvPicPr>
                      <p:cNvPr id="0" name="图片 3088"/>
                      <p:cNvPicPr/>
                      <p:nvPr/>
                    </p:nvPicPr>
                    <p:blipFill>
                      <a:blip r:embed="rId3"/>
                      <a:stretch>
                        <a:fillRect/>
                      </a:stretch>
                    </p:blipFill>
                    <p:spPr>
                      <a:xfrm>
                        <a:off x="610394" y="1411923"/>
                        <a:ext cx="7870825" cy="4319905"/>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170B54-E245-43AE-9102-C6842E41D8D0}"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34</a:t>
            </a:fld>
            <a:endParaRPr lang="en-US" altLang="zh-CN" sz="1600" dirty="0">
              <a:latin typeface="Arial" panose="020B0604020202020204" pitchFamily="34" charset="0"/>
            </a:endParaRPr>
          </a:p>
        </p:txBody>
      </p:sp>
      <p:graphicFrame>
        <p:nvGraphicFramePr>
          <p:cNvPr id="18434" name="Object 2"/>
          <p:cNvGraphicFramePr>
            <a:graphicFrameLocks noChangeAspect="1"/>
          </p:cNvGraphicFramePr>
          <p:nvPr/>
        </p:nvGraphicFramePr>
        <p:xfrm>
          <a:off x="378778" y="1484313"/>
          <a:ext cx="8297545" cy="4321175"/>
        </p:xfrm>
        <a:graphic>
          <a:graphicData uri="http://schemas.openxmlformats.org/presentationml/2006/ole">
            <mc:AlternateContent xmlns:mc="http://schemas.openxmlformats.org/markup-compatibility/2006">
              <mc:Choice xmlns:v="urn:schemas-microsoft-com:vml" Requires="v">
                <p:oleObj r:id="rId2" imgW="3314700" imgH="1727200" progId="Equation.DSMT4">
                  <p:embed/>
                </p:oleObj>
              </mc:Choice>
              <mc:Fallback>
                <p:oleObj r:id="rId2" imgW="3314700" imgH="1727200" progId="Equation.DSMT4">
                  <p:embed/>
                  <p:pic>
                    <p:nvPicPr>
                      <p:cNvPr id="0" name="图片 3086"/>
                      <p:cNvPicPr/>
                      <p:nvPr/>
                    </p:nvPicPr>
                    <p:blipFill>
                      <a:blip r:embed="rId3"/>
                      <a:stretch>
                        <a:fillRect/>
                      </a:stretch>
                    </p:blipFill>
                    <p:spPr>
                      <a:xfrm>
                        <a:off x="378778" y="1484313"/>
                        <a:ext cx="8297545" cy="4321175"/>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170B54-E245-43AE-9102-C6842E41D8D0}"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35</a:t>
            </a:fld>
            <a:endParaRPr lang="en-US" altLang="zh-CN" sz="1600" dirty="0">
              <a:latin typeface="Arial" panose="020B0604020202020204" pitchFamily="34" charset="0"/>
            </a:endParaRPr>
          </a:p>
        </p:txBody>
      </p:sp>
      <p:graphicFrame>
        <p:nvGraphicFramePr>
          <p:cNvPr id="19458" name="Object 2"/>
          <p:cNvGraphicFramePr>
            <a:graphicFrameLocks noChangeAspect="1"/>
          </p:cNvGraphicFramePr>
          <p:nvPr/>
        </p:nvGraphicFramePr>
        <p:xfrm>
          <a:off x="395288" y="1484313"/>
          <a:ext cx="8316912" cy="3168650"/>
        </p:xfrm>
        <a:graphic>
          <a:graphicData uri="http://schemas.openxmlformats.org/presentationml/2006/ole">
            <mc:AlternateContent xmlns:mc="http://schemas.openxmlformats.org/markup-compatibility/2006">
              <mc:Choice xmlns:v="urn:schemas-microsoft-com:vml" Requires="v">
                <p:oleObj r:id="rId2" imgW="3733800" imgH="1422400" progId="Equation.DSMT4">
                  <p:embed/>
                </p:oleObj>
              </mc:Choice>
              <mc:Fallback>
                <p:oleObj r:id="rId2" imgW="3733800" imgH="1422400" progId="Equation.DSMT4">
                  <p:embed/>
                  <p:pic>
                    <p:nvPicPr>
                      <p:cNvPr id="0" name="图片 3087"/>
                      <p:cNvPicPr/>
                      <p:nvPr/>
                    </p:nvPicPr>
                    <p:blipFill>
                      <a:blip r:embed="rId3"/>
                      <a:stretch>
                        <a:fillRect/>
                      </a:stretch>
                    </p:blipFill>
                    <p:spPr>
                      <a:xfrm>
                        <a:off x="395288" y="1484313"/>
                        <a:ext cx="8316912" cy="3168650"/>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F9F2F9-6A83-42DE-BACE-DB2CC0AD7C86}" type="datetime1">
              <a:rPr kumimoji="0" lang="zh-CN" altLang="en-US" sz="1600"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36</a:t>
            </a:fld>
            <a:endParaRPr lang="en-US" altLang="zh-CN" sz="1600" dirty="0">
              <a:solidFill>
                <a:srgbClr val="000000"/>
              </a:solidFill>
              <a:latin typeface="Arial" panose="020B0604020202020204" pitchFamily="34" charset="0"/>
            </a:endParaRPr>
          </a:p>
        </p:txBody>
      </p:sp>
      <p:sp>
        <p:nvSpPr>
          <p:cNvPr id="4" name="矩形 3"/>
          <p:cNvSpPr/>
          <p:nvPr/>
        </p:nvSpPr>
        <p:spPr>
          <a:xfrm>
            <a:off x="827088" y="481013"/>
            <a:ext cx="6816725" cy="58356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1.5 </a:t>
            </a:r>
            <a:r>
              <a:rPr kumimoji="0" lang="zh-CN" altLang="en-US" sz="3200" b="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误差定性分析与避免误差的原则</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8917" name="TextBox 4"/>
          <p:cNvSpPr txBox="1"/>
          <p:nvPr/>
        </p:nvSpPr>
        <p:spPr>
          <a:xfrm>
            <a:off x="539750" y="1557338"/>
            <a:ext cx="7561263" cy="2862262"/>
          </a:xfrm>
          <a:prstGeom prst="rect">
            <a:avLst/>
          </a:prstGeom>
          <a:noFill/>
          <a:ln w="9525">
            <a:noFill/>
          </a:ln>
        </p:spPr>
        <p:txBody>
          <a:bodyPr>
            <a:spAutoFit/>
          </a:bodyPr>
          <a:lstStyle/>
          <a:p>
            <a:pPr algn="just"/>
            <a:r>
              <a:rPr lang="zh-CN" altLang="en-US" sz="3600" dirty="0">
                <a:latin typeface="Times New Roman" panose="02020603050405020304" pitchFamily="18" charset="0"/>
              </a:rPr>
              <a:t>数值计算中的误差估计是个非常重要的问题，但在实际处理中其实又是一个相当复杂的问题，难以有一个统一的方法解决</a:t>
            </a:r>
            <a:r>
              <a:rPr lang="en-US" altLang="zh-CN" sz="3600" dirty="0">
                <a:latin typeface="Times New Roman" panose="02020603050405020304" pitchFamily="18" charset="0"/>
              </a:rPr>
              <a:t>.</a:t>
            </a:r>
            <a:r>
              <a:rPr lang="zh-CN" altLang="en-US" sz="3600" dirty="0">
                <a:latin typeface="Times New Roman" panose="02020603050405020304" pitchFamily="18" charset="0"/>
              </a:rPr>
              <a:t>这里仅是讨论和给出一些基本的</a:t>
            </a:r>
            <a:r>
              <a:rPr lang="zh-CN" altLang="en-US" sz="3600" dirty="0">
                <a:solidFill>
                  <a:srgbClr val="FF0000"/>
                </a:solidFill>
                <a:latin typeface="Times New Roman" panose="02020603050405020304" pitchFamily="18" charset="0"/>
              </a:rPr>
              <a:t>控制误差的方法和原则</a:t>
            </a:r>
            <a:r>
              <a:rPr lang="en-US" altLang="zh-CN" sz="3600" dirty="0">
                <a:latin typeface="Times New Roman" panose="02020603050405020304" pitchFamily="18" charset="0"/>
              </a:rPr>
              <a:t>.</a:t>
            </a:r>
            <a:endParaRPr lang="zh-CN" altLang="en-US" sz="3600" dirty="0">
              <a:latin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ppt_x"/>
                                          </p:val>
                                        </p:tav>
                                        <p:tav tm="100000">
                                          <p:val>
                                            <p:strVal val="#ppt_x"/>
                                          </p:val>
                                        </p:tav>
                                      </p:tavLst>
                                    </p:anim>
                                    <p:anim calcmode="lin" valueType="num">
                                      <p:cBhvr additive="base">
                                        <p:cTn id="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285750" y="285750"/>
            <a:ext cx="8286750" cy="785813"/>
          </a:xfrm>
        </p:spPr>
        <p:txBody>
          <a:bodyPr vert="horz" wrap="square" lIns="91440" tIns="45720" rIns="91440" bIns="45720" anchor="b" anchorCtr="0"/>
          <a:lstStyle/>
          <a:p>
            <a:pPr marL="284480" indent="-284480" defTabSz="346075" eaLnBrk="1" hangingPunct="1">
              <a:spcBef>
                <a:spcPct val="20000"/>
              </a:spcBef>
              <a:tabLst>
                <a:tab pos="1260475" algn="l"/>
              </a:tabLst>
            </a:pPr>
            <a:br>
              <a:rPr lang="en-US" altLang="zh-CN" sz="3600" b="1" dirty="0">
                <a:solidFill>
                  <a:srgbClr val="000000"/>
                </a:solidFill>
                <a:latin typeface="宋体" panose="02010600030101010101" pitchFamily="2" charset="-122"/>
              </a:rPr>
            </a:br>
            <a:br>
              <a:rPr lang="zh-CN" altLang="en-US" sz="3600" dirty="0">
                <a:solidFill>
                  <a:srgbClr val="000000"/>
                </a:solidFill>
              </a:rPr>
            </a:br>
            <a:endParaRPr lang="zh-CN" altLang="en-US" sz="3600" dirty="0">
              <a:latin typeface="隶书" panose="02010509060101010101" pitchFamily="49" charset="-122"/>
              <a:ea typeface="隶书" panose="02010509060101010101" pitchFamily="49" charset="-122"/>
            </a:endParaRPr>
          </a:p>
        </p:txBody>
      </p:sp>
      <p:sp>
        <p:nvSpPr>
          <p:cNvPr id="58371" name="Rectangle 3"/>
          <p:cNvSpPr>
            <a:spLocks noGrp="1" noChangeArrowheads="1"/>
          </p:cNvSpPr>
          <p:nvPr>
            <p:ph type="body" idx="1"/>
          </p:nvPr>
        </p:nvSpPr>
        <p:spPr>
          <a:xfrm>
            <a:off x="395288" y="1557338"/>
            <a:ext cx="8064500" cy="3959225"/>
          </a:xfrm>
        </p:spPr>
        <p:txBody>
          <a:bodyPr vert="horz" wrap="square" lIns="91440" tIns="45720" rIns="91440" bIns="45720" numCol="1" anchor="t" anchorCtr="0" compatLnSpc="1"/>
          <a:lstStyle/>
          <a:p>
            <a:pPr marL="0" marR="0" lvl="0" indent="0" algn="l" defTabSz="346075"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tab pos="1260475" algn="l"/>
              </a:tabLst>
              <a:defRPr/>
            </a:pP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病态问题与条件数</a:t>
            </a:r>
            <a:endPar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endParaRPr>
          </a:p>
          <a:p>
            <a:pPr marL="0" marR="0" lvl="0" indent="0" algn="l" defTabSz="346075"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tab pos="1260475" algn="l"/>
              </a:tabLst>
              <a:defRPr/>
            </a:pPr>
            <a:r>
              <a:rPr kumimoji="1" lang="zh-CN" altLang="en-US" sz="2800" b="1" i="0" u="none" strike="noStrike" kern="0" cap="none" spc="0" normalizeH="0" baseline="0" noProof="0" dirty="0">
                <a:ln>
                  <a:noFill/>
                </a:ln>
                <a:solidFill>
                  <a:srgbClr val="FF0000"/>
                </a:solidFill>
                <a:effectLst/>
                <a:uLnTx/>
                <a:uFillTx/>
                <a:latin typeface="华文宋体" panose="02010600040101010101" pitchFamily="2" charset="-122"/>
                <a:ea typeface="华文宋体" panose="02010600040101010101" pitchFamily="2" charset="-122"/>
                <a:cs typeface="+mn-cs"/>
              </a:rPr>
              <a:t>定义</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：初始数据的微小变化</a:t>
            </a:r>
            <a:r>
              <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扰动</a:t>
            </a:r>
            <a:r>
              <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，导致计算结果产生</a:t>
            </a:r>
            <a:r>
              <a:rPr kumimoji="0"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很大影响</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，这样的问题称为</a:t>
            </a:r>
            <a:r>
              <a:rPr kumimoji="1" lang="zh-CN" altLang="en-US" sz="2800" b="1" i="0" u="none" strike="noStrike" kern="0" cap="none" spc="0" normalizeH="0" baseline="0" noProof="0" dirty="0">
                <a:ln>
                  <a:noFill/>
                </a:ln>
                <a:solidFill>
                  <a:srgbClr val="FF3300"/>
                </a:solidFill>
                <a:effectLst/>
                <a:uLnTx/>
                <a:uFillTx/>
                <a:latin typeface="华文宋体" panose="02010600040101010101" pitchFamily="2" charset="-122"/>
                <a:ea typeface="华文宋体" panose="02010600040101010101" pitchFamily="2" charset="-122"/>
                <a:cs typeface="+mn-cs"/>
              </a:rPr>
              <a:t>病态</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的（</a:t>
            </a:r>
            <a:r>
              <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ill-conditioned)</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，相反称为</a:t>
            </a:r>
            <a:r>
              <a:rPr kumimoji="1" lang="zh-CN" altLang="en-US" sz="2800" b="1" i="0" u="none" strike="noStrike" kern="0" cap="none" spc="0" normalizeH="0" baseline="0" noProof="0" dirty="0">
                <a:ln>
                  <a:noFill/>
                </a:ln>
                <a:solidFill>
                  <a:srgbClr val="FF3300"/>
                </a:solidFill>
                <a:effectLst/>
                <a:uLnTx/>
                <a:uFillTx/>
                <a:latin typeface="华文宋体" panose="02010600040101010101" pitchFamily="2" charset="-122"/>
                <a:ea typeface="华文宋体" panose="02010600040101010101" pitchFamily="2" charset="-122"/>
                <a:cs typeface="+mn-cs"/>
              </a:rPr>
              <a:t>良态</a:t>
            </a: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的</a:t>
            </a:r>
            <a:r>
              <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a:t>
            </a:r>
            <a:endPar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endParaRPr>
          </a:p>
          <a:p>
            <a:pPr marL="0" marR="0" lvl="0" indent="0" algn="l" defTabSz="346075"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tab pos="1260475" algn="l"/>
              </a:tabLst>
              <a:defRPr/>
            </a:pPr>
            <a:r>
              <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因为在算法的实现中总有舍入误差，所以对于病态的数学问题，从理论上来讲，用任何算法求解都可能难以得到“好”的解</a:t>
            </a:r>
            <a:r>
              <a:rPr kumimoji="1" lang="en-US" altLang="zh-CN"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rPr>
              <a:t>.</a:t>
            </a:r>
            <a:endParaRPr kumimoji="1" lang="zh-CN" altLang="en-US" sz="2800" b="1" i="0" u="none" strike="noStrike" kern="0" cap="none" spc="0" normalizeH="0" baseline="0" noProof="0" dirty="0">
              <a:ln>
                <a:noFill/>
              </a:ln>
              <a:solidFill>
                <a:schemeClr val="tx1"/>
              </a:solidFill>
              <a:effectLst/>
              <a:uLnTx/>
              <a:uFillTx/>
              <a:latin typeface="华文宋体" panose="02010600040101010101" pitchFamily="2" charset="-122"/>
              <a:ea typeface="华文宋体" panose="02010600040101010101" pitchFamily="2" charset="-122"/>
              <a:cs typeface="+mn-cs"/>
            </a:endParaRPr>
          </a:p>
          <a:p>
            <a:pPr marL="284480" marR="0" lvl="0" indent="-284480" algn="l" defTabSz="346075"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tab pos="1260475" algn="l"/>
              </a:tabLst>
              <a:defRPr/>
            </a:pP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092513B-CEFC-4918-981B-F98FB7B2E88C}" type="datetime1">
              <a:rPr kumimoji="0" lang="zh-CN" altLang="en-US"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37</a:t>
            </a:fld>
            <a:endParaRPr lang="en-US" altLang="zh-CN" sz="1600" dirty="0">
              <a:solidFill>
                <a:srgbClr val="000000"/>
              </a:solidFill>
              <a:latin typeface="Arial" panose="020B0604020202020204" pitchFamily="34" charset="0"/>
            </a:endParaRPr>
          </a:p>
        </p:txBody>
      </p:sp>
      <p:sp>
        <p:nvSpPr>
          <p:cNvPr id="6" name="Rectangle 2"/>
          <p:cNvSpPr txBox="1">
            <a:spLocks noChangeArrowheads="1"/>
          </p:cNvSpPr>
          <p:nvPr/>
        </p:nvSpPr>
        <p:spPr bwMode="auto">
          <a:xfrm>
            <a:off x="438150" y="438150"/>
            <a:ext cx="8286750" cy="785813"/>
          </a:xfrm>
          <a:prstGeom prst="rect">
            <a:avLst/>
          </a:prstGeom>
          <a:noFill/>
          <a:ln w="9525">
            <a:noFill/>
            <a:miter lim="800000"/>
          </a:ln>
        </p:spPr>
        <p:txBody>
          <a:bodyPr anchor="b"/>
          <a:lstStyle/>
          <a:p>
            <a:pPr marL="284480" marR="0" indent="-284480" defTabSz="346075">
              <a:spcBef>
                <a:spcPct val="20000"/>
              </a:spcBef>
              <a:buClrTx/>
              <a:buSzTx/>
              <a:buFontTx/>
              <a:buNone/>
              <a:tabLst>
                <a:tab pos="1260475" algn="l"/>
              </a:tabLst>
              <a:defRPr/>
            </a:pPr>
            <a:br>
              <a:rPr kumimoji="0" lang="en-US" altLang="zh-CN" sz="3600" b="1" kern="0" cap="none" spc="0" normalizeH="0" baseline="0" noProof="0">
                <a:solidFill>
                  <a:srgbClr val="000000"/>
                </a:solidFill>
                <a:latin typeface="宋体" panose="02010600030101010101" pitchFamily="2" charset="-122"/>
                <a:ea typeface="+mj-ea"/>
                <a:cs typeface="+mj-cs"/>
              </a:rPr>
            </a:br>
            <a:br>
              <a:rPr kumimoji="0" lang="zh-CN" altLang="en-US" sz="3600" kern="0" cap="none" spc="0" normalizeH="0" baseline="0" noProof="0">
                <a:solidFill>
                  <a:srgbClr val="000000"/>
                </a:solidFill>
                <a:latin typeface="+mj-lt"/>
                <a:ea typeface="+mj-ea"/>
                <a:cs typeface="+mj-cs"/>
              </a:rPr>
            </a:br>
            <a:endParaRPr kumimoji="0" lang="zh-CN" altLang="en-US" sz="3600" kern="0" cap="none" spc="0" normalizeH="0" baseline="0" noProof="0" dirty="0">
              <a:latin typeface="隶书" panose="02010509060101010101" pitchFamily="49" charset="-122"/>
              <a:ea typeface="隶书" panose="02010509060101010101" pitchFamily="49" charset="-122"/>
              <a:cs typeface="+mj-cs"/>
            </a:endParaRPr>
          </a:p>
        </p:txBody>
      </p:sp>
      <p:sp>
        <p:nvSpPr>
          <p:cNvPr id="59399" name="TextBox 6"/>
          <p:cNvSpPr txBox="1"/>
          <p:nvPr/>
        </p:nvSpPr>
        <p:spPr>
          <a:xfrm>
            <a:off x="1000125" y="500380"/>
            <a:ext cx="6760210" cy="583565"/>
          </a:xfrm>
          <a:prstGeom prst="rect">
            <a:avLst/>
          </a:prstGeom>
          <a:noFill/>
          <a:ln w="9525">
            <a:noFill/>
          </a:ln>
        </p:spPr>
        <p:txBody>
          <a:bodyPr wrap="square">
            <a:spAutoFit/>
          </a:bodyPr>
          <a:lstStyle/>
          <a:p>
            <a:r>
              <a:rPr lang="en-US" altLang="zh-CN" sz="3200" dirty="0">
                <a:latin typeface="Times New Roman" panose="02020603050405020304" pitchFamily="18" charset="0"/>
              </a:rPr>
              <a:t>1.5 </a:t>
            </a:r>
            <a:r>
              <a:rPr lang="zh-CN" altLang="en-US" sz="3200" dirty="0">
                <a:latin typeface="Times New Roman" panose="02020603050405020304" pitchFamily="18" charset="0"/>
              </a:rPr>
              <a:t>误差定性分析与避免误差的原则</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p:nvPr/>
        </p:nvSpPr>
        <p:spPr>
          <a:xfrm>
            <a:off x="157163" y="796925"/>
            <a:ext cx="7085012" cy="630238"/>
          </a:xfrm>
          <a:prstGeom prst="rect">
            <a:avLst/>
          </a:prstGeom>
          <a:noFill/>
          <a:ln w="9525">
            <a:noFill/>
          </a:ln>
        </p:spPr>
        <p:txBody>
          <a:bodyPr/>
          <a:lstStyle/>
          <a:p>
            <a:pPr marL="457200" indent="-457200" algn="l">
              <a:lnSpc>
                <a:spcPct val="110000"/>
              </a:lnSpc>
              <a:spcBef>
                <a:spcPct val="20000"/>
              </a:spcBef>
            </a:pPr>
            <a:endParaRPr lang="en-US" altLang="zh-CN" sz="2400" b="1" dirty="0">
              <a:solidFill>
                <a:srgbClr val="0000FF"/>
              </a:solidFill>
              <a:latin typeface="Times New Roman" panose="02020603050405020304" pitchFamily="18" charset="0"/>
              <a:ea typeface="楷体_GB2312" pitchFamily="49" charset="-122"/>
            </a:endParaRPr>
          </a:p>
          <a:p>
            <a:pPr marL="457200" indent="-457200" algn="l">
              <a:lnSpc>
                <a:spcPct val="130000"/>
              </a:lnSpc>
              <a:spcBef>
                <a:spcPct val="20000"/>
              </a:spcBef>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p:txBody>
      </p:sp>
      <p:graphicFrame>
        <p:nvGraphicFramePr>
          <p:cNvPr id="20482" name="Object 3"/>
          <p:cNvGraphicFramePr>
            <a:graphicFrameLocks noChangeAspect="1"/>
          </p:cNvGraphicFramePr>
          <p:nvPr/>
        </p:nvGraphicFramePr>
        <p:xfrm>
          <a:off x="1373188" y="1430338"/>
          <a:ext cx="6342062" cy="582612"/>
        </p:xfrm>
        <a:graphic>
          <a:graphicData uri="http://schemas.openxmlformats.org/presentationml/2006/ole">
            <mc:AlternateContent xmlns:mc="http://schemas.openxmlformats.org/markup-compatibility/2006">
              <mc:Choice xmlns:v="urn:schemas-microsoft-com:vml" Requires="v">
                <p:oleObj r:id="rId2" imgW="2514600" imgH="228600" progId="Equation.DSMT4">
                  <p:embed/>
                </p:oleObj>
              </mc:Choice>
              <mc:Fallback>
                <p:oleObj r:id="rId2" imgW="2514600" imgH="228600" progId="Equation.DSMT4">
                  <p:embed/>
                  <p:pic>
                    <p:nvPicPr>
                      <p:cNvPr id="0" name="图片 3090"/>
                      <p:cNvPicPr/>
                      <p:nvPr/>
                    </p:nvPicPr>
                    <p:blipFill>
                      <a:blip r:embed="rId3"/>
                      <a:stretch>
                        <a:fillRect/>
                      </a:stretch>
                    </p:blipFill>
                    <p:spPr>
                      <a:xfrm>
                        <a:off x="1373188" y="1430338"/>
                        <a:ext cx="6342062" cy="582612"/>
                      </a:xfrm>
                      <a:prstGeom prst="rect">
                        <a:avLst/>
                      </a:prstGeom>
                      <a:noFill/>
                      <a:ln w="38100">
                        <a:noFill/>
                        <a:miter/>
                      </a:ln>
                    </p:spPr>
                  </p:pic>
                </p:oleObj>
              </mc:Fallback>
            </mc:AlternateContent>
          </a:graphicData>
        </a:graphic>
      </p:graphicFrame>
      <p:sp>
        <p:nvSpPr>
          <p:cNvPr id="49156" name="Rectangle 8"/>
          <p:cNvSpPr>
            <a:spLocks noChangeArrowheads="1"/>
          </p:cNvSpPr>
          <p:nvPr/>
        </p:nvSpPr>
        <p:spPr bwMode="auto">
          <a:xfrm>
            <a:off x="428625" y="1500188"/>
            <a:ext cx="946150" cy="458788"/>
          </a:xfrm>
          <a:prstGeom prst="rect">
            <a:avLst/>
          </a:prstGeom>
          <a:noFill/>
          <a:ln w="9525" algn="ctr">
            <a:noFill/>
            <a:miter lim="800000"/>
          </a:ln>
        </p:spPr>
        <p:txBody>
          <a:bodyPr>
            <a:sp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mj-ea"/>
                <a:ea typeface="+mj-ea"/>
                <a:cs typeface="+mn-cs"/>
              </a:rPr>
              <a:t>例</a:t>
            </a:r>
            <a:r>
              <a:rPr kumimoji="1" lang="en-US" altLang="zh-CN" sz="2800" b="1" i="0" u="none" strike="noStrike" kern="1200" cap="none" spc="0" normalizeH="0" baseline="0" noProof="0" dirty="0">
                <a:ln>
                  <a:noFill/>
                </a:ln>
                <a:solidFill>
                  <a:srgbClr val="FF0000"/>
                </a:solidFill>
                <a:effectLst/>
                <a:uLnTx/>
                <a:uFillTx/>
                <a:latin typeface="+mj-ea"/>
                <a:ea typeface="+mj-ea"/>
                <a:cs typeface="+mn-cs"/>
              </a:rPr>
              <a:t>7.</a:t>
            </a:r>
          </a:p>
        </p:txBody>
      </p:sp>
      <p:sp>
        <p:nvSpPr>
          <p:cNvPr id="20485" name="Text Box 9"/>
          <p:cNvSpPr txBox="1"/>
          <p:nvPr/>
        </p:nvSpPr>
        <p:spPr>
          <a:xfrm>
            <a:off x="2157413" y="679450"/>
            <a:ext cx="184150" cy="714375"/>
          </a:xfrm>
          <a:prstGeom prst="rect">
            <a:avLst/>
          </a:prstGeom>
          <a:noFill/>
          <a:ln w="9525">
            <a:noFill/>
          </a:ln>
        </p:spPr>
        <p:txBody>
          <a:bodyPr wrap="none">
            <a:spAutoFit/>
          </a:bodyPr>
          <a:lstStyle/>
          <a:p>
            <a:pPr algn="l" eaLnBrk="0" hangingPunct="0">
              <a:lnSpc>
                <a:spcPct val="85000"/>
              </a:lnSpc>
            </a:pPr>
            <a:endParaRPr lang="zh-CN" altLang="zh-CN" sz="4800" b="1" dirty="0">
              <a:solidFill>
                <a:srgbClr val="A31221"/>
              </a:solidFill>
              <a:latin typeface="华文细黑" panose="02010600040101010101" pitchFamily="2" charset="-122"/>
              <a:ea typeface="隶书" panose="02010509060101010101" pitchFamily="49" charset="-122"/>
            </a:endParaRPr>
          </a:p>
        </p:txBody>
      </p:sp>
      <p:sp>
        <p:nvSpPr>
          <p:cNvPr id="6" name="日期占位符 5"/>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42D8EAE-E945-4AC5-AE0C-0F4C7BDCC59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38</a:t>
            </a:fld>
            <a:endParaRPr lang="en-US" altLang="zh-CN" sz="1600" dirty="0">
              <a:latin typeface="Arial" panose="020B0604020202020204" pitchFamily="34" charset="0"/>
            </a:endParaRPr>
          </a:p>
        </p:txBody>
      </p:sp>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p:nvPr/>
        </p:nvSpPr>
        <p:spPr>
          <a:xfrm>
            <a:off x="395288" y="620713"/>
            <a:ext cx="7632700" cy="3983037"/>
          </a:xfrm>
          <a:prstGeom prst="rect">
            <a:avLst/>
          </a:prstGeom>
          <a:noFill/>
          <a:ln w="9525" cap="flat" cmpd="sng">
            <a:solidFill>
              <a:srgbClr val="FF0000"/>
            </a:solidFill>
            <a:prstDash val="solid"/>
            <a:miter/>
            <a:headEnd type="none" w="med" len="med"/>
            <a:tailEnd type="none" w="med" len="med"/>
          </a:ln>
        </p:spPr>
        <p:txBody>
          <a:bodyPr/>
          <a:lstStyle/>
          <a:p>
            <a:pPr marL="457200" indent="-457200" algn="l">
              <a:lnSpc>
                <a:spcPct val="110000"/>
              </a:lnSpc>
              <a:spcBef>
                <a:spcPct val="20000"/>
              </a:spcBef>
            </a:pPr>
            <a:r>
              <a:rPr lang="zh-CN" altLang="en-US" sz="2400" b="1" dirty="0">
                <a:solidFill>
                  <a:srgbClr val="0000FF"/>
                </a:solidFill>
                <a:latin typeface="Times New Roman" panose="02020603050405020304" pitchFamily="18" charset="0"/>
                <a:ea typeface="楷体_GB2312" pitchFamily="49" charset="-122"/>
              </a:rPr>
              <a:t>良态与病态问题</a:t>
            </a:r>
          </a:p>
          <a:p>
            <a:pPr marL="457200" indent="-457200" algn="l">
              <a:lnSpc>
                <a:spcPct val="130000"/>
              </a:lnSpc>
              <a:spcBef>
                <a:spcPct val="20000"/>
              </a:spcBef>
            </a:pPr>
            <a:r>
              <a:rPr lang="zh-CN" altLang="en-US" sz="2400" b="1" dirty="0">
                <a:latin typeface="Times New Roman" panose="02020603050405020304" pitchFamily="18" charset="0"/>
              </a:rPr>
              <a:t>     </a:t>
            </a:r>
            <a:r>
              <a:rPr lang="zh-CN" altLang="en-US" sz="2400" b="1" dirty="0">
                <a:solidFill>
                  <a:srgbClr val="FF0000"/>
                </a:solidFill>
                <a:latin typeface="Times New Roman" panose="02020603050405020304" pitchFamily="18" charset="0"/>
              </a:rPr>
              <a:t> </a:t>
            </a:r>
          </a:p>
          <a:p>
            <a:pPr marL="457200" indent="-457200" algn="l">
              <a:lnSpc>
                <a:spcPct val="110000"/>
              </a:lnSpc>
              <a:spcBef>
                <a:spcPct val="20000"/>
              </a:spcBef>
            </a:pPr>
            <a:r>
              <a:rPr lang="zh-CN" altLang="en-US" sz="2400" b="1" dirty="0">
                <a:solidFill>
                  <a:srgbClr val="FF0000"/>
                </a:solidFill>
                <a:latin typeface="Times New Roman" panose="02020603050405020304" pitchFamily="18" charset="0"/>
              </a:rPr>
              <a:t>  </a:t>
            </a:r>
          </a:p>
          <a:p>
            <a:pPr marL="457200" indent="-457200" algn="l">
              <a:lnSpc>
                <a:spcPct val="110000"/>
              </a:lnSpc>
              <a:spcBef>
                <a:spcPct val="20000"/>
              </a:spcBef>
            </a:pPr>
            <a:r>
              <a:rPr lang="zh-CN" altLang="en-US" sz="2400" b="1" dirty="0">
                <a:solidFill>
                  <a:srgbClr val="FF0000"/>
                </a:solidFill>
                <a:latin typeface="Times New Roman" panose="02020603050405020304" pitchFamily="18" charset="0"/>
              </a:rPr>
              <a:t>   </a:t>
            </a:r>
          </a:p>
          <a:p>
            <a:pPr marL="457200" indent="-457200" algn="l">
              <a:lnSpc>
                <a:spcPct val="110000"/>
              </a:lnSpc>
              <a:spcBef>
                <a:spcPct val="20000"/>
              </a:spcBef>
            </a:pPr>
            <a:r>
              <a:rPr lang="zh-CN" altLang="en-US" sz="2400" b="1" dirty="0">
                <a:solidFill>
                  <a:srgbClr val="FF0000"/>
                </a:solidFill>
                <a:latin typeface="Times New Roman" panose="02020603050405020304" pitchFamily="18" charset="0"/>
              </a:rPr>
              <a:t>   </a:t>
            </a:r>
          </a:p>
        </p:txBody>
      </p:sp>
      <p:graphicFrame>
        <p:nvGraphicFramePr>
          <p:cNvPr id="21506" name="Object 3"/>
          <p:cNvGraphicFramePr>
            <a:graphicFrameLocks noChangeAspect="1"/>
          </p:cNvGraphicFramePr>
          <p:nvPr/>
        </p:nvGraphicFramePr>
        <p:xfrm>
          <a:off x="1385888" y="1425575"/>
          <a:ext cx="6342062" cy="544513"/>
        </p:xfrm>
        <a:graphic>
          <a:graphicData uri="http://schemas.openxmlformats.org/presentationml/2006/ole">
            <mc:AlternateContent xmlns:mc="http://schemas.openxmlformats.org/markup-compatibility/2006">
              <mc:Choice xmlns:v="urn:schemas-microsoft-com:vml" Requires="v">
                <p:oleObj r:id="rId2" imgW="2514600" imgH="228600" progId="Equation.DSMT4">
                  <p:embed/>
                </p:oleObj>
              </mc:Choice>
              <mc:Fallback>
                <p:oleObj r:id="rId2" imgW="2514600" imgH="228600" progId="Equation.DSMT4">
                  <p:embed/>
                  <p:pic>
                    <p:nvPicPr>
                      <p:cNvPr id="0" name="图片 3091"/>
                      <p:cNvPicPr/>
                      <p:nvPr/>
                    </p:nvPicPr>
                    <p:blipFill>
                      <a:blip r:embed="rId3"/>
                      <a:stretch>
                        <a:fillRect/>
                      </a:stretch>
                    </p:blipFill>
                    <p:spPr>
                      <a:xfrm>
                        <a:off x="1385888" y="1425575"/>
                        <a:ext cx="6342062" cy="544513"/>
                      </a:xfrm>
                      <a:prstGeom prst="rect">
                        <a:avLst/>
                      </a:prstGeom>
                      <a:noFill/>
                      <a:ln w="38100">
                        <a:noFill/>
                        <a:miter/>
                      </a:ln>
                    </p:spPr>
                  </p:pic>
                </p:oleObj>
              </mc:Fallback>
            </mc:AlternateContent>
          </a:graphicData>
        </a:graphic>
      </p:graphicFrame>
      <p:graphicFrame>
        <p:nvGraphicFramePr>
          <p:cNvPr id="21507" name="Object 5"/>
          <p:cNvGraphicFramePr>
            <a:graphicFrameLocks noChangeAspect="1"/>
          </p:cNvGraphicFramePr>
          <p:nvPr/>
        </p:nvGraphicFramePr>
        <p:xfrm>
          <a:off x="588963" y="2268538"/>
          <a:ext cx="6083300" cy="2182812"/>
        </p:xfrm>
        <a:graphic>
          <a:graphicData uri="http://schemas.openxmlformats.org/presentationml/2006/ole">
            <mc:AlternateContent xmlns:mc="http://schemas.openxmlformats.org/markup-compatibility/2006">
              <mc:Choice xmlns:v="urn:schemas-microsoft-com:vml" Requires="v">
                <p:oleObj r:id="rId4" imgW="2108200" imgH="838200" progId="Equation.DSMT4">
                  <p:embed/>
                </p:oleObj>
              </mc:Choice>
              <mc:Fallback>
                <p:oleObj r:id="rId4" imgW="2108200" imgH="838200" progId="Equation.DSMT4">
                  <p:embed/>
                  <p:pic>
                    <p:nvPicPr>
                      <p:cNvPr id="0" name="图片 3089"/>
                      <p:cNvPicPr/>
                      <p:nvPr/>
                    </p:nvPicPr>
                    <p:blipFill>
                      <a:blip r:embed="rId5"/>
                      <a:stretch>
                        <a:fillRect/>
                      </a:stretch>
                    </p:blipFill>
                    <p:spPr>
                      <a:xfrm>
                        <a:off x="588963" y="2268538"/>
                        <a:ext cx="6083300" cy="2182812"/>
                      </a:xfrm>
                      <a:prstGeom prst="rect">
                        <a:avLst/>
                      </a:prstGeom>
                      <a:noFill/>
                      <a:ln w="38100">
                        <a:noFill/>
                        <a:miter/>
                      </a:ln>
                    </p:spPr>
                  </p:pic>
                </p:oleObj>
              </mc:Fallback>
            </mc:AlternateContent>
          </a:graphicData>
        </a:graphic>
      </p:graphicFrame>
      <p:sp>
        <p:nvSpPr>
          <p:cNvPr id="50181" name="Rectangle 6"/>
          <p:cNvSpPr>
            <a:spLocks noChangeArrowheads="1"/>
          </p:cNvSpPr>
          <p:nvPr/>
        </p:nvSpPr>
        <p:spPr bwMode="auto">
          <a:xfrm>
            <a:off x="466725" y="1412875"/>
            <a:ext cx="908050" cy="458788"/>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例</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7.</a:t>
            </a:r>
          </a:p>
        </p:txBody>
      </p:sp>
      <p:sp>
        <p:nvSpPr>
          <p:cNvPr id="6" name="日期占位符 5"/>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25C641D-E4CD-44B9-9F45-4CA739E7A45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39</a:t>
            </a:fld>
            <a:endParaRPr lang="en-US" altLang="zh-CN" sz="1600" dirty="0">
              <a:latin typeface="Arial" panose="020B0604020202020204" pitchFamily="34" charset="0"/>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971550" y="404813"/>
            <a:ext cx="4176713" cy="863600"/>
          </a:xfrm>
        </p:spPr>
        <p:txBody>
          <a:bodyPr vert="horz" wrap="square" lIns="91440" tIns="45720" rIns="91440" bIns="45720" anchor="b" anchorCtr="0"/>
          <a:lstStyle/>
          <a:p>
            <a:pPr eaLnBrk="1" hangingPunct="1"/>
            <a:r>
              <a:rPr lang="zh-CN" altLang="en-US" sz="4000" dirty="0"/>
              <a:t>教材和参考书目</a:t>
            </a:r>
          </a:p>
        </p:txBody>
      </p:sp>
      <p:sp>
        <p:nvSpPr>
          <p:cNvPr id="35843" name="Rectangle 3"/>
          <p:cNvSpPr>
            <a:spLocks noGrp="1"/>
          </p:cNvSpPr>
          <p:nvPr>
            <p:ph type="body" idx="4294967295"/>
          </p:nvPr>
        </p:nvSpPr>
        <p:spPr>
          <a:xfrm>
            <a:off x="393700" y="1290638"/>
            <a:ext cx="8229600" cy="4525962"/>
          </a:xfrm>
        </p:spPr>
        <p:txBody>
          <a:bodyPr vert="horz" wrap="square" lIns="91440" tIns="45720" rIns="91440" bIns="45720" anchor="t" anchorCtr="0"/>
          <a:lstStyle/>
          <a:p>
            <a:pPr marL="284480" indent="-284480" defTabSz="346075" eaLnBrk="1" hangingPunct="1">
              <a:lnSpc>
                <a:spcPct val="70000"/>
              </a:lnSpc>
              <a:buNone/>
              <a:tabLst>
                <a:tab pos="1260475" algn="l"/>
              </a:tabLst>
            </a:pPr>
            <a:r>
              <a:rPr lang="zh-CN" altLang="en-US" dirty="0">
                <a:solidFill>
                  <a:srgbClr val="7E190E"/>
                </a:solidFill>
              </a:rPr>
              <a:t> 推荐教材</a:t>
            </a:r>
          </a:p>
          <a:p>
            <a:pPr marL="284480" indent="-284480" defTabSz="346075" eaLnBrk="1" hangingPunct="1">
              <a:lnSpc>
                <a:spcPct val="70000"/>
              </a:lnSpc>
              <a:tabLst>
                <a:tab pos="1260475" algn="l"/>
              </a:tabLst>
            </a:pPr>
            <a:r>
              <a:rPr lang="en-US" altLang="zh-CN" dirty="0"/>
              <a:t>《</a:t>
            </a:r>
            <a:r>
              <a:rPr lang="zh-CN" altLang="en-US" dirty="0"/>
              <a:t>数值分析</a:t>
            </a:r>
            <a:r>
              <a:rPr lang="en-US" altLang="zh-CN" dirty="0"/>
              <a:t>》</a:t>
            </a:r>
            <a:r>
              <a:rPr lang="zh-CN" altLang="en-US" dirty="0"/>
              <a:t>（第</a:t>
            </a:r>
            <a:r>
              <a:rPr lang="en-US" altLang="zh-CN" dirty="0"/>
              <a:t>4</a:t>
            </a:r>
            <a:r>
              <a:rPr lang="zh-CN" altLang="en-US" dirty="0"/>
              <a:t>版）李庆扬 王能超</a:t>
            </a:r>
            <a:endParaRPr lang="en-US" altLang="zh-CN" dirty="0"/>
          </a:p>
          <a:p>
            <a:pPr marL="284480" indent="-284480" defTabSz="346075" eaLnBrk="1" hangingPunct="1">
              <a:lnSpc>
                <a:spcPct val="70000"/>
              </a:lnSpc>
              <a:buNone/>
              <a:tabLst>
                <a:tab pos="1260475" algn="l"/>
              </a:tabLst>
            </a:pPr>
            <a:r>
              <a:rPr lang="zh-CN" altLang="en-US" dirty="0"/>
              <a:t>   易大义编 ，华中科技大学出版社，</a:t>
            </a:r>
            <a:r>
              <a:rPr lang="en-US" altLang="zh-CN" dirty="0"/>
              <a:t> (2006</a:t>
            </a:r>
            <a:r>
              <a:rPr lang="zh-CN" altLang="en-US" dirty="0"/>
              <a:t>年</a:t>
            </a:r>
            <a:r>
              <a:rPr lang="en-US" altLang="zh-CN" dirty="0"/>
              <a:t>)</a:t>
            </a:r>
          </a:p>
          <a:p>
            <a:pPr marL="284480" indent="-284480" defTabSz="346075" eaLnBrk="1" hangingPunct="1">
              <a:lnSpc>
                <a:spcPct val="70000"/>
              </a:lnSpc>
              <a:buNone/>
              <a:tabLst>
                <a:tab pos="1260475" algn="l"/>
              </a:tabLst>
            </a:pPr>
            <a:endParaRPr lang="zh-CN" altLang="en-US" dirty="0"/>
          </a:p>
          <a:p>
            <a:pPr marL="284480" indent="-284480" defTabSz="346075" eaLnBrk="1" hangingPunct="1">
              <a:lnSpc>
                <a:spcPct val="70000"/>
              </a:lnSpc>
              <a:buNone/>
              <a:tabLst>
                <a:tab pos="1260475" algn="l"/>
              </a:tabLst>
            </a:pPr>
            <a:r>
              <a:rPr lang="zh-CN" altLang="en-US" dirty="0">
                <a:solidFill>
                  <a:srgbClr val="7E190E"/>
                </a:solidFill>
              </a:rPr>
              <a:t> </a:t>
            </a:r>
            <a:endParaRPr lang="en-US" altLang="zh-CN" dirty="0">
              <a:solidFill>
                <a:srgbClr val="7E190E"/>
              </a:solidFill>
            </a:endParaRPr>
          </a:p>
          <a:p>
            <a:pPr marL="284480" indent="-284480" defTabSz="346075" eaLnBrk="1" hangingPunct="1">
              <a:lnSpc>
                <a:spcPct val="70000"/>
              </a:lnSpc>
              <a:buNone/>
              <a:tabLst>
                <a:tab pos="1260475" algn="l"/>
              </a:tabLst>
            </a:pPr>
            <a:r>
              <a:rPr lang="zh-CN" altLang="en-US" dirty="0">
                <a:solidFill>
                  <a:srgbClr val="7E190E"/>
                </a:solidFill>
              </a:rPr>
              <a:t>参考书目</a:t>
            </a:r>
            <a:r>
              <a:rPr lang="zh-CN" altLang="en-US" dirty="0"/>
              <a:t> </a:t>
            </a:r>
            <a:endParaRPr lang="en-US" altLang="zh-CN" dirty="0"/>
          </a:p>
          <a:p>
            <a:pPr marL="284480" indent="-284480" defTabSz="346075" eaLnBrk="1" hangingPunct="1">
              <a:lnSpc>
                <a:spcPct val="70000"/>
              </a:lnSpc>
              <a:buNone/>
              <a:tabLst>
                <a:tab pos="1260475" algn="l"/>
              </a:tabLst>
            </a:pPr>
            <a:endParaRPr lang="zh-CN" altLang="en-US" dirty="0"/>
          </a:p>
          <a:p>
            <a:pPr marL="284480" indent="-284480" defTabSz="346075" eaLnBrk="1" hangingPunct="1">
              <a:lnSpc>
                <a:spcPct val="70000"/>
              </a:lnSpc>
              <a:tabLst>
                <a:tab pos="1260475" algn="l"/>
              </a:tabLst>
            </a:pPr>
            <a:r>
              <a:rPr lang="en-US" altLang="zh-CN" dirty="0"/>
              <a:t>《</a:t>
            </a:r>
            <a:r>
              <a:rPr lang="zh-CN" altLang="en-US" dirty="0"/>
              <a:t>数值计算方法</a:t>
            </a:r>
            <a:r>
              <a:rPr lang="en-US" altLang="zh-CN" dirty="0"/>
              <a:t>》</a:t>
            </a:r>
            <a:r>
              <a:rPr lang="zh-CN" altLang="en-US" dirty="0"/>
              <a:t>（第二版）林成森  科学出版社</a:t>
            </a:r>
            <a:endParaRPr lang="en-US" altLang="zh-CN" dirty="0"/>
          </a:p>
          <a:p>
            <a:pPr marL="284480" indent="-284480" defTabSz="346075" eaLnBrk="1" hangingPunct="1">
              <a:lnSpc>
                <a:spcPct val="70000"/>
              </a:lnSpc>
              <a:buNone/>
              <a:tabLst>
                <a:tab pos="1260475" algn="l"/>
              </a:tabLst>
            </a:pPr>
            <a:endParaRPr lang="en-US" altLang="zh-CN" dirty="0"/>
          </a:p>
          <a:p>
            <a:pPr marL="284480" indent="-284480" defTabSz="346075" eaLnBrk="1" hangingPunct="1">
              <a:lnSpc>
                <a:spcPct val="70000"/>
              </a:lnSpc>
              <a:tabLst>
                <a:tab pos="1260475" algn="l"/>
              </a:tabLst>
            </a:pPr>
            <a:r>
              <a:rPr lang="en-US" altLang="zh-CN" dirty="0"/>
              <a:t>《</a:t>
            </a:r>
            <a:r>
              <a:rPr lang="zh-CN" altLang="en-US" dirty="0"/>
              <a:t>数值分析 学习辅导</a:t>
            </a:r>
            <a:r>
              <a:rPr lang="en-US" altLang="zh-CN" dirty="0"/>
              <a:t>·</a:t>
            </a:r>
            <a:r>
              <a:rPr lang="zh-CN" altLang="en-US" dirty="0"/>
              <a:t>习题解析</a:t>
            </a:r>
            <a:r>
              <a:rPr lang="en-US" altLang="zh-CN" dirty="0"/>
              <a:t>》 </a:t>
            </a:r>
            <a:r>
              <a:rPr lang="zh-CN" altLang="en-US" dirty="0"/>
              <a:t>李红，</a:t>
            </a:r>
            <a:endParaRPr lang="en-US" altLang="zh-CN" dirty="0"/>
          </a:p>
          <a:p>
            <a:pPr marL="284480" indent="-284480" defTabSz="346075" eaLnBrk="1" hangingPunct="1">
              <a:lnSpc>
                <a:spcPct val="70000"/>
              </a:lnSpc>
              <a:buNone/>
              <a:tabLst>
                <a:tab pos="1260475" algn="l"/>
              </a:tabLst>
            </a:pPr>
            <a:r>
              <a:rPr lang="en-US" altLang="zh-CN" dirty="0"/>
              <a:t>     </a:t>
            </a:r>
            <a:r>
              <a:rPr lang="zh-CN" altLang="en-US" dirty="0"/>
              <a:t>华中科技大学出版社</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D2D93DF-CEBF-4FFB-B370-3341B4006F49}"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 calcmode="lin" valueType="num">
                                      <p:cBhvr additive="base">
                                        <p:cTn id="1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anim calcmode="lin" valueType="num">
                                      <p:cBhvr additive="base">
                                        <p:cTn id="2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843">
                                            <p:txEl>
                                              <p:pRg st="7" end="7"/>
                                            </p:txEl>
                                          </p:spTgt>
                                        </p:tgtEl>
                                        <p:attrNameLst>
                                          <p:attrName>style.visibility</p:attrName>
                                        </p:attrNameLst>
                                      </p:cBhvr>
                                      <p:to>
                                        <p:strVal val="visible"/>
                                      </p:to>
                                    </p:set>
                                    <p:anim calcmode="lin" valueType="num">
                                      <p:cBhvr additive="base">
                                        <p:cTn id="29"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5843">
                                            <p:txEl>
                                              <p:pRg st="9" end="9"/>
                                            </p:txEl>
                                          </p:spTgt>
                                        </p:tgtEl>
                                        <p:attrNameLst>
                                          <p:attrName>style.visibility</p:attrName>
                                        </p:attrNameLst>
                                      </p:cBhvr>
                                      <p:to>
                                        <p:strVal val="visible"/>
                                      </p:to>
                                    </p:set>
                                    <p:anim calcmode="lin" valueType="num">
                                      <p:cBhvr additive="base">
                                        <p:cTn id="35"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843">
                                            <p:txEl>
                                              <p:pRg st="10" end="10"/>
                                            </p:txEl>
                                          </p:spTgt>
                                        </p:tgtEl>
                                        <p:attrNameLst>
                                          <p:attrName>style.visibility</p:attrName>
                                        </p:attrNameLst>
                                      </p:cBhvr>
                                      <p:to>
                                        <p:strVal val="visible"/>
                                      </p:to>
                                    </p:set>
                                    <p:anim calcmode="lin" valueType="num">
                                      <p:cBhvr additive="base">
                                        <p:cTn id="39"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p:nvPr/>
        </p:nvSpPr>
        <p:spPr>
          <a:xfrm>
            <a:off x="0" y="654050"/>
            <a:ext cx="9144000" cy="2816225"/>
          </a:xfrm>
          <a:prstGeom prst="rect">
            <a:avLst/>
          </a:prstGeom>
          <a:noFill/>
          <a:ln w="9525" cap="flat" cmpd="sng">
            <a:solidFill>
              <a:srgbClr val="FF0000"/>
            </a:solidFill>
            <a:prstDash val="solid"/>
            <a:miter/>
            <a:headEnd type="none" w="med" len="med"/>
            <a:tailEnd type="none" w="med" len="med"/>
          </a:ln>
        </p:spPr>
        <p:txBody>
          <a:bodyPr/>
          <a:lstStyle/>
          <a:p>
            <a:pPr marL="457200" indent="-457200" algn="l">
              <a:lnSpc>
                <a:spcPct val="110000"/>
              </a:lnSpc>
              <a:spcBef>
                <a:spcPct val="20000"/>
              </a:spcBef>
            </a:pPr>
            <a:r>
              <a:rPr lang="zh-CN" altLang="en-US" sz="2400" b="1" dirty="0">
                <a:solidFill>
                  <a:srgbClr val="0000FF"/>
                </a:solidFill>
                <a:latin typeface="Times New Roman" panose="02020603050405020304" pitchFamily="18" charset="0"/>
                <a:ea typeface="楷体_GB2312" pitchFamily="49" charset="-122"/>
              </a:rPr>
              <a:t>良态与病态问题</a:t>
            </a:r>
          </a:p>
          <a:p>
            <a:pPr marL="457200" indent="-457200" algn="l">
              <a:lnSpc>
                <a:spcPct val="130000"/>
              </a:lnSpc>
              <a:spcBef>
                <a:spcPct val="20000"/>
              </a:spcBef>
            </a:pPr>
            <a:r>
              <a:rPr lang="zh-CN" altLang="en-US" sz="2400" b="1" dirty="0">
                <a:latin typeface="Times New Roman" panose="02020603050405020304" pitchFamily="18" charset="0"/>
              </a:rPr>
              <a:t>     </a:t>
            </a:r>
            <a:r>
              <a:rPr lang="zh-CN" altLang="en-US" sz="2400" b="1" dirty="0">
                <a:solidFill>
                  <a:srgbClr val="FF0000"/>
                </a:solidFill>
                <a:latin typeface="Times New Roman" panose="02020603050405020304" pitchFamily="18" charset="0"/>
              </a:rPr>
              <a:t> 例</a:t>
            </a:r>
            <a:r>
              <a:rPr lang="en-US" altLang="zh-CN" sz="2400" b="1" dirty="0">
                <a:solidFill>
                  <a:srgbClr val="FF0000"/>
                </a:solidFill>
                <a:latin typeface="Times New Roman" panose="02020603050405020304" pitchFamily="18" charset="0"/>
              </a:rPr>
              <a:t>7.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a:p>
            <a:pPr marL="457200" indent="-457200" algn="l">
              <a:lnSpc>
                <a:spcPct val="110000"/>
              </a:lnSpc>
              <a:spcBef>
                <a:spcPct val="20000"/>
              </a:spcBef>
            </a:pPr>
            <a:r>
              <a:rPr lang="en-US" altLang="zh-CN" sz="2400" b="1" dirty="0">
                <a:solidFill>
                  <a:srgbClr val="FF0000"/>
                </a:solidFill>
                <a:latin typeface="Times New Roman" panose="02020603050405020304" pitchFamily="18" charset="0"/>
              </a:rPr>
              <a:t>   </a:t>
            </a:r>
          </a:p>
        </p:txBody>
      </p:sp>
      <p:graphicFrame>
        <p:nvGraphicFramePr>
          <p:cNvPr id="22530" name="Object 3"/>
          <p:cNvGraphicFramePr>
            <a:graphicFrameLocks noChangeAspect="1"/>
          </p:cNvGraphicFramePr>
          <p:nvPr/>
        </p:nvGraphicFramePr>
        <p:xfrm>
          <a:off x="1341438" y="1209675"/>
          <a:ext cx="5891212" cy="2089150"/>
        </p:xfrm>
        <a:graphic>
          <a:graphicData uri="http://schemas.openxmlformats.org/presentationml/2006/ole">
            <mc:AlternateContent xmlns:mc="http://schemas.openxmlformats.org/markup-compatibility/2006">
              <mc:Choice xmlns:v="urn:schemas-microsoft-com:vml" Requires="v">
                <p:oleObj r:id="rId2" imgW="2514600" imgH="1092200" progId="Equation.DSMT4">
                  <p:embed/>
                </p:oleObj>
              </mc:Choice>
              <mc:Fallback>
                <p:oleObj r:id="rId2" imgW="2514600" imgH="1092200" progId="Equation.DSMT4">
                  <p:embed/>
                  <p:pic>
                    <p:nvPicPr>
                      <p:cNvPr id="0" name="图片 3115"/>
                      <p:cNvPicPr/>
                      <p:nvPr/>
                    </p:nvPicPr>
                    <p:blipFill>
                      <a:blip r:embed="rId3"/>
                      <a:stretch>
                        <a:fillRect/>
                      </a:stretch>
                    </p:blipFill>
                    <p:spPr>
                      <a:xfrm>
                        <a:off x="1341438" y="1209675"/>
                        <a:ext cx="5891212" cy="2089150"/>
                      </a:xfrm>
                      <a:prstGeom prst="rect">
                        <a:avLst/>
                      </a:prstGeom>
                      <a:noFill/>
                      <a:ln w="38100">
                        <a:noFill/>
                        <a:miter/>
                      </a:ln>
                    </p:spPr>
                  </p:pic>
                </p:oleObj>
              </mc:Fallback>
            </mc:AlternateContent>
          </a:graphicData>
        </a:graphic>
      </p:graphicFrame>
      <p:sp>
        <p:nvSpPr>
          <p:cNvPr id="591876" name="Text Box 4"/>
          <p:cNvSpPr txBox="1">
            <a:spLocks noChangeArrowheads="1"/>
          </p:cNvSpPr>
          <p:nvPr/>
        </p:nvSpPr>
        <p:spPr bwMode="auto">
          <a:xfrm>
            <a:off x="5003800" y="3065463"/>
            <a:ext cx="4140200" cy="831850"/>
          </a:xfrm>
          <a:prstGeom prst="rect">
            <a:avLst/>
          </a:prstGeom>
          <a:solidFill>
            <a:schemeClr val="folHlink"/>
          </a:solidFill>
          <a:ln w="9525">
            <a:solidFill>
              <a:srgbClr val="FF3300"/>
            </a:solidFill>
            <a:miter lim="800000"/>
          </a:ln>
          <a:effectLst/>
        </p:spPr>
        <p:txBody>
          <a:bodyPr>
            <a:spAutoFit/>
          </a:bodyPr>
          <a:lstStyle/>
          <a:p>
            <a:pPr marR="0" algn="l" defTabSz="914400">
              <a:spcBef>
                <a:spcPct val="50000"/>
              </a:spcBef>
              <a:buClrTx/>
              <a:buSzTx/>
              <a:buFontTx/>
              <a:buNone/>
              <a:defRPr/>
            </a:pPr>
            <a:r>
              <a:rPr kumimoji="0" lang="zh-CN" altLang="en-US" sz="2400" b="1" i="1"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初始数据相对变化</a:t>
            </a:r>
            <a:r>
              <a:rPr kumimoji="0" lang="en-US" altLang="zh-CN" sz="2400" b="1" i="1"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1%</a:t>
            </a:r>
            <a:r>
              <a:rPr kumimoji="0" lang="zh-CN" altLang="en-US" sz="2400" b="1" i="1"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，计算结果相对变化</a:t>
            </a:r>
            <a:r>
              <a:rPr kumimoji="0" lang="en-US" altLang="zh-CN" sz="2400" b="1" i="1"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400%</a:t>
            </a:r>
            <a:r>
              <a:rPr kumimoji="0" lang="zh-CN" altLang="en-US" sz="2400" b="1" i="1" kern="1200" cap="none" spc="0" normalizeH="0" baseline="0" noProof="0">
                <a:solidFill>
                  <a:schemeClr val="accent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zh-CN" altLang="en-US" sz="2400" b="1" i="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病态！</a:t>
            </a:r>
          </a:p>
        </p:txBody>
      </p:sp>
      <p:graphicFrame>
        <p:nvGraphicFramePr>
          <p:cNvPr id="22531" name="Object 5"/>
          <p:cNvGraphicFramePr>
            <a:graphicFrameLocks noChangeAspect="1"/>
          </p:cNvGraphicFramePr>
          <p:nvPr/>
        </p:nvGraphicFramePr>
        <p:xfrm>
          <a:off x="401638" y="3992563"/>
          <a:ext cx="7608887" cy="2571750"/>
        </p:xfrm>
        <a:graphic>
          <a:graphicData uri="http://schemas.openxmlformats.org/presentationml/2006/ole">
            <mc:AlternateContent xmlns:mc="http://schemas.openxmlformats.org/markup-compatibility/2006">
              <mc:Choice xmlns:v="urn:schemas-microsoft-com:vml" Requires="v">
                <p:oleObj r:id="rId4" imgW="3009900" imgH="1054100" progId="Equation.3">
                  <p:embed/>
                </p:oleObj>
              </mc:Choice>
              <mc:Fallback>
                <p:oleObj r:id="rId4" imgW="3009900" imgH="1054100" progId="Equation.3">
                  <p:embed/>
                  <p:pic>
                    <p:nvPicPr>
                      <p:cNvPr id="0" name="图片 3114"/>
                      <p:cNvPicPr/>
                      <p:nvPr/>
                    </p:nvPicPr>
                    <p:blipFill>
                      <a:blip r:embed="rId5"/>
                      <a:stretch>
                        <a:fillRect/>
                      </a:stretch>
                    </p:blipFill>
                    <p:spPr>
                      <a:xfrm>
                        <a:off x="401638" y="3992563"/>
                        <a:ext cx="7608887" cy="2571750"/>
                      </a:xfrm>
                      <a:prstGeom prst="rect">
                        <a:avLst/>
                      </a:prstGeom>
                      <a:noFill/>
                      <a:ln w="38100">
                        <a:noFill/>
                        <a:miter/>
                      </a:ln>
                    </p:spPr>
                  </p:pic>
                </p:oleObj>
              </mc:Fallback>
            </mc:AlternateContent>
          </a:graphicData>
        </a:graphic>
      </p:graphicFrame>
      <p:sp>
        <p:nvSpPr>
          <p:cNvPr id="22534" name="Rectangle 7"/>
          <p:cNvSpPr/>
          <p:nvPr/>
        </p:nvSpPr>
        <p:spPr>
          <a:xfrm>
            <a:off x="373063" y="3467100"/>
            <a:ext cx="1539875" cy="455613"/>
          </a:xfrm>
          <a:prstGeom prst="rect">
            <a:avLst/>
          </a:prstGeom>
          <a:noFill/>
          <a:ln w="9525">
            <a:noFill/>
          </a:ln>
        </p:spPr>
        <p:txBody>
          <a:bodyPr>
            <a:spAutoFit/>
          </a:bodyPr>
          <a:lstStyle/>
          <a:p>
            <a:pPr algn="l" eaLnBrk="0" hangingPunct="0">
              <a:lnSpc>
                <a:spcPct val="85000"/>
              </a:lnSpc>
            </a:pPr>
            <a:r>
              <a:rPr lang="zh-CN" altLang="en-US" sz="2800" b="1" dirty="0">
                <a:solidFill>
                  <a:srgbClr val="FF0000"/>
                </a:solidFill>
                <a:latin typeface="华文细黑" panose="02010600040101010101" pitchFamily="2" charset="-122"/>
                <a:ea typeface="隶书" panose="02010509060101010101" pitchFamily="49" charset="-122"/>
              </a:rPr>
              <a:t>分析</a:t>
            </a:r>
            <a:r>
              <a:rPr lang="en-US" altLang="zh-CN" sz="2800" b="1" dirty="0">
                <a:solidFill>
                  <a:srgbClr val="FF0000"/>
                </a:solidFill>
                <a:latin typeface="华文细黑" panose="02010600040101010101" pitchFamily="2" charset="-122"/>
                <a:ea typeface="隶书" panose="02010509060101010101" pitchFamily="49" charset="-122"/>
              </a:rPr>
              <a:t>:</a:t>
            </a:r>
          </a:p>
        </p:txBody>
      </p:sp>
      <p:sp>
        <p:nvSpPr>
          <p:cNvPr id="7" name="日期占位符 6"/>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2A3C03C-B386-474B-8F89-B70DB5DD80EC}"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40</a:t>
            </a:fld>
            <a:endParaRPr lang="en-US" altLang="zh-CN" sz="1600" dirty="0">
              <a:latin typeface="Arial" panose="020B0604020202020204" pitchFamily="34" charset="0"/>
            </a:endParaRPr>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BA0104E-3443-4056-83B8-222766D6229E}"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41</a:t>
            </a:fld>
            <a:endParaRPr lang="en-US" altLang="zh-CN" sz="1600" dirty="0">
              <a:latin typeface="Arial" panose="020B0604020202020204" pitchFamily="34" charset="0"/>
            </a:endParaRPr>
          </a:p>
        </p:txBody>
      </p:sp>
      <p:graphicFrame>
        <p:nvGraphicFramePr>
          <p:cNvPr id="23554" name="对象 3"/>
          <p:cNvGraphicFramePr>
            <a:graphicFrameLocks noChangeAspect="1"/>
          </p:cNvGraphicFramePr>
          <p:nvPr/>
        </p:nvGraphicFramePr>
        <p:xfrm>
          <a:off x="349885" y="1556385"/>
          <a:ext cx="8641715" cy="3911600"/>
        </p:xfrm>
        <a:graphic>
          <a:graphicData uri="http://schemas.openxmlformats.org/presentationml/2006/ole">
            <mc:AlternateContent xmlns:mc="http://schemas.openxmlformats.org/markup-compatibility/2006">
              <mc:Choice xmlns:v="urn:schemas-microsoft-com:vml" Requires="v">
                <p:oleObj r:id="rId2" imgW="4038600" imgH="1600200" progId="Equation.DSMT4">
                  <p:embed/>
                </p:oleObj>
              </mc:Choice>
              <mc:Fallback>
                <p:oleObj r:id="rId2" imgW="4038600" imgH="1600200" progId="Equation.DSMT4">
                  <p:embed/>
                  <p:pic>
                    <p:nvPicPr>
                      <p:cNvPr id="0" name="图片 3116"/>
                      <p:cNvPicPr/>
                      <p:nvPr/>
                    </p:nvPicPr>
                    <p:blipFill>
                      <a:blip r:embed="rId3"/>
                      <a:stretch>
                        <a:fillRect/>
                      </a:stretch>
                    </p:blipFill>
                    <p:spPr>
                      <a:xfrm>
                        <a:off x="349885" y="1556385"/>
                        <a:ext cx="8641715" cy="3911600"/>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BA0104E-3443-4056-83B8-222766D6229E}"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42</a:t>
            </a:fld>
            <a:endParaRPr lang="en-US" altLang="zh-CN" sz="1600" dirty="0">
              <a:latin typeface="Arial" panose="020B0604020202020204" pitchFamily="34" charset="0"/>
            </a:endParaRPr>
          </a:p>
        </p:txBody>
      </p:sp>
      <p:graphicFrame>
        <p:nvGraphicFramePr>
          <p:cNvPr id="24578" name="对象 3"/>
          <p:cNvGraphicFramePr>
            <a:graphicFrameLocks noChangeAspect="1"/>
          </p:cNvGraphicFramePr>
          <p:nvPr/>
        </p:nvGraphicFramePr>
        <p:xfrm>
          <a:off x="1092835" y="1278255"/>
          <a:ext cx="6818630" cy="4085590"/>
        </p:xfrm>
        <a:graphic>
          <a:graphicData uri="http://schemas.openxmlformats.org/presentationml/2006/ole">
            <mc:AlternateContent xmlns:mc="http://schemas.openxmlformats.org/markup-compatibility/2006">
              <mc:Choice xmlns:v="urn:schemas-microsoft-com:vml" Requires="v">
                <p:oleObj r:id="rId2" imgW="3263900" imgH="1955800" progId="Equation.DSMT4">
                  <p:embed/>
                </p:oleObj>
              </mc:Choice>
              <mc:Fallback>
                <p:oleObj r:id="rId2" imgW="3263900" imgH="1955800" progId="Equation.DSMT4">
                  <p:embed/>
                  <p:pic>
                    <p:nvPicPr>
                      <p:cNvPr id="0" name="图片 3113"/>
                      <p:cNvPicPr/>
                      <p:nvPr/>
                    </p:nvPicPr>
                    <p:blipFill>
                      <a:blip r:embed="rId3"/>
                      <a:stretch>
                        <a:fillRect/>
                      </a:stretch>
                    </p:blipFill>
                    <p:spPr>
                      <a:xfrm>
                        <a:off x="1092835" y="1278255"/>
                        <a:ext cx="6818630" cy="4085590"/>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p:nvPr/>
        </p:nvSpPr>
        <p:spPr>
          <a:xfrm>
            <a:off x="533400" y="863600"/>
            <a:ext cx="1219200" cy="641350"/>
          </a:xfrm>
          <a:prstGeom prst="rect">
            <a:avLst/>
          </a:prstGeom>
          <a:noFill/>
          <a:ln w="9525">
            <a:noFill/>
          </a:ln>
        </p:spPr>
        <p:txBody>
          <a:bodyPr>
            <a:spAutoFit/>
          </a:bodyPr>
          <a:lstStyle/>
          <a:p>
            <a:r>
              <a:rPr lang="zh-CN" altLang="en-US" sz="3600" b="1" dirty="0">
                <a:solidFill>
                  <a:srgbClr val="FF0000"/>
                </a:solidFill>
                <a:latin typeface="楷体_GB2312" pitchFamily="49" charset="-122"/>
                <a:ea typeface="楷体_GB2312" pitchFamily="49" charset="-122"/>
              </a:rPr>
              <a:t>例</a:t>
            </a:r>
            <a:r>
              <a:rPr lang="en-US" altLang="zh-CN" sz="3600" b="1" dirty="0">
                <a:solidFill>
                  <a:srgbClr val="FF0000"/>
                </a:solidFill>
                <a:latin typeface="楷体_GB2312" pitchFamily="49" charset="-122"/>
                <a:ea typeface="楷体_GB2312" pitchFamily="49" charset="-122"/>
              </a:rPr>
              <a:t>8.</a:t>
            </a:r>
          </a:p>
        </p:txBody>
      </p:sp>
      <p:pic>
        <p:nvPicPr>
          <p:cNvPr id="25604" name="Picture 3"/>
          <p:cNvPicPr>
            <a:picLocks noGrp="1" noChangeAspect="1"/>
          </p:cNvPicPr>
          <p:nvPr>
            <p:ph idx="1"/>
          </p:nvPr>
        </p:nvPicPr>
        <p:blipFill>
          <a:blip r:embed="rId2"/>
          <a:srcRect/>
          <a:stretch>
            <a:fillRect/>
          </a:stretch>
        </p:blipFill>
        <p:spPr>
          <a:xfrm>
            <a:off x="533400" y="1647825"/>
            <a:ext cx="7848600" cy="4889500"/>
          </a:xfrm>
        </p:spPr>
      </p:pic>
      <p:grpSp>
        <p:nvGrpSpPr>
          <p:cNvPr id="25605" name="Group 4"/>
          <p:cNvGrpSpPr/>
          <p:nvPr/>
        </p:nvGrpSpPr>
        <p:grpSpPr>
          <a:xfrm>
            <a:off x="1808163" y="512763"/>
            <a:ext cx="4343400" cy="1219200"/>
            <a:chOff x="1056" y="144"/>
            <a:chExt cx="2736" cy="768"/>
          </a:xfrm>
        </p:grpSpPr>
        <p:graphicFrame>
          <p:nvGraphicFramePr>
            <p:cNvPr id="25602" name="Object 5"/>
            <p:cNvGraphicFramePr>
              <a:graphicFrameLocks noChangeAspect="1"/>
            </p:cNvGraphicFramePr>
            <p:nvPr/>
          </p:nvGraphicFramePr>
          <p:xfrm>
            <a:off x="1632" y="144"/>
            <a:ext cx="2160" cy="768"/>
          </p:xfrm>
          <a:graphic>
            <a:graphicData uri="http://schemas.openxmlformats.org/presentationml/2006/ole">
              <mc:AlternateContent xmlns:mc="http://schemas.openxmlformats.org/markup-compatibility/2006">
                <mc:Choice xmlns:v="urn:schemas-microsoft-com:vml" Requires="v">
                  <p:oleObj r:id="rId3" imgW="901065" imgH="419100" progId="Equation.DSMT4">
                    <p:embed/>
                  </p:oleObj>
                </mc:Choice>
                <mc:Fallback>
                  <p:oleObj r:id="rId3" imgW="901065" imgH="419100" progId="Equation.DSMT4">
                    <p:embed/>
                    <p:pic>
                      <p:nvPicPr>
                        <p:cNvPr id="0" name="图片 3118"/>
                        <p:cNvPicPr/>
                        <p:nvPr/>
                      </p:nvPicPr>
                      <p:blipFill>
                        <a:blip r:embed="rId4"/>
                        <a:stretch>
                          <a:fillRect/>
                        </a:stretch>
                      </p:blipFill>
                      <p:spPr>
                        <a:xfrm>
                          <a:off x="1632" y="144"/>
                          <a:ext cx="2160" cy="768"/>
                        </a:xfrm>
                        <a:prstGeom prst="rect">
                          <a:avLst/>
                        </a:prstGeom>
                        <a:noFill/>
                        <a:ln w="38100">
                          <a:noFill/>
                          <a:miter/>
                        </a:ln>
                      </p:spPr>
                    </p:pic>
                  </p:oleObj>
                </mc:Fallback>
              </mc:AlternateContent>
            </a:graphicData>
          </a:graphic>
        </p:graphicFrame>
        <p:sp>
          <p:nvSpPr>
            <p:cNvPr id="25609" name="Rectangle 6"/>
            <p:cNvSpPr/>
            <p:nvPr/>
          </p:nvSpPr>
          <p:spPr>
            <a:xfrm>
              <a:off x="1056" y="432"/>
              <a:ext cx="566" cy="300"/>
            </a:xfrm>
            <a:prstGeom prst="rect">
              <a:avLst/>
            </a:prstGeom>
            <a:noFill/>
            <a:ln w="9525">
              <a:noFill/>
            </a:ln>
          </p:spPr>
          <p:txBody>
            <a:bodyPr wrap="none">
              <a:spAutoFit/>
            </a:bodyPr>
            <a:lstStyle/>
            <a:p>
              <a:pPr marL="342900" indent="-342900" algn="l">
                <a:lnSpc>
                  <a:spcPct val="90000"/>
                </a:lnSpc>
                <a:spcBef>
                  <a:spcPct val="20000"/>
                </a:spcBef>
                <a:buFont typeface="Wingdings" panose="05000000000000000000" pitchFamily="2" charset="2"/>
              </a:pPr>
              <a:r>
                <a:rPr lang="zh-CN" altLang="en-US" sz="2800" b="1" dirty="0">
                  <a:latin typeface="Times New Roman" panose="02020603050405020304" pitchFamily="18" charset="0"/>
                  <a:ea typeface="楷体_GB2312" pitchFamily="49" charset="-122"/>
                </a:rPr>
                <a:t>计算</a:t>
              </a:r>
            </a:p>
          </p:txBody>
        </p:sp>
      </p:grpSp>
      <p:sp>
        <p:nvSpPr>
          <p:cNvPr id="68615" name="Rectangle 7"/>
          <p:cNvSpPr>
            <a:spLocks noChangeArrowheads="1"/>
          </p:cNvSpPr>
          <p:nvPr/>
        </p:nvSpPr>
        <p:spPr bwMode="auto">
          <a:xfrm>
            <a:off x="1042988" y="217488"/>
            <a:ext cx="5616575" cy="458788"/>
          </a:xfrm>
          <a:prstGeom prst="rect">
            <a:avLst/>
          </a:prstGeom>
          <a:noFill/>
          <a:ln w="9525" algn="ctr">
            <a:noFill/>
            <a:miter lim="800000"/>
          </a:ln>
        </p:spPr>
        <p:txBody>
          <a:bodyPr>
            <a:sp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chemeClr val="tx1"/>
                </a:solidFill>
                <a:effectLst/>
                <a:uLnTx/>
                <a:uFillTx/>
                <a:latin typeface="+mj-ea"/>
                <a:ea typeface="+mj-ea"/>
                <a:cs typeface="+mn-cs"/>
              </a:rPr>
              <a:t>算法的数值稳定性</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8" name="日期占位符 7"/>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51C383-08A9-4456-8CD1-2581875301D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43</a:t>
            </a:fld>
            <a:endParaRPr lang="en-US" altLang="zh-CN" sz="1600" dirty="0">
              <a:latin typeface="Arial" panose="020B0604020202020204" pitchFamily="34" charset="0"/>
            </a:endParaRPr>
          </a:p>
        </p:txBody>
      </p:sp>
    </p:spTree>
  </p:cSld>
  <p:clrMapOvr>
    <a:masterClrMapping/>
  </p:clrMapOvr>
  <p:transition>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p:nvPr/>
        </p:nvSpPr>
        <p:spPr>
          <a:xfrm>
            <a:off x="533400" y="863600"/>
            <a:ext cx="1219200" cy="641350"/>
          </a:xfrm>
          <a:prstGeom prst="rect">
            <a:avLst/>
          </a:prstGeom>
          <a:noFill/>
          <a:ln w="9525">
            <a:noFill/>
          </a:ln>
        </p:spPr>
        <p:txBody>
          <a:bodyPr>
            <a:spAutoFit/>
          </a:bodyPr>
          <a:lstStyle/>
          <a:p>
            <a:r>
              <a:rPr lang="zh-CN" altLang="en-US" sz="3600" b="1" dirty="0">
                <a:solidFill>
                  <a:srgbClr val="FF0000"/>
                </a:solidFill>
                <a:latin typeface="楷体_GB2312" pitchFamily="49" charset="-122"/>
                <a:ea typeface="楷体_GB2312" pitchFamily="49" charset="-122"/>
              </a:rPr>
              <a:t>例</a:t>
            </a:r>
            <a:r>
              <a:rPr lang="en-US" altLang="zh-CN" sz="3600" b="1" dirty="0">
                <a:solidFill>
                  <a:srgbClr val="FF0000"/>
                </a:solidFill>
                <a:latin typeface="楷体_GB2312" pitchFamily="49" charset="-122"/>
                <a:ea typeface="楷体_GB2312" pitchFamily="49" charset="-122"/>
              </a:rPr>
              <a:t>8.</a:t>
            </a:r>
          </a:p>
        </p:txBody>
      </p:sp>
      <p:grpSp>
        <p:nvGrpSpPr>
          <p:cNvPr id="26628" name="Group 4"/>
          <p:cNvGrpSpPr/>
          <p:nvPr/>
        </p:nvGrpSpPr>
        <p:grpSpPr>
          <a:xfrm>
            <a:off x="1808163" y="512763"/>
            <a:ext cx="4343400" cy="1219200"/>
            <a:chOff x="1056" y="144"/>
            <a:chExt cx="2736" cy="768"/>
          </a:xfrm>
        </p:grpSpPr>
        <p:graphicFrame>
          <p:nvGraphicFramePr>
            <p:cNvPr id="26626" name="Object 5"/>
            <p:cNvGraphicFramePr>
              <a:graphicFrameLocks noChangeAspect="1"/>
            </p:cNvGraphicFramePr>
            <p:nvPr/>
          </p:nvGraphicFramePr>
          <p:xfrm>
            <a:off x="1632" y="144"/>
            <a:ext cx="2160" cy="768"/>
          </p:xfrm>
          <a:graphic>
            <a:graphicData uri="http://schemas.openxmlformats.org/presentationml/2006/ole">
              <mc:AlternateContent xmlns:mc="http://schemas.openxmlformats.org/markup-compatibility/2006">
                <mc:Choice xmlns:v="urn:schemas-microsoft-com:vml" Requires="v">
                  <p:oleObj r:id="rId2" imgW="901065" imgH="419100" progId="Equation.DSMT4">
                    <p:embed/>
                  </p:oleObj>
                </mc:Choice>
                <mc:Fallback>
                  <p:oleObj r:id="rId2" imgW="901065" imgH="419100" progId="Equation.DSMT4">
                    <p:embed/>
                    <p:pic>
                      <p:nvPicPr>
                        <p:cNvPr id="0" name="图片 3119"/>
                        <p:cNvPicPr/>
                        <p:nvPr/>
                      </p:nvPicPr>
                      <p:blipFill>
                        <a:blip r:embed="rId3"/>
                        <a:stretch>
                          <a:fillRect/>
                        </a:stretch>
                      </p:blipFill>
                      <p:spPr>
                        <a:xfrm>
                          <a:off x="1632" y="144"/>
                          <a:ext cx="2160" cy="768"/>
                        </a:xfrm>
                        <a:prstGeom prst="rect">
                          <a:avLst/>
                        </a:prstGeom>
                        <a:noFill/>
                        <a:ln w="38100">
                          <a:noFill/>
                          <a:miter/>
                        </a:ln>
                      </p:spPr>
                    </p:pic>
                  </p:oleObj>
                </mc:Fallback>
              </mc:AlternateContent>
            </a:graphicData>
          </a:graphic>
        </p:graphicFrame>
        <p:sp>
          <p:nvSpPr>
            <p:cNvPr id="26633" name="Rectangle 6"/>
            <p:cNvSpPr/>
            <p:nvPr/>
          </p:nvSpPr>
          <p:spPr>
            <a:xfrm>
              <a:off x="1056" y="432"/>
              <a:ext cx="566" cy="300"/>
            </a:xfrm>
            <a:prstGeom prst="rect">
              <a:avLst/>
            </a:prstGeom>
            <a:noFill/>
            <a:ln w="9525">
              <a:noFill/>
            </a:ln>
          </p:spPr>
          <p:txBody>
            <a:bodyPr wrap="none">
              <a:spAutoFit/>
            </a:bodyPr>
            <a:lstStyle/>
            <a:p>
              <a:pPr marL="342900" indent="-342900" algn="l">
                <a:lnSpc>
                  <a:spcPct val="90000"/>
                </a:lnSpc>
                <a:spcBef>
                  <a:spcPct val="20000"/>
                </a:spcBef>
                <a:buFont typeface="Wingdings" panose="05000000000000000000" pitchFamily="2" charset="2"/>
              </a:pPr>
              <a:r>
                <a:rPr lang="zh-CN" altLang="en-US" sz="2800" b="1" dirty="0">
                  <a:latin typeface="Times New Roman" panose="02020603050405020304" pitchFamily="18" charset="0"/>
                  <a:ea typeface="楷体_GB2312" pitchFamily="49" charset="-122"/>
                </a:rPr>
                <a:t>计算</a:t>
              </a:r>
            </a:p>
          </p:txBody>
        </p:sp>
      </p:grpSp>
      <p:sp>
        <p:nvSpPr>
          <p:cNvPr id="69638" name="Rectangle 7"/>
          <p:cNvSpPr>
            <a:spLocks noChangeArrowheads="1"/>
          </p:cNvSpPr>
          <p:nvPr/>
        </p:nvSpPr>
        <p:spPr bwMode="auto">
          <a:xfrm>
            <a:off x="650875" y="217488"/>
            <a:ext cx="3070225" cy="825500"/>
          </a:xfrm>
          <a:prstGeom prst="rect">
            <a:avLst/>
          </a:prstGeom>
          <a:noFill/>
          <a:ln w="9525" algn="ctr">
            <a:noFill/>
            <a:miter lim="800000"/>
          </a:ln>
        </p:spPr>
        <p:txBody>
          <a:bodyPr wrap="none">
            <a:sp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算法的数值稳定性</a:t>
            </a:r>
            <a:endPar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0" algn="l" defTabSz="914400" rtl="0" eaLnBrk="0" fontAlgn="base" latinLnBrk="0" hangingPunct="0">
              <a:lnSpc>
                <a:spcPct val="85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FF0000"/>
              </a:solidFill>
              <a:effectLst/>
              <a:uLnTx/>
              <a:uFillTx/>
              <a:latin typeface="华文细黑" panose="02010600040101010101" pitchFamily="2" charset="-122"/>
              <a:ea typeface="隶书" panose="02010509060101010101" pitchFamily="49" charset="-122"/>
              <a:cs typeface="+mn-cs"/>
            </a:endParaRPr>
          </a:p>
        </p:txBody>
      </p:sp>
      <p:pic>
        <p:nvPicPr>
          <p:cNvPr id="26630" name="Picture 9"/>
          <p:cNvPicPr>
            <a:picLocks noChangeAspect="1"/>
          </p:cNvPicPr>
          <p:nvPr/>
        </p:nvPicPr>
        <p:blipFill>
          <a:blip r:embed="rId4"/>
          <a:stretch>
            <a:fillRect/>
          </a:stretch>
        </p:blipFill>
        <p:spPr>
          <a:xfrm>
            <a:off x="661988" y="1779588"/>
            <a:ext cx="7440612" cy="4765675"/>
          </a:xfrm>
          <a:prstGeom prst="rect">
            <a:avLst/>
          </a:prstGeom>
          <a:noFill/>
          <a:ln w="9525">
            <a:noFill/>
          </a:ln>
        </p:spPr>
      </p:pic>
      <p:sp>
        <p:nvSpPr>
          <p:cNvPr id="8" name="日期占位符 7"/>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F243687-6602-4DB8-A4C3-7F330247238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44</a:t>
            </a:fld>
            <a:endParaRPr lang="en-US" altLang="zh-CN" sz="1600" dirty="0">
              <a:latin typeface="Arial" panose="020B0604020202020204" pitchFamily="34" charset="0"/>
            </a:endParaRPr>
          </a:p>
        </p:txBody>
      </p:sp>
    </p:spTree>
  </p:cSld>
  <p:clrMapOvr>
    <a:masterClrMapping/>
  </p:clrMapOvr>
  <p:transition>
    <p:wedg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249488" y="-6350"/>
          <a:ext cx="3505200" cy="1371600"/>
        </p:xfrm>
        <a:graphic>
          <a:graphicData uri="http://schemas.openxmlformats.org/presentationml/2006/ole">
            <mc:AlternateContent xmlns:mc="http://schemas.openxmlformats.org/markup-compatibility/2006">
              <mc:Choice xmlns:v="urn:schemas-microsoft-com:vml" Requires="v">
                <p:oleObj r:id="rId2" imgW="901065" imgH="419100" progId="Equation.DSMT4">
                  <p:embed/>
                </p:oleObj>
              </mc:Choice>
              <mc:Fallback>
                <p:oleObj r:id="rId2" imgW="901065" imgH="419100" progId="Equation.DSMT4">
                  <p:embed/>
                  <p:pic>
                    <p:nvPicPr>
                      <p:cNvPr id="0" name="图片 3117"/>
                      <p:cNvPicPr/>
                      <p:nvPr/>
                    </p:nvPicPr>
                    <p:blipFill>
                      <a:blip r:embed="rId3"/>
                      <a:stretch>
                        <a:fillRect/>
                      </a:stretch>
                    </p:blipFill>
                    <p:spPr>
                      <a:xfrm>
                        <a:off x="2249488" y="-6350"/>
                        <a:ext cx="3505200" cy="1371600"/>
                      </a:xfrm>
                      <a:prstGeom prst="rect">
                        <a:avLst/>
                      </a:prstGeom>
                      <a:noFill/>
                      <a:ln w="38100">
                        <a:noFill/>
                        <a:miter/>
                      </a:ln>
                    </p:spPr>
                  </p:pic>
                </p:oleObj>
              </mc:Fallback>
            </mc:AlternateContent>
          </a:graphicData>
        </a:graphic>
      </p:graphicFrame>
      <p:sp>
        <p:nvSpPr>
          <p:cNvPr id="27656" name="Text Box 3"/>
          <p:cNvSpPr txBox="1"/>
          <p:nvPr/>
        </p:nvSpPr>
        <p:spPr>
          <a:xfrm>
            <a:off x="195263" y="398463"/>
            <a:ext cx="1808162" cy="646112"/>
          </a:xfrm>
          <a:prstGeom prst="rect">
            <a:avLst/>
          </a:prstGeom>
          <a:noFill/>
          <a:ln w="9525">
            <a:noFill/>
          </a:ln>
        </p:spPr>
        <p:txBody>
          <a:bodyPr wrap="none">
            <a:spAutoFit/>
          </a:bodyPr>
          <a:lstStyle/>
          <a:p>
            <a:r>
              <a:rPr lang="zh-CN" altLang="en-US" sz="3600" b="1" dirty="0">
                <a:solidFill>
                  <a:srgbClr val="FF0000"/>
                </a:solidFill>
                <a:latin typeface="楷体_GB2312" pitchFamily="49" charset="-122"/>
                <a:ea typeface="楷体_GB2312" pitchFamily="49" charset="-122"/>
              </a:rPr>
              <a:t>例</a:t>
            </a:r>
            <a:r>
              <a:rPr lang="en-US" altLang="zh-CN" sz="3600" b="1" dirty="0">
                <a:solidFill>
                  <a:srgbClr val="FF0000"/>
                </a:solidFill>
                <a:latin typeface="楷体_GB2312" pitchFamily="49" charset="-122"/>
                <a:ea typeface="楷体_GB2312" pitchFamily="49" charset="-122"/>
              </a:rPr>
              <a:t>8(</a:t>
            </a:r>
            <a:r>
              <a:rPr lang="zh-CN" altLang="en-US" sz="3600" b="1" dirty="0">
                <a:solidFill>
                  <a:srgbClr val="FF0000"/>
                </a:solidFill>
                <a:latin typeface="楷体_GB2312" pitchFamily="49" charset="-122"/>
                <a:ea typeface="楷体_GB2312" pitchFamily="49" charset="-122"/>
              </a:rPr>
              <a:t>续</a:t>
            </a:r>
            <a:r>
              <a:rPr lang="en-US" altLang="zh-CN" sz="3600" b="1" dirty="0">
                <a:solidFill>
                  <a:srgbClr val="FF0000"/>
                </a:solidFill>
                <a:latin typeface="楷体_GB2312" pitchFamily="49" charset="-122"/>
                <a:ea typeface="楷体_GB2312" pitchFamily="49" charset="-122"/>
              </a:rPr>
              <a:t>)</a:t>
            </a:r>
          </a:p>
        </p:txBody>
      </p:sp>
      <p:graphicFrame>
        <p:nvGraphicFramePr>
          <p:cNvPr id="27651" name="Object 4"/>
          <p:cNvGraphicFramePr>
            <a:graphicFrameLocks noChangeAspect="1"/>
          </p:cNvGraphicFramePr>
          <p:nvPr/>
        </p:nvGraphicFramePr>
        <p:xfrm>
          <a:off x="641350" y="2581275"/>
          <a:ext cx="7808913" cy="1169988"/>
        </p:xfrm>
        <a:graphic>
          <a:graphicData uri="http://schemas.openxmlformats.org/presentationml/2006/ole">
            <mc:AlternateContent xmlns:mc="http://schemas.openxmlformats.org/markup-compatibility/2006">
              <mc:Choice xmlns:v="urn:schemas-microsoft-com:vml" Requires="v">
                <p:oleObj r:id="rId4" imgW="2717800" imgH="419100" progId="Equation.DSMT4">
                  <p:embed/>
                </p:oleObj>
              </mc:Choice>
              <mc:Fallback>
                <p:oleObj r:id="rId4" imgW="2717800" imgH="419100" progId="Equation.DSMT4">
                  <p:embed/>
                  <p:pic>
                    <p:nvPicPr>
                      <p:cNvPr id="0" name="图片 3123"/>
                      <p:cNvPicPr/>
                      <p:nvPr/>
                    </p:nvPicPr>
                    <p:blipFill>
                      <a:blip r:embed="rId5"/>
                      <a:stretch>
                        <a:fillRect/>
                      </a:stretch>
                    </p:blipFill>
                    <p:spPr>
                      <a:xfrm>
                        <a:off x="641350" y="2581275"/>
                        <a:ext cx="7808913" cy="1169988"/>
                      </a:xfrm>
                      <a:prstGeom prst="rect">
                        <a:avLst/>
                      </a:prstGeom>
                      <a:noFill/>
                      <a:ln w="38100">
                        <a:noFill/>
                        <a:miter/>
                      </a:ln>
                    </p:spPr>
                  </p:pic>
                </p:oleObj>
              </mc:Fallback>
            </mc:AlternateContent>
          </a:graphicData>
        </a:graphic>
      </p:graphicFrame>
      <p:sp>
        <p:nvSpPr>
          <p:cNvPr id="27657" name="Text Box 5"/>
          <p:cNvSpPr txBox="1"/>
          <p:nvPr/>
        </p:nvSpPr>
        <p:spPr>
          <a:xfrm>
            <a:off x="700088" y="1671638"/>
            <a:ext cx="2684462" cy="519112"/>
          </a:xfrm>
          <a:prstGeom prst="rect">
            <a:avLst/>
          </a:prstGeom>
          <a:noFill/>
          <a:ln w="9525">
            <a:noFill/>
          </a:ln>
        </p:spPr>
        <p:txBody>
          <a:bodyPr wrap="none">
            <a:spAutoFit/>
          </a:bodyPr>
          <a:lstStyle/>
          <a:p>
            <a:r>
              <a:rPr lang="zh-CN" altLang="en-US" sz="2800" b="1" dirty="0">
                <a:latin typeface="Tahoma" panose="020B0604030504040204" pitchFamily="34" charset="0"/>
                <a:ea typeface="楷体_GB2312" pitchFamily="49" charset="-122"/>
              </a:rPr>
              <a:t>构造算法如下：</a:t>
            </a:r>
          </a:p>
        </p:txBody>
      </p:sp>
      <p:graphicFrame>
        <p:nvGraphicFramePr>
          <p:cNvPr id="27652" name="Object 7"/>
          <p:cNvGraphicFramePr>
            <a:graphicFrameLocks noChangeAspect="1"/>
          </p:cNvGraphicFramePr>
          <p:nvPr/>
        </p:nvGraphicFramePr>
        <p:xfrm>
          <a:off x="2400300" y="4060825"/>
          <a:ext cx="4643438" cy="868363"/>
        </p:xfrm>
        <a:graphic>
          <a:graphicData uri="http://schemas.openxmlformats.org/presentationml/2006/ole">
            <mc:AlternateContent xmlns:mc="http://schemas.openxmlformats.org/markup-compatibility/2006">
              <mc:Choice xmlns:v="urn:schemas-microsoft-com:vml" Requires="v">
                <p:oleObj r:id="rId6" imgW="1777365" imgH="393700" progId="Equation.DSMT4">
                  <p:embed/>
                </p:oleObj>
              </mc:Choice>
              <mc:Fallback>
                <p:oleObj r:id="rId6" imgW="1777365" imgH="393700" progId="Equation.DSMT4">
                  <p:embed/>
                  <p:pic>
                    <p:nvPicPr>
                      <p:cNvPr id="0" name="图片 3121"/>
                      <p:cNvPicPr/>
                      <p:nvPr/>
                    </p:nvPicPr>
                    <p:blipFill>
                      <a:blip r:embed="rId7"/>
                      <a:stretch>
                        <a:fillRect/>
                      </a:stretch>
                    </p:blipFill>
                    <p:spPr>
                      <a:xfrm>
                        <a:off x="2400300" y="4060825"/>
                        <a:ext cx="4643438" cy="868363"/>
                      </a:xfrm>
                      <a:prstGeom prst="rect">
                        <a:avLst/>
                      </a:prstGeom>
                      <a:noFill/>
                      <a:ln w="38100">
                        <a:noFill/>
                        <a:miter/>
                      </a:ln>
                    </p:spPr>
                  </p:pic>
                </p:oleObj>
              </mc:Fallback>
            </mc:AlternateContent>
          </a:graphicData>
        </a:graphic>
      </p:graphicFrame>
      <p:graphicFrame>
        <p:nvGraphicFramePr>
          <p:cNvPr id="27653" name="Object 8"/>
          <p:cNvGraphicFramePr>
            <a:graphicFrameLocks noChangeAspect="1"/>
          </p:cNvGraphicFramePr>
          <p:nvPr/>
        </p:nvGraphicFramePr>
        <p:xfrm>
          <a:off x="7580313" y="4271963"/>
          <a:ext cx="312737" cy="555625"/>
        </p:xfrm>
        <a:graphic>
          <a:graphicData uri="http://schemas.openxmlformats.org/presentationml/2006/ole">
            <mc:AlternateContent xmlns:mc="http://schemas.openxmlformats.org/markup-compatibility/2006">
              <mc:Choice xmlns:v="urn:schemas-microsoft-com:vml" Requires="v">
                <p:oleObj r:id="rId8" imgW="177800" imgH="241300" progId="Equation.DSMT4">
                  <p:embed/>
                </p:oleObj>
              </mc:Choice>
              <mc:Fallback>
                <p:oleObj r:id="rId8" imgW="177800" imgH="241300" progId="Equation.DSMT4">
                  <p:embed/>
                  <p:pic>
                    <p:nvPicPr>
                      <p:cNvPr id="0" name="图片 3124"/>
                      <p:cNvPicPr/>
                      <p:nvPr/>
                    </p:nvPicPr>
                    <p:blipFill>
                      <a:blip r:embed="rId9"/>
                      <a:stretch>
                        <a:fillRect/>
                      </a:stretch>
                    </p:blipFill>
                    <p:spPr>
                      <a:xfrm>
                        <a:off x="7580313" y="4271963"/>
                        <a:ext cx="312737" cy="555625"/>
                      </a:xfrm>
                      <a:prstGeom prst="rect">
                        <a:avLst/>
                      </a:prstGeom>
                      <a:noFill/>
                      <a:ln w="38100">
                        <a:noFill/>
                        <a:miter/>
                      </a:ln>
                    </p:spPr>
                  </p:pic>
                </p:oleObj>
              </mc:Fallback>
            </mc:AlternateContent>
          </a:graphicData>
        </a:graphic>
      </p:graphicFrame>
      <p:sp>
        <p:nvSpPr>
          <p:cNvPr id="27658" name="Text Box 9"/>
          <p:cNvSpPr txBox="1"/>
          <p:nvPr/>
        </p:nvSpPr>
        <p:spPr>
          <a:xfrm>
            <a:off x="914400" y="4189413"/>
            <a:ext cx="1543050" cy="646112"/>
          </a:xfrm>
          <a:prstGeom prst="rect">
            <a:avLst/>
          </a:prstGeom>
          <a:noFill/>
          <a:ln w="9525">
            <a:noFill/>
          </a:ln>
        </p:spPr>
        <p:txBody>
          <a:bodyPr>
            <a:spAutoFit/>
          </a:bodyPr>
          <a:lstStyle/>
          <a:p>
            <a:r>
              <a:rPr lang="zh-CN" altLang="en-US" sz="3600" dirty="0">
                <a:solidFill>
                  <a:srgbClr val="0000FF"/>
                </a:solidFill>
                <a:latin typeface="Tahoma" panose="020B0604030504040204" pitchFamily="34" charset="0"/>
                <a:ea typeface="黑体" panose="02010609060101010101" pitchFamily="2" charset="-122"/>
              </a:rPr>
              <a:t>算法</a:t>
            </a:r>
            <a:r>
              <a:rPr lang="en-US" altLang="zh-CN" sz="3600" dirty="0">
                <a:solidFill>
                  <a:srgbClr val="0000FF"/>
                </a:solidFill>
                <a:latin typeface="Tahoma" panose="020B0604030504040204" pitchFamily="34" charset="0"/>
                <a:ea typeface="黑体" panose="02010609060101010101" pitchFamily="2" charset="-122"/>
              </a:rPr>
              <a:t>1.</a:t>
            </a:r>
          </a:p>
        </p:txBody>
      </p:sp>
      <p:graphicFrame>
        <p:nvGraphicFramePr>
          <p:cNvPr id="27654" name="Object 11"/>
          <p:cNvGraphicFramePr>
            <a:graphicFrameLocks noChangeAspect="1"/>
          </p:cNvGraphicFramePr>
          <p:nvPr/>
        </p:nvGraphicFramePr>
        <p:xfrm>
          <a:off x="2205038" y="5181600"/>
          <a:ext cx="5370512" cy="920750"/>
        </p:xfrm>
        <a:graphic>
          <a:graphicData uri="http://schemas.openxmlformats.org/presentationml/2006/ole">
            <mc:AlternateContent xmlns:mc="http://schemas.openxmlformats.org/markup-compatibility/2006">
              <mc:Choice xmlns:v="urn:schemas-microsoft-com:vml" Requires="v">
                <p:oleObj r:id="rId10" imgW="2082800" imgH="431800" progId="Equation.DSMT4">
                  <p:embed/>
                </p:oleObj>
              </mc:Choice>
              <mc:Fallback>
                <p:oleObj r:id="rId10" imgW="2082800" imgH="431800" progId="Equation.DSMT4">
                  <p:embed/>
                  <p:pic>
                    <p:nvPicPr>
                      <p:cNvPr id="0" name="图片 3122"/>
                      <p:cNvPicPr/>
                      <p:nvPr/>
                    </p:nvPicPr>
                    <p:blipFill>
                      <a:blip r:embed="rId11"/>
                      <a:stretch>
                        <a:fillRect/>
                      </a:stretch>
                    </p:blipFill>
                    <p:spPr>
                      <a:xfrm>
                        <a:off x="2205038" y="5181600"/>
                        <a:ext cx="5370512" cy="920750"/>
                      </a:xfrm>
                      <a:prstGeom prst="rect">
                        <a:avLst/>
                      </a:prstGeom>
                      <a:noFill/>
                      <a:ln w="38100">
                        <a:noFill/>
                        <a:miter/>
                      </a:ln>
                    </p:spPr>
                  </p:pic>
                </p:oleObj>
              </mc:Fallback>
            </mc:AlternateContent>
          </a:graphicData>
        </a:graphic>
      </p:graphicFrame>
      <p:graphicFrame>
        <p:nvGraphicFramePr>
          <p:cNvPr id="27655" name="Object 12"/>
          <p:cNvGraphicFramePr>
            <a:graphicFrameLocks noChangeAspect="1"/>
          </p:cNvGraphicFramePr>
          <p:nvPr/>
        </p:nvGraphicFramePr>
        <p:xfrm>
          <a:off x="7626350" y="5553075"/>
          <a:ext cx="428625" cy="579438"/>
        </p:xfrm>
        <a:graphic>
          <a:graphicData uri="http://schemas.openxmlformats.org/presentationml/2006/ole">
            <mc:AlternateContent xmlns:mc="http://schemas.openxmlformats.org/markup-compatibility/2006">
              <mc:Choice xmlns:v="urn:schemas-microsoft-com:vml" Requires="v">
                <p:oleObj r:id="rId12" imgW="177800" imgH="241300" progId="Equation.DSMT4">
                  <p:embed/>
                </p:oleObj>
              </mc:Choice>
              <mc:Fallback>
                <p:oleObj r:id="rId12" imgW="177800" imgH="241300" progId="Equation.DSMT4">
                  <p:embed/>
                  <p:pic>
                    <p:nvPicPr>
                      <p:cNvPr id="0" name="图片 3120"/>
                      <p:cNvPicPr/>
                      <p:nvPr/>
                    </p:nvPicPr>
                    <p:blipFill>
                      <a:blip r:embed="rId13"/>
                      <a:stretch>
                        <a:fillRect/>
                      </a:stretch>
                    </p:blipFill>
                    <p:spPr>
                      <a:xfrm>
                        <a:off x="7626350" y="5553075"/>
                        <a:ext cx="428625" cy="579438"/>
                      </a:xfrm>
                      <a:prstGeom prst="rect">
                        <a:avLst/>
                      </a:prstGeom>
                      <a:noFill/>
                      <a:ln w="38100">
                        <a:noFill/>
                        <a:miter/>
                      </a:ln>
                    </p:spPr>
                  </p:pic>
                </p:oleObj>
              </mc:Fallback>
            </mc:AlternateContent>
          </a:graphicData>
        </a:graphic>
      </p:graphicFrame>
      <p:sp>
        <p:nvSpPr>
          <p:cNvPr id="27659" name="Text Box 13"/>
          <p:cNvSpPr txBox="1"/>
          <p:nvPr/>
        </p:nvSpPr>
        <p:spPr>
          <a:xfrm>
            <a:off x="828675" y="5300663"/>
            <a:ext cx="1543050" cy="646112"/>
          </a:xfrm>
          <a:prstGeom prst="rect">
            <a:avLst/>
          </a:prstGeom>
          <a:noFill/>
          <a:ln w="9525">
            <a:noFill/>
          </a:ln>
        </p:spPr>
        <p:txBody>
          <a:bodyPr>
            <a:spAutoFit/>
          </a:bodyPr>
          <a:lstStyle/>
          <a:p>
            <a:r>
              <a:rPr lang="zh-CN" altLang="en-US" sz="3600" dirty="0">
                <a:solidFill>
                  <a:srgbClr val="FF0000"/>
                </a:solidFill>
                <a:latin typeface="Tahoma" panose="020B0604030504040204" pitchFamily="34" charset="0"/>
                <a:ea typeface="黑体" panose="02010609060101010101" pitchFamily="2" charset="-122"/>
              </a:rPr>
              <a:t>算法</a:t>
            </a:r>
            <a:r>
              <a:rPr lang="en-US" altLang="zh-CN" sz="3600" dirty="0">
                <a:solidFill>
                  <a:srgbClr val="FF0000"/>
                </a:solidFill>
                <a:latin typeface="Tahoma" panose="020B0604030504040204" pitchFamily="34" charset="0"/>
                <a:ea typeface="黑体" panose="02010609060101010101" pitchFamily="2" charset="-122"/>
              </a:rPr>
              <a:t>2.</a:t>
            </a:r>
          </a:p>
        </p:txBody>
      </p:sp>
      <p:sp>
        <p:nvSpPr>
          <p:cNvPr id="12" name="日期占位符 1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632439E-F396-4E47-9600-FB29E582B38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 name="灯片编号占位符 1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45</a:t>
            </a:fld>
            <a:endParaRPr lang="en-US" altLang="zh-CN" sz="1600" dirty="0">
              <a:latin typeface="Arial" panose="020B0604020202020204" pitchFamily="34" charset="0"/>
            </a:endParaRPr>
          </a:p>
        </p:txBody>
      </p:sp>
    </p:spTree>
  </p:cSld>
  <p:clrMapOvr>
    <a:masterClrMapping/>
  </p:clrMapOvr>
  <p:transition>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9" name="表格 28678"/>
          <p:cNvGraphicFramePr/>
          <p:nvPr/>
        </p:nvGraphicFramePr>
        <p:xfrm>
          <a:off x="685800" y="1519238"/>
          <a:ext cx="6864350" cy="5175250"/>
        </p:xfrm>
        <a:graphic>
          <a:graphicData uri="http://schemas.openxmlformats.org/drawingml/2006/table">
            <a:tbl>
              <a:tblPr/>
              <a:tblGrid>
                <a:gridCol w="1030288">
                  <a:extLst>
                    <a:ext uri="{9D8B030D-6E8A-4147-A177-3AD203B41FA5}">
                      <a16:colId xmlns:a16="http://schemas.microsoft.com/office/drawing/2014/main" val="20000"/>
                    </a:ext>
                  </a:extLst>
                </a:gridCol>
                <a:gridCol w="1801812">
                  <a:extLst>
                    <a:ext uri="{9D8B030D-6E8A-4147-A177-3AD203B41FA5}">
                      <a16:colId xmlns:a16="http://schemas.microsoft.com/office/drawing/2014/main" val="20001"/>
                    </a:ext>
                  </a:extLst>
                </a:gridCol>
                <a:gridCol w="2316163">
                  <a:extLst>
                    <a:ext uri="{9D8B030D-6E8A-4147-A177-3AD203B41FA5}">
                      <a16:colId xmlns:a16="http://schemas.microsoft.com/office/drawing/2014/main" val="20002"/>
                    </a:ext>
                  </a:extLst>
                </a:gridCol>
                <a:gridCol w="1716087">
                  <a:extLst>
                    <a:ext uri="{9D8B030D-6E8A-4147-A177-3AD203B41FA5}">
                      <a16:colId xmlns:a16="http://schemas.microsoft.com/office/drawing/2014/main" val="20003"/>
                    </a:ext>
                  </a:extLst>
                </a:gridCol>
              </a:tblGrid>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n</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endParaRPr lang="zh-CN" altLang="zh-CN" sz="2400" b="1" dirty="0">
                        <a:latin typeface="Arial" panose="020B0604020202020204" pitchFamily="34" charset="0"/>
                      </a:endParaRP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endParaRPr lang="zh-CN" altLang="zh-CN" sz="2400" b="1" dirty="0">
                        <a:latin typeface="Arial" panose="020B0604020202020204" pitchFamily="34" charset="0"/>
                      </a:endParaRP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endParaRPr lang="zh-CN" altLang="zh-CN" sz="2400" b="1" dirty="0">
                        <a:latin typeface="Arial" panose="020B0604020202020204" pitchFamily="34" charset="0"/>
                      </a:endParaRP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0.1820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0.1820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0.1820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1</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0.0880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0.0900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0.0880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2</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0.0580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0.0500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0.0580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3</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0.0431</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0.0830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0.0431</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4</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0.0343</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-0.165</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0.0343</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5</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0.0284</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1.0250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0.0284</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6</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0.0240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-4.958</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0.0240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7</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0.0210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24.933</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0.0210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517525">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8</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latin typeface="Arial" panose="020B0604020202020204" pitchFamily="34" charset="0"/>
                        </a:rPr>
                        <a:t>0.0190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0000FF"/>
                          </a:solidFill>
                          <a:latin typeface="Arial" panose="020B0604020202020204" pitchFamily="34" charset="0"/>
                        </a:rPr>
                        <a:t>-124.540</a:t>
                      </a:r>
                    </a:p>
                  </a:txBody>
                  <a:tcPr anchor="ctr">
                    <a:lnL>
                      <a:noFill/>
                    </a:lnL>
                    <a:lnR>
                      <a:noFill/>
                    </a:lnR>
                    <a:lnT>
                      <a:noFill/>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1" hangingPunct="1">
                        <a:spcBef>
                          <a:spcPct val="20000"/>
                        </a:spcBef>
                        <a:buClr>
                          <a:schemeClr val="accent1"/>
                        </a:buClr>
                        <a:buSzPct val="70000"/>
                        <a:buFont typeface="Wingdings" panose="05000000000000000000" pitchFamily="2" charset="2"/>
                        <a:buNone/>
                      </a:pPr>
                      <a:r>
                        <a:rPr lang="en-US" altLang="zh-CN" sz="2400" b="1" dirty="0">
                          <a:solidFill>
                            <a:srgbClr val="FF0000"/>
                          </a:solidFill>
                          <a:latin typeface="Arial" panose="020B0604020202020204" pitchFamily="34" charset="0"/>
                        </a:rPr>
                        <a:t>0.0190</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8674" name="Object 71"/>
          <p:cNvGraphicFramePr>
            <a:graphicFrameLocks noChangeAspect="1"/>
          </p:cNvGraphicFramePr>
          <p:nvPr/>
        </p:nvGraphicFramePr>
        <p:xfrm>
          <a:off x="2057400" y="1504950"/>
          <a:ext cx="522288" cy="533400"/>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126"/>
                      <p:cNvPicPr/>
                      <p:nvPr/>
                    </p:nvPicPr>
                    <p:blipFill>
                      <a:blip r:embed="rId3"/>
                      <a:stretch>
                        <a:fillRect/>
                      </a:stretch>
                    </p:blipFill>
                    <p:spPr>
                      <a:xfrm>
                        <a:off x="2057400" y="1504950"/>
                        <a:ext cx="522288" cy="533400"/>
                      </a:xfrm>
                      <a:prstGeom prst="rect">
                        <a:avLst/>
                      </a:prstGeom>
                      <a:noFill/>
                      <a:ln w="38100">
                        <a:noFill/>
                        <a:miter/>
                      </a:ln>
                    </p:spPr>
                  </p:pic>
                </p:oleObj>
              </mc:Fallback>
            </mc:AlternateContent>
          </a:graphicData>
        </a:graphic>
      </p:graphicFrame>
      <p:graphicFrame>
        <p:nvGraphicFramePr>
          <p:cNvPr id="28675" name="Object 72"/>
          <p:cNvGraphicFramePr>
            <a:graphicFrameLocks noChangeAspect="1"/>
          </p:cNvGraphicFramePr>
          <p:nvPr/>
        </p:nvGraphicFramePr>
        <p:xfrm>
          <a:off x="3851275" y="1484313"/>
          <a:ext cx="563563" cy="582612"/>
        </p:xfrm>
        <a:graphic>
          <a:graphicData uri="http://schemas.openxmlformats.org/presentationml/2006/ole">
            <mc:AlternateContent xmlns:mc="http://schemas.openxmlformats.org/markup-compatibility/2006">
              <mc:Choice xmlns:v="urn:schemas-microsoft-com:vml" Requires="v">
                <p:oleObj r:id="rId4" imgW="177800" imgH="241300" progId="Equation.DSMT4">
                  <p:embed/>
                </p:oleObj>
              </mc:Choice>
              <mc:Fallback>
                <p:oleObj r:id="rId4" imgW="177800" imgH="241300" progId="Equation.DSMT4">
                  <p:embed/>
                  <p:pic>
                    <p:nvPicPr>
                      <p:cNvPr id="0" name="图片 3130"/>
                      <p:cNvPicPr/>
                      <p:nvPr/>
                    </p:nvPicPr>
                    <p:blipFill>
                      <a:blip r:embed="rId5"/>
                      <a:stretch>
                        <a:fillRect/>
                      </a:stretch>
                    </p:blipFill>
                    <p:spPr>
                      <a:xfrm>
                        <a:off x="3851275" y="1484313"/>
                        <a:ext cx="563563" cy="582612"/>
                      </a:xfrm>
                      <a:prstGeom prst="rect">
                        <a:avLst/>
                      </a:prstGeom>
                      <a:noFill/>
                      <a:ln w="38100">
                        <a:noFill/>
                        <a:miter/>
                      </a:ln>
                    </p:spPr>
                  </p:pic>
                </p:oleObj>
              </mc:Fallback>
            </mc:AlternateContent>
          </a:graphicData>
        </a:graphic>
      </p:graphicFrame>
      <p:graphicFrame>
        <p:nvGraphicFramePr>
          <p:cNvPr id="28676" name="Object 73"/>
          <p:cNvGraphicFramePr>
            <a:graphicFrameLocks noChangeAspect="1"/>
          </p:cNvGraphicFramePr>
          <p:nvPr/>
        </p:nvGraphicFramePr>
        <p:xfrm>
          <a:off x="6229350" y="1476375"/>
          <a:ext cx="561975" cy="492125"/>
        </p:xfrm>
        <a:graphic>
          <a:graphicData uri="http://schemas.openxmlformats.org/presentationml/2006/ole">
            <mc:AlternateContent xmlns:mc="http://schemas.openxmlformats.org/markup-compatibility/2006">
              <mc:Choice xmlns:v="urn:schemas-microsoft-com:vml" Requires="v">
                <p:oleObj r:id="rId6" imgW="177800" imgH="241300" progId="Equation.DSMT4">
                  <p:embed/>
                </p:oleObj>
              </mc:Choice>
              <mc:Fallback>
                <p:oleObj r:id="rId6" imgW="177800" imgH="241300" progId="Equation.DSMT4">
                  <p:embed/>
                  <p:pic>
                    <p:nvPicPr>
                      <p:cNvPr id="0" name="图片 3125"/>
                      <p:cNvPicPr/>
                      <p:nvPr/>
                    </p:nvPicPr>
                    <p:blipFill>
                      <a:blip r:embed="rId7"/>
                      <a:stretch>
                        <a:fillRect/>
                      </a:stretch>
                    </p:blipFill>
                    <p:spPr>
                      <a:xfrm>
                        <a:off x="6229350" y="1476375"/>
                        <a:ext cx="561975" cy="492125"/>
                      </a:xfrm>
                      <a:prstGeom prst="rect">
                        <a:avLst/>
                      </a:prstGeom>
                      <a:noFill/>
                      <a:ln w="38100">
                        <a:noFill/>
                        <a:miter/>
                      </a:ln>
                    </p:spPr>
                  </p:pic>
                </p:oleObj>
              </mc:Fallback>
            </mc:AlternateContent>
          </a:graphicData>
        </a:graphic>
      </p:graphicFrame>
      <p:graphicFrame>
        <p:nvGraphicFramePr>
          <p:cNvPr id="28677" name="Object 74"/>
          <p:cNvGraphicFramePr>
            <a:graphicFrameLocks noGrp="1" noChangeAspect="1"/>
          </p:cNvGraphicFramePr>
          <p:nvPr>
            <p:ph idx="1"/>
          </p:nvPr>
        </p:nvGraphicFramePr>
        <p:xfrm>
          <a:off x="633413" y="457200"/>
          <a:ext cx="2438400" cy="1000125"/>
        </p:xfrm>
        <a:graphic>
          <a:graphicData uri="http://schemas.openxmlformats.org/presentationml/2006/ole">
            <mc:AlternateContent xmlns:mc="http://schemas.openxmlformats.org/markup-compatibility/2006">
              <mc:Choice xmlns:v="urn:schemas-microsoft-com:vml" Requires="v">
                <p:oleObj r:id="rId8" imgW="2171700" imgH="889000" progId="Equation.DSMT4">
                  <p:embed/>
                </p:oleObj>
              </mc:Choice>
              <mc:Fallback>
                <p:oleObj r:id="rId8" imgW="2171700" imgH="889000" progId="Equation.DSMT4">
                  <p:embed/>
                  <p:pic>
                    <p:nvPicPr>
                      <p:cNvPr id="0" name="图片 3131"/>
                      <p:cNvPicPr/>
                      <p:nvPr/>
                    </p:nvPicPr>
                    <p:blipFill>
                      <a:blip r:embed="rId9"/>
                      <a:srcRect/>
                      <a:stretch>
                        <a:fillRect/>
                      </a:stretch>
                    </p:blipFill>
                    <p:spPr>
                      <a:xfrm>
                        <a:off x="633413" y="457200"/>
                        <a:ext cx="2438400" cy="1000125"/>
                      </a:xfrm>
                      <a:prstGeom prst="rect">
                        <a:avLst/>
                      </a:prstGeom>
                      <a:noFill/>
                      <a:ln w="38100">
                        <a:miter/>
                      </a:ln>
                    </p:spPr>
                  </p:pic>
                </p:oleObj>
              </mc:Fallback>
            </mc:AlternateContent>
          </a:graphicData>
        </a:graphic>
      </p:graphicFrame>
      <p:graphicFrame>
        <p:nvGraphicFramePr>
          <p:cNvPr id="28678" name="Object 75"/>
          <p:cNvGraphicFramePr>
            <a:graphicFrameLocks noChangeAspect="1"/>
          </p:cNvGraphicFramePr>
          <p:nvPr/>
        </p:nvGraphicFramePr>
        <p:xfrm>
          <a:off x="4175125" y="0"/>
          <a:ext cx="3571875" cy="1347788"/>
        </p:xfrm>
        <a:graphic>
          <a:graphicData uri="http://schemas.openxmlformats.org/presentationml/2006/ole">
            <mc:AlternateContent xmlns:mc="http://schemas.openxmlformats.org/markup-compatibility/2006">
              <mc:Choice xmlns:v="urn:schemas-microsoft-com:vml" Requires="v">
                <p:oleObj r:id="rId10" imgW="2578100" imgH="863600" progId="Equation.DSMT4">
                  <p:embed/>
                </p:oleObj>
              </mc:Choice>
              <mc:Fallback>
                <p:oleObj r:id="rId10" imgW="2578100" imgH="863600" progId="Equation.DSMT4">
                  <p:embed/>
                  <p:pic>
                    <p:nvPicPr>
                      <p:cNvPr id="0" name="图片 3127"/>
                      <p:cNvPicPr/>
                      <p:nvPr/>
                    </p:nvPicPr>
                    <p:blipFill>
                      <a:blip r:embed="rId11"/>
                      <a:stretch>
                        <a:fillRect/>
                      </a:stretch>
                    </p:blipFill>
                    <p:spPr>
                      <a:xfrm>
                        <a:off x="4175125" y="0"/>
                        <a:ext cx="3571875" cy="1347788"/>
                      </a:xfrm>
                      <a:prstGeom prst="rect">
                        <a:avLst/>
                      </a:prstGeom>
                      <a:noFill/>
                      <a:ln w="38100">
                        <a:noFill/>
                        <a:miter/>
                      </a:ln>
                    </p:spPr>
                  </p:pic>
                </p:oleObj>
              </mc:Fallback>
            </mc:AlternateContent>
          </a:graphicData>
        </a:graphic>
      </p:graphicFrame>
      <p:sp>
        <p:nvSpPr>
          <p:cNvPr id="522316" name="AutoShape 76"/>
          <p:cNvSpPr/>
          <p:nvPr/>
        </p:nvSpPr>
        <p:spPr>
          <a:xfrm rot="10800000">
            <a:off x="7467600" y="2819400"/>
            <a:ext cx="152400" cy="2895600"/>
          </a:xfrm>
          <a:prstGeom prst="downArrow">
            <a:avLst>
              <a:gd name="adj1" fmla="val 11453"/>
              <a:gd name="adj2" fmla="val 322912"/>
            </a:avLst>
          </a:prstGeom>
          <a:solidFill>
            <a:srgbClr val="FF6600"/>
          </a:solidFill>
          <a:ln w="9525" cap="flat" cmpd="sng">
            <a:solidFill>
              <a:srgbClr val="FF0000"/>
            </a:solidFill>
            <a:prstDash val="solid"/>
            <a:miter/>
            <a:headEnd type="none" w="med" len="med"/>
            <a:tailEnd type="none" w="med" len="med"/>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522317" name="AutoShape 77"/>
          <p:cNvSpPr/>
          <p:nvPr/>
        </p:nvSpPr>
        <p:spPr>
          <a:xfrm>
            <a:off x="5010150" y="2819400"/>
            <a:ext cx="76200" cy="2895600"/>
          </a:xfrm>
          <a:prstGeom prst="downArrow">
            <a:avLst>
              <a:gd name="adj1" fmla="val 50000"/>
              <a:gd name="adj2" fmla="val 950000"/>
            </a:avLst>
          </a:prstGeom>
          <a:solidFill>
            <a:srgbClr val="0000FF"/>
          </a:solidFill>
          <a:ln w="9525" cap="flat" cmpd="sng">
            <a:solidFill>
              <a:srgbClr val="0000FF"/>
            </a:solidFill>
            <a:prstDash val="solid"/>
            <a:miter/>
            <a:headEnd type="none" w="med" len="med"/>
            <a:tailEnd type="none" w="med" len="med"/>
          </a:ln>
        </p:spPr>
        <p:txBody>
          <a:bodyPr vert="eaVert" wrap="none" anchor="ctr" anchorCtr="0"/>
          <a:lstStyle/>
          <a:p>
            <a:pPr algn="l" eaLnBrk="0" hangingPunct="0">
              <a:lnSpc>
                <a:spcPct val="85000"/>
              </a:lnSpc>
            </a:pPr>
            <a:endParaRPr lang="zh-CN" altLang="en-US" sz="4800" b="1" dirty="0">
              <a:solidFill>
                <a:srgbClr val="A31221"/>
              </a:solidFill>
              <a:latin typeface="华文细黑" panose="02010600040101010101" pitchFamily="2" charset="-122"/>
              <a:ea typeface="隶书" panose="02010509060101010101" pitchFamily="49" charset="-122"/>
            </a:endParaRPr>
          </a:p>
        </p:txBody>
      </p:sp>
      <p:sp>
        <p:nvSpPr>
          <p:cNvPr id="10" name="日期占位符 9"/>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76652C-6B0B-4ED0-BBCE-9F5FE2D7930A}"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灯片编号占位符 10"/>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46</a:t>
            </a:fld>
            <a:endParaRPr lang="en-US" altLang="zh-CN" sz="16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2317"/>
                                        </p:tgtEl>
                                        <p:attrNameLst>
                                          <p:attrName>style.visibility</p:attrName>
                                        </p:attrNameLst>
                                      </p:cBhvr>
                                      <p:to>
                                        <p:strVal val="visible"/>
                                      </p:to>
                                    </p:set>
                                    <p:anim calcmode="lin" valueType="num">
                                      <p:cBhvr additive="base">
                                        <p:cTn id="7" dur="500" fill="hold"/>
                                        <p:tgtEl>
                                          <p:spTgt spid="522317"/>
                                        </p:tgtEl>
                                        <p:attrNameLst>
                                          <p:attrName>ppt_x</p:attrName>
                                        </p:attrNameLst>
                                      </p:cBhvr>
                                      <p:tavLst>
                                        <p:tav tm="0">
                                          <p:val>
                                            <p:strVal val="#ppt_x"/>
                                          </p:val>
                                        </p:tav>
                                        <p:tav tm="100000">
                                          <p:val>
                                            <p:strVal val="#ppt_x"/>
                                          </p:val>
                                        </p:tav>
                                      </p:tavLst>
                                    </p:anim>
                                    <p:anim calcmode="lin" valueType="num">
                                      <p:cBhvr additive="base">
                                        <p:cTn id="8" dur="500" fill="hold"/>
                                        <p:tgtEl>
                                          <p:spTgt spid="5223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316"/>
                                        </p:tgtEl>
                                        <p:attrNameLst>
                                          <p:attrName>style.visibility</p:attrName>
                                        </p:attrNameLst>
                                      </p:cBhvr>
                                      <p:to>
                                        <p:strVal val="visible"/>
                                      </p:to>
                                    </p:set>
                                    <p:anim calcmode="lin" valueType="num">
                                      <p:cBhvr additive="base">
                                        <p:cTn id="13" dur="500" fill="hold"/>
                                        <p:tgtEl>
                                          <p:spTgt spid="522316"/>
                                        </p:tgtEl>
                                        <p:attrNameLst>
                                          <p:attrName>ppt_x</p:attrName>
                                        </p:attrNameLst>
                                      </p:cBhvr>
                                      <p:tavLst>
                                        <p:tav tm="0">
                                          <p:val>
                                            <p:strVal val="#ppt_x"/>
                                          </p:val>
                                        </p:tav>
                                        <p:tav tm="100000">
                                          <p:val>
                                            <p:strVal val="#ppt_x"/>
                                          </p:val>
                                        </p:tav>
                                      </p:tavLst>
                                    </p:anim>
                                    <p:anim calcmode="lin" valueType="num">
                                      <p:cBhvr additive="base">
                                        <p:cTn id="14" dur="500" fill="hold"/>
                                        <p:tgtEl>
                                          <p:spTgt spid="522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6" grpId="0" animBg="1"/>
      <p:bldP spid="5223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611188" y="1412875"/>
          <a:ext cx="7786687" cy="4176713"/>
        </p:xfrm>
        <a:graphic>
          <a:graphicData uri="http://schemas.openxmlformats.org/presentationml/2006/ole">
            <mc:AlternateContent xmlns:mc="http://schemas.openxmlformats.org/markup-compatibility/2006">
              <mc:Choice xmlns:v="urn:schemas-microsoft-com:vml" Requires="v">
                <p:oleObj r:id="rId2" imgW="3530600" imgH="1892300" progId="Equation.DSMT4">
                  <p:embed/>
                </p:oleObj>
              </mc:Choice>
              <mc:Fallback>
                <p:oleObj r:id="rId2" imgW="3530600" imgH="1892300" progId="Equation.DSMT4">
                  <p:embed/>
                  <p:pic>
                    <p:nvPicPr>
                      <p:cNvPr id="0" name="图片 3129"/>
                      <p:cNvPicPr/>
                      <p:nvPr/>
                    </p:nvPicPr>
                    <p:blipFill>
                      <a:blip r:embed="rId3"/>
                      <a:stretch>
                        <a:fillRect/>
                      </a:stretch>
                    </p:blipFill>
                    <p:spPr>
                      <a:xfrm>
                        <a:off x="611188" y="1412875"/>
                        <a:ext cx="7786687" cy="4176713"/>
                      </a:xfrm>
                      <a:prstGeom prst="rect">
                        <a:avLst/>
                      </a:prstGeom>
                      <a:noFill/>
                      <a:ln w="38100">
                        <a:noFill/>
                        <a:miter/>
                      </a:ln>
                    </p:spPr>
                  </p:pic>
                </p:oleObj>
              </mc:Fallback>
            </mc:AlternateContent>
          </a:graphicData>
        </a:graphic>
      </p:graphicFrame>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55CE999-3165-450F-8E8D-5EB28C7B6CF8}"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47</a:t>
            </a:fld>
            <a:endParaRPr lang="en-US" altLang="zh-CN" sz="1600" dirty="0">
              <a:latin typeface="Arial" panose="020B0604020202020204" pitchFamily="34" charset="0"/>
            </a:endParaRPr>
          </a:p>
        </p:txBody>
      </p:sp>
    </p:spTree>
  </p:cSld>
  <p:clrMapOvr>
    <a:masterClrMapping/>
  </p:clrMapOvr>
  <p:transition>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468313" y="1412875"/>
          <a:ext cx="8088312" cy="4103688"/>
        </p:xfrm>
        <a:graphic>
          <a:graphicData uri="http://schemas.openxmlformats.org/presentationml/2006/ole">
            <mc:AlternateContent xmlns:mc="http://schemas.openxmlformats.org/markup-compatibility/2006">
              <mc:Choice xmlns:v="urn:schemas-microsoft-com:vml" Requires="v">
                <p:oleObj r:id="rId2" imgW="3454400" imgH="1752600" progId="Equation.DSMT4">
                  <p:embed/>
                </p:oleObj>
              </mc:Choice>
              <mc:Fallback>
                <p:oleObj r:id="rId2" imgW="3454400" imgH="1752600" progId="Equation.DSMT4">
                  <p:embed/>
                  <p:pic>
                    <p:nvPicPr>
                      <p:cNvPr id="0" name="图片 3128"/>
                      <p:cNvPicPr/>
                      <p:nvPr/>
                    </p:nvPicPr>
                    <p:blipFill>
                      <a:blip r:embed="rId3"/>
                      <a:stretch>
                        <a:fillRect/>
                      </a:stretch>
                    </p:blipFill>
                    <p:spPr>
                      <a:xfrm>
                        <a:off x="468313" y="1412875"/>
                        <a:ext cx="8088312" cy="4103688"/>
                      </a:xfrm>
                      <a:prstGeom prst="rect">
                        <a:avLst/>
                      </a:prstGeom>
                      <a:noFill/>
                      <a:ln w="38100">
                        <a:noFill/>
                        <a:miter/>
                      </a:ln>
                    </p:spPr>
                  </p:pic>
                </p:oleObj>
              </mc:Fallback>
            </mc:AlternateContent>
          </a:graphicData>
        </a:graphic>
      </p:graphicFrame>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24294D3-E4AD-4DE8-8A9F-EF9A8430968C}"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48</a:t>
            </a:fld>
            <a:endParaRPr lang="en-US" altLang="zh-CN" sz="1600" dirty="0">
              <a:latin typeface="Arial" panose="020B0604020202020204" pitchFamily="34" charset="0"/>
            </a:endParaRPr>
          </a:p>
        </p:txBody>
      </p:sp>
    </p:spTree>
  </p:cSld>
  <p:clrMapOvr>
    <a:masterClrMapping/>
  </p:clrMapOvr>
  <p:transition>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BF9F2F9-6A83-42DE-BACE-DB2CC0AD7C86}" type="datetime1">
              <a:rPr kumimoji="0" lang="zh-CN" altLang="en-US" sz="1600"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49</a:t>
            </a:fld>
            <a:endParaRPr lang="en-US" altLang="zh-CN" sz="1600" dirty="0">
              <a:solidFill>
                <a:srgbClr val="000000"/>
              </a:solidFill>
              <a:latin typeface="Arial" panose="020B0604020202020204" pitchFamily="34" charset="0"/>
            </a:endParaRPr>
          </a:p>
        </p:txBody>
      </p:sp>
      <p:sp>
        <p:nvSpPr>
          <p:cNvPr id="38917" name="TextBox 4"/>
          <p:cNvSpPr txBox="1"/>
          <p:nvPr/>
        </p:nvSpPr>
        <p:spPr>
          <a:xfrm>
            <a:off x="539750" y="1557338"/>
            <a:ext cx="7561263" cy="2862262"/>
          </a:xfrm>
          <a:prstGeom prst="rect">
            <a:avLst/>
          </a:prstGeom>
          <a:noFill/>
          <a:ln w="9525">
            <a:noFill/>
          </a:ln>
        </p:spPr>
        <p:txBody>
          <a:bodyPr>
            <a:spAutoFit/>
          </a:bodyPr>
          <a:lstStyle/>
          <a:p>
            <a:pPr algn="just"/>
            <a:r>
              <a:rPr lang="zh-CN" altLang="en-US" sz="3600" dirty="0">
                <a:latin typeface="Times New Roman" panose="02020603050405020304" pitchFamily="18" charset="0"/>
              </a:rPr>
              <a:t>数值计算中的误差估计是个非常重要的问题，但在实际处理中其实又是一个相当复杂的问题，难以有一个统一的方法解决</a:t>
            </a:r>
            <a:r>
              <a:rPr lang="en-US" altLang="zh-CN" sz="3600" dirty="0">
                <a:latin typeface="Times New Roman" panose="02020603050405020304" pitchFamily="18" charset="0"/>
              </a:rPr>
              <a:t>.</a:t>
            </a:r>
            <a:r>
              <a:rPr lang="zh-CN" altLang="en-US" sz="3600" dirty="0">
                <a:latin typeface="Times New Roman" panose="02020603050405020304" pitchFamily="18" charset="0"/>
              </a:rPr>
              <a:t>这里仅是讨论和给出一些基本的控制误差的方法和原则</a:t>
            </a:r>
            <a:r>
              <a:rPr lang="en-US" altLang="zh-CN" sz="3600" dirty="0">
                <a:latin typeface="Times New Roman" panose="02020603050405020304" pitchFamily="18" charset="0"/>
              </a:rPr>
              <a:t>.</a:t>
            </a:r>
            <a:endParaRPr lang="zh-CN" altLang="en-US" sz="3600" dirty="0">
              <a:latin typeface="Times New Roman" panose="02020603050405020304" pitchFamily="18" charset="0"/>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p:nvPr/>
        </p:nvSpPr>
        <p:spPr>
          <a:xfrm>
            <a:off x="431800" y="404813"/>
            <a:ext cx="8001000" cy="769937"/>
          </a:xfrm>
          <a:prstGeom prst="rect">
            <a:avLst/>
          </a:prstGeom>
          <a:noFill/>
          <a:ln w="12700">
            <a:noFill/>
          </a:ln>
        </p:spPr>
        <p:txBody>
          <a:bodyPr>
            <a:spAutoFit/>
          </a:bodyPr>
          <a:lstStyle/>
          <a:p>
            <a:pPr algn="l"/>
            <a:r>
              <a:rPr lang="en-US" altLang="zh-CN" sz="4400" b="1" dirty="0">
                <a:solidFill>
                  <a:srgbClr val="FF0000"/>
                </a:solidFill>
                <a:latin typeface="宋体" panose="02010600030101010101" pitchFamily="2" charset="-122"/>
              </a:rPr>
              <a:t> </a:t>
            </a:r>
            <a:r>
              <a:rPr lang="zh-CN" altLang="en-US" sz="4000" b="1" dirty="0">
                <a:solidFill>
                  <a:srgbClr val="000000"/>
                </a:solidFill>
                <a:latin typeface="宋体" panose="02010600030101010101" pitchFamily="2" charset="-122"/>
              </a:rPr>
              <a:t>第一章  绪论</a:t>
            </a:r>
          </a:p>
        </p:txBody>
      </p:sp>
      <p:sp>
        <p:nvSpPr>
          <p:cNvPr id="56323" name="Rectangle 3"/>
          <p:cNvSpPr/>
          <p:nvPr/>
        </p:nvSpPr>
        <p:spPr>
          <a:xfrm>
            <a:off x="431800" y="1484313"/>
            <a:ext cx="8407400" cy="583565"/>
          </a:xfrm>
          <a:prstGeom prst="rect">
            <a:avLst/>
          </a:prstGeom>
          <a:noFill/>
          <a:ln w="9525">
            <a:noFill/>
          </a:ln>
        </p:spPr>
        <p:txBody>
          <a:bodyPr>
            <a:spAutoFit/>
          </a:bodyPr>
          <a:lstStyle/>
          <a:p>
            <a:pPr marL="457200" indent="-457200" algn="l">
              <a:buFont typeface="Arial" panose="020B0604020202020204" pitchFamily="34" charset="0"/>
              <a:buChar char="•"/>
            </a:pPr>
            <a:r>
              <a:rPr lang="zh-CN" altLang="en-US" sz="3200" dirty="0">
                <a:solidFill>
                  <a:srgbClr val="000000"/>
                </a:solidFill>
                <a:latin typeface="宋体" panose="02010600030101010101" pitchFamily="2" charset="-122"/>
              </a:rPr>
              <a:t>数值分析研究的对象与特点</a:t>
            </a:r>
          </a:p>
        </p:txBody>
      </p:sp>
      <p:sp>
        <p:nvSpPr>
          <p:cNvPr id="56324" name="Rectangle 5"/>
          <p:cNvSpPr>
            <a:spLocks noChangeArrowheads="1"/>
          </p:cNvSpPr>
          <p:nvPr/>
        </p:nvSpPr>
        <p:spPr bwMode="auto">
          <a:xfrm>
            <a:off x="514350" y="2276475"/>
            <a:ext cx="7881938" cy="2553335"/>
          </a:xfrm>
          <a:prstGeom prst="rect">
            <a:avLst/>
          </a:prstGeom>
          <a:noFill/>
          <a:ln w="9525" algn="ctr">
            <a:noFill/>
            <a:miter lim="800000"/>
          </a:ln>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误差来源与误差分析的重要性</a:t>
            </a:r>
            <a:endParaRPr kumimoji="1" lang="en-US" altLang="zh-CN"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endParaRPr kumimoji="0" lang="zh-CN" altLang="en-US" sz="3200" b="1" i="0" u="none" strike="noStrike" kern="1200" cap="none" spc="0" normalizeH="0" baseline="0" noProof="0" dirty="0">
              <a:ln>
                <a:noFill/>
              </a:ln>
              <a:solidFill>
                <a:srgbClr val="0070C0"/>
              </a:solidFill>
              <a:effectLst/>
              <a:uLnTx/>
              <a:uFillTx/>
              <a:latin typeface="华文细黑" panose="02010600040101010101" pitchFamily="2" charset="-122"/>
              <a:ea typeface="隶书" panose="02010509060101010101"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56325" name="Rectangle 6"/>
          <p:cNvSpPr/>
          <p:nvPr/>
        </p:nvSpPr>
        <p:spPr>
          <a:xfrm>
            <a:off x="539750" y="3068638"/>
            <a:ext cx="4095750" cy="1077912"/>
          </a:xfrm>
          <a:prstGeom prst="rect">
            <a:avLst/>
          </a:prstGeom>
          <a:noFill/>
          <a:ln w="9525">
            <a:noFill/>
          </a:ln>
        </p:spPr>
        <p:txBody>
          <a:bodyPr>
            <a:spAutoFit/>
          </a:bodyPr>
          <a:lstStyle/>
          <a:p>
            <a:pPr marL="457200" indent="-457200" algn="l">
              <a:buFont typeface="Arial" panose="020B0604020202020204" pitchFamily="34" charset="0"/>
              <a:buChar char="•"/>
            </a:pPr>
            <a:r>
              <a:rPr lang="zh-CN" altLang="en-US" sz="3200" dirty="0">
                <a:solidFill>
                  <a:srgbClr val="000000"/>
                </a:solidFill>
                <a:latin typeface="宋体" panose="02010600030101010101" pitchFamily="2" charset="-122"/>
              </a:rPr>
              <a:t>误差的基本概念  </a:t>
            </a:r>
            <a:r>
              <a:rPr lang="en-US" altLang="zh-CN" sz="3200" b="1" dirty="0">
                <a:solidFill>
                  <a:srgbClr val="000000"/>
                </a:solidFill>
                <a:latin typeface="宋体" panose="02010600030101010101" pitchFamily="2" charset="-122"/>
              </a:rPr>
              <a:t>	       </a:t>
            </a:r>
            <a:endParaRPr lang="zh-CN" altLang="en-US" sz="3200" b="1" dirty="0">
              <a:solidFill>
                <a:srgbClr val="000000"/>
              </a:solidFill>
              <a:latin typeface="宋体" panose="02010600030101010101" pitchFamily="2" charset="-122"/>
            </a:endParaRPr>
          </a:p>
        </p:txBody>
      </p:sp>
      <p:sp>
        <p:nvSpPr>
          <p:cNvPr id="56327" name="TextBox 9"/>
          <p:cNvSpPr txBox="1">
            <a:spLocks noChangeArrowheads="1"/>
          </p:cNvSpPr>
          <p:nvPr/>
        </p:nvSpPr>
        <p:spPr bwMode="auto">
          <a:xfrm>
            <a:off x="539750" y="3860800"/>
            <a:ext cx="7920038" cy="1138238"/>
          </a:xfrm>
          <a:prstGeom prst="rect">
            <a:avLst/>
          </a:prstGeom>
          <a:noFill/>
          <a:ln w="9525">
            <a:noFill/>
            <a:miter lim="800000"/>
          </a:ln>
        </p:spPr>
        <p:txBody>
          <a:bodyPr>
            <a:spAutoFit/>
          </a:bodyPr>
          <a:lstStyle/>
          <a:p>
            <a:pPr marL="457200" marR="0" indent="-457200" algn="l" defTabSz="914400" eaLnBrk="0" hangingPunct="0">
              <a:lnSpc>
                <a:spcPct val="85000"/>
              </a:lnSpc>
              <a:buClrTx/>
              <a:buSzTx/>
              <a:buFont typeface="Arial" panose="020B0604020202020204" pitchFamily="34" charset="0"/>
              <a:buChar char="•"/>
              <a:defRPr/>
            </a:pPr>
            <a:r>
              <a:rPr kumimoji="0" lang="zh-CN" altLang="en-US" sz="3200" kern="1200" cap="none" spc="0" normalizeH="0" baseline="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数值运算中误差分析的方法与原则</a:t>
            </a:r>
          </a:p>
          <a:p>
            <a:pPr marR="0" algn="l" defTabSz="914400" eaLnBrk="0" hangingPunct="0">
              <a:lnSpc>
                <a:spcPct val="85000"/>
              </a:lnSpc>
              <a:buClrTx/>
              <a:buSzTx/>
              <a:buFontTx/>
              <a:buNone/>
              <a:defRPr/>
            </a:pPr>
            <a:endParaRPr kumimoji="0" lang="zh-CN" altLang="en-US" sz="4800" b="1" kern="1200" cap="none" spc="0" normalizeH="0" baseline="0" noProof="0" dirty="0">
              <a:solidFill>
                <a:srgbClr val="A3122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 name="日期占位符 6"/>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CD2FA82-1C8C-4745-87C3-95956FF48BEA}" type="datetime1">
              <a:rPr kumimoji="0" lang="zh-CN" altLang="en-US"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灯片编号占位符 7"/>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5</a:t>
            </a:fld>
            <a:endParaRPr lang="en-US" altLang="zh-CN" sz="1600" dirty="0">
              <a:solidFill>
                <a:srgbClr val="000000"/>
              </a:solidFill>
              <a:latin typeface="Arial" panose="020B0604020202020204" pitchFamily="34" charset="0"/>
            </a:endParaRPr>
          </a:p>
        </p:txBody>
      </p:sp>
      <p:sp>
        <p:nvSpPr>
          <p:cNvPr id="2" name="TextBox 1"/>
          <p:cNvSpPr txBox="1"/>
          <p:nvPr/>
        </p:nvSpPr>
        <p:spPr>
          <a:xfrm>
            <a:off x="395605" y="4580890"/>
            <a:ext cx="6247765" cy="583565"/>
          </a:xfrm>
          <a:prstGeom prst="rect">
            <a:avLst/>
          </a:prstGeom>
          <a:noFill/>
          <a:ln w="9525">
            <a:noFill/>
          </a:ln>
        </p:spPr>
        <p:txBody>
          <a:bodyPr wrap="square">
            <a:spAutoFit/>
          </a:bodyPr>
          <a:lstStyle/>
          <a:p>
            <a:pPr marL="457200" indent="-457200">
              <a:buFont typeface="Arial" panose="020B0604020202020204" pitchFamily="34" charset="0"/>
              <a:buChar char="•"/>
            </a:pPr>
            <a:r>
              <a:rPr lang="zh-CN" altLang="en-US" sz="3200" dirty="0">
                <a:solidFill>
                  <a:srgbClr val="000000"/>
                </a:solidFill>
                <a:latin typeface="Times New Roman" panose="02020603050405020304" pitchFamily="18" charset="0"/>
              </a:rPr>
              <a:t>病态问题与条件数（增加的）</a:t>
            </a:r>
            <a:endParaRPr lang="en-US" altLang="zh-CN" sz="3200" dirty="0">
              <a:solidFill>
                <a:srgbClr val="000000"/>
              </a:solidFill>
              <a:latin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0-#ppt_w/2"/>
                                          </p:val>
                                        </p:tav>
                                        <p:tav tm="100000">
                                          <p:val>
                                            <p:strVal val="#ppt_x"/>
                                          </p:val>
                                        </p:tav>
                                      </p:tavLst>
                                    </p:anim>
                                    <p:anim calcmode="lin" valueType="num">
                                      <p:cBhvr additive="base">
                                        <p:cTn id="14" dur="500" fill="hold"/>
                                        <p:tgtEl>
                                          <p:spTgt spid="5632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56325"/>
                                        </p:tgtEl>
                                        <p:attrNameLst>
                                          <p:attrName>style.visibility</p:attrName>
                                        </p:attrNameLst>
                                      </p:cBhvr>
                                      <p:to>
                                        <p:strVal val="visible"/>
                                      </p:to>
                                    </p:set>
                                    <p:anim calcmode="lin" valueType="num">
                                      <p:cBhvr additive="base">
                                        <p:cTn id="19" dur="500" fill="hold"/>
                                        <p:tgtEl>
                                          <p:spTgt spid="56325"/>
                                        </p:tgtEl>
                                        <p:attrNameLst>
                                          <p:attrName>ppt_x</p:attrName>
                                        </p:attrNameLst>
                                      </p:cBhvr>
                                      <p:tavLst>
                                        <p:tav tm="0">
                                          <p:val>
                                            <p:strVal val="0-#ppt_w/2"/>
                                          </p:val>
                                        </p:tav>
                                        <p:tav tm="100000">
                                          <p:val>
                                            <p:strVal val="#ppt_x"/>
                                          </p:val>
                                        </p:tav>
                                      </p:tavLst>
                                    </p:anim>
                                    <p:anim calcmode="lin" valueType="num">
                                      <p:cBhvr additive="base">
                                        <p:cTn id="20" dur="500" fill="hold"/>
                                        <p:tgtEl>
                                          <p:spTgt spid="5632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6327"/>
                                        </p:tgtEl>
                                        <p:attrNameLst>
                                          <p:attrName>style.visibility</p:attrName>
                                        </p:attrNameLst>
                                      </p:cBhvr>
                                      <p:to>
                                        <p:strVal val="visible"/>
                                      </p:to>
                                    </p:set>
                                    <p:anim calcmode="lin" valueType="num">
                                      <p:cBhvr additive="base">
                                        <p:cTn id="25" dur="500" fill="hold"/>
                                        <p:tgtEl>
                                          <p:spTgt spid="56327"/>
                                        </p:tgtEl>
                                        <p:attrNameLst>
                                          <p:attrName>ppt_x</p:attrName>
                                        </p:attrNameLst>
                                      </p:cBhvr>
                                      <p:tavLst>
                                        <p:tav tm="0">
                                          <p:val>
                                            <p:strVal val="0-#ppt_w/2"/>
                                          </p:val>
                                        </p:tav>
                                        <p:tav tm="100000">
                                          <p:val>
                                            <p:strVal val="#ppt_x"/>
                                          </p:val>
                                        </p:tav>
                                      </p:tavLst>
                                    </p:anim>
                                    <p:anim calcmode="lin" valueType="num">
                                      <p:cBhvr additive="base">
                                        <p:cTn id="26" dur="500" fill="hold"/>
                                        <p:tgtEl>
                                          <p:spTgt spid="5632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6324" grpId="0"/>
      <p:bldP spid="56325" grpId="0"/>
      <p:bldP spid="56327"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FD47884-E8C1-4F02-8E06-195BE138BEF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50</a:t>
            </a:fld>
            <a:endParaRPr lang="en-US" altLang="zh-CN" sz="1600" dirty="0">
              <a:latin typeface="Arial" panose="020B0604020202020204" pitchFamily="34" charset="0"/>
            </a:endParaRPr>
          </a:p>
        </p:txBody>
      </p:sp>
      <p:sp>
        <p:nvSpPr>
          <p:cNvPr id="31750" name="TextBox 4"/>
          <p:cNvSpPr txBox="1"/>
          <p:nvPr/>
        </p:nvSpPr>
        <p:spPr>
          <a:xfrm>
            <a:off x="468313" y="260350"/>
            <a:ext cx="8135937" cy="646113"/>
          </a:xfrm>
          <a:prstGeom prst="rect">
            <a:avLst/>
          </a:prstGeom>
          <a:noFill/>
          <a:ln w="9525">
            <a:noFill/>
          </a:ln>
        </p:spPr>
        <p:txBody>
          <a:bodyPr>
            <a:spAutoFit/>
          </a:bodyPr>
          <a:lstStyle/>
          <a:p>
            <a:r>
              <a:rPr lang="en-US" altLang="zh-CN" sz="3600" dirty="0">
                <a:solidFill>
                  <a:srgbClr val="FF0000"/>
                </a:solidFill>
                <a:latin typeface="Times New Roman" panose="02020603050405020304" pitchFamily="18" charset="0"/>
              </a:rPr>
              <a:t>1.</a:t>
            </a:r>
            <a:r>
              <a:rPr lang="zh-CN" altLang="en-US" sz="3600" dirty="0">
                <a:solidFill>
                  <a:srgbClr val="FF0000"/>
                </a:solidFill>
                <a:latin typeface="Times New Roman" panose="02020603050405020304" pitchFamily="18" charset="0"/>
              </a:rPr>
              <a:t>避免绝对值远小于分子的数作分母</a:t>
            </a:r>
          </a:p>
        </p:txBody>
      </p:sp>
      <p:graphicFrame>
        <p:nvGraphicFramePr>
          <p:cNvPr id="39941" name="对象 5"/>
          <p:cNvGraphicFramePr>
            <a:graphicFrameLocks noChangeAspect="1"/>
          </p:cNvGraphicFramePr>
          <p:nvPr/>
        </p:nvGraphicFramePr>
        <p:xfrm>
          <a:off x="179388" y="1196975"/>
          <a:ext cx="8699500" cy="2016125"/>
        </p:xfrm>
        <a:graphic>
          <a:graphicData uri="http://schemas.openxmlformats.org/presentationml/2006/ole">
            <mc:AlternateContent xmlns:mc="http://schemas.openxmlformats.org/markup-compatibility/2006">
              <mc:Choice xmlns:v="urn:schemas-microsoft-com:vml" Requires="v">
                <p:oleObj r:id="rId2" imgW="3784600" imgH="876300" progId="Equation.DSMT4">
                  <p:embed/>
                </p:oleObj>
              </mc:Choice>
              <mc:Fallback>
                <p:oleObj r:id="rId2" imgW="3784600" imgH="876300" progId="Equation.DSMT4">
                  <p:embed/>
                  <p:pic>
                    <p:nvPicPr>
                      <p:cNvPr id="0" name="图片 3134"/>
                      <p:cNvPicPr/>
                      <p:nvPr/>
                    </p:nvPicPr>
                    <p:blipFill>
                      <a:blip r:embed="rId3"/>
                      <a:stretch>
                        <a:fillRect/>
                      </a:stretch>
                    </p:blipFill>
                    <p:spPr>
                      <a:xfrm>
                        <a:off x="179388" y="1196975"/>
                        <a:ext cx="8699500" cy="2016125"/>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23850" y="3213100"/>
          <a:ext cx="6119813" cy="3240088"/>
        </p:xfrm>
        <a:graphic>
          <a:graphicData uri="http://schemas.openxmlformats.org/presentationml/2006/ole">
            <mc:AlternateContent xmlns:mc="http://schemas.openxmlformats.org/markup-compatibility/2006">
              <mc:Choice xmlns:v="urn:schemas-microsoft-com:vml" Requires="v">
                <p:oleObj r:id="rId4" imgW="2590800" imgH="1371600" progId="Equation.DSMT4">
                  <p:embed/>
                </p:oleObj>
              </mc:Choice>
              <mc:Fallback>
                <p:oleObj r:id="rId4" imgW="2590800" imgH="1371600" progId="Equation.DSMT4">
                  <p:embed/>
                  <p:pic>
                    <p:nvPicPr>
                      <p:cNvPr id="0" name="图片 3132"/>
                      <p:cNvPicPr/>
                      <p:nvPr/>
                    </p:nvPicPr>
                    <p:blipFill>
                      <a:blip r:embed="rId5"/>
                      <a:stretch>
                        <a:fillRect/>
                      </a:stretch>
                    </p:blipFill>
                    <p:spPr>
                      <a:xfrm>
                        <a:off x="323850" y="3213100"/>
                        <a:ext cx="6119813" cy="3240088"/>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0-#ppt_w/2"/>
                                          </p:val>
                                        </p:tav>
                                        <p:tav tm="100000">
                                          <p:val>
                                            <p:strVal val="#ppt_x"/>
                                          </p:val>
                                        </p:tav>
                                      </p:tavLst>
                                    </p:anim>
                                    <p:anim calcmode="lin" valueType="num">
                                      <p:cBhvr additive="base">
                                        <p:cTn id="8" dur="500" fill="hold"/>
                                        <p:tgtEl>
                                          <p:spTgt spid="399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FD47884-E8C1-4F02-8E06-195BE138BEF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51</a:t>
            </a:fld>
            <a:endParaRPr lang="en-US" altLang="zh-CN" sz="1600" dirty="0">
              <a:latin typeface="Arial" panose="020B0604020202020204" pitchFamily="34" charset="0"/>
            </a:endParaRPr>
          </a:p>
        </p:txBody>
      </p:sp>
      <p:graphicFrame>
        <p:nvGraphicFramePr>
          <p:cNvPr id="40964" name="对象 3"/>
          <p:cNvGraphicFramePr>
            <a:graphicFrameLocks noChangeAspect="1"/>
          </p:cNvGraphicFramePr>
          <p:nvPr/>
        </p:nvGraphicFramePr>
        <p:xfrm>
          <a:off x="179388" y="1268413"/>
          <a:ext cx="8358187" cy="1600200"/>
        </p:xfrm>
        <a:graphic>
          <a:graphicData uri="http://schemas.openxmlformats.org/presentationml/2006/ole">
            <mc:AlternateContent xmlns:mc="http://schemas.openxmlformats.org/markup-compatibility/2006">
              <mc:Choice xmlns:v="urn:schemas-microsoft-com:vml" Requires="v">
                <p:oleObj r:id="rId2" imgW="3848100" imgH="736600" progId="Equation.DSMT4">
                  <p:embed/>
                </p:oleObj>
              </mc:Choice>
              <mc:Fallback>
                <p:oleObj r:id="rId2" imgW="3848100" imgH="736600" progId="Equation.DSMT4">
                  <p:embed/>
                  <p:pic>
                    <p:nvPicPr>
                      <p:cNvPr id="0" name="图片 3135"/>
                      <p:cNvPicPr/>
                      <p:nvPr/>
                    </p:nvPicPr>
                    <p:blipFill>
                      <a:blip r:embed="rId3"/>
                      <a:stretch>
                        <a:fillRect/>
                      </a:stretch>
                    </p:blipFill>
                    <p:spPr>
                      <a:xfrm>
                        <a:off x="179388" y="1268413"/>
                        <a:ext cx="8358187" cy="160020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38138" y="2997200"/>
          <a:ext cx="7583487" cy="3306763"/>
        </p:xfrm>
        <a:graphic>
          <a:graphicData uri="http://schemas.openxmlformats.org/presentationml/2006/ole">
            <mc:AlternateContent xmlns:mc="http://schemas.openxmlformats.org/markup-compatibility/2006">
              <mc:Choice xmlns:v="urn:schemas-microsoft-com:vml" Requires="v">
                <p:oleObj r:id="rId4" imgW="3378200" imgH="1473200" progId="Equation.DSMT4">
                  <p:embed/>
                </p:oleObj>
              </mc:Choice>
              <mc:Fallback>
                <p:oleObj r:id="rId4" imgW="3378200" imgH="1473200" progId="Equation.DSMT4">
                  <p:embed/>
                  <p:pic>
                    <p:nvPicPr>
                      <p:cNvPr id="0" name="图片 3133"/>
                      <p:cNvPicPr/>
                      <p:nvPr/>
                    </p:nvPicPr>
                    <p:blipFill>
                      <a:blip r:embed="rId5"/>
                      <a:stretch>
                        <a:fillRect/>
                      </a:stretch>
                    </p:blipFill>
                    <p:spPr>
                      <a:xfrm>
                        <a:off x="338138" y="2997200"/>
                        <a:ext cx="7583487" cy="3306763"/>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FD47884-E8C1-4F02-8E06-195BE138BEF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52</a:t>
            </a:fld>
            <a:endParaRPr lang="en-US" altLang="zh-CN" sz="1600" dirty="0">
              <a:latin typeface="Arial" panose="020B0604020202020204" pitchFamily="34" charset="0"/>
            </a:endParaRPr>
          </a:p>
        </p:txBody>
      </p:sp>
      <p:graphicFrame>
        <p:nvGraphicFramePr>
          <p:cNvPr id="41988" name="对象 3"/>
          <p:cNvGraphicFramePr>
            <a:graphicFrameLocks noChangeAspect="1"/>
          </p:cNvGraphicFramePr>
          <p:nvPr/>
        </p:nvGraphicFramePr>
        <p:xfrm>
          <a:off x="250825" y="1268413"/>
          <a:ext cx="8510588" cy="3363912"/>
        </p:xfrm>
        <a:graphic>
          <a:graphicData uri="http://schemas.openxmlformats.org/presentationml/2006/ole">
            <mc:AlternateContent xmlns:mc="http://schemas.openxmlformats.org/markup-compatibility/2006">
              <mc:Choice xmlns:v="urn:schemas-microsoft-com:vml" Requires="v">
                <p:oleObj r:id="rId2" imgW="3693795" imgH="1459865" progId="Equation.DSMT4">
                  <p:embed/>
                </p:oleObj>
              </mc:Choice>
              <mc:Fallback>
                <p:oleObj r:id="rId2" imgW="3693795" imgH="1459865" progId="Equation.DSMT4">
                  <p:embed/>
                  <p:pic>
                    <p:nvPicPr>
                      <p:cNvPr id="0" name="图片 3136"/>
                      <p:cNvPicPr/>
                      <p:nvPr/>
                    </p:nvPicPr>
                    <p:blipFill>
                      <a:blip r:embed="rId3"/>
                      <a:stretch>
                        <a:fillRect/>
                      </a:stretch>
                    </p:blipFill>
                    <p:spPr>
                      <a:xfrm>
                        <a:off x="250825" y="1268413"/>
                        <a:ext cx="8510588" cy="3363912"/>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0-#ppt_w/2"/>
                                          </p:val>
                                        </p:tav>
                                        <p:tav tm="100000">
                                          <p:val>
                                            <p:strVal val="#ppt_x"/>
                                          </p:val>
                                        </p:tav>
                                      </p:tavLst>
                                    </p:anim>
                                    <p:anim calcmode="lin" valueType="num">
                                      <p:cBhvr additive="base">
                                        <p:cTn id="8" dur="500" fill="hold"/>
                                        <p:tgtEl>
                                          <p:spTgt spid="419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1"/>
          <p:cNvSpPr>
            <a:spLocks noGrp="1"/>
          </p:cNvSpPr>
          <p:nvPr>
            <p:ph type="title" idx="4294967295"/>
          </p:nvPr>
        </p:nvSpPr>
        <p:spPr>
          <a:xfrm>
            <a:off x="1116013" y="260350"/>
            <a:ext cx="5241925" cy="811213"/>
          </a:xfrm>
          <a:solidFill>
            <a:srgbClr val="FFFFFF">
              <a:alpha val="100000"/>
            </a:srgbClr>
          </a:solidFill>
          <a:ln>
            <a:solidFill>
              <a:srgbClr val="000000">
                <a:alpha val="100000"/>
              </a:srgbClr>
            </a:solidFill>
            <a:miter/>
          </a:ln>
        </p:spPr>
        <p:txBody>
          <a:bodyPr vert="horz" wrap="square" lIns="91440" tIns="45720" rIns="91440" bIns="45720" anchor="b" anchorCtr="0"/>
          <a:lstStyle/>
          <a:p>
            <a:pPr eaLnBrk="1" hangingPunct="1"/>
            <a:r>
              <a:rPr lang="en-US" altLang="zh-CN" sz="3600" dirty="0">
                <a:solidFill>
                  <a:srgbClr val="FF0000"/>
                </a:solidFill>
                <a:latin typeface="宋体" panose="02010600030101010101" pitchFamily="2" charset="-122"/>
              </a:rPr>
              <a:t>2.</a:t>
            </a:r>
            <a:r>
              <a:rPr lang="zh-CN" altLang="en-US" sz="3600" dirty="0">
                <a:solidFill>
                  <a:srgbClr val="FF0000"/>
                </a:solidFill>
                <a:latin typeface="宋体" panose="02010600030101010101" pitchFamily="2" charset="-122"/>
              </a:rPr>
              <a:t>避免两个相近的数相减</a:t>
            </a:r>
          </a:p>
        </p:txBody>
      </p:sp>
      <p:graphicFrame>
        <p:nvGraphicFramePr>
          <p:cNvPr id="30722" name="Object 2"/>
          <p:cNvGraphicFramePr>
            <a:graphicFrameLocks noChangeAspect="1"/>
          </p:cNvGraphicFramePr>
          <p:nvPr/>
        </p:nvGraphicFramePr>
        <p:xfrm>
          <a:off x="1116013" y="1484313"/>
          <a:ext cx="7007225" cy="4608512"/>
        </p:xfrm>
        <a:graphic>
          <a:graphicData uri="http://schemas.openxmlformats.org/presentationml/2006/ole">
            <mc:AlternateContent xmlns:mc="http://schemas.openxmlformats.org/markup-compatibility/2006">
              <mc:Choice xmlns:v="urn:schemas-microsoft-com:vml" Requires="v">
                <p:oleObj r:id="rId2" imgW="3263900" imgH="2146300" progId="Equation.DSMT4">
                  <p:embed/>
                </p:oleObj>
              </mc:Choice>
              <mc:Fallback>
                <p:oleObj r:id="rId2" imgW="3263900" imgH="2146300" progId="Equation.DSMT4">
                  <p:embed/>
                  <p:pic>
                    <p:nvPicPr>
                      <p:cNvPr id="0" name="图片 3137"/>
                      <p:cNvPicPr/>
                      <p:nvPr/>
                    </p:nvPicPr>
                    <p:blipFill>
                      <a:blip r:embed="rId3"/>
                      <a:stretch>
                        <a:fillRect/>
                      </a:stretch>
                    </p:blipFill>
                    <p:spPr>
                      <a:xfrm>
                        <a:off x="1116013" y="1484313"/>
                        <a:ext cx="7007225" cy="4608512"/>
                      </a:xfrm>
                      <a:prstGeom prst="rect">
                        <a:avLst/>
                      </a:prstGeom>
                      <a:noFill/>
                      <a:ln w="38100">
                        <a:noFill/>
                        <a:miter/>
                      </a:ln>
                    </p:spPr>
                  </p:pic>
                </p:oleObj>
              </mc:Fallback>
            </mc:AlternateContent>
          </a:graphicData>
        </a:graphic>
      </p:graphicFrame>
      <p:sp>
        <p:nvSpPr>
          <p:cNvPr id="34820" name="页脚占位符 5"/>
          <p:cNvSpPr txBox="1">
            <a:spLocks noGrp="1"/>
          </p:cNvSpPr>
          <p:nvPr/>
        </p:nvSpPr>
        <p:spPr>
          <a:xfrm>
            <a:off x="3352800" y="6324600"/>
            <a:ext cx="2895600" cy="457200"/>
          </a:xfrm>
          <a:prstGeom prst="rect">
            <a:avLst/>
          </a:prstGeom>
          <a:noFill/>
          <a:ln w="9525">
            <a:noFill/>
          </a:ln>
        </p:spPr>
        <p:txBody>
          <a:bodyPr anchor="b" anchorCtr="0"/>
          <a:lstStyle/>
          <a:p>
            <a:endParaRPr lang="zh-CN" altLang="en-US" sz="1400" dirty="0">
              <a:solidFill>
                <a:srgbClr val="000000"/>
              </a:solidFill>
              <a:latin typeface="Tahoma" panose="020B0604030504040204" pitchFamily="34" charset="0"/>
            </a:endParaRPr>
          </a:p>
        </p:txBody>
      </p:sp>
      <p:sp>
        <p:nvSpPr>
          <p:cNvPr id="5"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B6431F-111A-45C2-9A48-054BC3CB59A6}" type="datetime1">
              <a:rPr kumimoji="0" lang="zh-CN" altLang="en-US"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53</a:t>
            </a:fld>
            <a:endParaRPr lang="en-US" altLang="zh-CN" sz="1600" dirty="0">
              <a:solidFill>
                <a:srgbClr val="000000"/>
              </a:solidFill>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0722"/>
                                        </p:tgtEl>
                                        <p:attrNameLst>
                                          <p:attrName>style.visibility</p:attrName>
                                        </p:attrNameLst>
                                      </p:cBhvr>
                                      <p:to>
                                        <p:strVal val="visible"/>
                                      </p:to>
                                    </p:set>
                                    <p:anim calcmode="lin" valueType="num">
                                      <p:cBhvr additive="base">
                                        <p:cTn id="13" dur="500" fill="hold"/>
                                        <p:tgtEl>
                                          <p:spTgt spid="30722"/>
                                        </p:tgtEl>
                                        <p:attrNameLst>
                                          <p:attrName>ppt_x</p:attrName>
                                        </p:attrNameLst>
                                      </p:cBhvr>
                                      <p:tavLst>
                                        <p:tav tm="0">
                                          <p:val>
                                            <p:strVal val="0-#ppt_w/2"/>
                                          </p:val>
                                        </p:tav>
                                        <p:tav tm="100000">
                                          <p:val>
                                            <p:strVal val="#ppt_x"/>
                                          </p:val>
                                        </p:tav>
                                      </p:tavLst>
                                    </p:anim>
                                    <p:anim calcmode="lin" valueType="num">
                                      <p:cBhvr additive="base">
                                        <p:cTn id="14" dur="500" fill="hold"/>
                                        <p:tgtEl>
                                          <p:spTgt spid="307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77F6B1-C561-41C4-A871-5799B22E3A1B}" type="datetime1">
              <a:rPr kumimoji="0" lang="zh-CN" altLang="en-US" sz="1600"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54</a:t>
            </a:fld>
            <a:endParaRPr lang="en-US" altLang="zh-CN" sz="1600" dirty="0">
              <a:solidFill>
                <a:srgbClr val="000000"/>
              </a:solidFill>
              <a:latin typeface="Arial" panose="020B0604020202020204" pitchFamily="34" charset="0"/>
            </a:endParaRPr>
          </a:p>
        </p:txBody>
      </p:sp>
      <p:graphicFrame>
        <p:nvGraphicFramePr>
          <p:cNvPr id="31746" name="Object 2"/>
          <p:cNvGraphicFramePr>
            <a:graphicFrameLocks noChangeAspect="1"/>
          </p:cNvGraphicFramePr>
          <p:nvPr/>
        </p:nvGraphicFramePr>
        <p:xfrm>
          <a:off x="395288" y="1268413"/>
          <a:ext cx="7689850" cy="4665662"/>
        </p:xfrm>
        <a:graphic>
          <a:graphicData uri="http://schemas.openxmlformats.org/presentationml/2006/ole">
            <mc:AlternateContent xmlns:mc="http://schemas.openxmlformats.org/markup-compatibility/2006">
              <mc:Choice xmlns:v="urn:schemas-microsoft-com:vml" Requires="v">
                <p:oleObj r:id="rId2" imgW="3390900" imgH="2057400" progId="Equation.DSMT4">
                  <p:embed/>
                </p:oleObj>
              </mc:Choice>
              <mc:Fallback>
                <p:oleObj r:id="rId2" imgW="3390900" imgH="2057400" progId="Equation.DSMT4">
                  <p:embed/>
                  <p:pic>
                    <p:nvPicPr>
                      <p:cNvPr id="0" name="图片 3110"/>
                      <p:cNvPicPr/>
                      <p:nvPr/>
                    </p:nvPicPr>
                    <p:blipFill>
                      <a:blip r:embed="rId3"/>
                      <a:stretch>
                        <a:fillRect/>
                      </a:stretch>
                    </p:blipFill>
                    <p:spPr>
                      <a:xfrm>
                        <a:off x="395288" y="1268413"/>
                        <a:ext cx="7689850" cy="4665662"/>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916867E-BA50-4638-9FC8-E408CF5289E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55</a:t>
            </a:fld>
            <a:endParaRPr lang="en-US" altLang="zh-CN" sz="1600" dirty="0">
              <a:latin typeface="Arial" panose="020B0604020202020204" pitchFamily="34" charset="0"/>
            </a:endParaRPr>
          </a:p>
        </p:txBody>
      </p:sp>
      <p:graphicFrame>
        <p:nvGraphicFramePr>
          <p:cNvPr id="36866" name="对象 3"/>
          <p:cNvGraphicFramePr>
            <a:graphicFrameLocks noChangeAspect="1"/>
          </p:cNvGraphicFramePr>
          <p:nvPr/>
        </p:nvGraphicFramePr>
        <p:xfrm>
          <a:off x="555625" y="1412875"/>
          <a:ext cx="8232775" cy="2808288"/>
        </p:xfrm>
        <a:graphic>
          <a:graphicData uri="http://schemas.openxmlformats.org/presentationml/2006/ole">
            <mc:AlternateContent xmlns:mc="http://schemas.openxmlformats.org/markup-compatibility/2006">
              <mc:Choice xmlns:v="urn:schemas-microsoft-com:vml" Requires="v">
                <p:oleObj r:id="rId2" imgW="3276600" imgH="1117600" progId="Equation.DSMT4">
                  <p:embed/>
                </p:oleObj>
              </mc:Choice>
              <mc:Fallback>
                <p:oleObj r:id="rId2" imgW="3276600" imgH="1117600" progId="Equation.DSMT4">
                  <p:embed/>
                  <p:pic>
                    <p:nvPicPr>
                      <p:cNvPr id="0" name="图片 3111"/>
                      <p:cNvPicPr/>
                      <p:nvPr/>
                    </p:nvPicPr>
                    <p:blipFill>
                      <a:blip r:embed="rId3"/>
                      <a:stretch>
                        <a:fillRect/>
                      </a:stretch>
                    </p:blipFill>
                    <p:spPr>
                      <a:xfrm>
                        <a:off x="555625" y="1412875"/>
                        <a:ext cx="8232775" cy="2808288"/>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title" idx="4294967295"/>
          </p:nvPr>
        </p:nvSpPr>
        <p:spPr>
          <a:xfrm>
            <a:off x="1042988" y="333375"/>
            <a:ext cx="5029200" cy="738188"/>
          </a:xfrm>
          <a:solidFill>
            <a:srgbClr val="FFFFFF">
              <a:alpha val="100000"/>
            </a:srgbClr>
          </a:solidFill>
          <a:ln>
            <a:solidFill>
              <a:srgbClr val="000000">
                <a:alpha val="100000"/>
              </a:srgbClr>
            </a:solidFill>
            <a:miter/>
          </a:ln>
        </p:spPr>
        <p:txBody>
          <a:bodyPr vert="horz" wrap="square" lIns="91440" tIns="45720" rIns="91440" bIns="45720" anchor="b" anchorCtr="0"/>
          <a:lstStyle/>
          <a:p>
            <a:pPr eaLnBrk="1" hangingPunct="1"/>
            <a:r>
              <a:rPr lang="en-US" altLang="zh-CN" sz="3600" dirty="0">
                <a:solidFill>
                  <a:srgbClr val="FF0000"/>
                </a:solidFill>
                <a:latin typeface="宋体" panose="02010600030101010101" pitchFamily="2" charset="-122"/>
              </a:rPr>
              <a:t>3.</a:t>
            </a:r>
            <a:r>
              <a:rPr lang="zh-CN" altLang="en-US" sz="3600" dirty="0">
                <a:solidFill>
                  <a:srgbClr val="FF0000"/>
                </a:solidFill>
                <a:latin typeface="宋体" panose="02010600030101010101" pitchFamily="2" charset="-122"/>
              </a:rPr>
              <a:t>避免大数“吃”小数</a:t>
            </a:r>
          </a:p>
        </p:txBody>
      </p:sp>
      <p:graphicFrame>
        <p:nvGraphicFramePr>
          <p:cNvPr id="29698" name="Object 2"/>
          <p:cNvGraphicFramePr>
            <a:graphicFrameLocks noChangeAspect="1"/>
          </p:cNvGraphicFramePr>
          <p:nvPr/>
        </p:nvGraphicFramePr>
        <p:xfrm>
          <a:off x="179388" y="1412875"/>
          <a:ext cx="8610600" cy="4537075"/>
        </p:xfrm>
        <a:graphic>
          <a:graphicData uri="http://schemas.openxmlformats.org/presentationml/2006/ole">
            <mc:AlternateContent xmlns:mc="http://schemas.openxmlformats.org/markup-compatibility/2006">
              <mc:Choice xmlns:v="urn:schemas-microsoft-com:vml" Requires="v">
                <p:oleObj r:id="rId2" imgW="4013200" imgH="2425700" progId="Equation.DSMT4">
                  <p:embed/>
                </p:oleObj>
              </mc:Choice>
              <mc:Fallback>
                <p:oleObj r:id="rId2" imgW="4013200" imgH="2425700" progId="Equation.DSMT4">
                  <p:embed/>
                  <p:pic>
                    <p:nvPicPr>
                      <p:cNvPr id="0" name="图片 3112"/>
                      <p:cNvPicPr/>
                      <p:nvPr/>
                    </p:nvPicPr>
                    <p:blipFill>
                      <a:blip r:embed="rId3"/>
                      <a:stretch>
                        <a:fillRect/>
                      </a:stretch>
                    </p:blipFill>
                    <p:spPr>
                      <a:xfrm>
                        <a:off x="179388" y="1412875"/>
                        <a:ext cx="8610600" cy="4537075"/>
                      </a:xfrm>
                      <a:prstGeom prst="rect">
                        <a:avLst/>
                      </a:prstGeom>
                      <a:noFill/>
                      <a:ln w="38100">
                        <a:noFill/>
                        <a:miter/>
                      </a:ln>
                    </p:spPr>
                  </p:pic>
                </p:oleObj>
              </mc:Fallback>
            </mc:AlternateContent>
          </a:graphicData>
        </a:graphic>
      </p:graphicFrame>
      <p:sp>
        <p:nvSpPr>
          <p:cNvPr id="37892" name="页脚占位符 5"/>
          <p:cNvSpPr txBox="1">
            <a:spLocks noGrp="1"/>
          </p:cNvSpPr>
          <p:nvPr/>
        </p:nvSpPr>
        <p:spPr>
          <a:xfrm>
            <a:off x="3352800" y="6324600"/>
            <a:ext cx="2895600" cy="457200"/>
          </a:xfrm>
          <a:prstGeom prst="rect">
            <a:avLst/>
          </a:prstGeom>
          <a:noFill/>
          <a:ln w="9525">
            <a:noFill/>
          </a:ln>
        </p:spPr>
        <p:txBody>
          <a:bodyPr anchor="b" anchorCtr="0"/>
          <a:lstStyle/>
          <a:p>
            <a:endParaRPr lang="zh-CN" altLang="en-US" sz="1400" dirty="0">
              <a:solidFill>
                <a:srgbClr val="000000"/>
              </a:solidFill>
              <a:latin typeface="Tahoma" panose="020B0604030504040204" pitchFamily="34" charset="0"/>
            </a:endParaRPr>
          </a:p>
        </p:txBody>
      </p:sp>
      <p:sp>
        <p:nvSpPr>
          <p:cNvPr id="5"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A225FED-976C-4E9F-9992-EE4216FE4FAB}" type="datetime1">
              <a:rPr kumimoji="0" lang="zh-CN" altLang="en-US"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56</a:t>
            </a:fld>
            <a:endParaRPr lang="en-US" altLang="zh-CN" sz="1600" dirty="0">
              <a:solidFill>
                <a:srgbClr val="000000"/>
              </a:solidFill>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9698"/>
                                        </p:tgtEl>
                                        <p:attrNameLst>
                                          <p:attrName>style.visibility</p:attrName>
                                        </p:attrNameLst>
                                      </p:cBhvr>
                                      <p:to>
                                        <p:strVal val="visible"/>
                                      </p:to>
                                    </p:set>
                                    <p:anim calcmode="lin" valueType="num">
                                      <p:cBhvr additive="base">
                                        <p:cTn id="13" dur="500" fill="hold"/>
                                        <p:tgtEl>
                                          <p:spTgt spid="29698"/>
                                        </p:tgtEl>
                                        <p:attrNameLst>
                                          <p:attrName>ppt_x</p:attrName>
                                        </p:attrNameLst>
                                      </p:cBhvr>
                                      <p:tavLst>
                                        <p:tav tm="0">
                                          <p:val>
                                            <p:strVal val="0-#ppt_w/2"/>
                                          </p:val>
                                        </p:tav>
                                        <p:tav tm="100000">
                                          <p:val>
                                            <p:strVal val="#ppt_x"/>
                                          </p:val>
                                        </p:tav>
                                      </p:tavLst>
                                    </p:anim>
                                    <p:anim calcmode="lin" valueType="num">
                                      <p:cBhvr additive="base">
                                        <p:cTn id="14" dur="500" fill="hold"/>
                                        <p:tgtEl>
                                          <p:spTgt spid="296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1116013" y="476250"/>
            <a:ext cx="6264275" cy="649288"/>
          </a:xfrm>
          <a:solidFill>
            <a:srgbClr val="FFFFFF">
              <a:alpha val="100000"/>
            </a:srgbClr>
          </a:solidFill>
          <a:ln>
            <a:solidFill>
              <a:srgbClr val="000000">
                <a:alpha val="100000"/>
              </a:srgbClr>
            </a:solidFill>
            <a:miter/>
          </a:ln>
        </p:spPr>
        <p:txBody>
          <a:bodyPr vert="horz" wrap="square" lIns="91440" tIns="45720" rIns="91440" bIns="45720" anchor="b" anchorCtr="0"/>
          <a:lstStyle/>
          <a:p>
            <a:pPr eaLnBrk="1" hangingPunct="1"/>
            <a:r>
              <a:rPr lang="en-US" altLang="zh-CN" sz="3600" b="1" dirty="0">
                <a:latin typeface="Times New Roman" panose="02020603050405020304" pitchFamily="18" charset="0"/>
              </a:rPr>
              <a:t> </a:t>
            </a:r>
            <a:r>
              <a:rPr lang="zh-CN" altLang="en-US" sz="3600" b="1" dirty="0">
                <a:latin typeface="Times New Roman" panose="02020603050405020304" pitchFamily="18" charset="0"/>
              </a:rPr>
              <a:t>避免误差危害的若干原则</a:t>
            </a:r>
          </a:p>
        </p:txBody>
      </p:sp>
      <p:sp>
        <p:nvSpPr>
          <p:cNvPr id="59395" name="Rectangle 3"/>
          <p:cNvSpPr>
            <a:spLocks noGrp="1"/>
          </p:cNvSpPr>
          <p:nvPr>
            <p:ph type="body" idx="4294967295"/>
          </p:nvPr>
        </p:nvSpPr>
        <p:spPr>
          <a:xfrm>
            <a:off x="506413" y="1576388"/>
            <a:ext cx="8229600" cy="4525962"/>
          </a:xfrm>
          <a:solidFill>
            <a:srgbClr val="FFFFFF">
              <a:alpha val="100000"/>
            </a:srgbClr>
          </a:solidFill>
          <a:ln>
            <a:solidFill>
              <a:srgbClr val="000000">
                <a:alpha val="100000"/>
              </a:srgbClr>
            </a:solidFill>
            <a:miter/>
          </a:ln>
        </p:spPr>
        <p:txBody>
          <a:bodyPr vert="horz" wrap="square" lIns="91440" tIns="45720" rIns="91440" bIns="45720" anchor="t" anchorCtr="0"/>
          <a:lstStyle/>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使用数值稳定的算法</a:t>
            </a:r>
          </a:p>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尽量避免两个相近的数直接相减</a:t>
            </a:r>
          </a:p>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尽量避免两个绝对值很大的数直接相乘</a:t>
            </a:r>
          </a:p>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避免用绝对值很小的数直接做除数</a:t>
            </a:r>
          </a:p>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防止大数“吃掉”小数</a:t>
            </a:r>
          </a:p>
          <a:p>
            <a:pPr marL="284480" indent="-284480" defTabSz="346075" eaLnBrk="1" hangingPunct="1">
              <a:lnSpc>
                <a:spcPct val="130000"/>
              </a:lnSpc>
              <a:buClrTx/>
              <a:buSzTx/>
              <a:buFont typeface="Wingdings" panose="05000000000000000000" pitchFamily="2" charset="2"/>
              <a:buChar char="Q"/>
              <a:tabLst>
                <a:tab pos="1260475" algn="l"/>
              </a:tabLst>
            </a:pPr>
            <a:r>
              <a:rPr lang="zh-CN" altLang="en-US" dirty="0">
                <a:solidFill>
                  <a:schemeClr val="tx2"/>
                </a:solidFill>
                <a:latin typeface="Times New Roman" panose="02020603050405020304" pitchFamily="18" charset="0"/>
              </a:rPr>
              <a:t>简化计算步骤，减少运算次数</a:t>
            </a:r>
          </a:p>
          <a:p>
            <a:pPr marL="284480" indent="-284480" defTabSz="346075" eaLnBrk="1" hangingPunct="1">
              <a:buFont typeface="Wingdings" panose="05000000000000000000" pitchFamily="2" charset="2"/>
              <a:buChar char="n"/>
              <a:tabLst>
                <a:tab pos="1260475" algn="l"/>
              </a:tabLst>
            </a:pPr>
            <a:endParaRPr lang="en-US" altLang="zh-CN" sz="2400" dirty="0">
              <a:solidFill>
                <a:schemeClr val="tx2"/>
              </a:solidFill>
            </a:endParaRPr>
          </a:p>
        </p:txBody>
      </p:sp>
      <p:sp>
        <p:nvSpPr>
          <p:cNvPr id="61444" name="日期占位符 3"/>
          <p:cNvSpPr txBox="1">
            <a:spLocks noGrp="1"/>
          </p:cNvSpPr>
          <p:nvPr/>
        </p:nvSpPr>
        <p:spPr>
          <a:xfrm>
            <a:off x="6327775" y="2468563"/>
            <a:ext cx="1905000" cy="457200"/>
          </a:xfrm>
          <a:prstGeom prst="rect">
            <a:avLst/>
          </a:prstGeom>
          <a:noFill/>
          <a:ln w="9525">
            <a:noFill/>
          </a:ln>
        </p:spPr>
        <p:txBody>
          <a:bodyPr anchor="b" anchorCtr="0"/>
          <a:lstStyle/>
          <a:p>
            <a:pPr algn="l"/>
            <a:endParaRPr lang="zh-CN" altLang="zh-CN" sz="1400" dirty="0">
              <a:solidFill>
                <a:srgbClr val="000000"/>
              </a:solidFill>
              <a:latin typeface="Tahoma" panose="020B0604030504040204" pitchFamily="34" charset="0"/>
            </a:endParaRPr>
          </a:p>
        </p:txBody>
      </p:sp>
      <p:sp>
        <p:nvSpPr>
          <p:cNvPr id="61446" name="页脚占位符 5"/>
          <p:cNvSpPr txBox="1">
            <a:spLocks noGrp="1"/>
          </p:cNvSpPr>
          <p:nvPr/>
        </p:nvSpPr>
        <p:spPr>
          <a:xfrm>
            <a:off x="3352800" y="6400800"/>
            <a:ext cx="2895600" cy="457200"/>
          </a:xfrm>
          <a:prstGeom prst="rect">
            <a:avLst/>
          </a:prstGeom>
          <a:noFill/>
          <a:ln w="9525">
            <a:noFill/>
          </a:ln>
        </p:spPr>
        <p:txBody>
          <a:bodyPr anchor="b" anchorCtr="0"/>
          <a:lstStyle/>
          <a:p>
            <a:endParaRPr lang="zh-CN" altLang="zh-CN" sz="1400" dirty="0">
              <a:solidFill>
                <a:srgbClr val="000000"/>
              </a:solidFill>
              <a:latin typeface="Tahoma" panose="020B0604030504040204" pitchFamily="34" charset="0"/>
            </a:endParaRPr>
          </a:p>
        </p:txBody>
      </p:sp>
      <p:sp>
        <p:nvSpPr>
          <p:cNvPr id="7" name="日期占位符 6"/>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7FF7EC-C833-4FE1-BC08-CA2B60EA2860}" type="datetime1">
              <a:rPr kumimoji="0" lang="zh-CN" altLang="en-US"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灯片编号占位符 7"/>
          <p:cNvSpPr txBox="1">
            <a:spLocks noGrp="1"/>
          </p:cNvSpPr>
          <p:nvPr>
            <p:ph type="sldNum" sz="quarter" idx="12"/>
          </p:nvPr>
        </p:nvSpPr>
        <p:spPr bwMode="auto">
          <a:xfrm>
            <a:off x="7740650" y="6284913"/>
            <a:ext cx="933450" cy="457200"/>
          </a:xfrm>
        </p:spPr>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solidFill>
                  <a:srgbClr val="000000"/>
                </a:solidFill>
                <a:latin typeface="Arial" panose="020B0604020202020204" pitchFamily="34" charset="0"/>
              </a:rPr>
              <a:t>57</a:t>
            </a:fld>
            <a:endParaRPr lang="en-US" altLang="zh-CN" sz="1600" dirty="0">
              <a:solidFill>
                <a:srgbClr val="000000"/>
              </a:solidFill>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0115E9A-7A99-421E-AAE7-F103D74FC345}"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58</a:t>
            </a:fld>
            <a:endParaRPr lang="en-US" altLang="zh-CN" sz="1600" dirty="0">
              <a:latin typeface="Arial" panose="020B0604020202020204" pitchFamily="34" charset="0"/>
            </a:endParaRPr>
          </a:p>
        </p:txBody>
      </p:sp>
      <p:sp>
        <p:nvSpPr>
          <p:cNvPr id="4" name="TextBox 3"/>
          <p:cNvSpPr txBox="1"/>
          <p:nvPr/>
        </p:nvSpPr>
        <p:spPr>
          <a:xfrm>
            <a:off x="395288" y="1628775"/>
            <a:ext cx="7993063" cy="3816350"/>
          </a:xfrm>
          <a:prstGeom prst="rect">
            <a:avLst/>
          </a:prstGeom>
          <a:noFill/>
        </p:spPr>
        <p:txBody>
          <a:bodyPr>
            <a:spAutoFit/>
          </a:bodyPr>
          <a:lstStyle/>
          <a:p>
            <a:pPr marR="0" algn="l" defTabSz="914400">
              <a:buClrTx/>
              <a:buSzTx/>
              <a:buFontTx/>
              <a:buNone/>
              <a:defRPr/>
            </a:pPr>
            <a:r>
              <a:rPr kumimoji="0" lang="zh-CN" altLang="en-US"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例</a:t>
            </a:r>
            <a:r>
              <a:rPr kumimoji="0" lang="en-US" altLang="zh-CN"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9.</a:t>
            </a: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判断下列命题的正确性：</a:t>
            </a:r>
            <a:endParaRPr kumimoji="0" lang="en-US" altLang="zh-CN" sz="2800" kern="1200" cap="none" spc="0" normalizeH="0" baseline="0" noProof="0" dirty="0">
              <a:latin typeface="Times New Roman" panose="02020603050405020304" pitchFamily="18" charset="0"/>
              <a:ea typeface="宋体" panose="02010600030101010101" pitchFamily="2" charset="-122"/>
              <a:cs typeface="+mn-cs"/>
            </a:endParaRPr>
          </a:p>
          <a:p>
            <a:pPr marL="457200" marR="0" indent="-457200" algn="l" defTabSz="914400">
              <a:buClrTx/>
              <a:buSzTx/>
              <a:buFont typeface="Wingdings" panose="05000000000000000000" pitchFamily="2" charset="2"/>
              <a:buChar char="l"/>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高精度运算可以改善问题的病态性</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p>
          <a:p>
            <a:pPr marL="457200" marR="0" indent="-457200" algn="l" defTabSz="914400">
              <a:buClrTx/>
              <a:buSzTx/>
              <a:buFont typeface="Wingdings" panose="05000000000000000000" pitchFamily="2" charset="2"/>
              <a:buChar char="l"/>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无论问题是否病态，只要算法稳定都能得到好的结果</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p>
          <a:p>
            <a:pPr marL="457200" marR="0" indent="-457200" algn="l" defTabSz="914400">
              <a:buClrTx/>
              <a:buSzTx/>
              <a:buFont typeface="Wingdings" panose="05000000000000000000" pitchFamily="2" charset="2"/>
              <a:buChar char="l"/>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解对数据的微小变化高度敏感是病态的</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p>
          <a:p>
            <a:pPr marL="457200" marR="0" indent="-457200" algn="l" defTabSz="914400">
              <a:buClrTx/>
              <a:buSzTx/>
              <a:buFont typeface="Wingdings" panose="05000000000000000000" pitchFamily="2" charset="2"/>
              <a:buChar char="l"/>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用一个稳定的算法计算良态的问题一定会得到好的解</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p>
          <a:p>
            <a:pPr marL="457200" marR="0" indent="-457200" algn="l" defTabSz="914400">
              <a:buClrTx/>
              <a:buSzTx/>
              <a:buFont typeface="Wingdings" panose="05000000000000000000" pitchFamily="2" charset="2"/>
              <a:buChar char="l"/>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两个相近的数相减必然会使有效数字损失</a:t>
            </a:r>
            <a:r>
              <a:rPr kumimoji="0" lang="en-US" altLang="zh-CN" sz="2800" kern="1200" cap="none" spc="0" normalizeH="0" baseline="0" noProof="0" dirty="0">
                <a:latin typeface="Times New Roman" panose="02020603050405020304" pitchFamily="18" charset="0"/>
                <a:ea typeface="宋体" panose="02010600030101010101" pitchFamily="2" charset="-122"/>
                <a:cs typeface="+mn-cs"/>
              </a:rPr>
              <a:t>.</a:t>
            </a:r>
          </a:p>
          <a:p>
            <a:pPr marR="0" defTabSz="914400">
              <a:buClrTx/>
              <a:buSzTx/>
              <a:buFontTx/>
              <a:buNone/>
              <a:defRPr/>
            </a:pPr>
            <a:endParaRPr kumimoji="0"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wedg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D2E068C-EEB3-489C-B39C-7A18F5D5802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59</a:t>
            </a:fld>
            <a:endParaRPr lang="en-US" altLang="zh-CN" sz="1600" dirty="0">
              <a:latin typeface="Arial" panose="020B0604020202020204" pitchFamily="34" charset="0"/>
            </a:endParaRPr>
          </a:p>
        </p:txBody>
      </p:sp>
      <p:graphicFrame>
        <p:nvGraphicFramePr>
          <p:cNvPr id="38914" name="对象 4"/>
          <p:cNvGraphicFramePr>
            <a:graphicFrameLocks noChangeAspect="1"/>
          </p:cNvGraphicFramePr>
          <p:nvPr/>
        </p:nvGraphicFramePr>
        <p:xfrm>
          <a:off x="473075" y="1518285"/>
          <a:ext cx="8371205" cy="4325620"/>
        </p:xfrm>
        <a:graphic>
          <a:graphicData uri="http://schemas.openxmlformats.org/presentationml/2006/ole">
            <mc:AlternateContent xmlns:mc="http://schemas.openxmlformats.org/markup-compatibility/2006">
              <mc:Choice xmlns:v="urn:schemas-microsoft-com:vml" Requires="v">
                <p:oleObj r:id="rId2" imgW="1676400" imgH="660400" progId="Equation.DSMT4">
                  <p:embed/>
                </p:oleObj>
              </mc:Choice>
              <mc:Fallback>
                <p:oleObj r:id="rId2" imgW="1676400" imgH="660400" progId="Equation.DSMT4">
                  <p:embed/>
                  <p:pic>
                    <p:nvPicPr>
                      <p:cNvPr id="0" name="图片 3138"/>
                      <p:cNvPicPr/>
                      <p:nvPr/>
                    </p:nvPicPr>
                    <p:blipFill>
                      <a:blip r:embed="rId3"/>
                      <a:stretch>
                        <a:fillRect/>
                      </a:stretch>
                    </p:blipFill>
                    <p:spPr>
                      <a:xfrm>
                        <a:off x="473075" y="1518285"/>
                        <a:ext cx="8371205" cy="4325620"/>
                      </a:xfrm>
                      <a:prstGeom prst="rect">
                        <a:avLst/>
                      </a:prstGeom>
                      <a:noFill/>
                      <a:ln w="38100">
                        <a:noFill/>
                        <a:miter/>
                      </a:ln>
                    </p:spPr>
                  </p:pic>
                </p:oleObj>
              </mc:Fallback>
            </mc:AlternateContent>
          </a:graphicData>
        </a:graphic>
      </p:graphicFrame>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9099D9D-25F2-4C18-B4CC-478F0B2E2C1C}"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6</a:t>
            </a:fld>
            <a:endParaRPr lang="en-US" altLang="zh-CN" sz="1600" dirty="0">
              <a:latin typeface="Arial" panose="020B0604020202020204" pitchFamily="34" charset="0"/>
            </a:endParaRPr>
          </a:p>
        </p:txBody>
      </p:sp>
      <p:sp>
        <p:nvSpPr>
          <p:cNvPr id="4" name="矩形 3"/>
          <p:cNvSpPr/>
          <p:nvPr/>
        </p:nvSpPr>
        <p:spPr>
          <a:xfrm>
            <a:off x="971550" y="405130"/>
            <a:ext cx="6538595" cy="64516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dirty="0">
                <a:ln>
                  <a:noFill/>
                </a:ln>
                <a:solidFill>
                  <a:srgbClr val="FF0000"/>
                </a:solidFill>
                <a:effectLst/>
                <a:uLnTx/>
                <a:uFillTx/>
                <a:latin typeface="+mj-ea"/>
                <a:ea typeface="宋体" panose="02010600030101010101" pitchFamily="2" charset="-122"/>
                <a:cs typeface="+mn-cs"/>
              </a:rPr>
              <a:t>1.1</a:t>
            </a:r>
            <a:r>
              <a:rPr kumimoji="1" lang="zh-CN" altLang="en-US" sz="3600" b="0"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数值分析研究的对象与特点</a:t>
            </a:r>
            <a:endParaRPr kumimoji="0" lang="zh-CN" altLang="en-US" sz="3600" b="0" i="0" u="none" strike="noStrike" kern="1200" cap="none" spc="0" normalizeH="0" baseline="0" noProof="0" dirty="0">
              <a:ln>
                <a:noFill/>
              </a:ln>
              <a:solidFill>
                <a:schemeClr val="tx1"/>
              </a:solidFill>
              <a:effectLst/>
              <a:uLnTx/>
              <a:uFillTx/>
              <a:latin typeface="+mj-ea"/>
              <a:ea typeface="宋体" panose="02010600030101010101" pitchFamily="2" charset="-122"/>
              <a:cs typeface="+mn-cs"/>
            </a:endParaRPr>
          </a:p>
        </p:txBody>
      </p:sp>
      <p:sp>
        <p:nvSpPr>
          <p:cNvPr id="5" name="矩形 4"/>
          <p:cNvSpPr/>
          <p:nvPr/>
        </p:nvSpPr>
        <p:spPr>
          <a:xfrm>
            <a:off x="468313" y="1557338"/>
            <a:ext cx="8064500" cy="4310380"/>
          </a:xfrm>
          <a:prstGeom prst="rect">
            <a:avLst/>
          </a:prstGeom>
          <a:noFill/>
          <a:ln w="9525">
            <a:noFill/>
          </a:ln>
        </p:spPr>
        <p:txBody>
          <a:bodyPr>
            <a:spAutoFit/>
          </a:bodyPr>
          <a:lstStyle/>
          <a:p>
            <a:pPr marL="284480" indent="-284480" algn="l" defTabSz="346075">
              <a:lnSpc>
                <a:spcPct val="140000"/>
              </a:lnSpc>
              <a:buFont typeface="Wingdings" panose="05000000000000000000" pitchFamily="2" charset="2"/>
              <a:tabLst>
                <a:tab pos="1260475" algn="l"/>
              </a:tabLst>
            </a:pPr>
            <a:r>
              <a:rPr lang="en-US" altLang="zh-CN" b="1" dirty="0">
                <a:latin typeface="楷体_GB2312" pitchFamily="49" charset="-122"/>
                <a:ea typeface="楷体_GB2312" pitchFamily="49" charset="-122"/>
              </a:rPr>
              <a:t> </a:t>
            </a:r>
            <a:r>
              <a:rPr lang="en-US" altLang="zh-CN" sz="2800" dirty="0">
                <a:latin typeface="Times New Roman" panose="02020603050405020304" pitchFamily="18" charset="0"/>
              </a:rPr>
              <a:t>“</a:t>
            </a:r>
            <a:r>
              <a:rPr lang="zh-CN" altLang="en-US" sz="2800" dirty="0">
                <a:solidFill>
                  <a:srgbClr val="FF0000"/>
                </a:solidFill>
                <a:latin typeface="Times New Roman" panose="02020603050405020304" pitchFamily="18" charset="0"/>
              </a:rPr>
              <a:t>数值计算方法</a:t>
            </a:r>
            <a:r>
              <a:rPr lang="zh-CN" altLang="en-US" sz="2800" dirty="0">
                <a:latin typeface="Times New Roman" panose="02020603050405020304" pitchFamily="18" charset="0"/>
              </a:rPr>
              <a:t>”是计算数学的一个重要部分</a:t>
            </a:r>
            <a:r>
              <a:rPr lang="en-US" altLang="zh-CN" sz="2800" dirty="0">
                <a:latin typeface="Times New Roman" panose="02020603050405020304" pitchFamily="18" charset="0"/>
              </a:rPr>
              <a:t>.</a:t>
            </a:r>
            <a:r>
              <a:rPr lang="zh-CN" altLang="en-US" sz="2800" dirty="0">
                <a:latin typeface="Times New Roman" panose="02020603050405020304" pitchFamily="18" charset="0"/>
              </a:rPr>
              <a:t>它</a:t>
            </a:r>
            <a:r>
              <a:rPr lang="zh-CN" altLang="en-US" sz="2800" dirty="0">
                <a:solidFill>
                  <a:srgbClr val="0000CC"/>
                </a:solidFill>
                <a:latin typeface="Times New Roman" panose="02020603050405020304" pitchFamily="18" charset="0"/>
              </a:rPr>
              <a:t>研究在计算机上求解数学问题的理论、方法及其软件实现</a:t>
            </a:r>
            <a:r>
              <a:rPr lang="en-US" altLang="zh-CN" sz="2800" dirty="0">
                <a:latin typeface="Times New Roman" panose="02020603050405020304" pitchFamily="18" charset="0"/>
              </a:rPr>
              <a:t>.</a:t>
            </a:r>
            <a:r>
              <a:rPr lang="zh-CN" altLang="en-US" sz="2800" dirty="0">
                <a:latin typeface="Times New Roman" panose="02020603050405020304" pitchFamily="18" charset="0"/>
              </a:rPr>
              <a:t>作为一门课程，只介绍其中最基本、最常用的数值计算方法及其理论。</a:t>
            </a:r>
            <a:endParaRPr lang="en-US" altLang="zh-CN" sz="2800" dirty="0">
              <a:latin typeface="Times New Roman" panose="02020603050405020304" pitchFamily="18" charset="0"/>
            </a:endParaRPr>
          </a:p>
          <a:p>
            <a:pPr marL="284480" indent="-284480" algn="l" defTabSz="346075">
              <a:lnSpc>
                <a:spcPct val="140000"/>
              </a:lnSpc>
              <a:buFont typeface="Wingdings" panose="05000000000000000000" pitchFamily="2" charset="2"/>
              <a:tabLst>
                <a:tab pos="1260475" algn="l"/>
              </a:tabLst>
            </a:pPr>
            <a:r>
              <a:rPr lang="en-US" altLang="zh-CN"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数值分析</a:t>
            </a:r>
            <a:r>
              <a:rPr lang="zh-CN" altLang="en-US" sz="2800" dirty="0">
                <a:latin typeface="Times New Roman" panose="02020603050405020304" pitchFamily="18" charset="0"/>
              </a:rPr>
              <a:t>是以实际计算中出现的数学问题为研究对象，而不像纯数学那样只研究数学本身的问题，而是把理论与计算紧密结合。</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468313" y="476250"/>
            <a:ext cx="8278812" cy="561975"/>
          </a:xfrm>
        </p:spPr>
        <p:txBody>
          <a:bodyPr vert="horz" wrap="square" lIns="91440" tIns="45720" rIns="91440" bIns="45720" anchor="b" anchorCtr="0"/>
          <a:lstStyle/>
          <a:p>
            <a:pPr eaLnBrk="1" hangingPunct="1"/>
            <a:endParaRPr lang="zh-CN" altLang="en-US" sz="4000" dirty="0">
              <a:solidFill>
                <a:srgbClr val="FF0000"/>
              </a:solidFill>
              <a:latin typeface="隶书" panose="02010509060101010101" pitchFamily="49" charset="-122"/>
              <a:ea typeface="隶书" panose="02010509060101010101" pitchFamily="49" charset="-122"/>
            </a:endParaRPr>
          </a:p>
        </p:txBody>
      </p:sp>
      <p:sp>
        <p:nvSpPr>
          <p:cNvPr id="43011" name="Rectangle 3"/>
          <p:cNvSpPr>
            <a:spLocks noGrp="1"/>
          </p:cNvSpPr>
          <p:nvPr>
            <p:ph type="body" idx="4294967295"/>
          </p:nvPr>
        </p:nvSpPr>
        <p:spPr>
          <a:xfrm>
            <a:off x="611505" y="2781300"/>
            <a:ext cx="7776845" cy="2985135"/>
          </a:xfrm>
        </p:spPr>
        <p:txBody>
          <a:bodyPr vert="horz" wrap="square" lIns="91440" tIns="45720" rIns="91440" bIns="45720" anchor="t" anchorCtr="0"/>
          <a:lstStyle/>
          <a:p>
            <a:pPr marL="284480" indent="-284480" defTabSz="346075" eaLnBrk="1" hangingPunct="1">
              <a:buNone/>
              <a:tabLst>
                <a:tab pos="1260475" algn="l"/>
              </a:tabLst>
            </a:pPr>
            <a:r>
              <a:rPr lang="zh-CN" altLang="en-US" dirty="0">
                <a:latin typeface="Times New Roman" panose="02020603050405020304" pitchFamily="18" charset="0"/>
              </a:rPr>
              <a:t>    </a:t>
            </a:r>
            <a:r>
              <a:rPr lang="zh-CN" altLang="en-US" sz="3200" dirty="0">
                <a:solidFill>
                  <a:srgbClr val="FF0000"/>
                </a:solidFill>
                <a:latin typeface="Times New Roman" panose="02020603050405020304" pitchFamily="18" charset="0"/>
              </a:rPr>
              <a:t>数值计算</a:t>
            </a:r>
            <a:r>
              <a:rPr lang="zh-CN" altLang="en-US" sz="3200" dirty="0">
                <a:latin typeface="Times New Roman" panose="02020603050405020304" pitchFamily="18" charset="0"/>
              </a:rPr>
              <a:t>已经成为计算机处理实际问题的一种关键手段，它的应用几乎涉及到现代科学和应用的方方面面</a:t>
            </a:r>
            <a:r>
              <a:rPr lang="en-US" altLang="zh-CN" sz="3200" dirty="0">
                <a:latin typeface="Times New Roman" panose="02020603050405020304" pitchFamily="18" charset="0"/>
              </a:rPr>
              <a:t>.</a:t>
            </a:r>
          </a:p>
          <a:p>
            <a:pPr marL="284480" indent="-284480" defTabSz="346075" eaLnBrk="1" hangingPunct="1">
              <a:buNone/>
              <a:tabLst>
                <a:tab pos="1260475" algn="l"/>
              </a:tabLst>
            </a:pPr>
            <a:r>
              <a:rPr lang="en-US" altLang="zh-CN" sz="3200" dirty="0">
                <a:latin typeface="Times New Roman" panose="02020603050405020304" pitchFamily="18" charset="0"/>
              </a:rPr>
              <a:t>   </a:t>
            </a:r>
            <a:r>
              <a:rPr lang="zh-CN" altLang="en-US" sz="3200" dirty="0">
                <a:latin typeface="Times New Roman" panose="02020603050405020304" pitchFamily="18" charset="0"/>
              </a:rPr>
              <a:t>它使各科学领域从定性分析阶段走向定量分析阶段，从粗糙走向精密</a:t>
            </a:r>
            <a:r>
              <a:rPr lang="en-US" altLang="zh-CN" sz="3200" dirty="0">
                <a:latin typeface="Times New Roman" panose="02020603050405020304" pitchFamily="18" charset="0"/>
              </a:rPr>
              <a:t>.</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B31507D-A720-45AF-94B2-D89B846D5D6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7</a:t>
            </a:fld>
            <a:endParaRPr lang="en-US" altLang="zh-CN" sz="1600" dirty="0">
              <a:latin typeface="Arial" panose="020B0604020202020204" pitchFamily="34" charset="0"/>
            </a:endParaRPr>
          </a:p>
        </p:txBody>
      </p:sp>
      <p:sp>
        <p:nvSpPr>
          <p:cNvPr id="6" name="矩形 5"/>
          <p:cNvSpPr/>
          <p:nvPr/>
        </p:nvSpPr>
        <p:spPr>
          <a:xfrm>
            <a:off x="684213" y="1412875"/>
            <a:ext cx="7920038" cy="10779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0000FF"/>
                </a:solidFill>
                <a:effectLst/>
                <a:uLnTx/>
                <a:uFillTx/>
                <a:latin typeface="+mn-ea"/>
                <a:ea typeface="+mn-ea"/>
                <a:cs typeface="+mn-cs"/>
              </a:rPr>
              <a:t>科学理论、科学试验和科学计算</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计算的方法</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是</a:t>
            </a:r>
            <a:r>
              <a:rPr kumimoji="0" lang="zh-CN" altLang="en-US" sz="3200" b="0" i="0" u="none" strike="noStrike" kern="1200" cap="none" spc="0" normalizeH="0" baseline="0" noProof="0" dirty="0">
                <a:ln>
                  <a:noFill/>
                </a:ln>
                <a:solidFill>
                  <a:srgbClr val="FF0000"/>
                </a:solidFill>
                <a:effectLst/>
                <a:uLnTx/>
                <a:uFillTx/>
                <a:latin typeface="+mn-ea"/>
                <a:ea typeface="+mn-ea"/>
                <a:cs typeface="+mn-cs"/>
              </a:rPr>
              <a:t>现代科学</a:t>
            </a:r>
            <a:r>
              <a:rPr kumimoji="0" lang="zh-CN" altLang="en-US" sz="3200" b="0" i="0" u="none" strike="noStrike" kern="1200" cap="none" spc="0" normalizeH="0" baseline="0" noProof="0" dirty="0">
                <a:ln>
                  <a:noFill/>
                </a:ln>
                <a:solidFill>
                  <a:schemeClr val="tx1"/>
                </a:solidFill>
                <a:effectLst/>
                <a:uLnTx/>
                <a:uFillTx/>
                <a:latin typeface="+mn-ea"/>
                <a:ea typeface="+mn-ea"/>
                <a:cs typeface="+mn-cs"/>
              </a:rPr>
              <a:t>的三个组成部分</a:t>
            </a:r>
            <a:r>
              <a:rPr kumimoji="0" lang="en-US" altLang="zh-CN" sz="32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b" anchorCtr="0"/>
          <a:lstStyle/>
          <a:p>
            <a:endParaRPr lang="zh-CN" altLang="en-US" dirty="0"/>
          </a:p>
        </p:txBody>
      </p:sp>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FBDDCD8-7889-432D-8167-D42FF421A7A2}"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8</a:t>
            </a:fld>
            <a:endParaRPr lang="en-US" altLang="zh-CN" sz="1600" dirty="0">
              <a:latin typeface="Arial" panose="020B0604020202020204" pitchFamily="34" charset="0"/>
            </a:endParaRPr>
          </a:p>
        </p:txBody>
      </p:sp>
      <p:sp>
        <p:nvSpPr>
          <p:cNvPr id="10245" name="矩形 4"/>
          <p:cNvSpPr/>
          <p:nvPr/>
        </p:nvSpPr>
        <p:spPr>
          <a:xfrm>
            <a:off x="611188" y="1125538"/>
            <a:ext cx="7848600" cy="4523105"/>
          </a:xfrm>
          <a:prstGeom prst="rect">
            <a:avLst/>
          </a:prstGeom>
          <a:noFill/>
          <a:ln w="9525">
            <a:noFill/>
          </a:ln>
        </p:spPr>
        <p:txBody>
          <a:bodyPr>
            <a:spAutoFit/>
          </a:bodyPr>
          <a:lstStyle/>
          <a:p>
            <a:pPr algn="just"/>
            <a:r>
              <a:rPr lang="zh-CN" altLang="en-US" sz="3600" dirty="0">
                <a:solidFill>
                  <a:srgbClr val="FF0000"/>
                </a:solidFill>
                <a:latin typeface="Times New Roman" panose="02020603050405020304" pitchFamily="18" charset="0"/>
              </a:rPr>
              <a:t>计算数学</a:t>
            </a:r>
            <a:r>
              <a:rPr lang="zh-CN" altLang="en-US" sz="3600" dirty="0">
                <a:latin typeface="Times New Roman" panose="02020603050405020304" pitchFamily="18" charset="0"/>
              </a:rPr>
              <a:t>是各种计算性学科的共性基础；计算方法是一门具有挑战性、实用性又有相当技巧性的学科，其内容极为丰富，既包括数学的严密和抽象，又有应用的广泛和深入，学好这门课程不仅要弄清楚数值方法的基本原理并进行编程实现，更要吸收那些渗透在现代计算方法中的伟大思想</a:t>
            </a:r>
            <a:r>
              <a:rPr lang="en-US" altLang="zh-CN" sz="3600" dirty="0">
                <a:latin typeface="Times New Roman" panose="02020603050405020304" pitchFamily="18" charset="0"/>
              </a:rPr>
              <a:t>.</a:t>
            </a:r>
            <a:endParaRPr lang="zh-CN" altLang="en-US" sz="3600" dirty="0">
              <a:latin typeface="Times New Roman" panose="02020603050405020304" pitchFamily="18" charset="0"/>
            </a:endParaRPr>
          </a:p>
        </p:txBody>
      </p:sp>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b" anchorCtr="0"/>
          <a:lstStyle/>
          <a:p>
            <a:endParaRPr lang="zh-CN" altLang="en-US" dirty="0"/>
          </a:p>
        </p:txBody>
      </p:sp>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FBDDCD8-7889-432D-8167-D42FF421A7A2}"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2024/6/6</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buNone/>
            </a:pPr>
            <a:fld id="{9A0DB2DC-4C9A-4742-B13C-FB6460FD3503}" type="slidenum">
              <a:rPr lang="en-US" altLang="zh-CN" sz="1600" dirty="0">
                <a:latin typeface="Arial" panose="020B0604020202020204" pitchFamily="34" charset="0"/>
              </a:rPr>
              <a:t>9</a:t>
            </a:fld>
            <a:endParaRPr lang="en-US" altLang="zh-CN" sz="1600" dirty="0">
              <a:latin typeface="Arial" panose="020B0604020202020204" pitchFamily="34" charset="0"/>
            </a:endParaRPr>
          </a:p>
        </p:txBody>
      </p:sp>
      <p:sp>
        <p:nvSpPr>
          <p:cNvPr id="11269" name="TextBox 4"/>
          <p:cNvSpPr txBox="1"/>
          <p:nvPr/>
        </p:nvSpPr>
        <p:spPr>
          <a:xfrm>
            <a:off x="611188" y="1412875"/>
            <a:ext cx="8137525" cy="4831080"/>
          </a:xfrm>
          <a:prstGeom prst="rect">
            <a:avLst/>
          </a:prstGeom>
          <a:noFill/>
          <a:ln w="9525">
            <a:noFill/>
          </a:ln>
        </p:spPr>
        <p:txBody>
          <a:bodyPr>
            <a:spAutoFit/>
          </a:bodyPr>
          <a:lstStyle/>
          <a:p>
            <a:pPr algn="just"/>
            <a:r>
              <a:rPr lang="zh-CN" altLang="en-US" sz="2800" dirty="0">
                <a:solidFill>
                  <a:srgbClr val="00B050"/>
                </a:solidFill>
                <a:latin typeface="Times New Roman" panose="02020603050405020304" pitchFamily="18" charset="0"/>
              </a:rPr>
              <a:t>计算方法的发展与计算工具的发展紧密相关</a:t>
            </a:r>
            <a:r>
              <a:rPr lang="zh-CN" altLang="en-US" sz="2800" dirty="0">
                <a:latin typeface="Times New Roman" panose="02020603050405020304" pitchFamily="18" charset="0"/>
              </a:rPr>
              <a:t>，计算方法只有在现代计算机出现后才能迅速发展并形成数学科学 的一个独立分支</a:t>
            </a:r>
            <a:r>
              <a:rPr lang="en-US" altLang="zh-CN" sz="2800" dirty="0">
                <a:latin typeface="Times New Roman" panose="02020603050405020304" pitchFamily="18" charset="0"/>
              </a:rPr>
              <a:t>---</a:t>
            </a:r>
            <a:r>
              <a:rPr lang="zh-CN" altLang="en-US" sz="2800" dirty="0">
                <a:latin typeface="Times New Roman" panose="02020603050405020304" pitchFamily="18" charset="0"/>
              </a:rPr>
              <a:t>计算数学。</a:t>
            </a:r>
            <a:endParaRPr lang="en-US" altLang="zh-CN" sz="2800" dirty="0">
              <a:latin typeface="Times New Roman" panose="02020603050405020304" pitchFamily="18" charset="0"/>
            </a:endParaRPr>
          </a:p>
          <a:p>
            <a:pPr algn="just"/>
            <a:r>
              <a:rPr lang="zh-CN" altLang="en-US" sz="2800" dirty="0">
                <a:latin typeface="Times New Roman" panose="02020603050405020304" pitchFamily="18" charset="0"/>
              </a:rPr>
              <a:t>当代计算能力的大幅度提高既来自于计算机的进步，也来自于计算方法的进步，两者发展相辅相成又互相促进。例如，</a:t>
            </a:r>
            <a:r>
              <a:rPr lang="en-US" altLang="zh-CN" sz="2800" dirty="0">
                <a:latin typeface="Times New Roman" panose="02020603050405020304" pitchFamily="18" charset="0"/>
              </a:rPr>
              <a:t>1955</a:t>
            </a:r>
            <a:r>
              <a:rPr lang="zh-CN" altLang="en-US" sz="2800" dirty="0">
                <a:latin typeface="Times New Roman" panose="02020603050405020304" pitchFamily="18" charset="0"/>
              </a:rPr>
              <a:t>年到</a:t>
            </a:r>
            <a:r>
              <a:rPr lang="en-US" altLang="zh-CN" sz="2800" dirty="0">
                <a:latin typeface="Times New Roman" panose="02020603050405020304" pitchFamily="18" charset="0"/>
              </a:rPr>
              <a:t>1975</a:t>
            </a:r>
            <a:r>
              <a:rPr lang="zh-CN" altLang="en-US" sz="2800" dirty="0">
                <a:latin typeface="Times New Roman" panose="02020603050405020304" pitchFamily="18" charset="0"/>
              </a:rPr>
              <a:t>年</a:t>
            </a:r>
            <a:r>
              <a:rPr lang="en-US" altLang="zh-CN" sz="2800" dirty="0">
                <a:latin typeface="Times New Roman" panose="02020603050405020304" pitchFamily="18" charset="0"/>
              </a:rPr>
              <a:t>20</a:t>
            </a:r>
            <a:r>
              <a:rPr lang="zh-CN" altLang="en-US" sz="2800" dirty="0">
                <a:latin typeface="Times New Roman" panose="02020603050405020304" pitchFamily="18" charset="0"/>
              </a:rPr>
              <a:t>年间计算机的运算能力提高数千倍，而同一时期解决一定规模的椭圆型偏微分方程计算方法的效率提高约一百万倍，说明计算方法的进步对提高计算能力的贡献更为重要</a:t>
            </a:r>
            <a:r>
              <a:rPr lang="en-US" altLang="zh-CN" sz="2800" dirty="0">
                <a:latin typeface="Times New Roman" panose="02020603050405020304" pitchFamily="18" charset="0"/>
              </a:rPr>
              <a:t>.</a:t>
            </a:r>
          </a:p>
          <a:p>
            <a:pPr algn="just"/>
            <a:endParaRPr lang="en-US" altLang="zh-CN" sz="2800" dirty="0">
              <a:latin typeface="Times New Roman" panose="02020603050405020304" pitchFamily="18" charset="0"/>
            </a:endParaRPr>
          </a:p>
        </p:txBody>
      </p:sp>
    </p:spTree>
  </p:cSld>
  <p:clrMapOvr>
    <a:masterClrMapping/>
  </p:clrMapOvr>
  <p:transition>
    <p:wedg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2MzFjNDRhNTBhODhiNzhjYTUxYmFhYjQxZmY0OT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ju_beidalou">
  <a:themeElements>
    <a:clrScheme name="nju_beidalou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fontScheme name="nju_beidalo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ju_beidalou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nju_beidalou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nju_beidalou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nju_beidalou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nju_beidalou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nju_beidalou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nju_beidalou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nju_beidalou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nju_beidalou</Template>
  <TotalTime>2341</TotalTime>
  <Words>1639</Words>
  <Application>Microsoft Office PowerPoint</Application>
  <PresentationFormat>全屏显示(4:3)</PresentationFormat>
  <Paragraphs>318</Paragraphs>
  <Slides>59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74" baseType="lpstr">
      <vt:lpstr>华文琥珀</vt:lpstr>
      <vt:lpstr>华文楷体</vt:lpstr>
      <vt:lpstr>华文宋体</vt:lpstr>
      <vt:lpstr>华文细黑</vt:lpstr>
      <vt:lpstr>楷体_GB2312</vt:lpstr>
      <vt:lpstr>隶书</vt:lpstr>
      <vt:lpstr>宋体</vt:lpstr>
      <vt:lpstr>Arial</vt:lpstr>
      <vt:lpstr>Tahoma</vt:lpstr>
      <vt:lpstr>Times New Roman</vt:lpstr>
      <vt:lpstr>Wingdings</vt:lpstr>
      <vt:lpstr>nju_beidalou</vt:lpstr>
      <vt:lpstr>Equation.DSMT4</vt:lpstr>
      <vt:lpstr>Equation.3</vt:lpstr>
      <vt:lpstr>Microsoft Word 97 - 2003 Document</vt:lpstr>
      <vt:lpstr>PowerPoint 演示文稿</vt:lpstr>
      <vt:lpstr>课程名称简介</vt:lpstr>
      <vt:lpstr> 先行课程</vt:lpstr>
      <vt:lpstr>教材和参考书目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2.避免两个相近的数相减</vt:lpstr>
      <vt:lpstr>PowerPoint 演示文稿</vt:lpstr>
      <vt:lpstr>PowerPoint 演示文稿</vt:lpstr>
      <vt:lpstr>3.避免大数“吃”小数</vt:lpstr>
      <vt:lpstr> 避免误差危害的若干原则</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永铭 田</cp:lastModifiedBy>
  <cp:revision>320</cp:revision>
  <dcterms:created xsi:type="dcterms:W3CDTF">2009-09-22T00:46:00Z</dcterms:created>
  <dcterms:modified xsi:type="dcterms:W3CDTF">2024-06-06T12:16:02Z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C14B3CB694DC4C65BEC6ED3A90883B90_13</vt:lpwstr>
  </property>
  <property fmtid="{D5CDD505-2E9C-101B-9397-08002B2CF9AE}" pid="3" name="KSOProductBuildVer">
    <vt:lpwstr>2052-12.1.0.16250</vt:lpwstr>
  </property>
</Properties>
</file>