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  <p:sldMasterId id="2147483675" r:id="rId3"/>
  </p:sldMasterIdLst>
  <p:notesMasterIdLst>
    <p:notesMasterId r:id="rId16"/>
  </p:notesMasterIdLst>
  <p:handoutMasterIdLst>
    <p:handoutMasterId r:id="rId17"/>
  </p:handoutMasterIdLst>
  <p:sldIdLst>
    <p:sldId id="375" r:id="rId4"/>
    <p:sldId id="295" r:id="rId5"/>
    <p:sldId id="781" r:id="rId6"/>
    <p:sldId id="783" r:id="rId7"/>
    <p:sldId id="426" r:id="rId8"/>
    <p:sldId id="785" r:id="rId9"/>
    <p:sldId id="789" r:id="rId10"/>
    <p:sldId id="791" r:id="rId11"/>
    <p:sldId id="790" r:id="rId12"/>
    <p:sldId id="759" r:id="rId13"/>
    <p:sldId id="793" r:id="rId14"/>
    <p:sldId id="80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879" autoAdjust="0"/>
  </p:normalViewPr>
  <p:slideViewPr>
    <p:cSldViewPr>
      <p:cViewPr varScale="1">
        <p:scale>
          <a:sx n="97" d="100"/>
          <a:sy n="97" d="100"/>
        </p:scale>
        <p:origin x="11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2DC2FCC-95EC-4FB7-9D76-7C5155E93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299F7B2-8A94-461E-A9AB-8347C3EBFF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BD350C29-7724-4EC0-BA60-E7D0FDC64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F03698FD-82AB-4325-89AC-D6F5A6950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67C3-E4EA-4FB2-9122-58666C6C8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2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FA9FCA-469E-44AF-8C13-5F2EB685E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E332171-1981-4C5F-A83A-7091567D92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B77322E-A73D-48A4-B3CB-6F5ED2800C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8955A4F-3441-4935-B7F3-FD4AA8BC85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811D160-BC88-4C80-8BAE-AD7DA36EC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DB68C0A-BB42-4763-9917-CC22A4D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BF2075-E75F-4DB5-8AD1-0AA9A12F7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F2075-E75F-4DB5-8AD1-0AA9A12F7E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4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F2075-E75F-4DB5-8AD1-0AA9A12F7E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09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F2075-E75F-4DB5-8AD1-0AA9A12F7E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:a16="http://schemas.microsoft.com/office/drawing/2014/main" id="{26682780-5887-4F8E-9E57-FF22F6E6C10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617B3E30-EAA7-46D6-A5A3-3AACD9281732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59B385A3-3765-46B8-AA59-6A3186E242C3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23782509-2158-40A7-AEF4-DF6B225B3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9220018-C8D1-4A98-A22A-B88711F1C1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4296E96-F210-4887-93DC-4A8CA4F34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A4ECD10-4924-4CF8-B4A8-2810A648DD20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70A3FA51-AFE2-4295-83CA-FEFA810BD6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数据挖掘：概念与技术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86418B3-A436-4AEF-BDF9-7C4F8C1BC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26F24B2-A13F-45ED-A192-34B6948D2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941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0110-24BD-4582-A8B4-A89D06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CC741-5837-4AD3-A7BC-BCB90B1A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A530314-E497-4CAC-83E5-5F9D214A5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6C48-0F0D-4307-A934-E1CA6CB56C6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4FD39A-81DE-4B10-9F3B-A1A8F793D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EA5877-DED8-46FB-83BA-3448B988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F35-E352-4A83-9C4A-0F2D28DF6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6543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091F3-F9D1-4581-9859-DF8E6E99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D3235-B030-4637-B25A-03B219E0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8494BD-4128-4CAB-A4A3-296241453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FC8F-74E1-4603-BC73-17258067F82F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A07880-F85D-4BE4-94E6-EABF20CD2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1EBAB1-4BAF-41BB-84F3-36714B124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CDB16-DA08-4F59-9961-6B724E141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7707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EC6C-87E4-4C1F-BDB0-8E001DB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C4906-7F53-41E2-97F4-D57228F3BC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F6D27-F183-42A6-B92E-BA64B406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94D4172-E7E1-4FBF-A912-3B0E2AF52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E8EB-41E3-4995-8960-566A92854DE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E2E1987-2C20-4A7B-82CB-B32948D1E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0A8C03-9EFE-497E-8E32-36A97E031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103B-9F67-4A5C-AAC5-18661B256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8547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0700A-B8A1-486D-8CAC-6C2B382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02F2-D7A9-42C6-A7B1-C6AB3289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F3071-6993-49DA-B6BC-B8FCF4A9AC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152900" cy="234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FE011-914D-4805-9E67-37BC3DC6AB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789363"/>
            <a:ext cx="4152900" cy="2343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A880B9-1980-486A-A4E6-DF08BBB11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A0699-AE94-49A7-AD47-B25FC5A461B1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EFCE61-1BEC-4F7D-9A51-672C89B46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F8A4B28-AEC7-4144-83C2-C86444816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1470-3F2A-4307-BE3A-FA20DA6DB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3243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EB3C612-C8EA-4927-91D0-0EBE11108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DC19FF3-8E1D-4495-97D1-AC03F284F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1E73290-EC24-41B6-A6C1-F95DD4CD2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2764-A1F9-457C-8732-510F10CF4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0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5C08724-E046-4F6D-B333-E4A73E135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63218D3-445F-45BF-8E3F-434C34FAE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CBB426F-93C3-4DB6-B679-293D99F92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286F-0CE1-47BF-A570-28B5B04C1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0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CA85F31-09E8-4D1C-8402-B3B268246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8827C8F-9994-4C8E-BB99-A7132AEE6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4E4F861-D321-439A-A146-644A41369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950D-E29A-43DB-BBCA-F249D0B0F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21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73BBB38-8935-46E3-A34F-B33500B0E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8600871-AB66-4B29-B889-8A4C26331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0833070-7AAE-4C35-8673-07BF5C1F3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4A9F-3F64-46BB-860E-3DED566B8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7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6C5665-63A1-4B12-A3EF-EF27BA289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17746ADF-CFCE-4988-AE03-3CA13AA8F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C61F876-1CC5-4C52-BE58-C25DAE536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6ED55-FA42-4272-8BE4-3A68698572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248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AC63742-108C-485C-86FC-7E37E3007B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3A2C9E2-B1E2-42E6-A99E-2AC6494BA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7BADE6-5D24-4159-90B2-838BD5BF0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5F37-5F00-4031-A786-B40F02CF0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0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5F161-D991-4DC5-B0E2-8FB0F55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8E0FF-75D2-4D26-A84D-7BEF8BFE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C13E9A-E482-47FF-BB9D-0B58FD854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D14C-67DF-4F3A-8234-3C15AB6AF69C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7FB5286-2302-4072-BF34-EFB2FC27F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5D7AC1D-6915-4634-BD79-203B81192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8FA4-D3DE-439A-9CE1-F12FFF87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336895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C288A2CD-04C8-4B9F-83B1-A1B78556D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29A13091-054C-4462-A674-45577884D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DA404CF-5CAF-4465-9AA6-5F0328129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5F40D-FCDA-4BC5-B434-42A7E49627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22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D3098CF-41D7-4962-9B19-1DE98C824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E95DE00-B8DE-4811-BE93-5335B4F44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5F23CD1-CBC9-4138-A48C-FFAA01EC4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E53C5-4B24-446E-961F-77879FAD4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102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252E8B5-5783-47ED-9C16-C064E26FB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1C1C846-70FF-4CCA-86BD-4990CC33B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562D1C7-5360-4FC3-B701-68FC3D5A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A993A-932C-4E1E-9568-52826549E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3A83B4B-E7A4-4EB0-B084-D04428983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F5D4920-D812-4E59-B803-EF1DF9312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F0A6178-9AA5-4A2D-934D-9C58A4B28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28ECC-3990-47B7-BD37-6B4541BDE8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855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F6B4EE6-0D46-48E4-8185-3DF8BF0C10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BC9BFCD-53C0-44E7-A8B6-296FAC385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7A6DF34-B5E1-4A2B-A69E-3DF4E6B4B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5547D-24D3-4FCE-B17B-28C825DD7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200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112">
            <a:extLst>
              <a:ext uri="{FF2B5EF4-FFF2-40B4-BE49-F238E27FC236}">
                <a16:creationId xmlns:a16="http://schemas.microsoft.com/office/drawing/2014/main" id="{9EB26C03-9E5E-4250-AB47-A81CF62CD3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任意多边形 4113">
            <a:extLst>
              <a:ext uri="{FF2B5EF4-FFF2-40B4-BE49-F238E27FC236}">
                <a16:creationId xmlns:a16="http://schemas.microsoft.com/office/drawing/2014/main" id="{0B8C47B2-2B66-464D-B114-E848CF40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任意多边形 4114">
            <a:extLst>
              <a:ext uri="{FF2B5EF4-FFF2-40B4-BE49-F238E27FC236}">
                <a16:creationId xmlns:a16="http://schemas.microsoft.com/office/drawing/2014/main" id="{4EB2C032-EC0A-45FF-A655-2F8393BAA0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8" name="标题 4107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109" name="副标题 410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4109">
            <a:extLst>
              <a:ext uri="{FF2B5EF4-FFF2-40B4-BE49-F238E27FC236}">
                <a16:creationId xmlns:a16="http://schemas.microsoft.com/office/drawing/2014/main" id="{F4F3BA71-04EE-47CB-A765-B5C4E9EB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2FDCE6A-84EA-4E66-AC54-2E709D116995}" type="datetime3">
              <a:rPr lang="zh-CN" altLang="en-US"/>
              <a:pPr>
                <a:defRPr/>
              </a:pPr>
              <a:t>2024年11月10日星期日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4110">
            <a:extLst>
              <a:ext uri="{FF2B5EF4-FFF2-40B4-BE49-F238E27FC236}">
                <a16:creationId xmlns:a16="http://schemas.microsoft.com/office/drawing/2014/main" id="{CC7D654E-272F-44C9-85E2-6E4DB920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数据挖掘：概念与技术</a:t>
            </a:r>
          </a:p>
        </p:txBody>
      </p:sp>
      <p:sp>
        <p:nvSpPr>
          <p:cNvPr id="9" name="灯片编号占位符 4111">
            <a:extLst>
              <a:ext uri="{FF2B5EF4-FFF2-40B4-BE49-F238E27FC236}">
                <a16:creationId xmlns:a16="http://schemas.microsoft.com/office/drawing/2014/main" id="{32470A1D-8619-48EC-86FE-3DC251A5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DF4DBEA-CD89-4F05-B1A2-4C86F55E7A1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40518"/>
      </p:ext>
    </p:extLst>
  </p:cSld>
  <p:clrMapOvr>
    <a:masterClrMapping/>
  </p:clrMapOvr>
  <p:transition>
    <p:zoom/>
  </p:transition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id="{D4576FF1-8D88-4596-B592-332645B7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80E5-09EB-41A6-B795-6386B0BC407E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id="{1693BFB4-4894-4FC1-8D6F-0B4EA408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id="{02C2241A-E909-4D2C-A9F3-9E1116C2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45568-7AE4-4A2A-942F-E4F1E9A3B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0243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id="{7EA2E235-07AA-4992-9575-15FDE548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84C6F-D7EA-4B3F-8ADA-0C7B7C0DF057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id="{9B5A53EA-6F75-49B1-9E7E-12EBFC18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id="{28C67ED4-967C-40D3-9B5E-3224DD3C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B6EBE-4922-4095-8668-9AE7B3B10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17989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id="{8B2F07CA-42B1-412F-9A24-563C570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F280-CC79-404C-A57F-76812AB1AE6E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id="{7A6BCCD4-C911-4E36-94F7-51801B1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id="{9977D919-8398-4A88-AB63-4CA8033E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E48CE-8335-4033-AC59-E8DF09253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18449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:a16="http://schemas.microsoft.com/office/drawing/2014/main" id="{A6A3C287-7323-4E90-8B62-F6E737D2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A130-6FA7-45B7-8752-F208C32AA60E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:a16="http://schemas.microsoft.com/office/drawing/2014/main" id="{6BF0B4FE-5E5E-4C89-A9E8-B4F78DA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:a16="http://schemas.microsoft.com/office/drawing/2014/main" id="{695FBCB2-8314-4CB8-B8AE-859CECC1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985C-09A6-4464-BCA2-E5B97FE1D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966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618D-F957-4601-9454-0DB19B2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53C40-457A-4FF3-A763-F721078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C46E7C6-4209-4CD6-A7F2-8BABB247B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5485-4494-4671-AA2F-F7223D8C598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F3D2DF5-9500-4DF5-89DE-02A7027C3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EB3BF1-64EF-420F-A052-49E6573A0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7D2E-A40E-43C1-868B-9249577D6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78544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:a16="http://schemas.microsoft.com/office/drawing/2014/main" id="{B77F4458-0927-47A1-B34D-F27AC0C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FC3B2-BAA2-4307-AA97-F6055F25D9CB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:a16="http://schemas.microsoft.com/office/drawing/2014/main" id="{9F578B82-9E41-4D4E-84B3-870F6069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:a16="http://schemas.microsoft.com/office/drawing/2014/main" id="{87CDD9A6-80DB-4BE6-B7E7-3992DA49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12110-40B5-4CBC-BBF6-5FA67EF63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1813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:a16="http://schemas.microsoft.com/office/drawing/2014/main" id="{0AB67AFE-C14C-43DB-A36B-945173B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593BC-9B67-478F-A792-A5D600F5F62B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:a16="http://schemas.microsoft.com/office/drawing/2014/main" id="{A78C6C02-E96D-41D1-B6AE-C80E6409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:a16="http://schemas.microsoft.com/office/drawing/2014/main" id="{D0116C39-A979-42BA-AC52-A50C12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DE710-FAB1-481D-89C0-51A7BBD65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63016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id="{4598E19C-F56B-48A4-9722-4628B6DE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2396B-FD67-4E43-8496-EB3BEC81CBD7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id="{3EB7B889-4C3B-44D4-9DE7-8ED6DB5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id="{79A30D97-2D90-40AD-B3F3-5C39722C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6082-30FF-4C69-8526-B26596CFB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5409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id="{94C658EF-5B7B-4466-976D-694AFD1B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686D-9BE3-4797-A08A-84D5A8AAF0C0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id="{8E0CCC48-1CDE-4931-A0E8-22AE4698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id="{20102412-B5AE-43BA-9330-D382C4F0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DE914-9AD3-49B7-A6AE-9A5D5C727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6038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id="{74F4D3AE-3413-4646-9844-C9837C4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A937-E58B-4467-B8DF-1E37A046ADE5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id="{16614745-49DE-4F26-89EE-D37B229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id="{7CD96412-378D-4C5F-BCAD-0F4635E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B5763-DED0-4B05-92EE-1CE22ED15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5727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id="{574D5792-1E6D-404B-B972-7B42FAE8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F59A-3FB0-43BB-B11F-1BECB4DCD61F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id="{4456F4FD-3DDF-45D0-8D64-25B6B99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id="{FD1FFF0D-9340-4035-8F26-D5EA09D0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86DCE-4EB9-4751-8FF6-DA5DE3054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29574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id="{C0D5560E-D06F-4F18-96FB-5B17FA2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FA0F-C040-4910-A799-64DD5FC7CFE7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id="{2E32CCB6-3B1C-44C8-9203-8C9DF850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id="{C43EBDBD-3A03-465F-ABF3-386148C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885C-5FC5-4B0E-9F10-EE287B9FB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681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B82E-D731-4DB2-BC0E-2771B1B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D11A0-DCA9-46C7-85F2-DB87EFBD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16C7B-8AFF-4A26-A5C5-C16CD24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1EB186-6039-4B5E-8925-A6E8742FD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35C7-CABC-46A7-9EDC-DC689B8DDE91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5E9AADC-2738-42B4-A745-DB2E6C581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96F1476-CFC2-4360-9329-D7FD5BF1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2F2BE-B838-4DE0-83EF-075B6C80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8242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ACAE-B9A3-486B-A1E8-FE47E0F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765BB-0B6C-4A75-91C4-98AE112B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1B278-E2A9-4897-9BA4-C5B6220D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1DF950-7D1F-4C74-AF99-A82721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BF538-65AC-4F60-84E9-12CF84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75B0359-0A78-4E11-9E94-21B3CF5C5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8D7D-A601-43F8-A025-2B3F90CD11D6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334C26E-D529-4A55-B295-FC6200EF9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D662323-473F-4490-9EAB-D14D871AA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8D90C-A563-4C28-8B78-A5DE6F5B4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9102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2B6E2-C542-4B6D-96D3-210181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9928D5F-37D7-40A7-8FB5-874D2CBF1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9576C-CD15-4706-B484-711C9A104166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C1344AC-9484-4E33-A0A8-50EFF540B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CAADA7-E15A-4B32-8A4E-1F3DF1728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E5D8-B01F-4070-85EE-E21BFB58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90576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241EE2A-CBE9-4575-9EF5-03128D2F2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DF00-F42D-4543-BC4C-EF83ECDE761C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4FB5DFB-5A78-4A71-A2C6-AE0F71F9A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776CF69-7A0E-4F5F-AB17-07E34912D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F8E-1DA3-4DBC-914B-04BC6FBB9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7459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49C5-7027-4B1E-811A-2FAFA88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3166C-5051-4120-94D6-EE17513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6E88F-B87E-4F5B-BC68-4FD64EFD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27B7BF3-7321-4A8C-B8DC-6152E20FF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F181-7896-4453-82A2-05BD98F586D5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6382179-D198-4BC1-83CF-30D2C876F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9363E07-03E8-4D1E-8CBA-818EEB23C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626A3-2F13-4AF7-878C-63399535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85424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1F95-37BB-451B-938E-544239B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18ABC-7B05-4569-BA3A-FB047FE68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68F9D-E256-4D5F-BF6E-40D4185D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38B22C-11BF-4984-A0B0-7D1E0C4A4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5BA4-23C2-4BF5-B4A3-BC44A4108F01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60C67AE-E9DC-4C10-AB15-53FE97CFF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8F744D6-F7A7-41FE-A333-8876CF743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12C8-A994-4FBE-9AAB-BFF1A8F2E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64233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591C66C-7F27-4C44-B9DE-F098CD547B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1AA90A29-EEF1-44E2-BF89-0EE797B4C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71D9731-5F50-48B5-A689-F03A9B45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3457249-B7D1-47A8-BF73-27E19D98E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0C1FC085-14F5-44AA-B540-C2F7A9AC8321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C89E836A-BF91-4D0D-B1E1-093001BD0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9E49633-9E47-403D-B61D-337DF5046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2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3D32DC26-CB3B-4427-8150-B8E6EF0D9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id="{270D89EB-543E-4C5B-88CE-523CC3F9361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Freeform 47">
            <a:extLst>
              <a:ext uri="{FF2B5EF4-FFF2-40B4-BE49-F238E27FC236}">
                <a16:creationId xmlns:a16="http://schemas.microsoft.com/office/drawing/2014/main" id="{49CC6BE4-0ACD-4947-B907-C03ECF80B007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8">
            <a:extLst>
              <a:ext uri="{FF2B5EF4-FFF2-40B4-BE49-F238E27FC236}">
                <a16:creationId xmlns:a16="http://schemas.microsoft.com/office/drawing/2014/main" id="{49A0380C-1D76-4DD3-853E-0D51966E126B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:a16="http://schemas.microsoft.com/office/drawing/2014/main" id="{1FB5FE50-356B-4BA7-A86D-F3C6D4145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:a16="http://schemas.microsoft.com/office/drawing/2014/main" id="{2578608E-C4D2-481C-9CBB-6F818725F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:a16="http://schemas.microsoft.com/office/drawing/2014/main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:a16="http://schemas.microsoft.com/office/drawing/2014/main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:a16="http://schemas.microsoft.com/office/drawing/2014/main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2A9B676-0347-4481-9197-E551675E98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:a16="http://schemas.microsoft.com/office/drawing/2014/main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3075" name="标题 3080">
            <a:extLst>
              <a:ext uri="{FF2B5EF4-FFF2-40B4-BE49-F238E27FC236}">
                <a16:creationId xmlns:a16="http://schemas.microsoft.com/office/drawing/2014/main" id="{1B337F5B-DDC8-4B09-BE5D-095F2A914F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3081">
            <a:extLst>
              <a:ext uri="{FF2B5EF4-FFF2-40B4-BE49-F238E27FC236}">
                <a16:creationId xmlns:a16="http://schemas.microsoft.com/office/drawing/2014/main" id="{55025C4B-7715-4D90-88B3-47B4435B58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:a16="http://schemas.microsoft.com/office/drawing/2014/main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E555F9-7EC0-4CBF-98FA-275D1FDAD974}" type="datetime3">
              <a:rPr lang="zh-CN" altLang="en-US"/>
              <a:pPr>
                <a:defRPr/>
              </a:pPr>
              <a:t>2024年11月10日星期日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:a16="http://schemas.microsoft.com/office/drawing/2014/main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:a16="http://schemas.microsoft.com/office/drawing/2014/main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851BC3-DE1E-4691-8B03-B6DE4B541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椭圆 3117">
            <a:extLst>
              <a:ext uri="{FF2B5EF4-FFF2-40B4-BE49-F238E27FC236}">
                <a16:creationId xmlns:a16="http://schemas.microsoft.com/office/drawing/2014/main" id="{400126F9-4AEC-4E82-AC45-A97C87AF1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>
            <a:extLst>
              <a:ext uri="{FF2B5EF4-FFF2-40B4-BE49-F238E27FC236}">
                <a16:creationId xmlns:a16="http://schemas.microsoft.com/office/drawing/2014/main" id="{3EF6AE73-4DA4-4290-B071-58C54C102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>
            <a:extLst>
              <a:ext uri="{FF2B5EF4-FFF2-40B4-BE49-F238E27FC236}">
                <a16:creationId xmlns:a16="http://schemas.microsoft.com/office/drawing/2014/main" id="{DB35D573-0CEC-4F24-9AEC-A1ECE6C67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image" Target="../media/image1.tmp"/><Relationship Id="rId2" Type="http://schemas.openxmlformats.org/officeDocument/2006/relationships/tags" Target="../tags/tag73.xml"/><Relationship Id="rId16" Type="http://schemas.openxmlformats.org/officeDocument/2006/relationships/image" Target="../media/image9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8.png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image" Target="../media/image1.tmp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2.emf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oleObject" Target="../embeddings/oleObject1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6" Type="http://schemas.openxmlformats.org/officeDocument/2006/relationships/image" Target="../media/image1.tmp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3.wmf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oleObject" Target="../embeddings/oleObject3.bin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6" Type="http://schemas.openxmlformats.org/officeDocument/2006/relationships/image" Target="../media/image1.tmp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5.png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kern="1200" dirty="0">
                <a:solidFill>
                  <a:srgbClr val="3333CC"/>
                </a:solidFill>
                <a:ea typeface="楷体_GB2312" pitchFamily="49" charset="-122"/>
                <a:cs typeface="+mn-cs"/>
              </a:rPr>
              <a:t>规则和最近邻分类器</a:t>
            </a:r>
            <a:endParaRPr lang="zh-CN" altLang="zh-CN" sz="2400" kern="1200" dirty="0">
              <a:solidFill>
                <a:srgbClr val="3333CC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AB1EF-7712-4F8D-BD5B-7C3D0AF71A4A}"/>
              </a:ext>
            </a:extLst>
          </p:cNvPr>
          <p:cNvSpPr txBox="1">
            <a:spLocks noChangeArrowheads="1"/>
          </p:cNvSpPr>
          <p:nvPr/>
        </p:nvSpPr>
        <p:spPr>
          <a:xfrm>
            <a:off x="1187450" y="4221163"/>
            <a:ext cx="701040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kumimoji="0"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r>
              <a:rPr kumimoji="0"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主讲人：丁兆云</a:t>
            </a:r>
            <a:endParaRPr kumimoji="0"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0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E7CC932-62F1-4D18-9E56-5BE177F37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DCB9FD-0DD8-457C-B3EF-AE39B305980F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A94F53F-F9DE-4236-A7C8-7908FE7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26E-A6D7-45C7-B4DF-9748F4CF169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4672FB89-27AD-4037-8ED6-080552AAF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1.5.4</a:t>
            </a:r>
            <a:r>
              <a:rPr lang="zh-CN" altLang="en-US" dirty="0"/>
              <a:t>规则评估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921B17CD-EE1D-4726-8E7C-0F2DAC2E5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10443"/>
            <a:ext cx="8458200" cy="4837113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Laplace</a:t>
            </a:r>
            <a:r>
              <a:rPr lang="zh-CN" altLang="en-US" dirty="0"/>
              <a:t>估计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i="1" baseline="-25000" dirty="0"/>
              <a:t>+</a:t>
            </a:r>
            <a:r>
              <a:rPr lang="zh-CN" altLang="en-US" dirty="0"/>
              <a:t>是被规则覆盖的的正例数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zh-CN" altLang="en-US" dirty="0"/>
              <a:t>是被规则覆盖的样例数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p</a:t>
            </a:r>
            <a:r>
              <a:rPr lang="en-US" altLang="zh-CN" i="1" baseline="-25000" dirty="0"/>
              <a:t>+</a:t>
            </a:r>
            <a:r>
              <a:rPr lang="zh-CN" altLang="en-US" dirty="0"/>
              <a:t>是正例的先验概率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AF38E910-0C47-4DFD-9CD0-F75AB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28682" name="文本框 9">
            <a:extLst>
              <a:ext uri="{FF2B5EF4-FFF2-40B4-BE49-F238E27FC236}">
                <a16:creationId xmlns:a16="http://schemas.microsoft.com/office/drawing/2014/main" id="{37C5C628-45E8-44F2-B546-20FEF1B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71430-109B-4B74-AE0F-CBF66E3EEE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3428999"/>
            <a:ext cx="2526855" cy="504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8E274E-026D-4F4C-9096-8EB2A60CE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27" y="3889746"/>
            <a:ext cx="4362161" cy="449169"/>
          </a:xfrm>
          <a:prstGeom prst="rect">
            <a:avLst/>
          </a:prstGeom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3524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551723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简单理解：</a:t>
            </a:r>
            <a:r>
              <a:rPr lang="en-US" altLang="zh-CN" b="1" dirty="0">
                <a:solidFill>
                  <a:srgbClr val="FF0000"/>
                </a:solidFill>
              </a:rPr>
              <a:t>Laplace</a:t>
            </a:r>
            <a:r>
              <a:rPr lang="zh-CN" altLang="en-US" b="1" dirty="0">
                <a:solidFill>
                  <a:srgbClr val="FF0000"/>
                </a:solidFill>
              </a:rPr>
              <a:t>估计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即为准确率的平滑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3851920" y="5814417"/>
            <a:ext cx="432048" cy="3508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3812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4427984" y="386104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Laplace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估计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0443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Laplace</a:t>
            </a:r>
            <a:r>
              <a:rPr lang="zh-CN" altLang="en-US" dirty="0"/>
              <a:t>估计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i="1" baseline="-25000" dirty="0"/>
              <a:t>+</a:t>
            </a:r>
            <a:r>
              <a:rPr lang="zh-CN" altLang="en-US" dirty="0"/>
              <a:t>是被规则覆盖的的正例数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zh-CN" altLang="en-US" dirty="0"/>
              <a:t>是被规则覆盖的样例数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p</a:t>
            </a:r>
            <a:r>
              <a:rPr lang="en-US" altLang="zh-CN" i="1" baseline="-25000" dirty="0"/>
              <a:t>+</a:t>
            </a:r>
            <a:r>
              <a:rPr lang="zh-CN" altLang="en-US" dirty="0"/>
              <a:t>是正例的先验概率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271430-109B-4B74-AE0F-CBF66E3EEE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3428999"/>
            <a:ext cx="2526855" cy="5040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8E274E-026D-4F4C-9096-8EB2A60CE05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27" y="3889746"/>
            <a:ext cx="4362161" cy="44916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3524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83968" y="551723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简单理解：</a:t>
            </a:r>
            <a:r>
              <a:rPr lang="en-US" altLang="zh-CN" b="1" dirty="0">
                <a:solidFill>
                  <a:srgbClr val="FF0000"/>
                </a:solidFill>
              </a:rPr>
              <a:t>Laplace</a:t>
            </a:r>
            <a:r>
              <a:rPr lang="zh-CN" altLang="en-US" b="1" dirty="0">
                <a:solidFill>
                  <a:srgbClr val="FF0000"/>
                </a:solidFill>
              </a:rPr>
              <a:t>估计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即为准确率的平滑</a:t>
            </a:r>
          </a:p>
        </p:txBody>
      </p:sp>
      <p:sp>
        <p:nvSpPr>
          <p:cNvPr id="24" name="右箭头 23"/>
          <p:cNvSpPr/>
          <p:nvPr/>
        </p:nvSpPr>
        <p:spPr bwMode="auto">
          <a:xfrm>
            <a:off x="3851920" y="5814417"/>
            <a:ext cx="432048" cy="3508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68340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Knn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分类属于下面哪一类</a:t>
            </a: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急切学习</a:t>
            </a: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惰性学习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1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96689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74435">
            <a:extLst>
              <a:ext uri="{FF2B5EF4-FFF2-40B4-BE49-F238E27FC236}">
                <a16:creationId xmlns:a16="http://schemas.microsoft.com/office/drawing/2014/main" id="{B2DE97C6-62AB-406D-A74F-33ADEFFD8A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内容提纲</a:t>
            </a:r>
          </a:p>
        </p:txBody>
      </p:sp>
      <p:sp>
        <p:nvSpPr>
          <p:cNvPr id="9219" name="副标题 274436">
            <a:extLst>
              <a:ext uri="{FF2B5EF4-FFF2-40B4-BE49-F238E27FC236}">
                <a16:creationId xmlns:a16="http://schemas.microsoft.com/office/drawing/2014/main" id="{A18D6058-6563-4998-851B-24DC87F2FD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0850" y="3716338"/>
            <a:ext cx="4318000" cy="1922462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基于规则的分类</a:t>
            </a:r>
          </a:p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急切学习与惰性学习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/>
            <a:r>
              <a:rPr lang="zh-CN" altLang="en-US" sz="2400" dirty="0">
                <a:solidFill>
                  <a:schemeClr val="tx2"/>
                </a:solidFill>
              </a:rPr>
              <a:t>最近邻分类器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25E8EB-41E3-4995-8960-566A92854DE3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6103B-9F67-4A5C-AAC5-18661B256EB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根据规则集，灰熊属于什么类别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鸟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鱼</a:t>
            </a: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哺乳</a:t>
            </a: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爬行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5" name="矩形 24"/>
          <p:cNvSpPr/>
          <p:nvPr/>
        </p:nvSpPr>
        <p:spPr>
          <a:xfrm>
            <a:off x="2862064" y="3175808"/>
            <a:ext cx="5670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（飞行动物 </a:t>
            </a:r>
            <a:r>
              <a:rPr lang="en-US" altLang="zh-CN" sz="1800" dirty="0"/>
              <a:t>= </a:t>
            </a:r>
            <a:r>
              <a:rPr lang="zh-CN" altLang="en-US" sz="1800" dirty="0"/>
              <a:t>是）→ 鸟类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（水生动物 </a:t>
            </a:r>
            <a:r>
              <a:rPr lang="en-US" altLang="zh-CN" sz="1800" dirty="0"/>
              <a:t>= </a:t>
            </a:r>
            <a:r>
              <a:rPr lang="zh-CN" altLang="en-US" sz="1800" dirty="0"/>
              <a:t>是）→ 鱼类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是）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（体温 </a:t>
            </a:r>
            <a:r>
              <a:rPr lang="en-US" altLang="zh-CN" sz="1800" dirty="0"/>
              <a:t>= </a:t>
            </a:r>
            <a:r>
              <a:rPr lang="zh-CN" altLang="en-US" sz="1800" dirty="0"/>
              <a:t>恒温）→ 哺乳类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（飞行动物 </a:t>
            </a:r>
            <a:r>
              <a:rPr lang="en-US" altLang="zh-CN" sz="1800" dirty="0"/>
              <a:t>= </a:t>
            </a:r>
            <a:r>
              <a:rPr lang="zh-CN" altLang="en-US" sz="1800" dirty="0"/>
              <a:t>否）→ 爬行类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5</a:t>
            </a:r>
            <a:r>
              <a:rPr lang="zh-CN" altLang="en-US" sz="1800" dirty="0"/>
              <a:t>：（水生动物 </a:t>
            </a:r>
            <a:r>
              <a:rPr lang="en-US" altLang="zh-CN" sz="1800" dirty="0"/>
              <a:t>= </a:t>
            </a:r>
            <a:r>
              <a:rPr lang="zh-CN" altLang="en-US" sz="1800" dirty="0"/>
              <a:t>半）→ 两栖类</a:t>
            </a:r>
          </a:p>
        </p:txBody>
      </p:sp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09018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规则分类具有下列哪些特征</a:t>
            </a: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互斥规则集</a:t>
            </a: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非互斥规则集</a:t>
            </a: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穷举规则集</a:t>
            </a:r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非穷举规则集</a:t>
            </a: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</a:p>
          </p:txBody>
        </p:sp>
        <p:sp>
          <p:nvSpPr>
            <p:cNvPr id="2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150547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>
            <a:extLst>
              <a:ext uri="{FF2B5EF4-FFF2-40B4-BE49-F238E27FC236}">
                <a16:creationId xmlns:a16="http://schemas.microsoft.com/office/drawing/2014/main" id="{71B0FEF2-46F8-4FB0-8EB1-B2ACB79291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A90F91-1409-4C4A-8E6C-9D6534CFB8C3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BA668E65-9BE8-4224-A42B-186561C4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05D95-23D5-4EF2-8368-D433F9D584B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819C403-2D51-4751-B5BD-3ED7D8D9B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1.4.1</a:t>
            </a:r>
            <a:r>
              <a:rPr lang="zh-CN" altLang="en-US" dirty="0"/>
              <a:t>有序规则集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E6E57720-8356-4C44-A3C8-AE2B3C045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根据规则优先权将规则排序定秩（</a:t>
            </a:r>
            <a:r>
              <a:rPr lang="en-US" altLang="zh-CN"/>
              <a:t>rank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有序规则集又成决策表（</a:t>
            </a:r>
            <a:r>
              <a:rPr lang="en-US" altLang="zh-CN"/>
              <a:t>decision list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对记录进行分类时</a:t>
            </a:r>
          </a:p>
          <a:p>
            <a:pPr lvl="1" eaLnBrk="1" hangingPunct="1"/>
            <a:r>
              <a:rPr lang="zh-CN" altLang="en-US"/>
              <a:t>由被触发的，具有最高秩的规则确定记录的类标号</a:t>
            </a:r>
          </a:p>
          <a:p>
            <a:pPr lvl="1" eaLnBrk="1" hangingPunct="1"/>
            <a:r>
              <a:rPr lang="zh-CN" altLang="en-US"/>
              <a:t>如果没有规则被触发，则指派到缺省类</a:t>
            </a:r>
          </a:p>
        </p:txBody>
      </p:sp>
      <p:grpSp>
        <p:nvGrpSpPr>
          <p:cNvPr id="18439" name="Group 47">
            <a:extLst>
              <a:ext uri="{FF2B5EF4-FFF2-40B4-BE49-F238E27FC236}">
                <a16:creationId xmlns:a16="http://schemas.microsoft.com/office/drawing/2014/main" id="{E9ED8D2B-4C5F-40AC-883A-6F986BCDC9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8137525" cy="2389188"/>
            <a:chOff x="384" y="2160"/>
            <a:chExt cx="5126" cy="1505"/>
          </a:xfrm>
        </p:grpSpPr>
        <p:sp>
          <p:nvSpPr>
            <p:cNvPr id="18441" name="Rectangle 4">
              <a:extLst>
                <a:ext uri="{FF2B5EF4-FFF2-40B4-BE49-F238E27FC236}">
                  <a16:creationId xmlns:a16="http://schemas.microsoft.com/office/drawing/2014/main" id="{421D368C-EDAD-468F-94FC-69411EDC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60"/>
              <a:ext cx="3888" cy="11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1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（飞行动物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是）→ 鸟类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2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（水生动物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是）→ 鱼类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3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（体温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恒温）→ 哺乳类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4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（飞行动物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否）→ 爬行类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5</a:t>
              </a:r>
              <a:r>
                <a:rPr lang="zh-CN" altLang="en-US" sz="1800" dirty="0"/>
                <a:t>：（水生动物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半）→ 两栖类</a:t>
              </a:r>
            </a:p>
          </p:txBody>
        </p:sp>
        <p:sp>
          <p:nvSpPr>
            <p:cNvPr id="18442" name="Line 6">
              <a:extLst>
                <a:ext uri="{FF2B5EF4-FFF2-40B4-BE49-F238E27FC236}">
                  <a16:creationId xmlns:a16="http://schemas.microsoft.com/office/drawing/2014/main" id="{70FF8E31-81D9-4210-A879-176D8AED7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931"/>
              <a:ext cx="6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7">
              <a:extLst>
                <a:ext uri="{FF2B5EF4-FFF2-40B4-BE49-F238E27FC236}">
                  <a16:creationId xmlns:a16="http://schemas.microsoft.com/office/drawing/2014/main" id="{9B5C6669-E2F1-452E-AF14-B4ED2BC20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93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8">
              <a:extLst>
                <a:ext uri="{FF2B5EF4-FFF2-40B4-BE49-F238E27FC236}">
                  <a16:creationId xmlns:a16="http://schemas.microsoft.com/office/drawing/2014/main" id="{B7A2414F-30C2-434D-940E-DCC449EB9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112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9">
              <a:extLst>
                <a:ext uri="{FF2B5EF4-FFF2-40B4-BE49-F238E27FC236}">
                  <a16:creationId xmlns:a16="http://schemas.microsoft.com/office/drawing/2014/main" id="{4CF5939F-5B59-485D-8E72-2C23BF5A1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11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AutoShape 10">
              <a:extLst>
                <a:ext uri="{FF2B5EF4-FFF2-40B4-BE49-F238E27FC236}">
                  <a16:creationId xmlns:a16="http://schemas.microsoft.com/office/drawing/2014/main" id="{00CCE6DC-8177-47D5-9322-2E20A83B8A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" y="3385"/>
              <a:ext cx="512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12">
              <a:extLst>
                <a:ext uri="{FF2B5EF4-FFF2-40B4-BE49-F238E27FC236}">
                  <a16:creationId xmlns:a16="http://schemas.microsoft.com/office/drawing/2014/main" id="{E5B63426-FB9B-47BF-9C6E-CD4C17C6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3389"/>
              <a:ext cx="5117" cy="12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48" name="Rectangle 13">
              <a:extLst>
                <a:ext uri="{FF2B5EF4-FFF2-40B4-BE49-F238E27FC236}">
                  <a16:creationId xmlns:a16="http://schemas.microsoft.com/office/drawing/2014/main" id="{78E4EDF9-674A-4123-B10E-2F61C19D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3387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名称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49" name="Rectangle 14">
              <a:extLst>
                <a:ext uri="{FF2B5EF4-FFF2-40B4-BE49-F238E27FC236}">
                  <a16:creationId xmlns:a16="http://schemas.microsoft.com/office/drawing/2014/main" id="{8DEF0DD3-DF76-4B4B-BE7C-9D1EE55A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385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体温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0" name="Rectangle 15">
              <a:extLst>
                <a:ext uri="{FF2B5EF4-FFF2-40B4-BE49-F238E27FC236}">
                  <a16:creationId xmlns:a16="http://schemas.microsoft.com/office/drawing/2014/main" id="{6228E01B-2236-4AC2-BAD7-0D582F0D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385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胎生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1" name="Rectangle 16">
              <a:extLst>
                <a:ext uri="{FF2B5EF4-FFF2-40B4-BE49-F238E27FC236}">
                  <a16:creationId xmlns:a16="http://schemas.microsoft.com/office/drawing/2014/main" id="{1093D9AD-BE0C-4016-B249-DC885F75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3387"/>
              <a:ext cx="4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飞行动物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2" name="Rectangle 17">
              <a:extLst>
                <a:ext uri="{FF2B5EF4-FFF2-40B4-BE49-F238E27FC236}">
                  <a16:creationId xmlns:a16="http://schemas.microsoft.com/office/drawing/2014/main" id="{5E1DB3C4-9D59-4E89-9196-10E0B9459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385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水生动物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3" name="Rectangle 18">
              <a:extLst>
                <a:ext uri="{FF2B5EF4-FFF2-40B4-BE49-F238E27FC236}">
                  <a16:creationId xmlns:a16="http://schemas.microsoft.com/office/drawing/2014/main" id="{95BD8260-E151-4559-ABA7-1DD5B915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385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类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4" name="Rectangle 19">
              <a:extLst>
                <a:ext uri="{FF2B5EF4-FFF2-40B4-BE49-F238E27FC236}">
                  <a16:creationId xmlns:a16="http://schemas.microsoft.com/office/drawing/2014/main" id="{297EEF6E-D842-4AA2-AB8C-4B2B59D1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521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海龟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5" name="Rectangle 20">
              <a:extLst>
                <a:ext uri="{FF2B5EF4-FFF2-40B4-BE49-F238E27FC236}">
                  <a16:creationId xmlns:a16="http://schemas.microsoft.com/office/drawing/2014/main" id="{1561952A-C928-4093-8ACE-968DA3A1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521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冷血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6" name="Rectangle 21">
              <a:extLst>
                <a:ext uri="{FF2B5EF4-FFF2-40B4-BE49-F238E27FC236}">
                  <a16:creationId xmlns:a16="http://schemas.microsoft.com/office/drawing/2014/main" id="{E78EC973-774F-4B7D-8522-2086BC07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513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7" name="Rectangle 22">
              <a:extLst>
                <a:ext uri="{FF2B5EF4-FFF2-40B4-BE49-F238E27FC236}">
                  <a16:creationId xmlns:a16="http://schemas.microsoft.com/office/drawing/2014/main" id="{A22EE2EF-33F9-42D1-ABC5-537F349DD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513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8" name="Rectangle 23">
              <a:extLst>
                <a:ext uri="{FF2B5EF4-FFF2-40B4-BE49-F238E27FC236}">
                  <a16:creationId xmlns:a16="http://schemas.microsoft.com/office/drawing/2014/main" id="{CEB7F97D-A885-4DB9-8675-137C163D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52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半水生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9" name="Rectangle 24">
              <a:extLst>
                <a:ext uri="{FF2B5EF4-FFF2-40B4-BE49-F238E27FC236}">
                  <a16:creationId xmlns:a16="http://schemas.microsoft.com/office/drawing/2014/main" id="{9966E66F-0B12-4CD3-854A-C82519C02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351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zh-CN" sz="2400" b="0">
                <a:latin typeface="Tahoma" panose="020B0604030504040204" pitchFamily="34" charset="0"/>
              </a:endParaRPr>
            </a:p>
          </p:txBody>
        </p:sp>
        <p:sp>
          <p:nvSpPr>
            <p:cNvPr id="18460" name="Line 25">
              <a:extLst>
                <a:ext uri="{FF2B5EF4-FFF2-40B4-BE49-F238E27FC236}">
                  <a16:creationId xmlns:a16="http://schemas.microsoft.com/office/drawing/2014/main" id="{6B674580-D2A4-4349-B166-74D4F53D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85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7">
              <a:extLst>
                <a:ext uri="{FF2B5EF4-FFF2-40B4-BE49-F238E27FC236}">
                  <a16:creationId xmlns:a16="http://schemas.microsoft.com/office/drawing/2014/main" id="{B3E03F35-1223-445D-A64F-51DAE34C5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Rectangle 28">
              <a:extLst>
                <a:ext uri="{FF2B5EF4-FFF2-40B4-BE49-F238E27FC236}">
                  <a16:creationId xmlns:a16="http://schemas.microsoft.com/office/drawing/2014/main" id="{105994C3-841F-4D08-9BC8-565291C0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3" name="Line 29">
              <a:extLst>
                <a:ext uri="{FF2B5EF4-FFF2-40B4-BE49-F238E27FC236}">
                  <a16:creationId xmlns:a16="http://schemas.microsoft.com/office/drawing/2014/main" id="{824552D4-17CD-47BD-BB12-54E5973D2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Rectangle 30">
              <a:extLst>
                <a:ext uri="{FF2B5EF4-FFF2-40B4-BE49-F238E27FC236}">
                  <a16:creationId xmlns:a16="http://schemas.microsoft.com/office/drawing/2014/main" id="{1DE352FE-3763-4E32-B7E0-021E5A146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5" name="Line 31">
              <a:extLst>
                <a:ext uri="{FF2B5EF4-FFF2-40B4-BE49-F238E27FC236}">
                  <a16:creationId xmlns:a16="http://schemas.microsoft.com/office/drawing/2014/main" id="{AF15E0F4-1048-4F12-B5B4-37BD6221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Rectangle 32">
              <a:extLst>
                <a:ext uri="{FF2B5EF4-FFF2-40B4-BE49-F238E27FC236}">
                  <a16:creationId xmlns:a16="http://schemas.microsoft.com/office/drawing/2014/main" id="{4E61F002-39FE-4296-9BF1-2B1C63E9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7" name="Line 33">
              <a:extLst>
                <a:ext uri="{FF2B5EF4-FFF2-40B4-BE49-F238E27FC236}">
                  <a16:creationId xmlns:a16="http://schemas.microsoft.com/office/drawing/2014/main" id="{E0E0299C-B3DF-4798-B6D9-DEC362776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Rectangle 34">
              <a:extLst>
                <a:ext uri="{FF2B5EF4-FFF2-40B4-BE49-F238E27FC236}">
                  <a16:creationId xmlns:a16="http://schemas.microsoft.com/office/drawing/2014/main" id="{8359FA35-5A87-4942-926D-8E84F1BC5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9" name="Line 35">
              <a:extLst>
                <a:ext uri="{FF2B5EF4-FFF2-40B4-BE49-F238E27FC236}">
                  <a16:creationId xmlns:a16="http://schemas.microsoft.com/office/drawing/2014/main" id="{77451A88-52B5-4BB7-B28F-B033EE1C1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Rectangle 36">
              <a:extLst>
                <a:ext uri="{FF2B5EF4-FFF2-40B4-BE49-F238E27FC236}">
                  <a16:creationId xmlns:a16="http://schemas.microsoft.com/office/drawing/2014/main" id="{16C92739-95BD-4C62-80D4-2A2CB860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1" name="Line 37">
              <a:extLst>
                <a:ext uri="{FF2B5EF4-FFF2-40B4-BE49-F238E27FC236}">
                  <a16:creationId xmlns:a16="http://schemas.microsoft.com/office/drawing/2014/main" id="{258AE0E3-E10B-42C0-A635-E4ECA8662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Rectangle 40">
              <a:extLst>
                <a:ext uri="{FF2B5EF4-FFF2-40B4-BE49-F238E27FC236}">
                  <a16:creationId xmlns:a16="http://schemas.microsoft.com/office/drawing/2014/main" id="{EFCFE39C-6160-4395-9BCA-F0D42D2B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385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3" name="Rectangle 42">
              <a:extLst>
                <a:ext uri="{FF2B5EF4-FFF2-40B4-BE49-F238E27FC236}">
                  <a16:creationId xmlns:a16="http://schemas.microsoft.com/office/drawing/2014/main" id="{500046AC-1FB4-4AA1-94AC-881E6C61F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509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4" name="Rectangle 44">
              <a:extLst>
                <a:ext uri="{FF2B5EF4-FFF2-40B4-BE49-F238E27FC236}">
                  <a16:creationId xmlns:a16="http://schemas.microsoft.com/office/drawing/2014/main" id="{4991E95F-E150-44B6-AF94-A8988E81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647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</p:grpSp>
      <p:sp>
        <p:nvSpPr>
          <p:cNvPr id="18440" name="文本框 41">
            <a:extLst>
              <a:ext uri="{FF2B5EF4-FFF2-40B4-BE49-F238E27FC236}">
                <a16:creationId xmlns:a16="http://schemas.microsoft.com/office/drawing/2014/main" id="{FD7C0DF0-B842-46F2-A9DE-97A7D0A8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25E8EB-41E3-4995-8960-566A92854DE3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6103B-9F67-4A5C-AAC5-18661B256EB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2267744" y="299695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79857BE9-EB4E-4E45-A235-D8341DB5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2060575"/>
          <a:ext cx="41529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7043369" imgH="5606614" progId="Visio.Drawing.6">
                  <p:embed/>
                </p:oleObj>
              </mc:Choice>
              <mc:Fallback>
                <p:oleObj name="Visio" r:id="rId12" imgW="7043369" imgH="560661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060575"/>
                        <a:ext cx="4152900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25785AD8-A78C-4D96-A1EB-FF7EAE6C6839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455104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R1</a:t>
            </a:r>
            <a:r>
              <a:rPr lang="zh-CN" altLang="en-US" dirty="0"/>
              <a:t>：</a:t>
            </a:r>
            <a:r>
              <a:rPr lang="en-US" altLang="zh-CN" dirty="0"/>
              <a:t>12/15=80%</a:t>
            </a:r>
          </a:p>
          <a:p>
            <a:r>
              <a:rPr lang="en-US" altLang="zh-CN" dirty="0"/>
              <a:t>R2</a:t>
            </a:r>
            <a:r>
              <a:rPr lang="zh-CN" altLang="en-US" dirty="0"/>
              <a:t>：</a:t>
            </a:r>
            <a:r>
              <a:rPr lang="en-US" altLang="zh-CN" dirty="0"/>
              <a:t>7/10=70%</a:t>
            </a:r>
          </a:p>
          <a:p>
            <a:r>
              <a:rPr lang="en-US" altLang="zh-CN" dirty="0"/>
              <a:t>R3</a:t>
            </a:r>
            <a:r>
              <a:rPr lang="zh-CN" altLang="en-US" dirty="0"/>
              <a:t>：</a:t>
            </a:r>
            <a:r>
              <a:rPr lang="en-US" altLang="zh-CN" dirty="0"/>
              <a:t>8/12=66.7%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）产生</a:t>
            </a:r>
            <a:r>
              <a:rPr lang="en-US" altLang="zh-CN" dirty="0"/>
              <a:t>R1</a:t>
            </a:r>
            <a:r>
              <a:rPr lang="zh-CN" altLang="en-US" dirty="0"/>
              <a:t>（第一步）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）产生</a:t>
            </a:r>
            <a:r>
              <a:rPr lang="en-US" altLang="zh-CN" dirty="0"/>
              <a:t>R2</a:t>
            </a:r>
            <a:r>
              <a:rPr lang="zh-CN" altLang="en-US" dirty="0"/>
              <a:t>？</a:t>
            </a:r>
            <a:r>
              <a:rPr lang="en-US" altLang="zh-CN" dirty="0"/>
              <a:t>R3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R1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U  R2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19/25=76%</a:t>
            </a:r>
          </a:p>
          <a:p>
            <a:pPr lvl="1"/>
            <a:r>
              <a:rPr lang="en-US" altLang="zh-CN" dirty="0"/>
              <a:t>R1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U  R3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4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081357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7276256" y="2693342"/>
            <a:ext cx="119623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7276256" y="3618239"/>
            <a:ext cx="263384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745857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745857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准确率</a:t>
            </a:r>
          </a:p>
          <a:p>
            <a:pPr lvl="1" eaLnBrk="1" hangingPunct="1"/>
            <a:r>
              <a:rPr lang="en-US" altLang="zh-CN" dirty="0"/>
              <a:t>Accuracy</a:t>
            </a:r>
          </a:p>
          <a:p>
            <a:pPr lvl="1" eaLnBrk="1" hangingPunct="1"/>
            <a:endParaRPr lang="en-US" altLang="zh-CN" dirty="0"/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CN" i="1" dirty="0"/>
              <a:t>n : </a:t>
            </a:r>
            <a:r>
              <a:rPr kumimoji="0" lang="zh-CN" altLang="en-US" dirty="0"/>
              <a:t>被规则覆盖的实例数</a:t>
            </a:r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CN" i="1" dirty="0" err="1"/>
              <a:t>n</a:t>
            </a:r>
            <a:r>
              <a:rPr kumimoji="0" lang="en-US" altLang="zh-CN" i="1" baseline="-25000" dirty="0" err="1"/>
              <a:t>c</a:t>
            </a:r>
            <a:r>
              <a:rPr kumimoji="0" lang="en-US" altLang="zh-CN" i="1" dirty="0"/>
              <a:t> : </a:t>
            </a:r>
            <a:r>
              <a:rPr kumimoji="0" lang="zh-CN" altLang="en-US" dirty="0"/>
              <a:t>被规则正确分类的实例数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C8865179-82A6-4316-855B-464EF50DE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484313"/>
          <a:ext cx="7096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057" imgH="393529" progId="Equation.3">
                  <p:embed/>
                </p:oleObj>
              </mc:Choice>
              <mc:Fallback>
                <p:oleObj name="Equation" r:id="rId14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84313"/>
                        <a:ext cx="7096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25C18D10-4633-41AE-82A8-2BFB8C31FF21}"/>
              </a:ext>
            </a:extLst>
          </p:cNvPr>
          <p:cNvSpPr/>
          <p:nvPr/>
        </p:nvSpPr>
        <p:spPr>
          <a:xfrm>
            <a:off x="5651111" y="1627920"/>
            <a:ext cx="48617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000" dirty="0"/>
              <a:t>Acc(</a:t>
            </a:r>
            <a:r>
              <a:rPr lang="en-AU" altLang="zh-CN" sz="2000" dirty="0"/>
              <a:t>r</a:t>
            </a:r>
            <a:r>
              <a:rPr lang="en-AU" altLang="zh-CN" sz="2000" baseline="-25000" dirty="0"/>
              <a:t>1</a:t>
            </a:r>
            <a:r>
              <a:rPr lang="en-AU" altLang="zh-CN" sz="2000" dirty="0"/>
              <a:t>): </a:t>
            </a:r>
            <a:r>
              <a:rPr lang="en-US" altLang="zh-CN" sz="2000" dirty="0"/>
              <a:t>90.9%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 err="1">
                <a:solidFill>
                  <a:srgbClr val="FF0000"/>
                </a:solidFill>
              </a:rPr>
              <a:t>Acc</a:t>
            </a:r>
            <a:r>
              <a:rPr lang="en-AU" altLang="zh-CN" sz="2000" dirty="0">
                <a:solidFill>
                  <a:srgbClr val="FF0000"/>
                </a:solidFill>
              </a:rPr>
              <a:t>(r</a:t>
            </a:r>
            <a:r>
              <a:rPr lang="en-AU" altLang="zh-CN" sz="2000" baseline="-25000" dirty="0">
                <a:solidFill>
                  <a:srgbClr val="FF0000"/>
                </a:solidFill>
              </a:rPr>
              <a:t>2</a:t>
            </a:r>
            <a:r>
              <a:rPr lang="en-AU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等于多少？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9CD491-3E8A-4220-8FD4-AF8F8E26D71F}"/>
              </a:ext>
            </a:extLst>
          </p:cNvPr>
          <p:cNvSpPr/>
          <p:nvPr/>
        </p:nvSpPr>
        <p:spPr>
          <a:xfrm>
            <a:off x="1835696" y="4226312"/>
            <a:ext cx="4861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086863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435401" y="436510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的似然比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LRS=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16FF6E4-E5F2-46F2-94BA-C17BCF418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50983"/>
              </p:ext>
            </p:extLst>
          </p:nvPr>
        </p:nvGraphicFramePr>
        <p:xfrm>
          <a:off x="1755775" y="2780508"/>
          <a:ext cx="2127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57300" imgH="431800" progId="Equation.3">
                  <p:embed/>
                </p:oleObj>
              </mc:Choice>
              <mc:Fallback>
                <p:oleObj name="公式" r:id="rId13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780508"/>
                        <a:ext cx="2127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5A1232CB-B92E-4877-82E6-2A15C57B6C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344678"/>
            <a:ext cx="8451739" cy="52790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364502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简单理解就是当前规则分类效果比随机效果越高，说明规则越好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0443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似然比 </a:t>
            </a:r>
            <a:r>
              <a:rPr lang="en-US" altLang="zh-CN" dirty="0"/>
              <a:t>LRS</a:t>
            </a:r>
            <a:r>
              <a:rPr lang="zh-CN" altLang="en-US" dirty="0"/>
              <a:t>（越高越好）</a:t>
            </a:r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zh-CN" altLang="en-US" dirty="0"/>
              <a:t>是被规则覆盖的类</a:t>
            </a:r>
            <a:r>
              <a:rPr lang="en-US" altLang="zh-CN" i="1" dirty="0" err="1"/>
              <a:t>i</a:t>
            </a:r>
            <a:r>
              <a:rPr lang="zh-CN" altLang="en-US" dirty="0"/>
              <a:t>的样本的观测频度</a:t>
            </a:r>
          </a:p>
          <a:p>
            <a:pPr lvl="1"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是规则作随机猜测的期望频度</a:t>
            </a: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3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62919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E7CC932-62F1-4D18-9E56-5BE177F37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DCB9FD-0DD8-457C-B3EF-AE39B305980F}" type="datetime3">
              <a:rPr lang="zh-CN" altLang="en-US"/>
              <a:pPr>
                <a:defRPr/>
              </a:pPr>
              <a:t>2024年11月10日星期日</a:t>
            </a:fld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A94F53F-F9DE-4236-A7C8-7908FE7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26E-A6D7-45C7-B4DF-9748F4CF169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4672FB89-27AD-4037-8ED6-080552AAF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1.5.4</a:t>
            </a:r>
            <a:r>
              <a:rPr lang="zh-CN" altLang="en-US" dirty="0"/>
              <a:t>规则评估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921B17CD-EE1D-4726-8E7C-0F2DAC2E5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10443"/>
            <a:ext cx="8458200" cy="4837113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似然比 </a:t>
            </a:r>
            <a:r>
              <a:rPr lang="en-US" altLang="zh-CN" dirty="0"/>
              <a:t>LRS</a:t>
            </a:r>
            <a:r>
              <a:rPr lang="zh-CN" altLang="en-US" dirty="0"/>
              <a:t>（越高越好）</a:t>
            </a:r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zh-CN" altLang="en-US" dirty="0"/>
              <a:t>是被规则覆盖的类</a:t>
            </a:r>
            <a:r>
              <a:rPr lang="en-US" altLang="zh-CN" i="1" dirty="0" err="1"/>
              <a:t>i</a:t>
            </a:r>
            <a:r>
              <a:rPr lang="zh-CN" altLang="en-US" dirty="0"/>
              <a:t>的样本的观测频度</a:t>
            </a:r>
          </a:p>
          <a:p>
            <a:pPr lvl="1"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是规则作随机猜测的期望频度</a:t>
            </a: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AF38E910-0C47-4DFD-9CD0-F75AB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28681" name="Object 8">
            <a:extLst>
              <a:ext uri="{FF2B5EF4-FFF2-40B4-BE49-F238E27FC236}">
                <a16:creationId xmlns:a16="http://schemas.microsoft.com/office/drawing/2014/main" id="{816FF6E4-E5F2-46F2-94BA-C17BCF418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50474"/>
              </p:ext>
            </p:extLst>
          </p:nvPr>
        </p:nvGraphicFramePr>
        <p:xfrm>
          <a:off x="1755775" y="2780508"/>
          <a:ext cx="2127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57300" imgH="431800" progId="Equation.3">
                  <p:embed/>
                </p:oleObj>
              </mc:Choice>
              <mc:Fallback>
                <p:oleObj name="公式" r:id="rId5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780508"/>
                        <a:ext cx="2127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文本框 9">
            <a:extLst>
              <a:ext uri="{FF2B5EF4-FFF2-40B4-BE49-F238E27FC236}">
                <a16:creationId xmlns:a16="http://schemas.microsoft.com/office/drawing/2014/main" id="{37C5C628-45E8-44F2-B546-20FEF1B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1232CB-B92E-4877-82E6-2A15C57B6C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344678"/>
            <a:ext cx="8451739" cy="5279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F4B4C8-8FFB-4ADF-83BA-85E07FD354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277363"/>
            <a:ext cx="7925602" cy="5279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364502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简单理解就是当前规则分类效果比随机效果越高，说明规则越好</a:t>
            </a:r>
          </a:p>
        </p:txBody>
      </p:sp>
    </p:spTree>
    <p:extLst>
      <p:ext uri="{BB962C8B-B14F-4D97-AF65-F5344CB8AC3E}">
        <p14:creationId xmlns:p14="http://schemas.microsoft.com/office/powerpoint/2010/main" val="2072063363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78%&quot;],&quot;CaseSensitive&quot;:false,&quot;FuzzyMatch&quot;:tru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5.66&quot;],&quot;CaseSensitive&quot;:false,&quot;FuzzyMatch&quot;:true}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589.801"/>
  <p:tag name="LATEXADDIN" val="\documentclass{article}&#10;\usepackage{amsmath}&#10;\pagestyle{empty}&#10;\begin{document}&#10;&#10;$LRS(r_1) = 2 \times \left [ 50\times \log_2 \frac{50}{55\times 60/160}  +  5\times \log_2 \frac{5}{55\times 100/160} \right ] = 99.99$&#10;&#10;&#10;\end{document}"/>
  <p:tag name="IGUANATEXSIZE" val="20"/>
  <p:tag name="IGUANATEXCURSOR" val="179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589.801"/>
  <p:tag name="LATEXADDIN" val="\documentclass{article}&#10;\usepackage{amsmath}&#10;\pagestyle{empty}&#10;\begin{document}&#10;&#10;$LRS(r_1) = 2 \times \left [ 50\times \log_2 \frac{50}{55\times 60/160}  +  5\times \log_2 \frac{5}{55\times 100/160} \right ] = 99.99$&#10;&#10;&#10;\end{document}"/>
  <p:tag name="IGUANATEXSIZE" val="20"/>
  <p:tag name="IGUANATEXCURSOR" val="179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366.329"/>
  <p:tag name="LATEXADDIN" val="\documentclass{article}&#10;\usepackage{amsmath}&#10;\pagestyle{empty}&#10;\begin{document}&#10;&#10;$LRS(r_2) = 2 \times \left [ 2\times \log_2 \frac{2}{2\times 60/160}  +  0\times \log_2 \frac{0}{2\times 100/160} \right ] = 5.66$&#10;&#10;&#10;\end{document}"/>
  <p:tag name="IGUANATEXSIZE" val="20"/>
  <p:tag name="IGUANATEXCURSOR" val="2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864.6419"/>
  <p:tag name="LATEXADDIN" val="\documentclass{article}&#10;\usepackage{amsmath}&#10;\pagestyle{empty}&#10;\begin{document}&#10;&#10;$Laplace = \frac{n_+ +1}{n+k}$&#10;&#10;&#10;\end{document}"/>
  <p:tag name="IGUANATEXSIZE" val="20"/>
  <p:tag name="IGUANATEXCURSOR" val="1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65.804"/>
  <p:tag name="LATEXADDIN" val="\documentclass{article}&#10;\usepackage{amsmath}&#10;\pagestyle{empty}&#10;\begin{document}&#10;&#10;$Laplace(r_1) = \frac{50 +1}{55+2} = 0.8947$&#10;&#10;&#10;\end{document}"/>
  <p:tag name="IGUANATEXSIZE" val="20"/>
  <p:tag name="IGUANATEXCURSOR" val="124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75&quot;],&quot;CaseSensitive&quot;:false,&quot;FuzzyMatch&quot;:true}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864.6419"/>
  <p:tag name="LATEXADDIN" val="\documentclass{article}&#10;\usepackage{amsmath}&#10;\pagestyle{empty}&#10;\begin{document}&#10;&#10;$Laplace = \frac{n_+ +1}{n+k}$&#10;&#10;&#10;\end{document}"/>
  <p:tag name="IGUANATEXSIZE" val="20"/>
  <p:tag name="IGUANATEXCURSOR" val="1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65.804"/>
  <p:tag name="LATEXADDIN" val="\documentclass{article}&#10;\usepackage{amsmath}&#10;\pagestyle{empty}&#10;\begin{document}&#10;&#10;$Laplace(r_1) = \frac{50 +1}{55+2} = 0.8947$&#10;&#10;&#10;\end{document}"/>
  <p:tag name="IGUANATEXSIZE" val="20"/>
  <p:tag name="IGUANATEXCURSOR" val="124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10717</TotalTime>
  <Words>928</Words>
  <Application>Microsoft Office PowerPoint</Application>
  <PresentationFormat>全屏显示(4:3)</PresentationFormat>
  <Paragraphs>190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楷体_GB2312</vt:lpstr>
      <vt:lpstr>宋体</vt:lpstr>
      <vt:lpstr>Microsoft Yahei</vt:lpstr>
      <vt:lpstr>Arial</vt:lpstr>
      <vt:lpstr>Arial Black</vt:lpstr>
      <vt:lpstr>Symbol</vt:lpstr>
      <vt:lpstr>Tahoma</vt:lpstr>
      <vt:lpstr>Times New Roman</vt:lpstr>
      <vt:lpstr>Wingdings</vt:lpstr>
      <vt:lpstr>Blends</vt:lpstr>
      <vt:lpstr>1_Pixel</vt:lpstr>
      <vt:lpstr>1_Blends</vt:lpstr>
      <vt:lpstr>Visio</vt:lpstr>
      <vt:lpstr>Equation</vt:lpstr>
      <vt:lpstr>公式</vt:lpstr>
      <vt:lpstr>数据挖掘 Data Mining  规则和最近邻分类器</vt:lpstr>
      <vt:lpstr>内容提纲</vt:lpstr>
      <vt:lpstr>PowerPoint 演示文稿</vt:lpstr>
      <vt:lpstr>PowerPoint 演示文稿</vt:lpstr>
      <vt:lpstr>1.4.1有序规则集</vt:lpstr>
      <vt:lpstr>PowerPoint 演示文稿</vt:lpstr>
      <vt:lpstr>PowerPoint 演示文稿</vt:lpstr>
      <vt:lpstr>PowerPoint 演示文稿</vt:lpstr>
      <vt:lpstr>1.5.4规则评估(续)</vt:lpstr>
      <vt:lpstr>1.5.4规则评估(续)</vt:lpstr>
      <vt:lpstr>PowerPoint 演示文稿</vt:lpstr>
      <vt:lpstr>PowerPoint 演示文稿</vt:lpstr>
    </vt:vector>
  </TitlesOfParts>
  <Company>CS Dept., ZZU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永铭 田</cp:lastModifiedBy>
  <cp:revision>194</cp:revision>
  <dcterms:created xsi:type="dcterms:W3CDTF">2002-07-21T08:37:06Z</dcterms:created>
  <dcterms:modified xsi:type="dcterms:W3CDTF">2024-11-10T07:50:31Z</dcterms:modified>
</cp:coreProperties>
</file>