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3" r:id="rId5"/>
    <p:sldId id="275" r:id="rId6"/>
    <p:sldId id="274" r:id="rId7"/>
    <p:sldId id="284" r:id="rId8"/>
    <p:sldId id="257" r:id="rId9"/>
    <p:sldId id="277" r:id="rId10"/>
    <p:sldId id="268" r:id="rId11"/>
    <p:sldId id="267" r:id="rId12"/>
    <p:sldId id="279" r:id="rId13"/>
    <p:sldId id="260" r:id="rId14"/>
    <p:sldId id="263" r:id="rId15"/>
    <p:sldId id="262" r:id="rId16"/>
    <p:sldId id="281" r:id="rId17"/>
    <p:sldId id="282" r:id="rId18"/>
    <p:sldId id="286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E3C-18EB-4C6D-B867-889974B5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0E0E-C407-49FD-B89C-EDCADA01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0FE5C-7E8A-42E0-9C64-458A48E0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E929E-5711-4D3B-9E77-CE995190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DE3CA-5964-47AC-B2B1-D87BC376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D349-D606-432F-BEC8-91F5D53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D86CC-C4D5-44B1-94F2-FB6F7EA9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B74BA-6868-4201-A7A8-19C5DB63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4857D-1E44-4629-B3F7-DE7FAEC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1CB67-77EB-4E58-B275-D6E803DD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4F1FF-FCB0-459A-AB34-716EEBFF6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C47FD-7E20-47B1-A61A-F27092C3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04C2E-811C-4EB2-97F3-60B87E3A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FD34-7810-4CED-BDAB-8252E28A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BF2C3-4B81-46D5-91A8-38E9BAFA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0383-92E7-4141-8615-1337D82A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633A7-2092-4175-BAB2-AA2D9AA6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835DD-F15D-411B-A5C7-A8C74785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B1266-D717-4010-AD9B-4EEA24B6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0259-9D51-47EF-81D0-D21883D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F903-2D86-4D45-831B-4DC6F177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22C66-897E-4D52-9ADA-B7A85D21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035B0-9A5D-492D-82E1-C370D9E2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701B9-D640-42E5-AFEF-1D054C2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602F2-8DFF-4698-8054-C9B16D6F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8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F894D-559A-4156-A45E-7536C96A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2504-26B3-4406-9808-FDDF434C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37BF2-1460-420A-8C76-AE01398D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4B100-2D7C-476C-ADC1-BD484A92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91CD5-40A3-4787-8A99-B0F1B9A2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333D0-7F2F-45D7-B868-98F5157B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CA33-429E-4636-906C-5572B726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2A306-E124-442C-AC84-B5CCA7CF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52EC9-E5DC-4D99-949A-8F0E5ECC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C33C0-F13E-4CEC-9B0C-0D91CDB66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B4E17-680D-4A56-AA85-C36D470E6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113DE-0A69-4BB0-997D-D06273A0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20CD8-0C94-462B-BC3E-E91C56CA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57F75-CAB7-4498-8841-FA9D11A4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8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5243C-D605-4800-910E-EDBB319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6739-8AB4-49E4-A5DD-645BAB70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B34CE-2B21-4AB0-B5B8-D3C1E1F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61C6D-BC70-4EB8-9B32-22FD387C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8C0CE-9C52-43B7-8BDC-DCAEC378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1F4ED-2D18-4BFC-B0B6-195B6DBC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BC787-E2E1-4F43-9ED1-93B2AD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7A0C-9233-47B1-941B-D72B2AF5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5918-485D-40B0-802C-6C4F2EDB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6EDB5-72EA-4486-9425-8407163B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B4D1F-0972-4EC9-BAC0-53D4C0C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56F2C-C4E9-4291-801D-3BF07F9B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080A2-CDBF-4443-BD2A-1064AF8A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4C0F-0770-4768-A502-5DD34F2A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6A56B-91DD-4C8D-AF1C-271DF301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70783-0648-4F6C-A827-C3A3E614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2136-DE95-4ED4-B17A-706656DA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C733E-0862-4D14-A099-5D013DC2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9AE0A-4FCD-4AC0-8271-831534A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1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80B41-8066-40B2-A2B6-5DCE04F0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C8483-58DE-4E90-AA59-6AAB0966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4AFF1-2E4B-45F8-BDDD-BBD3335A5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8EEF-73C2-4AD4-BCD7-9BBE0BDF70A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6B978-CB77-413D-AAA9-C055C9CD5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B36F-9C65-449B-88A9-3569BF5AA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0797-D221-41F6-A54B-648B1967D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高阶拓扑绝缘体中的纠缠熵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7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54AE31-8017-4CE2-833E-453ADBEDC6D1}"/>
              </a:ext>
            </a:extLst>
          </p:cNvPr>
          <p:cNvSpPr txBox="1"/>
          <p:nvPr/>
        </p:nvSpPr>
        <p:spPr>
          <a:xfrm>
            <a:off x="1150620" y="1849908"/>
            <a:ext cx="961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纠缠谱图也可以描述拓扑绝缘体，和它的能谱图类似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02665-AC5B-4158-BBAD-BC67E457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13" y="2434683"/>
            <a:ext cx="7751710" cy="37902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00950" y="6384199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Ryu</a:t>
            </a:r>
            <a:r>
              <a:rPr lang="en-US" altLang="zh-CN" dirty="0" smtClean="0">
                <a:solidFill>
                  <a:srgbClr val="00B050"/>
                </a:solidFill>
              </a:rPr>
              <a:t> &amp; </a:t>
            </a:r>
            <a:r>
              <a:rPr lang="en-US" altLang="zh-CN" dirty="0" err="1" smtClean="0">
                <a:solidFill>
                  <a:srgbClr val="00B050"/>
                </a:solidFill>
              </a:rPr>
              <a:t>Hatsugai</a:t>
            </a:r>
            <a:r>
              <a:rPr lang="en-US" altLang="zh-CN" dirty="0" smtClean="0">
                <a:solidFill>
                  <a:srgbClr val="00B050"/>
                </a:solidFill>
              </a:rPr>
              <a:t>, 2006; </a:t>
            </a:r>
            <a:r>
              <a:rPr lang="en-US" altLang="zh-CN" dirty="0" err="1" smtClean="0">
                <a:solidFill>
                  <a:srgbClr val="00B050"/>
                </a:solidFill>
              </a:rPr>
              <a:t>Fidkowski</a:t>
            </a:r>
            <a:r>
              <a:rPr lang="en-US" altLang="zh-CN" dirty="0" smtClean="0">
                <a:solidFill>
                  <a:srgbClr val="00B050"/>
                </a:solidFill>
              </a:rPr>
              <a:t>, 2010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8700" y="384175"/>
            <a:ext cx="10515600" cy="69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Entanglement entropy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38575" y="5547944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75" y="5547944"/>
                <a:ext cx="494879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753350" y="5557468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50" y="5557468"/>
                <a:ext cx="494879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8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4C5DCA-DB4A-4163-9C31-9873C3B1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36" y="1387898"/>
            <a:ext cx="5645789" cy="25543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6AC723-3AA7-4CAD-AE13-91E28F03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8" y="1387898"/>
            <a:ext cx="5753396" cy="2554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59CFEF-6774-4604-BCE7-B116006A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18" y="4060884"/>
            <a:ext cx="5753396" cy="2618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1F80AF-DE7E-4297-854E-5739DDC37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436" y="4115942"/>
            <a:ext cx="5645789" cy="2513503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028700" y="384175"/>
            <a:ext cx="10515600" cy="69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Entanglement entropy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04925" y="3414696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25" y="3414696"/>
                <a:ext cx="494879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276725" y="3414695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25" y="3414695"/>
                <a:ext cx="49487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03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43038" y="605222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 Schindler et al., 2017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54984" y="1291904"/>
            <a:ext cx="4869766" cy="4232595"/>
            <a:chOff x="2654984" y="1291905"/>
            <a:chExt cx="3896818" cy="36146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984" y="1381954"/>
              <a:ext cx="3896818" cy="352458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654984" y="1291905"/>
              <a:ext cx="373442" cy="45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82217" y="395899"/>
            <a:ext cx="7141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Nested entanglement spectrum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8562976" y="3267075"/>
            <a:ext cx="2524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二阶拓扑绝缘体中没有</a:t>
            </a:r>
            <a:r>
              <a:rPr lang="en-US" altLang="zh-CN" sz="2400" dirty="0" err="1" smtClean="0"/>
              <a:t>kz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18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F5A8C4-91C4-4E49-842A-B6B98286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8" y="1155433"/>
            <a:ext cx="4868357" cy="3962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059B98-7FE0-4AB2-B197-38438509E1D0}"/>
                  </a:ext>
                </a:extLst>
              </p:cNvPr>
              <p:cNvSpPr txBox="1"/>
              <p:nvPr/>
            </p:nvSpPr>
            <p:spPr>
              <a:xfrm>
                <a:off x="970468" y="5203372"/>
                <a:ext cx="5366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zh-CN" altLang="en-US" sz="2800" dirty="0" smtClean="0"/>
                  <a:t>△</a:t>
                </a:r>
                <a:r>
                  <a:rPr lang="en-US" altLang="zh-CN" sz="2800" dirty="0"/>
                  <a:t>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059B98-7FE0-4AB2-B197-38438509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8" y="5203372"/>
                <a:ext cx="5366657" cy="523220"/>
              </a:xfrm>
              <a:prstGeom prst="rect">
                <a:avLst/>
              </a:prstGeom>
              <a:blipFill>
                <a:blip r:embed="rId3"/>
                <a:stretch>
                  <a:fillRect l="-227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631" y="1247774"/>
            <a:ext cx="2957513" cy="29212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78416" y="4169073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Kitaev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Preskill</a:t>
            </a:r>
            <a:r>
              <a:rPr lang="en-US" altLang="zh-CN" dirty="0" smtClean="0"/>
              <a:t>, 2006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r="42815"/>
          <a:stretch/>
        </p:blipFill>
        <p:spPr>
          <a:xfrm>
            <a:off x="7798594" y="4568721"/>
            <a:ext cx="363855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57036"/>
          <a:stretch/>
        </p:blipFill>
        <p:spPr>
          <a:xfrm>
            <a:off x="8778416" y="5116992"/>
            <a:ext cx="2733675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800" y="476250"/>
            <a:ext cx="656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Multi-partite entanglement entropy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725856" y="306972"/>
                <a:ext cx="2947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</a:t>
                </a:r>
                <a:r>
                  <a:rPr lang="en-US" altLang="zh-CN" sz="2400" dirty="0" smtClean="0"/>
                  <a:t>rivial area law: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400" b="0" dirty="0" smtClean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856" y="306972"/>
                <a:ext cx="2947153" cy="461665"/>
              </a:xfrm>
              <a:prstGeom prst="rect">
                <a:avLst/>
              </a:prstGeom>
              <a:blipFill>
                <a:blip r:embed="rId6"/>
                <a:stretch>
                  <a:fillRect l="-309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 rot="5400000">
            <a:off x="6837078" y="2757792"/>
            <a:ext cx="339375" cy="627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907489" y="6117479"/>
                <a:ext cx="2198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89" y="6117479"/>
                <a:ext cx="21985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3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530811-EE5F-4A8C-A0B9-255A35AD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71" y="1423701"/>
            <a:ext cx="6773092" cy="51654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9AFEF5-6C57-4AFA-AE5D-35516A46A0C8}"/>
              </a:ext>
            </a:extLst>
          </p:cNvPr>
          <p:cNvSpPr txBox="1"/>
          <p:nvPr/>
        </p:nvSpPr>
        <p:spPr>
          <a:xfrm>
            <a:off x="2008034" y="1727939"/>
            <a:ext cx="133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Lx=20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0" y="476250"/>
            <a:ext cx="656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Multi-partite entanglement entropy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529568" y="4714875"/>
                <a:ext cx="2156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area law: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400" b="0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8" y="4714875"/>
                <a:ext cx="2156873" cy="461665"/>
              </a:xfrm>
              <a:prstGeom prst="rect">
                <a:avLst/>
              </a:prstGeom>
              <a:blipFill>
                <a:blip r:embed="rId3"/>
                <a:stretch>
                  <a:fillRect l="-423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756363" y="304800"/>
            <a:ext cx="31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66" y="941962"/>
            <a:ext cx="3068976" cy="24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D68E50-A0A9-44FA-AEB9-10204731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9" y="2325013"/>
            <a:ext cx="5643370" cy="41220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77F9D4-0838-48CD-8EC0-C7B245F6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4" y="2325013"/>
            <a:ext cx="5794426" cy="4122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" y="476250"/>
            <a:ext cx="656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Multi-partite entanglement entropy</a:t>
            </a:r>
            <a:endParaRPr lang="zh-CN" altLang="en-US" sz="32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334000" y="2971800"/>
            <a:ext cx="1" cy="30003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93682" y="3785873"/>
            <a:ext cx="138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Universal value 0.2797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059B98-7FE0-4AB2-B197-38438509E1D0}"/>
                  </a:ext>
                </a:extLst>
              </p:cNvPr>
              <p:cNvSpPr txBox="1"/>
              <p:nvPr/>
            </p:nvSpPr>
            <p:spPr>
              <a:xfrm>
                <a:off x="483145" y="1779934"/>
                <a:ext cx="5366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zh-CN" altLang="en-US" sz="2800" dirty="0" smtClean="0"/>
                  <a:t>△</a:t>
                </a:r>
                <a:r>
                  <a:rPr lang="en-US" altLang="zh-CN" sz="2800" dirty="0"/>
                  <a:t>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059B98-7FE0-4AB2-B197-38438509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5" y="1779934"/>
                <a:ext cx="5366657" cy="523220"/>
              </a:xfrm>
              <a:prstGeom prst="rect">
                <a:avLst/>
              </a:prstGeom>
              <a:blipFill>
                <a:blip r:embed="rId4"/>
                <a:stretch>
                  <a:fillRect l="-227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16" y="164736"/>
            <a:ext cx="2204709" cy="17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27" y="1603870"/>
            <a:ext cx="428625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27" y="3373596"/>
            <a:ext cx="2571750" cy="5524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489124" y="1216186"/>
            <a:ext cx="2733157" cy="3465087"/>
            <a:chOff x="7489124" y="1216186"/>
            <a:chExt cx="2733157" cy="3465087"/>
          </a:xfrm>
        </p:grpSpPr>
        <p:sp>
          <p:nvSpPr>
            <p:cNvPr id="4" name="矩形 3"/>
            <p:cNvSpPr/>
            <p:nvPr/>
          </p:nvSpPr>
          <p:spPr>
            <a:xfrm>
              <a:off x="7642371" y="1845577"/>
              <a:ext cx="2407640" cy="22398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508147" y="1707158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915787" y="1702963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08147" y="3930241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915787" y="3926046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08147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5787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96764" y="12202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9124" y="12161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67" y="4669609"/>
            <a:ext cx="4533900" cy="1362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766" y="4812485"/>
            <a:ext cx="2133600" cy="10763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80600" y="584795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Toy model: 4-sites</a:t>
            </a:r>
            <a:endParaRPr lang="zh-CN" altLang="en-US" sz="3200" dirty="0"/>
          </a:p>
        </p:txBody>
      </p:sp>
      <p:sp>
        <p:nvSpPr>
          <p:cNvPr id="9" name="右箭头 8"/>
          <p:cNvSpPr/>
          <p:nvPr/>
        </p:nvSpPr>
        <p:spPr>
          <a:xfrm>
            <a:off x="3657600" y="6276975"/>
            <a:ext cx="12668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095875" y="6227648"/>
                <a:ext cx="2228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=0.2797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6227648"/>
                <a:ext cx="22282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75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63" y="5009492"/>
            <a:ext cx="1991003" cy="628738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39" y="4681273"/>
            <a:ext cx="3486637" cy="1238423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35" y="1979800"/>
            <a:ext cx="3524742" cy="79068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89124" y="1216186"/>
            <a:ext cx="4259953" cy="3465087"/>
            <a:chOff x="7489124" y="1216186"/>
            <a:chExt cx="4259953" cy="3465087"/>
          </a:xfrm>
        </p:grpSpPr>
        <p:sp>
          <p:nvSpPr>
            <p:cNvPr id="2" name="矩形 1"/>
            <p:cNvSpPr/>
            <p:nvPr/>
          </p:nvSpPr>
          <p:spPr>
            <a:xfrm>
              <a:off x="7642371" y="1845577"/>
              <a:ext cx="3934436" cy="22398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508147" y="1707158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1442583" y="1702963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508147" y="3930241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442583" y="3926046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08147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442583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23560" y="12202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89124" y="12161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942664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52665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362666" y="1400852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72667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782668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992669" y="1400852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80600" y="584795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Toy model: 4-sites</a:t>
            </a:r>
            <a:endParaRPr lang="zh-CN" altLang="en-US" sz="3200" dirty="0"/>
          </a:p>
        </p:txBody>
      </p:sp>
      <p:sp>
        <p:nvSpPr>
          <p:cNvPr id="28" name="右箭头 27"/>
          <p:cNvSpPr/>
          <p:nvPr/>
        </p:nvSpPr>
        <p:spPr>
          <a:xfrm>
            <a:off x="3657600" y="6276975"/>
            <a:ext cx="12668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5095875" y="6227648"/>
                <a:ext cx="1359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6227648"/>
                <a:ext cx="13594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13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35" y="1979800"/>
            <a:ext cx="3524742" cy="79068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89124" y="1216186"/>
            <a:ext cx="4259953" cy="3465087"/>
            <a:chOff x="7489124" y="1216186"/>
            <a:chExt cx="4259953" cy="3465087"/>
          </a:xfrm>
        </p:grpSpPr>
        <p:sp>
          <p:nvSpPr>
            <p:cNvPr id="2" name="矩形 1"/>
            <p:cNvSpPr/>
            <p:nvPr/>
          </p:nvSpPr>
          <p:spPr>
            <a:xfrm>
              <a:off x="7642371" y="1845577"/>
              <a:ext cx="3934436" cy="22398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508147" y="1707158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1442583" y="1702963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508147" y="3930241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442583" y="3926046"/>
              <a:ext cx="268448" cy="276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08147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442583" y="4311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23560" y="12202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89124" y="12161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942664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52665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362666" y="1400852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572667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782668" y="1400961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992669" y="1400852"/>
              <a:ext cx="109057" cy="305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80600" y="584795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Toy model: 4-sites</a:t>
            </a:r>
            <a:endParaRPr lang="zh-CN" altLang="en-US" sz="3200" dirty="0"/>
          </a:p>
        </p:txBody>
      </p:sp>
      <p:sp>
        <p:nvSpPr>
          <p:cNvPr id="28" name="右箭头 27"/>
          <p:cNvSpPr/>
          <p:nvPr/>
        </p:nvSpPr>
        <p:spPr>
          <a:xfrm>
            <a:off x="3657600" y="6276975"/>
            <a:ext cx="12668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5095875" y="6227648"/>
                <a:ext cx="1359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6227648"/>
                <a:ext cx="13594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220411" y="4898280"/>
                <a:ext cx="4588966" cy="954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为什么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𝐿𝑦</m:t>
                    </m:r>
                  </m:oMath>
                </a14:m>
                <a:r>
                  <a:rPr lang="zh-CN" altLang="en-US" sz="2800" dirty="0" smtClean="0"/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 smtClean="0"/>
                  <a:t>? corner contribution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11" y="4898280"/>
                <a:ext cx="4588966" cy="954107"/>
              </a:xfrm>
              <a:prstGeom prst="rect">
                <a:avLst/>
              </a:prstGeom>
              <a:blipFill>
                <a:blip r:embed="rId4"/>
                <a:stretch>
                  <a:fillRect l="-2653" t="-7006" r="-2387" b="-15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6936385" y="4900544"/>
            <a:ext cx="4506198" cy="1131140"/>
            <a:chOff x="6936385" y="4900544"/>
            <a:chExt cx="4506198" cy="113114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936385" y="4907734"/>
              <a:ext cx="1409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346085" y="4900544"/>
              <a:ext cx="19050" cy="1085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717178" y="5181859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178" y="5181859"/>
                  <a:ext cx="55015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任意多边形 33"/>
            <p:cNvSpPr/>
            <p:nvPr/>
          </p:nvSpPr>
          <p:spPr>
            <a:xfrm>
              <a:off x="9480433" y="4904534"/>
              <a:ext cx="1962150" cy="1127150"/>
            </a:xfrm>
            <a:custGeom>
              <a:avLst/>
              <a:gdLst>
                <a:gd name="connsiteX0" fmla="*/ 0 w 1962150"/>
                <a:gd name="connsiteY0" fmla="*/ 3200 h 1127150"/>
                <a:gd name="connsiteX1" fmla="*/ 1219200 w 1962150"/>
                <a:gd name="connsiteY1" fmla="*/ 174650 h 1127150"/>
                <a:gd name="connsiteX2" fmla="*/ 1962150 w 1962150"/>
                <a:gd name="connsiteY2" fmla="*/ 1127150 h 11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2150" h="1127150">
                  <a:moveTo>
                    <a:pt x="0" y="3200"/>
                  </a:moveTo>
                  <a:cubicBezTo>
                    <a:pt x="446087" y="-4738"/>
                    <a:pt x="892175" y="-12675"/>
                    <a:pt x="1219200" y="174650"/>
                  </a:cubicBezTo>
                  <a:cubicBezTo>
                    <a:pt x="1546225" y="361975"/>
                    <a:pt x="1827213" y="1011263"/>
                    <a:pt x="1962150" y="1127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1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multi-partite entanglement entropy of a 2d topological insulator.</a:t>
            </a:r>
          </a:p>
          <a:p>
            <a:r>
              <a:rPr lang="en-US" altLang="zh-CN" dirty="0" smtClean="0"/>
              <a:t>A universal value is obtained, which is obtained by a toy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什么是高阶拓扑绝缘体？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274" y="1825625"/>
            <a:ext cx="5343276" cy="242832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常规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拓扑绝缘体中的</a:t>
            </a:r>
            <a:r>
              <a:rPr lang="zh-CN" altLang="en-US" dirty="0">
                <a:solidFill>
                  <a:srgbClr val="FF0000"/>
                </a:solidFill>
              </a:rPr>
              <a:t>体</a:t>
            </a:r>
            <a:r>
              <a:rPr lang="zh-CN" altLang="en-US" dirty="0" smtClean="0">
                <a:solidFill>
                  <a:srgbClr val="FF0000"/>
                </a:solidFill>
              </a:rPr>
              <a:t>边对应</a:t>
            </a:r>
            <a:r>
              <a:rPr lang="en-US" altLang="zh-CN" dirty="0" smtClean="0">
                <a:solidFill>
                  <a:srgbClr val="FF0000"/>
                </a:solidFill>
              </a:rPr>
              <a:t>: d-1</a:t>
            </a:r>
            <a:r>
              <a:rPr lang="zh-CN" altLang="en-US" dirty="0" smtClean="0">
                <a:solidFill>
                  <a:srgbClr val="FF0000"/>
                </a:solidFill>
              </a:rPr>
              <a:t>维</a:t>
            </a:r>
            <a:r>
              <a:rPr lang="en-US" altLang="zh-CN" dirty="0" smtClean="0">
                <a:solidFill>
                  <a:srgbClr val="FF0000"/>
                </a:solidFill>
              </a:rPr>
              <a:t>gapless</a:t>
            </a:r>
            <a:r>
              <a:rPr lang="zh-CN" altLang="en-US" dirty="0" smtClean="0">
                <a:solidFill>
                  <a:srgbClr val="FF0000"/>
                </a:solidFill>
              </a:rPr>
              <a:t>表面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zh-CN" altLang="en-US" dirty="0">
                <a:solidFill>
                  <a:srgbClr val="FF0000"/>
                </a:solidFill>
              </a:rPr>
              <a:t>阶拓扑</a:t>
            </a:r>
            <a:r>
              <a:rPr lang="zh-CN" altLang="en-US" dirty="0" smtClean="0">
                <a:solidFill>
                  <a:srgbClr val="FF0000"/>
                </a:solidFill>
              </a:rPr>
              <a:t>绝缘体</a:t>
            </a:r>
            <a:r>
              <a:rPr lang="en-US" altLang="zh-CN" dirty="0" smtClean="0">
                <a:solidFill>
                  <a:srgbClr val="FF0000"/>
                </a:solidFill>
              </a:rPr>
              <a:t>(Higher-order </a:t>
            </a:r>
            <a:r>
              <a:rPr lang="en-US" altLang="zh-CN" dirty="0">
                <a:solidFill>
                  <a:srgbClr val="FF0000"/>
                </a:solidFill>
              </a:rPr>
              <a:t>topological insulators[HOTI</a:t>
            </a:r>
            <a:r>
              <a:rPr lang="en-US" altLang="zh-CN" dirty="0" smtClean="0">
                <a:solidFill>
                  <a:srgbClr val="FF0000"/>
                </a:solidFill>
              </a:rPr>
              <a:t>]):  d-n(n&gt;1) </a:t>
            </a:r>
            <a:r>
              <a:rPr lang="zh-CN" altLang="en-US" dirty="0" smtClean="0">
                <a:solidFill>
                  <a:srgbClr val="FF0000"/>
                </a:solidFill>
              </a:rPr>
              <a:t>维</a:t>
            </a:r>
            <a:r>
              <a:rPr lang="en-US" altLang="zh-CN" dirty="0" smtClean="0">
                <a:solidFill>
                  <a:srgbClr val="FF0000"/>
                </a:solidFill>
              </a:rPr>
              <a:t>gapless</a:t>
            </a:r>
            <a:r>
              <a:rPr lang="zh-CN" altLang="en-US" dirty="0" smtClean="0">
                <a:solidFill>
                  <a:srgbClr val="FF0000"/>
                </a:solidFill>
              </a:rPr>
              <a:t>表面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865ED-2E69-40EF-A40D-25FD4305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16" y="1825625"/>
            <a:ext cx="5931010" cy="29598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154" y="4388885"/>
            <a:ext cx="526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Benalcazar</a:t>
            </a:r>
            <a:r>
              <a:rPr lang="en-US" altLang="zh-CN" sz="1600" dirty="0" smtClean="0">
                <a:solidFill>
                  <a:srgbClr val="00B05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Bernevig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&amp; Hughes, Science, 2017; PRB, 2017;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Song, Fang &amp; Fang, PRL, 2017;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Schindler et al.,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arXiv</a:t>
            </a:r>
            <a:r>
              <a:rPr lang="en-US" altLang="zh-CN" sz="1600" dirty="0" smtClean="0">
                <a:solidFill>
                  <a:srgbClr val="00B050"/>
                </a:solidFill>
              </a:rPr>
              <a:t>, 2017;</a:t>
            </a:r>
          </a:p>
          <a:p>
            <a:r>
              <a:rPr lang="en-US" altLang="zh-CN" sz="1600" dirty="0" err="1" smtClean="0">
                <a:solidFill>
                  <a:srgbClr val="00B050"/>
                </a:solidFill>
              </a:rPr>
              <a:t>Ezawa</a:t>
            </a:r>
            <a:r>
              <a:rPr lang="en-US" altLang="zh-CN" sz="1600" dirty="0" smtClean="0">
                <a:solidFill>
                  <a:srgbClr val="00B050"/>
                </a:solidFill>
              </a:rPr>
              <a:t>, PRL, 2017;</a:t>
            </a:r>
          </a:p>
          <a:p>
            <a:r>
              <a:rPr lang="en-US" altLang="zh-CN" sz="1600" dirty="0" err="1" smtClean="0">
                <a:solidFill>
                  <a:srgbClr val="00B050"/>
                </a:solidFill>
              </a:rPr>
              <a:t>Langbehn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et al., PRL, 2017; PRB, 2018;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…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1347" y="5256014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Parameswaran</a:t>
            </a:r>
            <a:r>
              <a:rPr lang="en-US" altLang="zh-CN" dirty="0" smtClean="0">
                <a:solidFill>
                  <a:srgbClr val="00B050"/>
                </a:solidFill>
              </a:rPr>
              <a:t> &amp; Wan, 2017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1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69" y="1690688"/>
            <a:ext cx="5804218" cy="43815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85023" y="6488668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Benalcazar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Bernevig</a:t>
            </a:r>
            <a:r>
              <a:rPr lang="en-US" altLang="zh-CN" dirty="0">
                <a:solidFill>
                  <a:srgbClr val="00B050"/>
                </a:solidFill>
              </a:rPr>
              <a:t> &amp; Hughes, </a:t>
            </a:r>
            <a:r>
              <a:rPr lang="en-US" altLang="zh-CN" dirty="0" smtClean="0">
                <a:solidFill>
                  <a:srgbClr val="00B050"/>
                </a:solidFill>
              </a:rPr>
              <a:t>PRB</a:t>
            </a:r>
            <a:r>
              <a:rPr lang="en-US" altLang="zh-CN" dirty="0">
                <a:solidFill>
                  <a:srgbClr val="00B050"/>
                </a:solidFill>
              </a:rPr>
              <a:t>, 2017;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generalized SSH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22" y="1550506"/>
            <a:ext cx="4226892" cy="4946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59" y="1690689"/>
            <a:ext cx="4573996" cy="4806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85023" y="6488668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Benalcazar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Bernevig</a:t>
            </a:r>
            <a:r>
              <a:rPr lang="en-US" altLang="zh-CN" dirty="0">
                <a:solidFill>
                  <a:srgbClr val="00B050"/>
                </a:solidFill>
              </a:rPr>
              <a:t> &amp; Hughes, </a:t>
            </a:r>
            <a:r>
              <a:rPr lang="en-US" altLang="zh-CN" dirty="0" smtClean="0">
                <a:solidFill>
                  <a:srgbClr val="00B050"/>
                </a:solidFill>
              </a:rPr>
              <a:t>PRB</a:t>
            </a:r>
            <a:r>
              <a:rPr lang="en-US" altLang="zh-CN" dirty="0">
                <a:solidFill>
                  <a:srgbClr val="00B050"/>
                </a:solidFill>
              </a:rPr>
              <a:t>, 2017;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generalized SSH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22" y="1550506"/>
            <a:ext cx="4226892" cy="4946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59" y="1690689"/>
            <a:ext cx="4573996" cy="4806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67" y="1619795"/>
            <a:ext cx="4765750" cy="494826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335820" y="2051437"/>
            <a:ext cx="636104" cy="6758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85023" y="6488668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Benalcazar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Bernevig</a:t>
            </a:r>
            <a:r>
              <a:rPr lang="en-US" altLang="zh-CN" dirty="0">
                <a:solidFill>
                  <a:srgbClr val="00B050"/>
                </a:solidFill>
              </a:rPr>
              <a:t> &amp; Hughes, </a:t>
            </a:r>
            <a:r>
              <a:rPr lang="en-US" altLang="zh-CN" dirty="0" smtClean="0">
                <a:solidFill>
                  <a:srgbClr val="00B050"/>
                </a:solidFill>
              </a:rPr>
              <a:t>PRB</a:t>
            </a:r>
            <a:r>
              <a:rPr lang="en-US" altLang="zh-CN" dirty="0">
                <a:solidFill>
                  <a:srgbClr val="00B050"/>
                </a:solidFill>
              </a:rPr>
              <a:t>, 2017;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TI to HOTI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AC20E2-A803-4DEE-8B71-29838DDA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65" y="243315"/>
            <a:ext cx="3315709" cy="28947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F13742-B727-4476-8AA6-21544D6F671F}"/>
              </a:ext>
            </a:extLst>
          </p:cNvPr>
          <p:cNvSpPr txBox="1"/>
          <p:nvPr/>
        </p:nvSpPr>
        <p:spPr>
          <a:xfrm>
            <a:off x="8027699" y="1347929"/>
            <a:ext cx="109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m=t=λ=1,Lx=20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BB18A-B6BE-45E3-9BFE-B008B94D3C5C}"/>
              </a:ext>
            </a:extLst>
          </p:cNvPr>
          <p:cNvSpPr txBox="1"/>
          <p:nvPr/>
        </p:nvSpPr>
        <p:spPr>
          <a:xfrm>
            <a:off x="2260818" y="3199805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 </a:t>
            </a:r>
            <a:r>
              <a:rPr lang="zh-CN" altLang="en-US" dirty="0"/>
              <a:t>                   ，  </a:t>
            </a:r>
            <a:r>
              <a:rPr lang="zh-CN" altLang="en-US" sz="2400" dirty="0"/>
              <a:t>可以</a:t>
            </a:r>
            <a:r>
              <a:rPr lang="zh-CN" altLang="en-US" dirty="0"/>
              <a:t> </a:t>
            </a:r>
            <a:r>
              <a:rPr lang="zh-CN" altLang="en-US" sz="2400" dirty="0"/>
              <a:t>形成拓扑相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3F6681-BFC4-4933-B1D0-C1E4B003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932704"/>
            <a:ext cx="6883566" cy="13286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3854D8-F6DB-4B47-BB36-AB54F7BEDEFC}"/>
              </a:ext>
            </a:extLst>
          </p:cNvPr>
          <p:cNvSpPr txBox="1"/>
          <p:nvPr/>
        </p:nvSpPr>
        <p:spPr>
          <a:xfrm>
            <a:off x="1230630" y="3261360"/>
            <a:ext cx="103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i=x</a:t>
            </a:r>
            <a:r>
              <a:rPr lang="zh-CN" altLang="en-US" sz="2000" b="1" dirty="0"/>
              <a:t>，</a:t>
            </a:r>
            <a:r>
              <a:rPr lang="en-US" altLang="zh-CN" sz="2000" b="1" dirty="0" smtClean="0"/>
              <a:t>y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3AD1DF-E238-4FFB-B9C1-47C7C1E7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71" y="3199805"/>
            <a:ext cx="835224" cy="51210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908883" y="298426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Qi, PRB, 2008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9210675" y="2582042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75" y="2582042"/>
                <a:ext cx="494879" cy="391261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TI to HOTI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AC20E2-A803-4DEE-8B71-29838DDA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65" y="243315"/>
            <a:ext cx="3315709" cy="28947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F13742-B727-4476-8AA6-21544D6F671F}"/>
              </a:ext>
            </a:extLst>
          </p:cNvPr>
          <p:cNvSpPr txBox="1"/>
          <p:nvPr/>
        </p:nvSpPr>
        <p:spPr>
          <a:xfrm>
            <a:off x="8027699" y="1347929"/>
            <a:ext cx="1097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m=t=λ=1,Lx=20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BB18A-B6BE-45E3-9BFE-B008B94D3C5C}"/>
              </a:ext>
            </a:extLst>
          </p:cNvPr>
          <p:cNvSpPr txBox="1"/>
          <p:nvPr/>
        </p:nvSpPr>
        <p:spPr>
          <a:xfrm>
            <a:off x="2260818" y="3199805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 </a:t>
            </a:r>
            <a:r>
              <a:rPr lang="zh-CN" altLang="en-US" dirty="0"/>
              <a:t>                   ，  </a:t>
            </a:r>
            <a:r>
              <a:rPr lang="zh-CN" altLang="en-US" sz="2400" dirty="0"/>
              <a:t>可以</a:t>
            </a:r>
            <a:r>
              <a:rPr lang="zh-CN" altLang="en-US" dirty="0"/>
              <a:t> </a:t>
            </a:r>
            <a:r>
              <a:rPr lang="zh-CN" altLang="en-US" sz="2400" dirty="0"/>
              <a:t>形成拓扑相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3F6681-BFC4-4933-B1D0-C1E4B003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932704"/>
            <a:ext cx="6883566" cy="13286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3854D8-F6DB-4B47-BB36-AB54F7BEDEFC}"/>
              </a:ext>
            </a:extLst>
          </p:cNvPr>
          <p:cNvSpPr txBox="1"/>
          <p:nvPr/>
        </p:nvSpPr>
        <p:spPr>
          <a:xfrm>
            <a:off x="1230630" y="3261360"/>
            <a:ext cx="103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i=x</a:t>
            </a:r>
            <a:r>
              <a:rPr lang="zh-CN" altLang="en-US" sz="2000" b="1" dirty="0"/>
              <a:t>，</a:t>
            </a:r>
            <a:r>
              <a:rPr lang="en-US" altLang="zh-CN" sz="2000" b="1" dirty="0" smtClean="0"/>
              <a:t>y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3AD1DF-E238-4FFB-B9C1-47C7C1E7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71" y="3199805"/>
            <a:ext cx="835224" cy="5121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FA4F80-CAB0-4428-8CF2-A219C0BF2BA5}"/>
              </a:ext>
            </a:extLst>
          </p:cNvPr>
          <p:cNvSpPr txBox="1"/>
          <p:nvPr/>
        </p:nvSpPr>
        <p:spPr>
          <a:xfrm>
            <a:off x="904875" y="4136885"/>
            <a:ext cx="138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加入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B27EBA-4CAB-4D4E-92EC-1C78A516D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47" y="4686593"/>
            <a:ext cx="5481383" cy="9252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571C2B9-CF0B-40F0-82ED-BFEDA2D64049}"/>
              </a:ext>
            </a:extLst>
          </p:cNvPr>
          <p:cNvSpPr txBox="1"/>
          <p:nvPr/>
        </p:nvSpPr>
        <p:spPr>
          <a:xfrm>
            <a:off x="904875" y="5731222"/>
            <a:ext cx="62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会形成二阶拓扑绝缘体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36CFBD-9D41-4170-B3B1-39F69B6F5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265" y="3512084"/>
            <a:ext cx="3315709" cy="3132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173168" y="4872194"/>
                <a:ext cx="80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68" y="4872194"/>
                <a:ext cx="806311" cy="276999"/>
              </a:xfrm>
              <a:prstGeom prst="rect">
                <a:avLst/>
              </a:prstGeom>
              <a:blipFill>
                <a:blip r:embed="rId7"/>
                <a:stretch>
                  <a:fillRect l="-6061" r="-68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646773" y="6373870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Schindler et al., </a:t>
            </a:r>
            <a:r>
              <a:rPr lang="en-US" altLang="zh-CN" dirty="0" err="1">
                <a:solidFill>
                  <a:srgbClr val="00B050"/>
                </a:solidFill>
              </a:rPr>
              <a:t>arXiv</a:t>
            </a:r>
            <a:r>
              <a:rPr lang="en-US" altLang="zh-CN" dirty="0">
                <a:solidFill>
                  <a:srgbClr val="00B050"/>
                </a:solidFill>
              </a:rPr>
              <a:t>, 2017</a:t>
            </a:r>
            <a:r>
              <a:rPr lang="en-US" altLang="zh-CN" dirty="0" smtClean="0">
                <a:solidFill>
                  <a:srgbClr val="00B050"/>
                </a:solidFill>
              </a:rPr>
              <a:t>; </a:t>
            </a:r>
            <a:r>
              <a:rPr lang="en-US" altLang="zh-CN" dirty="0" err="1" smtClean="0">
                <a:solidFill>
                  <a:srgbClr val="00B050"/>
                </a:solidFill>
              </a:rPr>
              <a:t>Eazawa</a:t>
            </a:r>
            <a:r>
              <a:rPr lang="en-US" altLang="zh-CN" dirty="0" smtClean="0">
                <a:solidFill>
                  <a:srgbClr val="00B050"/>
                </a:solidFill>
              </a:rPr>
              <a:t>, PRB, 2018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8883" y="298426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Qi, PRB, 2008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210675" y="2582042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75" y="2582042"/>
                <a:ext cx="494879" cy="39126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210675" y="6058811"/>
                <a:ext cx="49487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75" y="6058811"/>
                <a:ext cx="494879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4191C5-54BB-4AF4-AE4F-5ECD1B5D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" y="1738400"/>
            <a:ext cx="6703966" cy="3943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BDCC7E-06E9-40B6-8D76-DD3432E7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10" y="1738399"/>
            <a:ext cx="5119231" cy="409682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From TI to HOTI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607B71-31A7-48AA-BF69-5DF2C486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0" y="1925190"/>
            <a:ext cx="3867349" cy="3314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89427E-EEB2-4191-B01F-35B4466F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082" y="1476929"/>
            <a:ext cx="6693293" cy="1151898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028700" y="384175"/>
            <a:ext cx="10515600" cy="69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Entanglement entropy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33521" y="5854035"/>
            <a:ext cx="532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Peschel</a:t>
            </a:r>
            <a:r>
              <a:rPr lang="en-US" altLang="zh-CN" dirty="0">
                <a:solidFill>
                  <a:srgbClr val="00B050"/>
                </a:solidFill>
              </a:rPr>
              <a:t>, J. Phys. A: Math. Gen. 36, L205 (2003);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Cheong and </a:t>
            </a:r>
            <a:r>
              <a:rPr lang="en-US" altLang="zh-CN" dirty="0">
                <a:solidFill>
                  <a:srgbClr val="00B050"/>
                </a:solidFill>
              </a:rPr>
              <a:t>Henley, Phys. Rev. B 69, 075111 (2004</a:t>
            </a:r>
            <a:r>
              <a:rPr lang="en-US" altLang="zh-CN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Ryu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en-US" altLang="zh-CN" dirty="0" err="1" smtClean="0">
                <a:solidFill>
                  <a:srgbClr val="00B050"/>
                </a:solidFill>
              </a:rPr>
              <a:t>Hatsugai</a:t>
            </a:r>
            <a:r>
              <a:rPr lang="en-US" altLang="zh-CN" dirty="0" smtClean="0">
                <a:solidFill>
                  <a:srgbClr val="00B050"/>
                </a:solidFill>
              </a:rPr>
              <a:t>, PRB, 2006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193907" y="3270809"/>
                <a:ext cx="3076575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=〈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07" y="3270809"/>
                <a:ext cx="3076575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8530340" y="3459412"/>
            <a:ext cx="525948" cy="246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228257" y="3371221"/>
                <a:ext cx="2535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 smtClean="0"/>
                  <a:t>Eigenvalues: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257" y="3371221"/>
                <a:ext cx="2535118" cy="523220"/>
              </a:xfrm>
              <a:prstGeom prst="rect">
                <a:avLst/>
              </a:prstGeom>
              <a:blipFill>
                <a:blip r:embed="rId5"/>
                <a:stretch>
                  <a:fillRect l="-504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298682" y="4305300"/>
                <a:ext cx="6531368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682" y="4305300"/>
                <a:ext cx="6531368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0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416</Words>
  <Application>Microsoft Office PowerPoint</Application>
  <PresentationFormat>宽屏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高阶拓扑绝缘体中的纠缠熵</vt:lpstr>
      <vt:lpstr>什么是高阶拓扑绝缘体？</vt:lpstr>
      <vt:lpstr>SSH model</vt:lpstr>
      <vt:lpstr>2d generalized SSH model</vt:lpstr>
      <vt:lpstr>2d generalized SSH model</vt:lpstr>
      <vt:lpstr>From TI to HOTI</vt:lpstr>
      <vt:lpstr>From TI to HOTI</vt:lpstr>
      <vt:lpstr>From TI to HOTI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871868906@qq.com</dc:creator>
  <cp:lastModifiedBy>Wang Da</cp:lastModifiedBy>
  <cp:revision>50</cp:revision>
  <dcterms:created xsi:type="dcterms:W3CDTF">2018-03-14T05:57:10Z</dcterms:created>
  <dcterms:modified xsi:type="dcterms:W3CDTF">2018-07-02T05:07:00Z</dcterms:modified>
</cp:coreProperties>
</file>