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7" r:id="rId3"/>
    <p:sldId id="258" r:id="rId4"/>
    <p:sldId id="260" r:id="rId5"/>
    <p:sldId id="261" r:id="rId6"/>
    <p:sldId id="262" r:id="rId7"/>
    <p:sldId id="263" r:id="rId8"/>
    <p:sldId id="264" r:id="rId9"/>
    <p:sldId id="270" r:id="rId10"/>
    <p:sldId id="269" r:id="rId11"/>
    <p:sldId id="265" r:id="rId12"/>
    <p:sldId id="266" r:id="rId13"/>
    <p:sldId id="271" r:id="rId14"/>
    <p:sldId id="259" r:id="rId15"/>
    <p:sldId id="267" r:id="rId16"/>
    <p:sldId id="268"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77"/>
    <p:restoredTop sz="94674"/>
  </p:normalViewPr>
  <p:slideViewPr>
    <p:cSldViewPr snapToGrid="0" snapToObjects="1">
      <p:cViewPr varScale="1">
        <p:scale>
          <a:sx n="122" d="100"/>
          <a:sy n="122" d="100"/>
        </p:scale>
        <p:origin x="5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7AB272C-9DAB-3A4C-8177-A9374128CFC4}" type="datetimeFigureOut">
              <a:rPr kumimoji="1" lang="zh-CN" altLang="en-US" smtClean="0"/>
              <a:t>2020/4/17</a:t>
            </a:fld>
            <a:endParaRPr kumimoji="1" lang="zh-CN" altLang="en-US"/>
          </a:p>
        </p:txBody>
      </p:sp>
      <p:sp>
        <p:nvSpPr>
          <p:cNvPr id="5" name="Footer Placeholder 4"/>
          <p:cNvSpPr>
            <a:spLocks noGrp="1"/>
          </p:cNvSpPr>
          <p:nvPr>
            <p:ph type="ftr" sz="quarter" idx="11"/>
          </p:nvPr>
        </p:nvSpPr>
        <p:spPr>
          <a:xfrm>
            <a:off x="1127124" y="329307"/>
            <a:ext cx="5943668" cy="309201"/>
          </a:xfrm>
        </p:spPr>
        <p:txBody>
          <a:bodyPr/>
          <a:lstStyle/>
          <a:p>
            <a:endParaRPr kumimoji="1" lang="zh-CN" altLang="en-US"/>
          </a:p>
        </p:txBody>
      </p:sp>
      <p:sp>
        <p:nvSpPr>
          <p:cNvPr id="6" name="Slide Number Placeholder 5"/>
          <p:cNvSpPr>
            <a:spLocks noGrp="1"/>
          </p:cNvSpPr>
          <p:nvPr>
            <p:ph type="sldNum" sz="quarter" idx="12"/>
          </p:nvPr>
        </p:nvSpPr>
        <p:spPr>
          <a:xfrm>
            <a:off x="9924392" y="134930"/>
            <a:ext cx="811019" cy="503578"/>
          </a:xfrm>
        </p:spPr>
        <p:txBody>
          <a:bodyPr/>
          <a:lstStyle/>
          <a:p>
            <a:fld id="{96F62C1B-60BD-7C46-B0D2-5598AFA8540B}" type="slidenum">
              <a:rPr kumimoji="1" lang="zh-CN" altLang="en-US" smtClean="0"/>
              <a:t>‹#›</a:t>
            </a:fld>
            <a:endParaRPr kumimoji="1" lang="zh-CN"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892601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97AB272C-9DAB-3A4C-8177-A9374128CFC4}" type="datetimeFigureOut">
              <a:rPr kumimoji="1" lang="zh-CN" altLang="en-US" smtClean="0"/>
              <a:t>2020/4/17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6F62C1B-60BD-7C46-B0D2-5598AFA8540B}" type="slidenum">
              <a:rPr kumimoji="1" lang="zh-CN" altLang="en-US" smtClean="0"/>
              <a:t>‹#›</a:t>
            </a:fld>
            <a:endParaRPr kumimoji="1" lang="zh-CN" alt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536692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97AB272C-9DAB-3A4C-8177-A9374128CFC4}" type="datetimeFigureOut">
              <a:rPr kumimoji="1" lang="zh-CN" altLang="en-US" smtClean="0"/>
              <a:t>2020/4/17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6F62C1B-60BD-7C46-B0D2-5598AFA8540B}" type="slidenum">
              <a:rPr kumimoji="1" lang="zh-CN" altLang="en-US" smtClean="0"/>
              <a:t>‹#›</a:t>
            </a:fld>
            <a:endParaRPr kumimoji="1" lang="zh-CN" alt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3459466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lvl1pPr>
              <a:defRPr sz="1200"/>
            </a:lvl1pPr>
          </a:lstStyle>
          <a:p>
            <a:fld id="{97AB272C-9DAB-3A4C-8177-A9374128CFC4}" type="datetimeFigureOut">
              <a:rPr kumimoji="1" lang="zh-CN" altLang="en-US" smtClean="0"/>
              <a:t>2020/4/17</a:t>
            </a:fld>
            <a:endParaRPr kumimoji="1" lang="zh-CN" altLang="en-US"/>
          </a:p>
        </p:txBody>
      </p:sp>
      <p:sp>
        <p:nvSpPr>
          <p:cNvPr id="5" name="Footer Placeholder 4"/>
          <p:cNvSpPr>
            <a:spLocks noGrp="1"/>
          </p:cNvSpPr>
          <p:nvPr>
            <p:ph type="ftr" sz="quarter" idx="11"/>
          </p:nvPr>
        </p:nvSpPr>
        <p:spPr/>
        <p:txBody>
          <a:bodyPr/>
          <a:lstStyle>
            <a:lvl1pPr>
              <a:defRPr sz="1200"/>
            </a:lvl1pPr>
          </a:lstStyle>
          <a:p>
            <a:endParaRPr kumimoji="1" lang="zh-CN" altLang="en-US"/>
          </a:p>
        </p:txBody>
      </p:sp>
      <p:sp>
        <p:nvSpPr>
          <p:cNvPr id="6" name="Slide Number Placeholder 5"/>
          <p:cNvSpPr>
            <a:spLocks noGrp="1"/>
          </p:cNvSpPr>
          <p:nvPr>
            <p:ph type="sldNum" sz="quarter" idx="12"/>
          </p:nvPr>
        </p:nvSpPr>
        <p:spPr/>
        <p:txBody>
          <a:bodyPr/>
          <a:lstStyle/>
          <a:p>
            <a:fld id="{96F62C1B-60BD-7C46-B0D2-5598AFA8540B}" type="slidenum">
              <a:rPr kumimoji="1" lang="zh-CN" altLang="en-US" smtClean="0"/>
              <a:t>‹#›</a:t>
            </a:fld>
            <a:endParaRPr kumimoji="1" lang="zh-CN" alt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020160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97AB272C-9DAB-3A4C-8177-A9374128CFC4}" type="datetimeFigureOut">
              <a:rPr kumimoji="1" lang="zh-CN" altLang="en-US" smtClean="0"/>
              <a:t>2020/4/17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6F62C1B-60BD-7C46-B0D2-5598AFA8540B}" type="slidenum">
              <a:rPr kumimoji="1" lang="zh-CN" altLang="en-US" smtClean="0"/>
              <a:t>‹#›</a:t>
            </a:fld>
            <a:endParaRPr kumimoji="1" lang="zh-CN"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541087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97AB272C-9DAB-3A4C-8177-A9374128CFC4}" type="datetimeFigureOut">
              <a:rPr kumimoji="1" lang="zh-CN" altLang="en-US" smtClean="0"/>
              <a:t>2020/4/17</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6F62C1B-60BD-7C46-B0D2-5598AFA8540B}" type="slidenum">
              <a:rPr kumimoji="1" lang="zh-CN" altLang="en-US" smtClean="0"/>
              <a:t>‹#›</a:t>
            </a:fld>
            <a:endParaRPr kumimoji="1" lang="zh-CN"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359783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1129166" y="2974448"/>
            <a:ext cx="4645152" cy="2493876"/>
          </a:xfrm>
        </p:spPr>
        <p:txBody>
          <a:bodyPr/>
          <a:lstStyle/>
          <a:p>
            <a:pPr lvl="0"/>
            <a:r>
              <a:rPr lang="zh-CN" altLang="en-US"/>
              <a:t>编辑母版文本样式
第二级
第三级
第四级
第五级</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6" name="Content Placeholder 5"/>
          <p:cNvSpPr>
            <a:spLocks noGrp="1"/>
          </p:cNvSpPr>
          <p:nvPr>
            <p:ph sz="quarter" idx="4"/>
          </p:nvPr>
        </p:nvSpPr>
        <p:spPr>
          <a:xfrm>
            <a:off x="6094337" y="2971669"/>
            <a:ext cx="4645152" cy="2487193"/>
          </a:xfrm>
        </p:spPr>
        <p:txBody>
          <a:bodyPr/>
          <a:lstStyle/>
          <a:p>
            <a:pPr lvl="0"/>
            <a:r>
              <a:rPr lang="zh-CN" altLang="en-US"/>
              <a:t>编辑母版文本样式
第二级
第三级
第四级
第五级</a:t>
            </a:r>
            <a:endParaRPr lang="en-US" dirty="0"/>
          </a:p>
        </p:txBody>
      </p:sp>
      <p:sp>
        <p:nvSpPr>
          <p:cNvPr id="7" name="Date Placeholder 6"/>
          <p:cNvSpPr>
            <a:spLocks noGrp="1"/>
          </p:cNvSpPr>
          <p:nvPr>
            <p:ph type="dt" sz="half" idx="10"/>
          </p:nvPr>
        </p:nvSpPr>
        <p:spPr/>
        <p:txBody>
          <a:bodyPr/>
          <a:lstStyle/>
          <a:p>
            <a:fld id="{97AB272C-9DAB-3A4C-8177-A9374128CFC4}" type="datetimeFigureOut">
              <a:rPr kumimoji="1" lang="zh-CN" altLang="en-US" smtClean="0"/>
              <a:t>2020/4/17</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96F62C1B-60BD-7C46-B0D2-5598AFA8540B}" type="slidenum">
              <a:rPr kumimoji="1" lang="zh-CN" altLang="en-US" smtClean="0"/>
              <a:t>‹#›</a:t>
            </a:fld>
            <a:endParaRPr kumimoji="1" lang="zh-CN" alt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81814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7AB272C-9DAB-3A4C-8177-A9374128CFC4}" type="datetimeFigureOut">
              <a:rPr kumimoji="1" lang="zh-CN" altLang="en-US" smtClean="0"/>
              <a:t>2020/4/17</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96F62C1B-60BD-7C46-B0D2-5598AFA8540B}" type="slidenum">
              <a:rPr kumimoji="1" lang="zh-CN" altLang="en-US" smtClean="0"/>
              <a:t>‹#›</a:t>
            </a:fld>
            <a:endParaRPr kumimoji="1" lang="zh-CN" alt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744000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AB272C-9DAB-3A4C-8177-A9374128CFC4}" type="datetimeFigureOut">
              <a:rPr kumimoji="1" lang="zh-CN" altLang="en-US" smtClean="0"/>
              <a:t>2020/4/17</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96F62C1B-60BD-7C46-B0D2-5598AFA8540B}" type="slidenum">
              <a:rPr kumimoji="1" lang="zh-CN" altLang="en-US" smtClean="0"/>
              <a:t>‹#›</a:t>
            </a:fld>
            <a:endParaRPr kumimoji="1" lang="zh-CN" altLang="en-US"/>
          </a:p>
        </p:txBody>
      </p:sp>
    </p:spTree>
    <p:extLst>
      <p:ext uri="{BB962C8B-B14F-4D97-AF65-F5344CB8AC3E}">
        <p14:creationId xmlns:p14="http://schemas.microsoft.com/office/powerpoint/2010/main" val="2496863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97AB272C-9DAB-3A4C-8177-A9374128CFC4}" type="datetimeFigureOut">
              <a:rPr kumimoji="1" lang="zh-CN" altLang="en-US" smtClean="0"/>
              <a:t>2020/4/17</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6F62C1B-60BD-7C46-B0D2-5598AFA8540B}" type="slidenum">
              <a:rPr kumimoji="1" lang="zh-CN" altLang="en-US" smtClean="0"/>
              <a:t>‹#›</a:t>
            </a:fld>
            <a:endParaRPr kumimoji="1" lang="zh-CN"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112269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97AB272C-9DAB-3A4C-8177-A9374128CFC4}" type="datetimeFigureOut">
              <a:rPr kumimoji="1" lang="zh-CN" altLang="en-US" smtClean="0"/>
              <a:t>2020/4/17</a:t>
            </a:fld>
            <a:endParaRPr kumimoji="1" lang="zh-CN" altLang="en-US"/>
          </a:p>
        </p:txBody>
      </p:sp>
      <p:sp>
        <p:nvSpPr>
          <p:cNvPr id="6" name="Footer Placeholder 5"/>
          <p:cNvSpPr>
            <a:spLocks noGrp="1"/>
          </p:cNvSpPr>
          <p:nvPr>
            <p:ph type="ftr" sz="quarter" idx="11"/>
          </p:nvPr>
        </p:nvSpPr>
        <p:spPr>
          <a:xfrm>
            <a:off x="1125300" y="318640"/>
            <a:ext cx="4877818" cy="320931"/>
          </a:xfrm>
        </p:spPr>
        <p:txBody>
          <a:bodyPr/>
          <a:lstStyle/>
          <a:p>
            <a:endParaRPr kumimoji="1" lang="zh-CN" altLang="en-US"/>
          </a:p>
        </p:txBody>
      </p:sp>
      <p:sp>
        <p:nvSpPr>
          <p:cNvPr id="7" name="Slide Number Placeholder 6"/>
          <p:cNvSpPr>
            <a:spLocks noGrp="1"/>
          </p:cNvSpPr>
          <p:nvPr>
            <p:ph type="sldNum" sz="quarter" idx="12"/>
          </p:nvPr>
        </p:nvSpPr>
        <p:spPr>
          <a:xfrm>
            <a:off x="6176794" y="137408"/>
            <a:ext cx="811019" cy="503578"/>
          </a:xfrm>
        </p:spPr>
        <p:txBody>
          <a:bodyPr/>
          <a:lstStyle/>
          <a:p>
            <a:fld id="{96F62C1B-60BD-7C46-B0D2-5598AFA8540B}" type="slidenum">
              <a:rPr kumimoji="1" lang="zh-CN" altLang="en-US" smtClean="0"/>
              <a:t>‹#›</a:t>
            </a:fld>
            <a:endParaRPr kumimoji="1" lang="zh-CN" alt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4000846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7AB272C-9DAB-3A4C-8177-A9374128CFC4}" type="datetimeFigureOut">
              <a:rPr kumimoji="1" lang="zh-CN" altLang="en-US" smtClean="0"/>
              <a:t>2020/4/17</a:t>
            </a:fld>
            <a:endParaRPr kumimoji="1" lang="zh-CN" alt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96F62C1B-60BD-7C46-B0D2-5598AFA8540B}" type="slidenum">
              <a:rPr kumimoji="1" lang="zh-CN" altLang="en-US" smtClean="0"/>
              <a:t>‹#›</a:t>
            </a:fld>
            <a:endParaRPr kumimoji="1" lang="zh-CN" altLang="en-US"/>
          </a:p>
        </p:txBody>
      </p:sp>
    </p:spTree>
    <p:extLst>
      <p:ext uri="{BB962C8B-B14F-4D97-AF65-F5344CB8AC3E}">
        <p14:creationId xmlns:p14="http://schemas.microsoft.com/office/powerpoint/2010/main" val="29389983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1E32FF-C29F-7C4F-8C8D-F159019C3AF3}"/>
              </a:ext>
            </a:extLst>
          </p:cNvPr>
          <p:cNvSpPr>
            <a:spLocks noGrp="1"/>
          </p:cNvSpPr>
          <p:nvPr>
            <p:ph type="ctrTitle"/>
          </p:nvPr>
        </p:nvSpPr>
        <p:spPr/>
        <p:txBody>
          <a:bodyPr/>
          <a:lstStyle/>
          <a:p>
            <a:r>
              <a:rPr kumimoji="1" lang="zh-CN" altLang="en-US" dirty="0"/>
              <a:t>软件变更影响分析</a:t>
            </a:r>
          </a:p>
        </p:txBody>
      </p:sp>
      <p:sp>
        <p:nvSpPr>
          <p:cNvPr id="3" name="副标题 2">
            <a:extLst>
              <a:ext uri="{FF2B5EF4-FFF2-40B4-BE49-F238E27FC236}">
                <a16:creationId xmlns:a16="http://schemas.microsoft.com/office/drawing/2014/main" id="{72521B08-53A5-4E4C-804F-E7A2829C092F}"/>
              </a:ext>
            </a:extLst>
          </p:cNvPr>
          <p:cNvSpPr>
            <a:spLocks noGrp="1"/>
          </p:cNvSpPr>
          <p:nvPr>
            <p:ph type="subTitle" idx="1"/>
          </p:nvPr>
        </p:nvSpPr>
        <p:spPr>
          <a:xfrm>
            <a:off x="1128404" y="3564467"/>
            <a:ext cx="8637072" cy="2006016"/>
          </a:xfrm>
        </p:spPr>
        <p:txBody>
          <a:bodyPr>
            <a:normAutofit/>
          </a:bodyPr>
          <a:lstStyle/>
          <a:p>
            <a:endParaRPr kumimoji="1" lang="en-US" altLang="zh-CN" dirty="0"/>
          </a:p>
          <a:p>
            <a:r>
              <a:rPr kumimoji="1" lang="zh-CN" altLang="en-US" dirty="0"/>
              <a:t>软件维护与演化导论课程 </a:t>
            </a:r>
            <a:r>
              <a:rPr kumimoji="1" lang="en-US" altLang="zh-CN" dirty="0"/>
              <a:t>2020 Spring</a:t>
            </a:r>
          </a:p>
          <a:p>
            <a:r>
              <a:rPr kumimoji="1" lang="zh-CN" altLang="en-US" dirty="0"/>
              <a:t>报告人：王雨欣 </a:t>
            </a:r>
            <a:r>
              <a:rPr kumimoji="1" lang="en-US" altLang="zh-CN" dirty="0"/>
              <a:t> (DZ1933029)</a:t>
            </a:r>
          </a:p>
          <a:p>
            <a:endParaRPr kumimoji="1" lang="zh-CN" altLang="en-US" dirty="0"/>
          </a:p>
        </p:txBody>
      </p:sp>
      <p:sp>
        <p:nvSpPr>
          <p:cNvPr id="4" name="文本框 3">
            <a:extLst>
              <a:ext uri="{FF2B5EF4-FFF2-40B4-BE49-F238E27FC236}">
                <a16:creationId xmlns:a16="http://schemas.microsoft.com/office/drawing/2014/main" id="{12D94E29-E770-9540-9AA8-12C19689E7D6}"/>
              </a:ext>
            </a:extLst>
          </p:cNvPr>
          <p:cNvSpPr txBox="1"/>
          <p:nvPr/>
        </p:nvSpPr>
        <p:spPr>
          <a:xfrm>
            <a:off x="1128402" y="1731970"/>
            <a:ext cx="2709396" cy="523220"/>
          </a:xfrm>
          <a:prstGeom prst="rect">
            <a:avLst/>
          </a:prstGeom>
          <a:noFill/>
        </p:spPr>
        <p:txBody>
          <a:bodyPr wrap="none" rtlCol="0">
            <a:spAutoFit/>
          </a:bodyPr>
          <a:lstStyle/>
          <a:p>
            <a:r>
              <a:rPr kumimoji="1" lang="zh-CN" altLang="en-US" sz="2800" b="1" dirty="0">
                <a:latin typeface="SimHei" panose="02010609060101010101" pitchFamily="49" charset="-122"/>
                <a:ea typeface="SimHei" panose="02010609060101010101" pitchFamily="49" charset="-122"/>
              </a:rPr>
              <a:t>论文阅读报告：</a:t>
            </a:r>
          </a:p>
        </p:txBody>
      </p:sp>
    </p:spTree>
    <p:extLst>
      <p:ext uri="{BB962C8B-B14F-4D97-AF65-F5344CB8AC3E}">
        <p14:creationId xmlns:p14="http://schemas.microsoft.com/office/powerpoint/2010/main" val="41397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46C13-DDC1-FD4E-8E90-93D97371AB62}"/>
              </a:ext>
            </a:extLst>
          </p:cNvPr>
          <p:cNvSpPr>
            <a:spLocks noGrp="1"/>
          </p:cNvSpPr>
          <p:nvPr>
            <p:ph type="title"/>
          </p:nvPr>
        </p:nvSpPr>
        <p:spPr/>
        <p:txBody>
          <a:bodyPr/>
          <a:lstStyle/>
          <a:p>
            <a:r>
              <a:rPr kumimoji="1" lang="zh-CN" altLang="en-US" dirty="0"/>
              <a:t>技术手段介绍</a:t>
            </a:r>
          </a:p>
        </p:txBody>
      </p:sp>
      <p:sp>
        <p:nvSpPr>
          <p:cNvPr id="3" name="内容占位符 2">
            <a:extLst>
              <a:ext uri="{FF2B5EF4-FFF2-40B4-BE49-F238E27FC236}">
                <a16:creationId xmlns:a16="http://schemas.microsoft.com/office/drawing/2014/main" id="{D4ED08C0-1311-6F44-B174-CB03DB8CEB73}"/>
              </a:ext>
            </a:extLst>
          </p:cNvPr>
          <p:cNvSpPr>
            <a:spLocks noGrp="1"/>
          </p:cNvSpPr>
          <p:nvPr>
            <p:ph idx="1"/>
          </p:nvPr>
        </p:nvSpPr>
        <p:spPr/>
        <p:txBody>
          <a:bodyPr/>
          <a:lstStyle/>
          <a:p>
            <a:pPr>
              <a:buFont typeface="Wingdings" pitchFamily="2" charset="2"/>
              <a:buChar char="n"/>
            </a:pPr>
            <a:r>
              <a:rPr kumimoji="1" lang="zh-CN" altLang="en-US" dirty="0"/>
              <a:t>源代码分析技术 </a:t>
            </a:r>
            <a:r>
              <a:rPr kumimoji="1" lang="en-US" altLang="zh-CN" dirty="0"/>
              <a:t>--</a:t>
            </a:r>
            <a:r>
              <a:rPr kumimoji="1" lang="zh-CN" altLang="en-US" dirty="0"/>
              <a:t>  执行跟踪</a:t>
            </a:r>
            <a:endParaRPr kumimoji="1" lang="en-US" altLang="zh-CN" dirty="0"/>
          </a:p>
          <a:p>
            <a:pPr lvl="1">
              <a:buFont typeface="Wingdings" pitchFamily="2" charset="2"/>
              <a:buChar char="l"/>
            </a:pPr>
            <a:r>
              <a:rPr kumimoji="1" lang="zh-CN" altLang="en-US" dirty="0"/>
              <a:t>与静态调用图方法相比，执行跟踪是一种动态执行跟踪仅包含那些在程序执行期间被调用的方法。</a:t>
            </a:r>
            <a:endParaRPr kumimoji="1" lang="en-US" altLang="zh-CN" dirty="0"/>
          </a:p>
          <a:p>
            <a:pPr lvl="1">
              <a:buFont typeface="Wingdings" pitchFamily="2" charset="2"/>
              <a:buChar char="l"/>
            </a:pPr>
            <a:r>
              <a:rPr kumimoji="1" lang="zh-CN" altLang="en-US" dirty="0"/>
              <a:t>经典方法举例：</a:t>
            </a:r>
            <a:r>
              <a:rPr lang="en-US" altLang="zh-CN" dirty="0" err="1"/>
              <a:t>PathImpact</a:t>
            </a:r>
            <a:r>
              <a:rPr lang="en-US" altLang="zh-CN" baseline="30000" dirty="0"/>
              <a:t>[10]</a:t>
            </a:r>
          </a:p>
          <a:p>
            <a:pPr marL="914400" lvl="2" indent="0">
              <a:buNone/>
            </a:pPr>
            <a:r>
              <a:rPr lang="zh-CN" altLang="en-US" dirty="0"/>
              <a:t>一种基于</a:t>
            </a:r>
            <a:r>
              <a:rPr lang="en-US" altLang="zh-CN" dirty="0"/>
              <a:t>whole path profiling</a:t>
            </a:r>
            <a:r>
              <a:rPr lang="zh-CN" altLang="en-US" dirty="0"/>
              <a:t>的动态变更分析技术。该技术分析程序结构并建立控制调用图，如果程序</a:t>
            </a:r>
            <a:r>
              <a:rPr lang="en-US" altLang="zh-CN" dirty="0"/>
              <a:t>P</a:t>
            </a:r>
            <a:r>
              <a:rPr lang="zh-CN" altLang="en-US" dirty="0"/>
              <a:t>发生了变化，所有在</a:t>
            </a:r>
            <a:r>
              <a:rPr lang="en-US" altLang="zh-CN" dirty="0"/>
              <a:t>P</a:t>
            </a:r>
            <a:r>
              <a:rPr lang="zh-CN" altLang="en-US" dirty="0"/>
              <a:t>之后调用的程序以及所有在</a:t>
            </a:r>
            <a:r>
              <a:rPr lang="en-US" altLang="zh-CN" dirty="0"/>
              <a:t>P</a:t>
            </a:r>
            <a:r>
              <a:rPr lang="zh-CN" altLang="en-US" dirty="0"/>
              <a:t>返回之后仍然处于堆栈中的程序，即被认为可能受到</a:t>
            </a:r>
            <a:r>
              <a:rPr lang="en-US" altLang="zh-CN" dirty="0"/>
              <a:t>P</a:t>
            </a:r>
            <a:r>
              <a:rPr lang="zh-CN" altLang="en-US" dirty="0"/>
              <a:t>的变化影响。该方法利用静态切片和自动插桩技术动态获取程序运行时的数据，并收集这些数据，最后从这些数据中找到可能受到影响的部分。</a:t>
            </a:r>
            <a:endParaRPr lang="en-US" altLang="zh-CN" dirty="0"/>
          </a:p>
          <a:p>
            <a:pPr lvl="1">
              <a:buFont typeface="Wingdings" pitchFamily="2" charset="2"/>
              <a:buChar char="l"/>
            </a:pPr>
            <a:endParaRPr lang="en-US" altLang="zh-CN" dirty="0"/>
          </a:p>
          <a:p>
            <a:pPr lvl="1">
              <a:buFont typeface="Wingdings" pitchFamily="2" charset="2"/>
              <a:buChar char="l"/>
            </a:pPr>
            <a:endParaRPr kumimoji="1" lang="zh-CN" altLang="en-US" dirty="0"/>
          </a:p>
        </p:txBody>
      </p:sp>
    </p:spTree>
    <p:extLst>
      <p:ext uri="{BB962C8B-B14F-4D97-AF65-F5344CB8AC3E}">
        <p14:creationId xmlns:p14="http://schemas.microsoft.com/office/powerpoint/2010/main" val="168330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8114FA-DC85-2B4D-A8C2-2D52D1E44700}"/>
              </a:ext>
            </a:extLst>
          </p:cNvPr>
          <p:cNvSpPr>
            <a:spLocks noGrp="1"/>
          </p:cNvSpPr>
          <p:nvPr>
            <p:ph type="title"/>
          </p:nvPr>
        </p:nvSpPr>
        <p:spPr/>
        <p:txBody>
          <a:bodyPr/>
          <a:lstStyle/>
          <a:p>
            <a:r>
              <a:rPr kumimoji="1" lang="zh-CN" altLang="en-US" dirty="0"/>
              <a:t>技术手段分类与介绍</a:t>
            </a:r>
          </a:p>
        </p:txBody>
      </p:sp>
      <p:sp>
        <p:nvSpPr>
          <p:cNvPr id="3" name="内容占位符 2">
            <a:extLst>
              <a:ext uri="{FF2B5EF4-FFF2-40B4-BE49-F238E27FC236}">
                <a16:creationId xmlns:a16="http://schemas.microsoft.com/office/drawing/2014/main" id="{638D6A22-938A-414F-8A1C-5F93FD88E3E4}"/>
              </a:ext>
            </a:extLst>
          </p:cNvPr>
          <p:cNvSpPr>
            <a:spLocks noGrp="1"/>
          </p:cNvSpPr>
          <p:nvPr>
            <p:ph idx="1"/>
          </p:nvPr>
        </p:nvSpPr>
        <p:spPr/>
        <p:txBody>
          <a:bodyPr>
            <a:normAutofit lnSpcReduction="10000"/>
          </a:bodyPr>
          <a:lstStyle/>
          <a:p>
            <a:pPr>
              <a:buFont typeface="Wingdings" pitchFamily="2" charset="2"/>
              <a:buChar char="n"/>
            </a:pPr>
            <a:r>
              <a:rPr kumimoji="1" lang="zh-CN" altLang="en-US" dirty="0"/>
              <a:t>模型分析技术方法分类</a:t>
            </a:r>
            <a:endParaRPr kumimoji="1" lang="en-US" altLang="zh-CN" dirty="0"/>
          </a:p>
          <a:p>
            <a:pPr marL="800100" lvl="1" indent="-342900">
              <a:buFont typeface="+mj-lt"/>
              <a:buAutoNum type="arabicPeriod"/>
            </a:pPr>
            <a:r>
              <a:rPr kumimoji="1" lang="zh-CN" altLang="en-US" dirty="0"/>
              <a:t>架构模型分析：基于软件体系架构模型</a:t>
            </a:r>
            <a:r>
              <a:rPr kumimoji="1" lang="en-US" altLang="zh-CN" dirty="0"/>
              <a:t>(</a:t>
            </a:r>
            <a:r>
              <a:rPr kumimoji="1" lang="zh-CN" altLang="en-US" dirty="0"/>
              <a:t>譬如</a:t>
            </a:r>
            <a:r>
              <a:rPr kumimoji="1" lang="en-US" altLang="zh-CN" dirty="0"/>
              <a:t>UML</a:t>
            </a:r>
            <a:r>
              <a:rPr kumimoji="1" lang="zh-CN" altLang="en-US" dirty="0"/>
              <a:t>模型</a:t>
            </a:r>
            <a:r>
              <a:rPr kumimoji="1" lang="en-US" altLang="zh-CN" dirty="0"/>
              <a:t>)</a:t>
            </a:r>
            <a:r>
              <a:rPr kumimoji="1" lang="zh-CN" altLang="en-US" dirty="0"/>
              <a:t>进行变更影响分析，软件架构师需要通过将更改的需求跟踪到软件架构来识别受影响的架构元素。</a:t>
            </a:r>
            <a:endParaRPr kumimoji="1" lang="en-US" altLang="zh-CN" dirty="0"/>
          </a:p>
          <a:p>
            <a:pPr marL="800100" lvl="1" indent="-342900">
              <a:buFont typeface="+mj-lt"/>
              <a:buAutoNum type="arabicPeriod"/>
            </a:pPr>
            <a:r>
              <a:rPr kumimoji="1" lang="zh-CN" altLang="en-US" dirty="0"/>
              <a:t>需求模型分析：需要找出与更改后的需求相关的其他任何需求是否受到影响，对不断变化的客户需求和技术需求对软件的影响进行分析。</a:t>
            </a:r>
            <a:endParaRPr kumimoji="1" lang="en-US" altLang="zh-CN" dirty="0"/>
          </a:p>
          <a:p>
            <a:pPr marL="914400" lvl="2" indent="0">
              <a:buNone/>
            </a:pPr>
            <a:r>
              <a:rPr kumimoji="1" lang="zh-CN" altLang="en-US" dirty="0"/>
              <a:t>一些相关工作：</a:t>
            </a:r>
            <a:endParaRPr kumimoji="1" lang="en-US" altLang="zh-CN" dirty="0"/>
          </a:p>
          <a:p>
            <a:pPr lvl="2"/>
            <a:r>
              <a:rPr kumimoji="1" lang="en-US" altLang="zh-CN" dirty="0"/>
              <a:t>Lock and </a:t>
            </a:r>
            <a:r>
              <a:rPr kumimoji="1" lang="en-US" altLang="zh-CN" dirty="0" err="1"/>
              <a:t>Kotonya</a:t>
            </a:r>
            <a:r>
              <a:rPr kumimoji="1" lang="en-US" altLang="zh-CN" dirty="0"/>
              <a:t>[3]: </a:t>
            </a:r>
            <a:r>
              <a:rPr kumimoji="1" lang="zh-CN" altLang="en-US" dirty="0"/>
              <a:t>结合了可追溯性链接和概率估计。</a:t>
            </a:r>
            <a:endParaRPr kumimoji="1" lang="en-US" altLang="zh-CN" dirty="0"/>
          </a:p>
          <a:p>
            <a:pPr lvl="2"/>
            <a:r>
              <a:rPr kumimoji="1" lang="en-US" altLang="zh-CN" dirty="0"/>
              <a:t>Hewitt and </a:t>
            </a:r>
            <a:r>
              <a:rPr kumimoji="1" lang="en-US" altLang="zh-CN" dirty="0" err="1"/>
              <a:t>Rilling</a:t>
            </a:r>
            <a:r>
              <a:rPr kumimoji="1" lang="en-US" altLang="zh-CN" dirty="0"/>
              <a:t>[4]: </a:t>
            </a:r>
            <a:r>
              <a:rPr kumimoji="1" lang="zh-CN" altLang="en-US" dirty="0"/>
              <a:t>基于用户场景图</a:t>
            </a:r>
            <a:r>
              <a:rPr kumimoji="1" lang="en-US" altLang="zh-CN" dirty="0"/>
              <a:t>(UCM)</a:t>
            </a:r>
            <a:r>
              <a:rPr kumimoji="1" lang="zh-CN" altLang="en-US" dirty="0"/>
              <a:t>场景和组件之间的依赖关系分析。</a:t>
            </a:r>
            <a:endParaRPr kumimoji="1" lang="en-US" altLang="zh-CN" dirty="0"/>
          </a:p>
          <a:p>
            <a:pPr lvl="2"/>
            <a:r>
              <a:rPr kumimoji="1" lang="en-US" altLang="zh-CN" dirty="0" err="1"/>
              <a:t>Goknil</a:t>
            </a:r>
            <a:r>
              <a:rPr kumimoji="1" lang="en-US" altLang="zh-CN" dirty="0"/>
              <a:t> et al[5]: </a:t>
            </a:r>
            <a:r>
              <a:rPr kumimoji="1" lang="zh-CN" altLang="en-US" dirty="0"/>
              <a:t>基于定义明确的需求关系来跟踪变更以进行影响分析。</a:t>
            </a:r>
          </a:p>
        </p:txBody>
      </p:sp>
    </p:spTree>
    <p:extLst>
      <p:ext uri="{BB962C8B-B14F-4D97-AF65-F5344CB8AC3E}">
        <p14:creationId xmlns:p14="http://schemas.microsoft.com/office/powerpoint/2010/main" val="3298373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C3CB05-B65B-D641-B86D-06C152BDA28E}"/>
              </a:ext>
            </a:extLst>
          </p:cNvPr>
          <p:cNvSpPr>
            <a:spLocks noGrp="1"/>
          </p:cNvSpPr>
          <p:nvPr>
            <p:ph type="title"/>
          </p:nvPr>
        </p:nvSpPr>
        <p:spPr/>
        <p:txBody>
          <a:bodyPr/>
          <a:lstStyle/>
          <a:p>
            <a:r>
              <a:rPr kumimoji="1" lang="zh-CN" altLang="en-US" dirty="0"/>
              <a:t>技术手段分类与介绍</a:t>
            </a:r>
          </a:p>
        </p:txBody>
      </p:sp>
      <p:sp>
        <p:nvSpPr>
          <p:cNvPr id="3" name="内容占位符 2">
            <a:extLst>
              <a:ext uri="{FF2B5EF4-FFF2-40B4-BE49-F238E27FC236}">
                <a16:creationId xmlns:a16="http://schemas.microsoft.com/office/drawing/2014/main" id="{4F4CF0C3-CF18-2943-8131-84C5A942F627}"/>
              </a:ext>
            </a:extLst>
          </p:cNvPr>
          <p:cNvSpPr>
            <a:spLocks noGrp="1"/>
          </p:cNvSpPr>
          <p:nvPr>
            <p:ph idx="1"/>
          </p:nvPr>
        </p:nvSpPr>
        <p:spPr/>
        <p:txBody>
          <a:bodyPr/>
          <a:lstStyle/>
          <a:p>
            <a:pPr>
              <a:buFont typeface="Wingdings" pitchFamily="2" charset="2"/>
              <a:buChar char="n"/>
            </a:pPr>
            <a:r>
              <a:rPr kumimoji="1" lang="zh-CN" altLang="en-US" dirty="0"/>
              <a:t>关于各种文件和工件的分析技术分类</a:t>
            </a:r>
            <a:endParaRPr kumimoji="1" lang="en-US" altLang="zh-CN" dirty="0"/>
          </a:p>
          <a:p>
            <a:pPr marL="457200" lvl="1" indent="0">
              <a:buNone/>
            </a:pPr>
            <a:r>
              <a:rPr kumimoji="1" lang="zh-CN" altLang="en-US" dirty="0"/>
              <a:t>相关技术举例：</a:t>
            </a:r>
            <a:endParaRPr kumimoji="1" lang="en-US" altLang="zh-CN" dirty="0"/>
          </a:p>
          <a:p>
            <a:pPr lvl="1"/>
            <a:r>
              <a:rPr kumimoji="1" lang="en-US" altLang="zh-CN" dirty="0" err="1"/>
              <a:t>Antoniol</a:t>
            </a:r>
            <a:r>
              <a:rPr kumimoji="1" lang="en-US" altLang="zh-CN" dirty="0"/>
              <a:t> et al</a:t>
            </a:r>
            <a:r>
              <a:rPr kumimoji="1" lang="en-US" altLang="zh-CN" baseline="30000" dirty="0"/>
              <a:t>[6]</a:t>
            </a:r>
            <a:r>
              <a:rPr kumimoji="1" lang="en-US" altLang="zh-CN" dirty="0"/>
              <a:t>: </a:t>
            </a:r>
            <a:r>
              <a:rPr kumimoji="1" lang="zh-CN" altLang="en-US" dirty="0"/>
              <a:t>通过提取存储库中共同发生更改文件，在文件级别进行影响分析。</a:t>
            </a:r>
            <a:endParaRPr kumimoji="1" lang="en-US" altLang="zh-CN" dirty="0"/>
          </a:p>
          <a:p>
            <a:pPr lvl="1"/>
            <a:r>
              <a:rPr kumimoji="1" lang="en-US" altLang="zh-CN" dirty="0"/>
              <a:t>Beyer and Noack</a:t>
            </a:r>
            <a:r>
              <a:rPr kumimoji="1" lang="en-US" altLang="zh-CN" baseline="30000" dirty="0"/>
              <a:t>[7]</a:t>
            </a:r>
            <a:r>
              <a:rPr kumimoji="1" lang="en-US" altLang="zh-CN" dirty="0"/>
              <a:t>:</a:t>
            </a:r>
            <a:r>
              <a:rPr kumimoji="1" lang="zh-CN" altLang="en-US" dirty="0"/>
              <a:t> 通过识别出经常一起发生变化的工件集群，来评估软件更改对单个工件的影响。</a:t>
            </a:r>
            <a:endParaRPr kumimoji="1" lang="en-US" altLang="zh-CN" dirty="0"/>
          </a:p>
          <a:p>
            <a:pPr lvl="1"/>
            <a:endParaRPr kumimoji="1" lang="zh-CN" altLang="en-US" dirty="0"/>
          </a:p>
        </p:txBody>
      </p:sp>
    </p:spTree>
    <p:extLst>
      <p:ext uri="{BB962C8B-B14F-4D97-AF65-F5344CB8AC3E}">
        <p14:creationId xmlns:p14="http://schemas.microsoft.com/office/powerpoint/2010/main" val="2809799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F1B295-1DA4-8E40-88E9-BF99921900A2}"/>
              </a:ext>
            </a:extLst>
          </p:cNvPr>
          <p:cNvSpPr>
            <a:spLocks noGrp="1"/>
          </p:cNvSpPr>
          <p:nvPr>
            <p:ph type="title"/>
          </p:nvPr>
        </p:nvSpPr>
        <p:spPr/>
        <p:txBody>
          <a:bodyPr/>
          <a:lstStyle/>
          <a:p>
            <a:r>
              <a:rPr kumimoji="1" lang="zh-CN" altLang="en-US" dirty="0"/>
              <a:t>未来研究点</a:t>
            </a:r>
          </a:p>
        </p:txBody>
      </p:sp>
      <p:sp>
        <p:nvSpPr>
          <p:cNvPr id="3" name="内容占位符 2">
            <a:extLst>
              <a:ext uri="{FF2B5EF4-FFF2-40B4-BE49-F238E27FC236}">
                <a16:creationId xmlns:a16="http://schemas.microsoft.com/office/drawing/2014/main" id="{7E818A6D-B991-1B48-B9A5-6C21A01BA379}"/>
              </a:ext>
            </a:extLst>
          </p:cNvPr>
          <p:cNvSpPr>
            <a:spLocks noGrp="1"/>
          </p:cNvSpPr>
          <p:nvPr>
            <p:ph idx="1"/>
          </p:nvPr>
        </p:nvSpPr>
        <p:spPr/>
        <p:txBody>
          <a:bodyPr/>
          <a:lstStyle/>
          <a:p>
            <a:pPr marL="457200" indent="-457200">
              <a:buFont typeface="+mj-lt"/>
              <a:buAutoNum type="arabicPeriod"/>
            </a:pPr>
            <a:r>
              <a:rPr kumimoji="1" lang="zh-CN" altLang="en-US" dirty="0"/>
              <a:t>制定一套通用的对分析结果评估指南，即说明应使用哪些度量（例如精确度和召回率），有助于更好地比较不同技术的分析结果。</a:t>
            </a:r>
            <a:endParaRPr kumimoji="1" lang="en-US" altLang="zh-CN" dirty="0"/>
          </a:p>
          <a:p>
            <a:pPr marL="457200" indent="-457200">
              <a:buFont typeface="+mj-lt"/>
              <a:buAutoNum type="arabicPeriod"/>
            </a:pPr>
            <a:r>
              <a:rPr kumimoji="1" lang="zh-CN" altLang="en-US" dirty="0"/>
              <a:t>研究适用于整个软件开发过程的变更分析方法。在需求捕获的早期阶段、架构设计阶段以及最终的实施和维护阶段，都需要进行影响分析。</a:t>
            </a:r>
            <a:endParaRPr kumimoji="1" lang="en-US" altLang="zh-CN" dirty="0"/>
          </a:p>
          <a:p>
            <a:pPr marL="457200" indent="-457200">
              <a:buFont typeface="+mj-lt"/>
              <a:buAutoNum type="arabicPeriod"/>
            </a:pPr>
            <a:endParaRPr kumimoji="1" lang="zh-CN" altLang="en-US" dirty="0"/>
          </a:p>
        </p:txBody>
      </p:sp>
    </p:spTree>
    <p:extLst>
      <p:ext uri="{BB962C8B-B14F-4D97-AF65-F5344CB8AC3E}">
        <p14:creationId xmlns:p14="http://schemas.microsoft.com/office/powerpoint/2010/main" val="2246349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82DE01-98D7-ED49-B5D2-69A1196185B7}"/>
              </a:ext>
            </a:extLst>
          </p:cNvPr>
          <p:cNvSpPr>
            <a:spLocks noGrp="1"/>
          </p:cNvSpPr>
          <p:nvPr>
            <p:ph type="title"/>
          </p:nvPr>
        </p:nvSpPr>
        <p:spPr/>
        <p:txBody>
          <a:bodyPr/>
          <a:lstStyle/>
          <a:p>
            <a:r>
              <a:rPr kumimoji="1" lang="zh-CN" altLang="en-US" dirty="0"/>
              <a:t>参考文献</a:t>
            </a:r>
          </a:p>
        </p:txBody>
      </p:sp>
      <p:sp>
        <p:nvSpPr>
          <p:cNvPr id="3" name="内容占位符 2">
            <a:extLst>
              <a:ext uri="{FF2B5EF4-FFF2-40B4-BE49-F238E27FC236}">
                <a16:creationId xmlns:a16="http://schemas.microsoft.com/office/drawing/2014/main" id="{5FE46C37-6619-F843-A93B-79F719C07E01}"/>
              </a:ext>
            </a:extLst>
          </p:cNvPr>
          <p:cNvSpPr>
            <a:spLocks noGrp="1"/>
          </p:cNvSpPr>
          <p:nvPr>
            <p:ph idx="1"/>
          </p:nvPr>
        </p:nvSpPr>
        <p:spPr/>
        <p:txBody>
          <a:bodyPr>
            <a:normAutofit fontScale="85000" lnSpcReduction="20000"/>
          </a:bodyPr>
          <a:lstStyle/>
          <a:p>
            <a:pPr marL="457200" indent="-457200">
              <a:buFont typeface="+mj-lt"/>
              <a:buAutoNum type="arabicPeriod"/>
            </a:pPr>
            <a:r>
              <a:rPr lang="en-US" altLang="zh-CN" sz="1400" dirty="0">
                <a:latin typeface="Times New Roman" panose="02020603050405020304" pitchFamily="18" charset="0"/>
                <a:cs typeface="Times New Roman" panose="02020603050405020304" pitchFamily="18" charset="0"/>
              </a:rPr>
              <a:t>S. A. Bohner and R. S. Arnold, </a:t>
            </a:r>
            <a:r>
              <a:rPr lang="en-US" altLang="zh-CN" sz="1400" i="1" dirty="0">
                <a:latin typeface="Times New Roman" panose="02020603050405020304" pitchFamily="18" charset="0"/>
                <a:cs typeface="Times New Roman" panose="02020603050405020304" pitchFamily="18" charset="0"/>
              </a:rPr>
              <a:t>Software Change Impact Analysis</a:t>
            </a:r>
            <a:r>
              <a:rPr lang="en-US" altLang="zh-CN" sz="1400" dirty="0">
                <a:latin typeface="Times New Roman" panose="02020603050405020304" pitchFamily="18" charset="0"/>
                <a:cs typeface="Times New Roman" panose="02020603050405020304" pitchFamily="18" charset="0"/>
              </a:rPr>
              <a:t>. Los Alamitos, CA, USA: IEEE Computer Society Publications Tutorial Series, 1996. </a:t>
            </a:r>
          </a:p>
          <a:p>
            <a:pPr marL="457200" indent="-457200">
              <a:buFont typeface="+mj-lt"/>
              <a:buAutoNum type="arabicPeriod"/>
            </a:pPr>
            <a:r>
              <a:rPr lang="en-US" altLang="zh-CN" sz="1400" dirty="0">
                <a:latin typeface="Times New Roman" panose="02020603050405020304" pitchFamily="18" charset="0"/>
                <a:cs typeface="Times New Roman" panose="02020603050405020304" pitchFamily="18" charset="0"/>
              </a:rPr>
              <a:t>M. Lee, A. J. Offutt, and R. T. Alexander, “Algorithmic analysis of the impacts of changes to object-oriented software,” in Proceedings of the 34th International Conference on Technology of Object- Oriented Languages and Systems (TOOLS 34), Santa Barbara, CA , USA, July 2000, pp. 61–70. </a:t>
            </a:r>
          </a:p>
          <a:p>
            <a:pPr marL="457200" indent="-457200">
              <a:buFont typeface="+mj-lt"/>
              <a:buAutoNum type="arabicPeriod"/>
            </a:pPr>
            <a:r>
              <a:rPr lang="en-US" altLang="zh-CN" sz="1400" dirty="0">
                <a:latin typeface="Times New Roman" panose="02020603050405020304" pitchFamily="18" charset="0"/>
                <a:cs typeface="Times New Roman" panose="02020603050405020304" pitchFamily="18" charset="0"/>
              </a:rPr>
              <a:t>S. Lock and G. </a:t>
            </a:r>
            <a:r>
              <a:rPr lang="en-US" altLang="zh-CN" sz="1400" dirty="0" err="1">
                <a:latin typeface="Times New Roman" panose="02020603050405020304" pitchFamily="18" charset="0"/>
                <a:cs typeface="Times New Roman" panose="02020603050405020304" pitchFamily="18" charset="0"/>
              </a:rPr>
              <a:t>Kotonya</a:t>
            </a:r>
            <a:r>
              <a:rPr lang="en-US" altLang="zh-CN" sz="1400" dirty="0">
                <a:latin typeface="Times New Roman" panose="02020603050405020304" pitchFamily="18" charset="0"/>
                <a:cs typeface="Times New Roman" panose="02020603050405020304" pitchFamily="18" charset="0"/>
              </a:rPr>
              <a:t>, “An integrated, probabilistic framework for requirement change impact analysis,” Australasian Journal of Information Systems, vol. 6, no. 2, pp. 38–63, September 1999. </a:t>
            </a:r>
          </a:p>
          <a:p>
            <a:pPr marL="457200" indent="-457200">
              <a:buFont typeface="+mj-lt"/>
              <a:buAutoNum type="arabicPeriod"/>
            </a:pPr>
            <a:r>
              <a:rPr lang="en-US" altLang="zh-CN" sz="1400" dirty="0">
                <a:latin typeface="Times New Roman" panose="02020603050405020304" pitchFamily="18" charset="0"/>
                <a:cs typeface="Times New Roman" panose="02020603050405020304" pitchFamily="18" charset="0"/>
              </a:rPr>
              <a:t>J. Hewitt and J. </a:t>
            </a:r>
            <a:r>
              <a:rPr lang="en-US" altLang="zh-CN" sz="1400" dirty="0" err="1">
                <a:latin typeface="Times New Roman" panose="02020603050405020304" pitchFamily="18" charset="0"/>
                <a:cs typeface="Times New Roman" panose="02020603050405020304" pitchFamily="18" charset="0"/>
              </a:rPr>
              <a:t>Rilling</a:t>
            </a:r>
            <a:r>
              <a:rPr lang="en-US" altLang="zh-CN" sz="1400" dirty="0">
                <a:latin typeface="Times New Roman" panose="02020603050405020304" pitchFamily="18" charset="0"/>
                <a:cs typeface="Times New Roman" panose="02020603050405020304" pitchFamily="18" charset="0"/>
              </a:rPr>
              <a:t>, “A light-weight proactive software change impact analysis using use case maps,” in Proceedings of the IEEE International Workshop on Software Evolvability (Software- Evolvability’05), Budapest, Hungary, September 2005, pp. 41–48. </a:t>
            </a:r>
          </a:p>
          <a:p>
            <a:pPr marL="457200" indent="-457200">
              <a:buFont typeface="+mj-lt"/>
              <a:buAutoNum type="arabicPeriod"/>
            </a:pPr>
            <a:r>
              <a:rPr lang="en-US" altLang="zh-CN" sz="1400" dirty="0">
                <a:latin typeface="Times New Roman" panose="02020603050405020304" pitchFamily="18" charset="0"/>
                <a:cs typeface="Times New Roman" panose="02020603050405020304" pitchFamily="18" charset="0"/>
              </a:rPr>
              <a:t>A. </a:t>
            </a:r>
            <a:r>
              <a:rPr lang="en-US" altLang="zh-CN" sz="1400" dirty="0" err="1">
                <a:latin typeface="Times New Roman" panose="02020603050405020304" pitchFamily="18" charset="0"/>
                <a:cs typeface="Times New Roman" panose="02020603050405020304" pitchFamily="18" charset="0"/>
              </a:rPr>
              <a:t>Goknil</a:t>
            </a:r>
            <a:r>
              <a:rPr lang="en-US" altLang="zh-CN" sz="1400" dirty="0">
                <a:latin typeface="Times New Roman" panose="02020603050405020304" pitchFamily="18" charset="0"/>
                <a:cs typeface="Times New Roman" panose="02020603050405020304" pitchFamily="18" charset="0"/>
              </a:rPr>
              <a:t>, I. </a:t>
            </a:r>
            <a:r>
              <a:rPr lang="en-US" altLang="zh-CN" sz="1400" dirty="0" err="1">
                <a:latin typeface="Times New Roman" panose="02020603050405020304" pitchFamily="18" charset="0"/>
                <a:cs typeface="Times New Roman" panose="02020603050405020304" pitchFamily="18" charset="0"/>
              </a:rPr>
              <a:t>Kurtev</a:t>
            </a:r>
            <a:r>
              <a:rPr lang="en-US" altLang="zh-CN" sz="1400" dirty="0">
                <a:latin typeface="Times New Roman" panose="02020603050405020304" pitchFamily="18" charset="0"/>
                <a:cs typeface="Times New Roman" panose="02020603050405020304" pitchFamily="18" charset="0"/>
              </a:rPr>
              <a:t>, and K. van den Berg, “Change impact analysis based on formalization of trace relations for requirements,” in Proceedings of the EC-MDA Traceability Workshop (ECMDA-TW), 2008, pp. 59–75. </a:t>
            </a:r>
          </a:p>
          <a:p>
            <a:pPr marL="457200" indent="-457200">
              <a:buFont typeface="+mj-lt"/>
              <a:buAutoNum type="arabicPeriod"/>
            </a:pPr>
            <a:r>
              <a:rPr lang="en-US" altLang="zh-CN" sz="1400" dirty="0">
                <a:latin typeface="Times New Roman" panose="02020603050405020304" pitchFamily="18" charset="0"/>
                <a:cs typeface="Times New Roman" panose="02020603050405020304" pitchFamily="18" charset="0"/>
              </a:rPr>
              <a:t>G. </a:t>
            </a:r>
            <a:r>
              <a:rPr lang="en-US" altLang="zh-CN" sz="1400" dirty="0" err="1">
                <a:latin typeface="Times New Roman" panose="02020603050405020304" pitchFamily="18" charset="0"/>
                <a:cs typeface="Times New Roman" panose="02020603050405020304" pitchFamily="18" charset="0"/>
              </a:rPr>
              <a:t>Antoniol</a:t>
            </a:r>
            <a:r>
              <a:rPr lang="en-US" altLang="zh-CN" sz="1400" dirty="0">
                <a:latin typeface="Times New Roman" panose="02020603050405020304" pitchFamily="18" charset="0"/>
                <a:cs typeface="Times New Roman" panose="02020603050405020304" pitchFamily="18" charset="0"/>
              </a:rPr>
              <a:t>, V. F. Rollo, and G. </a:t>
            </a:r>
            <a:r>
              <a:rPr lang="en-US" altLang="zh-CN" sz="1400" dirty="0" err="1">
                <a:latin typeface="Times New Roman" panose="02020603050405020304" pitchFamily="18" charset="0"/>
                <a:cs typeface="Times New Roman" panose="02020603050405020304" pitchFamily="18" charset="0"/>
              </a:rPr>
              <a:t>Venturi</a:t>
            </a:r>
            <a:r>
              <a:rPr lang="en-US" altLang="zh-CN" sz="1400" dirty="0">
                <a:latin typeface="Times New Roman" panose="02020603050405020304" pitchFamily="18" charset="0"/>
                <a:cs typeface="Times New Roman" panose="02020603050405020304" pitchFamily="18" charset="0"/>
              </a:rPr>
              <a:t>, “Detecting groups of co-changing files in CVS repositories,” in Proceedings of the Eighth International Workshop on Principles of Software Evolution (IWPSE’05), Lisbon, Portugal, September 2005, pp. 23–32. </a:t>
            </a:r>
          </a:p>
          <a:p>
            <a:pPr marL="457200" indent="-457200">
              <a:buFont typeface="+mj-lt"/>
              <a:buAutoNum type="arabicPeriod"/>
            </a:pPr>
            <a:endParaRPr lang="en-US" altLang="zh-CN" sz="1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altLang="zh-CN" sz="1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altLang="zh-CN" sz="16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altLang="zh-CN" sz="16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altLang="zh-CN" sz="16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kumimoji="1" lang="zh-CN" altLang="en-US" dirty="0"/>
          </a:p>
        </p:txBody>
      </p:sp>
    </p:spTree>
    <p:extLst>
      <p:ext uri="{BB962C8B-B14F-4D97-AF65-F5344CB8AC3E}">
        <p14:creationId xmlns:p14="http://schemas.microsoft.com/office/powerpoint/2010/main" val="1015212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82DE01-98D7-ED49-B5D2-69A1196185B7}"/>
              </a:ext>
            </a:extLst>
          </p:cNvPr>
          <p:cNvSpPr>
            <a:spLocks noGrp="1"/>
          </p:cNvSpPr>
          <p:nvPr>
            <p:ph type="title"/>
          </p:nvPr>
        </p:nvSpPr>
        <p:spPr/>
        <p:txBody>
          <a:bodyPr/>
          <a:lstStyle/>
          <a:p>
            <a:r>
              <a:rPr kumimoji="1" lang="zh-CN" altLang="en-US" dirty="0"/>
              <a:t>参考文献</a:t>
            </a:r>
          </a:p>
        </p:txBody>
      </p:sp>
      <p:sp>
        <p:nvSpPr>
          <p:cNvPr id="3" name="内容占位符 2">
            <a:extLst>
              <a:ext uri="{FF2B5EF4-FFF2-40B4-BE49-F238E27FC236}">
                <a16:creationId xmlns:a16="http://schemas.microsoft.com/office/drawing/2014/main" id="{5FE46C37-6619-F843-A93B-79F719C07E01}"/>
              </a:ext>
            </a:extLst>
          </p:cNvPr>
          <p:cNvSpPr>
            <a:spLocks noGrp="1"/>
          </p:cNvSpPr>
          <p:nvPr>
            <p:ph idx="1"/>
          </p:nvPr>
        </p:nvSpPr>
        <p:spPr>
          <a:xfrm>
            <a:off x="1130270" y="2171769"/>
            <a:ext cx="9603275" cy="3294576"/>
          </a:xfrm>
        </p:spPr>
        <p:txBody>
          <a:bodyPr>
            <a:normAutofit/>
          </a:bodyPr>
          <a:lstStyle/>
          <a:p>
            <a:pPr marL="457200" indent="-457200">
              <a:lnSpc>
                <a:spcPct val="100000"/>
              </a:lnSpc>
              <a:buFont typeface="+mj-lt"/>
              <a:buAutoNum type="arabicPeriod" startAt="7"/>
            </a:pPr>
            <a:r>
              <a:rPr lang="en-US" altLang="zh-CN" sz="1200" dirty="0">
                <a:latin typeface="Times New Roman" panose="02020603050405020304" pitchFamily="18" charset="0"/>
                <a:cs typeface="Times New Roman" panose="02020603050405020304" pitchFamily="18" charset="0"/>
              </a:rPr>
              <a:t>D.</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Beyer</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and</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A.</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Noack,</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“Clustering</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software</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artifacts</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based</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on</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frequent common changes,” in Proceedings of the 13th International Workshop on Program Comprehension (IWPC’05), 2005, pp. 259– 268. </a:t>
            </a:r>
          </a:p>
          <a:p>
            <a:pPr marL="457200" lvl="0" indent="-457200">
              <a:lnSpc>
                <a:spcPct val="100000"/>
              </a:lnSpc>
              <a:buFont typeface="+mj-lt"/>
              <a:buAutoNum type="arabicPeriod" startAt="7"/>
            </a:pPr>
            <a:r>
              <a:rPr lang="en-US" altLang="zh-CN" sz="1200" dirty="0">
                <a:latin typeface="Times New Roman" panose="02020603050405020304" pitchFamily="18" charset="0"/>
                <a:cs typeface="Times New Roman" panose="02020603050405020304" pitchFamily="18" charset="0"/>
              </a:rPr>
              <a:t>Lehnert, Steffen. A review of software change impact analysis. Univ.-</a:t>
            </a:r>
            <a:r>
              <a:rPr lang="en-US" altLang="zh-CN" sz="1200" dirty="0" err="1">
                <a:latin typeface="Times New Roman" panose="02020603050405020304" pitchFamily="18" charset="0"/>
                <a:cs typeface="Times New Roman" panose="02020603050405020304" pitchFamily="18" charset="0"/>
              </a:rPr>
              <a:t>Bibliothek</a:t>
            </a:r>
            <a:r>
              <a:rPr lang="en-US" altLang="zh-CN" sz="1200" dirty="0">
                <a:latin typeface="Times New Roman" panose="02020603050405020304" pitchFamily="18" charset="0"/>
                <a:cs typeface="Times New Roman" panose="02020603050405020304" pitchFamily="18" charset="0"/>
              </a:rPr>
              <a:t>, 2011.</a:t>
            </a:r>
          </a:p>
          <a:p>
            <a:pPr marL="457200" lvl="0" indent="-457200">
              <a:lnSpc>
                <a:spcPct val="100000"/>
              </a:lnSpc>
              <a:buFont typeface="+mj-lt"/>
              <a:buAutoNum type="arabicPeriod" startAt="7"/>
            </a:pPr>
            <a:r>
              <a:rPr lang="en-US" altLang="zh-CN" sz="1200" dirty="0">
                <a:latin typeface="Times New Roman" panose="02020603050405020304" pitchFamily="18" charset="0"/>
                <a:cs typeface="Times New Roman" panose="02020603050405020304" pitchFamily="18" charset="0"/>
              </a:rPr>
              <a:t>Li, Bixin, et al. A survey of code-based change impact analysis techniques. Software Testing, Verification and Reliability</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23.8 (2013): 613-646.</a:t>
            </a:r>
          </a:p>
          <a:p>
            <a:pPr marL="457200" lvl="0" indent="-457200">
              <a:lnSpc>
                <a:spcPct val="100000"/>
              </a:lnSpc>
              <a:buFont typeface="+mj-lt"/>
              <a:buAutoNum type="arabicPeriod" startAt="7"/>
            </a:pPr>
            <a:r>
              <a:rPr lang="en-US" altLang="zh-CN" sz="1200" dirty="0">
                <a:latin typeface="Times New Roman" panose="02020603050405020304" pitchFamily="18" charset="0"/>
                <a:cs typeface="Times New Roman" panose="02020603050405020304" pitchFamily="18" charset="0"/>
              </a:rPr>
              <a:t>J. Law and G. </a:t>
            </a:r>
            <a:r>
              <a:rPr lang="en-US" altLang="zh-CN" sz="1200" dirty="0" err="1">
                <a:latin typeface="Times New Roman" panose="02020603050405020304" pitchFamily="18" charset="0"/>
                <a:cs typeface="Times New Roman" panose="02020603050405020304" pitchFamily="18" charset="0"/>
              </a:rPr>
              <a:t>Rothermel</a:t>
            </a:r>
            <a:r>
              <a:rPr lang="en-US" altLang="zh-CN" sz="1200" dirty="0">
                <a:latin typeface="Times New Roman" panose="02020603050405020304" pitchFamily="18" charset="0"/>
                <a:cs typeface="Times New Roman" panose="02020603050405020304" pitchFamily="18" charset="0"/>
              </a:rPr>
              <a:t>, “Whole program path-based dynamic impact analysis,” in Proceedings of the International Conference on Software Engineering (2003), 2003, pp. 308–318. </a:t>
            </a:r>
          </a:p>
          <a:p>
            <a:pPr marL="457200" lvl="0" indent="-457200">
              <a:lnSpc>
                <a:spcPct val="100000"/>
              </a:lnSpc>
              <a:buFont typeface="+mj-lt"/>
              <a:buAutoNum type="arabicPeriod" startAt="7"/>
            </a:pPr>
            <a:r>
              <a:rPr lang="en-US" altLang="zh-CN" sz="1200" dirty="0">
                <a:latin typeface="Times New Roman" panose="02020603050405020304" pitchFamily="18" charset="0"/>
                <a:cs typeface="Times New Roman" panose="02020603050405020304" pitchFamily="18" charset="0"/>
              </a:rPr>
              <a:t>B. Ryder and F. Tip, “Change impact analysis for object-oriented programs,” in Proceedings of the 2001 ACM SIGPLAN-SIGSOFT workshop on Program analysis for software tools and engineering (PASTE ’01), Snowbird, Utah, USA, June 2001, pp. 46–53. </a:t>
            </a:r>
          </a:p>
          <a:p>
            <a:pPr marL="457200" lvl="0" indent="-457200">
              <a:lnSpc>
                <a:spcPct val="100000"/>
              </a:lnSpc>
              <a:buFont typeface="+mj-lt"/>
              <a:buAutoNum type="arabicPeriod" startAt="7"/>
            </a:pPr>
            <a:endParaRPr lang="en-US" altLang="zh-CN" sz="1200" dirty="0">
              <a:latin typeface="Times New Roman" panose="02020603050405020304" pitchFamily="18" charset="0"/>
              <a:cs typeface="Times New Roman" panose="02020603050405020304" pitchFamily="18" charset="0"/>
            </a:endParaRPr>
          </a:p>
          <a:p>
            <a:pPr marL="457200" lvl="0" indent="-457200">
              <a:lnSpc>
                <a:spcPct val="100000"/>
              </a:lnSpc>
              <a:buFont typeface="+mj-lt"/>
              <a:buAutoNum type="arabicPeriod" startAt="7"/>
            </a:pPr>
            <a:endParaRPr lang="en-US" altLang="zh-CN" sz="1200" dirty="0">
              <a:latin typeface="Times New Roman" panose="02020603050405020304" pitchFamily="18" charset="0"/>
              <a:cs typeface="Times New Roman" panose="02020603050405020304" pitchFamily="18" charset="0"/>
            </a:endParaRPr>
          </a:p>
          <a:p>
            <a:pPr marL="457200" indent="-457200">
              <a:buFont typeface="+mj-lt"/>
              <a:buAutoNum type="arabicPeriod" startAt="7"/>
            </a:pPr>
            <a:endParaRPr lang="en-US" altLang="zh-CN" sz="1400" dirty="0">
              <a:latin typeface="Times New Roman" panose="02020603050405020304" pitchFamily="18" charset="0"/>
              <a:cs typeface="Times New Roman" panose="02020603050405020304" pitchFamily="18" charset="0"/>
            </a:endParaRPr>
          </a:p>
          <a:p>
            <a:pPr marL="457200" indent="-457200">
              <a:buFont typeface="+mj-lt"/>
              <a:buAutoNum type="arabicPeriod" startAt="7"/>
            </a:pPr>
            <a:endParaRPr lang="en-US" altLang="zh-CN" sz="1400" dirty="0">
              <a:latin typeface="Times New Roman" panose="02020603050405020304" pitchFamily="18" charset="0"/>
              <a:cs typeface="Times New Roman" panose="02020603050405020304" pitchFamily="18" charset="0"/>
            </a:endParaRPr>
          </a:p>
          <a:p>
            <a:pPr marL="457200" indent="-457200">
              <a:buFont typeface="+mj-lt"/>
              <a:buAutoNum type="arabicPeriod" startAt="7"/>
            </a:pPr>
            <a:endParaRPr lang="en-US" altLang="zh-CN" sz="1600" dirty="0">
              <a:latin typeface="Times New Roman" panose="02020603050405020304" pitchFamily="18" charset="0"/>
              <a:cs typeface="Times New Roman" panose="02020603050405020304" pitchFamily="18" charset="0"/>
            </a:endParaRPr>
          </a:p>
          <a:p>
            <a:pPr marL="457200" indent="-457200">
              <a:buFont typeface="+mj-lt"/>
              <a:buAutoNum type="arabicPeriod" startAt="7"/>
            </a:pPr>
            <a:endParaRPr lang="en-US" altLang="zh-CN" sz="1600" dirty="0">
              <a:latin typeface="Times New Roman" panose="02020603050405020304" pitchFamily="18" charset="0"/>
              <a:cs typeface="Times New Roman" panose="02020603050405020304" pitchFamily="18" charset="0"/>
            </a:endParaRPr>
          </a:p>
          <a:p>
            <a:pPr marL="457200" indent="-457200">
              <a:buFont typeface="+mj-lt"/>
              <a:buAutoNum type="arabicPeriod" startAt="7"/>
            </a:pPr>
            <a:endParaRPr lang="en-US" altLang="zh-CN" sz="1600" dirty="0">
              <a:latin typeface="Times New Roman" panose="02020603050405020304" pitchFamily="18" charset="0"/>
              <a:cs typeface="Times New Roman" panose="02020603050405020304" pitchFamily="18" charset="0"/>
            </a:endParaRPr>
          </a:p>
          <a:p>
            <a:pPr marL="457200" indent="-457200">
              <a:buFont typeface="+mj-lt"/>
              <a:buAutoNum type="arabicPeriod" startAt="7"/>
            </a:pPr>
            <a:endParaRPr kumimoji="1" lang="zh-CN" altLang="en-US" dirty="0"/>
          </a:p>
        </p:txBody>
      </p:sp>
      <p:pic>
        <p:nvPicPr>
          <p:cNvPr id="1028" name="Picture 4" descr="page1image43166976">
            <a:extLst>
              <a:ext uri="{FF2B5EF4-FFF2-40B4-BE49-F238E27FC236}">
                <a16:creationId xmlns:a16="http://schemas.microsoft.com/office/drawing/2014/main" id="{32B90A43-C37D-A74F-AC5B-679F82DED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75" y="236538"/>
            <a:ext cx="3429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page1image43167936">
            <a:extLst>
              <a:ext uri="{FF2B5EF4-FFF2-40B4-BE49-F238E27FC236}">
                <a16:creationId xmlns:a16="http://schemas.microsoft.com/office/drawing/2014/main" id="{83CD50A1-C4DD-F24F-89D8-C2C1C5AEFD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127500" cy="17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136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B59C39-A597-764F-8D25-E8C77A7260E6}"/>
              </a:ext>
            </a:extLst>
          </p:cNvPr>
          <p:cNvSpPr>
            <a:spLocks noGrp="1"/>
          </p:cNvSpPr>
          <p:nvPr>
            <p:ph type="ctrTitle"/>
          </p:nvPr>
        </p:nvSpPr>
        <p:spPr/>
        <p:txBody>
          <a:bodyPr/>
          <a:lstStyle/>
          <a:p>
            <a:r>
              <a:rPr kumimoji="1" lang="zh-CN" altLang="en-US" dirty="0"/>
              <a:t>谢谢观看！</a:t>
            </a:r>
          </a:p>
        </p:txBody>
      </p:sp>
      <p:sp>
        <p:nvSpPr>
          <p:cNvPr id="3" name="副标题 2">
            <a:extLst>
              <a:ext uri="{FF2B5EF4-FFF2-40B4-BE49-F238E27FC236}">
                <a16:creationId xmlns:a16="http://schemas.microsoft.com/office/drawing/2014/main" id="{E29D4C2A-5E1B-424A-A22D-65098CBCB209}"/>
              </a:ext>
            </a:extLst>
          </p:cNvPr>
          <p:cNvSpPr>
            <a:spLocks noGrp="1"/>
          </p:cNvSpPr>
          <p:nvPr>
            <p:ph type="subTitle" idx="1"/>
          </p:nvPr>
        </p:nvSpPr>
        <p:spPr/>
        <p:txBody>
          <a:bodyPr/>
          <a:lstStyle/>
          <a:p>
            <a:endParaRPr kumimoji="1" lang="en-US" altLang="zh-CN" dirty="0"/>
          </a:p>
          <a:p>
            <a:endParaRPr kumimoji="1" lang="zh-CN" altLang="en-US" dirty="0"/>
          </a:p>
        </p:txBody>
      </p:sp>
    </p:spTree>
    <p:extLst>
      <p:ext uri="{BB962C8B-B14F-4D97-AF65-F5344CB8AC3E}">
        <p14:creationId xmlns:p14="http://schemas.microsoft.com/office/powerpoint/2010/main" val="2367212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5FBBD8-28E3-254F-B93B-0D50BBB9C0F2}"/>
              </a:ext>
            </a:extLst>
          </p:cNvPr>
          <p:cNvSpPr>
            <a:spLocks noGrp="1"/>
          </p:cNvSpPr>
          <p:nvPr>
            <p:ph type="title"/>
          </p:nvPr>
        </p:nvSpPr>
        <p:spPr/>
        <p:txBody>
          <a:bodyPr/>
          <a:lstStyle/>
          <a:p>
            <a:r>
              <a:rPr kumimoji="1" lang="zh-CN" altLang="en-US" dirty="0"/>
              <a:t>本次报告主要内容</a:t>
            </a:r>
          </a:p>
        </p:txBody>
      </p:sp>
      <p:sp>
        <p:nvSpPr>
          <p:cNvPr id="3" name="内容占位符 2">
            <a:extLst>
              <a:ext uri="{FF2B5EF4-FFF2-40B4-BE49-F238E27FC236}">
                <a16:creationId xmlns:a16="http://schemas.microsoft.com/office/drawing/2014/main" id="{15602B34-2C31-7441-91A9-D9E5B50AF8C7}"/>
              </a:ext>
            </a:extLst>
          </p:cNvPr>
          <p:cNvSpPr>
            <a:spLocks noGrp="1"/>
          </p:cNvSpPr>
          <p:nvPr>
            <p:ph idx="1"/>
          </p:nvPr>
        </p:nvSpPr>
        <p:spPr/>
        <p:txBody>
          <a:bodyPr/>
          <a:lstStyle/>
          <a:p>
            <a:pPr>
              <a:buFont typeface="Wingdings" pitchFamily="2" charset="2"/>
              <a:buChar char="n"/>
            </a:pPr>
            <a:r>
              <a:rPr kumimoji="1" lang="zh-CN" altLang="en-US" dirty="0"/>
              <a:t>什么是软件变更影响分析</a:t>
            </a:r>
            <a:endParaRPr kumimoji="1" lang="en-US" altLang="zh-CN" dirty="0"/>
          </a:p>
          <a:p>
            <a:pPr>
              <a:buFont typeface="Wingdings" pitchFamily="2" charset="2"/>
              <a:buChar char="n"/>
            </a:pPr>
            <a:r>
              <a:rPr kumimoji="1" lang="zh-CN" altLang="en-US" dirty="0"/>
              <a:t>主要研究内容</a:t>
            </a:r>
            <a:endParaRPr kumimoji="1" lang="en-US" altLang="zh-CN" dirty="0"/>
          </a:p>
          <a:p>
            <a:pPr>
              <a:buFont typeface="Wingdings" pitchFamily="2" charset="2"/>
              <a:buChar char="n"/>
            </a:pPr>
            <a:r>
              <a:rPr kumimoji="1" lang="zh-CN" altLang="en-US" dirty="0"/>
              <a:t>技术手段分类与介绍</a:t>
            </a:r>
            <a:endParaRPr kumimoji="1" lang="en-US" altLang="zh-CN" dirty="0"/>
          </a:p>
          <a:p>
            <a:pPr>
              <a:buFont typeface="Wingdings" pitchFamily="2" charset="2"/>
              <a:buChar char="n"/>
            </a:pPr>
            <a:r>
              <a:rPr kumimoji="1" lang="zh-CN" altLang="en-US" dirty="0"/>
              <a:t>未来研究点</a:t>
            </a:r>
            <a:endParaRPr kumimoji="1" lang="en-US" altLang="zh-CN" dirty="0"/>
          </a:p>
          <a:p>
            <a:pPr>
              <a:buFont typeface="Wingdings" pitchFamily="2" charset="2"/>
              <a:buChar char="n"/>
            </a:pPr>
            <a:r>
              <a:rPr kumimoji="1" lang="zh-CN" altLang="en-US" dirty="0"/>
              <a:t>参考文献</a:t>
            </a:r>
          </a:p>
        </p:txBody>
      </p:sp>
    </p:spTree>
    <p:extLst>
      <p:ext uri="{BB962C8B-B14F-4D97-AF65-F5344CB8AC3E}">
        <p14:creationId xmlns:p14="http://schemas.microsoft.com/office/powerpoint/2010/main" val="3681083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9E0F7B-21EC-F742-8419-E06E33D3FA8A}"/>
              </a:ext>
            </a:extLst>
          </p:cNvPr>
          <p:cNvSpPr>
            <a:spLocks noGrp="1"/>
          </p:cNvSpPr>
          <p:nvPr>
            <p:ph type="title"/>
          </p:nvPr>
        </p:nvSpPr>
        <p:spPr/>
        <p:txBody>
          <a:bodyPr/>
          <a:lstStyle/>
          <a:p>
            <a:r>
              <a:rPr kumimoji="1" lang="zh-CN" altLang="en-US" dirty="0"/>
              <a:t>软件变更影响分析简要介绍</a:t>
            </a:r>
          </a:p>
        </p:txBody>
      </p:sp>
      <p:sp>
        <p:nvSpPr>
          <p:cNvPr id="3" name="内容占位符 2">
            <a:extLst>
              <a:ext uri="{FF2B5EF4-FFF2-40B4-BE49-F238E27FC236}">
                <a16:creationId xmlns:a16="http://schemas.microsoft.com/office/drawing/2014/main" id="{9EDB71C3-1B3A-5F4E-9B9A-44392BEB4A53}"/>
              </a:ext>
            </a:extLst>
          </p:cNvPr>
          <p:cNvSpPr>
            <a:spLocks noGrp="1"/>
          </p:cNvSpPr>
          <p:nvPr>
            <p:ph idx="1"/>
          </p:nvPr>
        </p:nvSpPr>
        <p:spPr/>
        <p:txBody>
          <a:bodyPr>
            <a:normAutofit/>
          </a:bodyPr>
          <a:lstStyle/>
          <a:p>
            <a:pPr>
              <a:buFont typeface="Wingdings" pitchFamily="2" charset="2"/>
              <a:buChar char="l"/>
            </a:pPr>
            <a:r>
              <a:rPr kumimoji="1" lang="zh-CN" altLang="en-US" b="1" dirty="0"/>
              <a:t>软件变更的频繁性</a:t>
            </a:r>
            <a:endParaRPr kumimoji="1" lang="en-US" altLang="zh-CN" b="1" dirty="0"/>
          </a:p>
          <a:p>
            <a:pPr marL="457200" lvl="1" indent="0">
              <a:buNone/>
            </a:pPr>
            <a:r>
              <a:rPr lang="zh-CN" altLang="en-US" dirty="0"/>
              <a:t>软件维护是大多数软件系统生命周期中最持久，需要精力的阶段</a:t>
            </a:r>
            <a:r>
              <a:rPr kumimoji="1" lang="zh-CN" altLang="en-US" dirty="0">
                <a:latin typeface="Times New Roman" panose="02020603050405020304" pitchFamily="18" charset="0"/>
                <a:cs typeface="Times New Roman" panose="02020603050405020304" pitchFamily="18" charset="0"/>
              </a:rPr>
              <a:t>。其中超过</a:t>
            </a:r>
            <a:r>
              <a:rPr kumimoji="1" lang="en-US" altLang="zh-CN" dirty="0">
                <a:latin typeface="Times New Roman" panose="02020603050405020304" pitchFamily="18" charset="0"/>
                <a:cs typeface="Times New Roman" panose="02020603050405020304" pitchFamily="18" charset="0"/>
              </a:rPr>
              <a:t>50</a:t>
            </a:r>
            <a:r>
              <a:rPr kumimoji="1" lang="zh-CN" altLang="en-US" dirty="0">
                <a:latin typeface="Times New Roman" panose="02020603050405020304" pitchFamily="18" charset="0"/>
                <a:cs typeface="Times New Roman" panose="02020603050405020304" pitchFamily="18" charset="0"/>
              </a:rPr>
              <a:t>％的维护成本来自于软件变更</a:t>
            </a:r>
            <a:r>
              <a:rPr kumimoji="1" lang="en-US" altLang="zh-CN" baseline="30000" dirty="0">
                <a:latin typeface="Times New Roman" panose="02020603050405020304" pitchFamily="18" charset="0"/>
                <a:cs typeface="Times New Roman" panose="02020603050405020304" pitchFamily="18" charset="0"/>
              </a:rPr>
              <a:t>[2]</a:t>
            </a:r>
            <a:r>
              <a:rPr kumimoji="1" lang="zh-CN" altLang="en-US" dirty="0">
                <a:latin typeface="Times New Roman" panose="02020603050405020304" pitchFamily="18" charset="0"/>
                <a:cs typeface="Times New Roman" panose="02020603050405020304" pitchFamily="18" charset="0"/>
              </a:rPr>
              <a:t>。软件变更的原因包括新需求的出现、修复已有漏洞等等。</a:t>
            </a:r>
            <a:endParaRPr kumimoji="1" lang="en-US" altLang="zh-CN"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78BB8A79-5D53-494F-84D5-D87027638711}"/>
              </a:ext>
            </a:extLst>
          </p:cNvPr>
          <p:cNvPicPr>
            <a:picLocks noChangeAspect="1"/>
          </p:cNvPicPr>
          <p:nvPr/>
        </p:nvPicPr>
        <p:blipFill>
          <a:blip r:embed="rId2"/>
          <a:stretch>
            <a:fillRect/>
          </a:stretch>
        </p:blipFill>
        <p:spPr>
          <a:xfrm>
            <a:off x="1734206" y="3573891"/>
            <a:ext cx="3237185" cy="2301998"/>
          </a:xfrm>
          <a:prstGeom prst="rect">
            <a:avLst/>
          </a:prstGeom>
        </p:spPr>
      </p:pic>
      <p:pic>
        <p:nvPicPr>
          <p:cNvPr id="7" name="图片 6">
            <a:extLst>
              <a:ext uri="{FF2B5EF4-FFF2-40B4-BE49-F238E27FC236}">
                <a16:creationId xmlns:a16="http://schemas.microsoft.com/office/drawing/2014/main" id="{E2D028ED-3904-E348-B681-C89ABAE2A7A4}"/>
              </a:ext>
            </a:extLst>
          </p:cNvPr>
          <p:cNvPicPr>
            <a:picLocks noChangeAspect="1"/>
          </p:cNvPicPr>
          <p:nvPr/>
        </p:nvPicPr>
        <p:blipFill>
          <a:blip r:embed="rId3"/>
          <a:stretch>
            <a:fillRect/>
          </a:stretch>
        </p:blipFill>
        <p:spPr>
          <a:xfrm>
            <a:off x="7231117" y="3470638"/>
            <a:ext cx="2858813" cy="2405251"/>
          </a:xfrm>
          <a:prstGeom prst="rect">
            <a:avLst/>
          </a:prstGeom>
        </p:spPr>
      </p:pic>
    </p:spTree>
    <p:extLst>
      <p:ext uri="{BB962C8B-B14F-4D97-AF65-F5344CB8AC3E}">
        <p14:creationId xmlns:p14="http://schemas.microsoft.com/office/powerpoint/2010/main" val="2513284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9E0F7B-21EC-F742-8419-E06E33D3FA8A}"/>
              </a:ext>
            </a:extLst>
          </p:cNvPr>
          <p:cNvSpPr>
            <a:spLocks noGrp="1"/>
          </p:cNvSpPr>
          <p:nvPr>
            <p:ph type="title"/>
          </p:nvPr>
        </p:nvSpPr>
        <p:spPr/>
        <p:txBody>
          <a:bodyPr/>
          <a:lstStyle/>
          <a:p>
            <a:r>
              <a:rPr kumimoji="1" lang="zh-CN" altLang="en-US" dirty="0"/>
              <a:t>软件变更影响分析简要介绍</a:t>
            </a:r>
          </a:p>
        </p:txBody>
      </p:sp>
      <p:sp>
        <p:nvSpPr>
          <p:cNvPr id="3" name="内容占位符 2">
            <a:extLst>
              <a:ext uri="{FF2B5EF4-FFF2-40B4-BE49-F238E27FC236}">
                <a16:creationId xmlns:a16="http://schemas.microsoft.com/office/drawing/2014/main" id="{9EDB71C3-1B3A-5F4E-9B9A-44392BEB4A53}"/>
              </a:ext>
            </a:extLst>
          </p:cNvPr>
          <p:cNvSpPr>
            <a:spLocks noGrp="1"/>
          </p:cNvSpPr>
          <p:nvPr>
            <p:ph idx="1"/>
          </p:nvPr>
        </p:nvSpPr>
        <p:spPr/>
        <p:txBody>
          <a:bodyPr>
            <a:normAutofit lnSpcReduction="10000"/>
          </a:bodyPr>
          <a:lstStyle/>
          <a:p>
            <a:pPr>
              <a:buFont typeface="Wingdings" pitchFamily="2" charset="2"/>
              <a:buChar char="l"/>
            </a:pPr>
            <a:r>
              <a:rPr kumimoji="1" lang="zh-CN" altLang="en-US" b="1" dirty="0"/>
              <a:t>软件变更影响分析的定义</a:t>
            </a:r>
            <a:endParaRPr kumimoji="1" lang="en-US" altLang="zh-CN" b="1" dirty="0"/>
          </a:p>
          <a:p>
            <a:pPr marL="457200" lvl="1" indent="0">
              <a:buNone/>
            </a:pPr>
            <a:r>
              <a:rPr lang="en-US" altLang="zh-CN" dirty="0"/>
              <a:t>Bohner and Arnold </a:t>
            </a:r>
            <a:r>
              <a:rPr lang="zh-CN" altLang="en-US" dirty="0"/>
              <a:t>在</a:t>
            </a:r>
            <a:r>
              <a:rPr kumimoji="1" lang="en-US" altLang="zh-CN" dirty="0"/>
              <a:t>1996</a:t>
            </a:r>
            <a:r>
              <a:rPr kumimoji="1" lang="zh-CN" altLang="en-US" dirty="0"/>
              <a:t>年的工作</a:t>
            </a:r>
            <a:r>
              <a:rPr kumimoji="1" lang="en-US" altLang="zh-CN" baseline="30000" dirty="0"/>
              <a:t>[1]</a:t>
            </a:r>
            <a:r>
              <a:rPr kumimoji="1" lang="zh-CN" altLang="en-US" dirty="0"/>
              <a:t>中，提出了“影响分析</a:t>
            </a:r>
            <a:r>
              <a:rPr kumimoji="1" lang="en-US" altLang="zh-CN" dirty="0"/>
              <a:t>(impact analysis)</a:t>
            </a:r>
            <a:r>
              <a:rPr kumimoji="1" lang="zh-CN" altLang="en-US" dirty="0"/>
              <a:t>”这一术语，该术语的定义如下：</a:t>
            </a:r>
            <a:endParaRPr kumimoji="1" lang="en-US" altLang="zh-CN" dirty="0"/>
          </a:p>
          <a:p>
            <a:pPr marL="457200" lvl="1" indent="0">
              <a:buNone/>
            </a:pPr>
            <a:endParaRPr kumimoji="1" lang="en-US" altLang="zh-CN" dirty="0"/>
          </a:p>
          <a:p>
            <a:pPr marL="457200" lvl="1" indent="0">
              <a:buNone/>
            </a:pPr>
            <a:r>
              <a:rPr kumimoji="1" lang="en-US" altLang="zh-CN" dirty="0"/>
              <a:t>	</a:t>
            </a:r>
            <a:r>
              <a:rPr kumimoji="1" lang="en-US" altLang="zh-CN" dirty="0">
                <a:latin typeface="Times New Roman" panose="02020603050405020304" pitchFamily="18" charset="0"/>
                <a:cs typeface="Times New Roman" panose="02020603050405020304" pitchFamily="18" charset="0"/>
              </a:rPr>
              <a:t>“Identifying the potential consequences of a change, or estimating what needs to be modified to accomplish a change.”</a:t>
            </a:r>
            <a:r>
              <a:rPr kumimoji="1" lang="zh-CN" altLang="en-US" dirty="0">
                <a:latin typeface="Times New Roman" panose="02020603050405020304" pitchFamily="18" charset="0"/>
                <a:cs typeface="Times New Roman" panose="02020603050405020304" pitchFamily="18" charset="0"/>
              </a:rPr>
              <a:t> </a:t>
            </a:r>
            <a:r>
              <a:rPr kumimoji="1" lang="zh-CN" altLang="en-US" dirty="0">
                <a:latin typeface="KaiTi" panose="02010609060101010101" pitchFamily="49" charset="-122"/>
                <a:ea typeface="KaiTi" panose="02010609060101010101" pitchFamily="49" charset="-122"/>
                <a:cs typeface="Times New Roman" panose="02020603050405020304" pitchFamily="18" charset="0"/>
              </a:rPr>
              <a:t>（</a:t>
            </a:r>
            <a:r>
              <a:rPr lang="zh-CN" altLang="en-US" dirty="0">
                <a:latin typeface="KaiTi" panose="02010609060101010101" pitchFamily="49" charset="-122"/>
                <a:ea typeface="KaiTi" panose="02010609060101010101" pitchFamily="49" charset="-122"/>
              </a:rPr>
              <a:t>识别一个变更潜在的影响，或是评估为了实行一个变更，所需要进行的修改。</a:t>
            </a:r>
            <a:r>
              <a:rPr kumimoji="1" lang="zh-CN" altLang="en-US" dirty="0">
                <a:latin typeface="KaiTi" panose="02010609060101010101" pitchFamily="49" charset="-122"/>
                <a:ea typeface="KaiTi" panose="02010609060101010101" pitchFamily="49" charset="-122"/>
                <a:cs typeface="Times New Roman" panose="02020603050405020304" pitchFamily="18" charset="0"/>
              </a:rPr>
              <a:t>）</a:t>
            </a:r>
            <a:endParaRPr kumimoji="1" lang="en-US" altLang="zh-CN" dirty="0">
              <a:latin typeface="KaiTi" panose="02010609060101010101" pitchFamily="49" charset="-122"/>
              <a:ea typeface="KaiTi" panose="02010609060101010101" pitchFamily="49" charset="-122"/>
              <a:cs typeface="Times New Roman" panose="02020603050405020304" pitchFamily="18" charset="0"/>
            </a:endParaRPr>
          </a:p>
          <a:p>
            <a:pPr marL="457200" lvl="1" indent="0">
              <a:buNone/>
            </a:pPr>
            <a:endParaRPr kumimoji="1" lang="en-US" altLang="zh-CN" dirty="0">
              <a:latin typeface="Times New Roman" panose="02020603050405020304" pitchFamily="18" charset="0"/>
              <a:cs typeface="Times New Roman" panose="02020603050405020304" pitchFamily="18" charset="0"/>
            </a:endParaRPr>
          </a:p>
          <a:p>
            <a:pPr marL="457200" lvl="1" indent="0">
              <a:buNone/>
            </a:pPr>
            <a:r>
              <a:rPr kumimoji="1" lang="zh-CN" altLang="en-US" dirty="0">
                <a:latin typeface="Times New Roman" panose="02020603050405020304" pitchFamily="18" charset="0"/>
                <a:cs typeface="Times New Roman" panose="02020603050405020304" pitchFamily="18" charset="0"/>
              </a:rPr>
              <a:t>这一定义被之后的大多研究工作者所接受。</a:t>
            </a:r>
          </a:p>
        </p:txBody>
      </p:sp>
    </p:spTree>
    <p:extLst>
      <p:ext uri="{BB962C8B-B14F-4D97-AF65-F5344CB8AC3E}">
        <p14:creationId xmlns:p14="http://schemas.microsoft.com/office/powerpoint/2010/main" val="1937702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AFFDE1-83B1-B242-A4F0-8552EEFF0607}"/>
              </a:ext>
            </a:extLst>
          </p:cNvPr>
          <p:cNvSpPr>
            <a:spLocks noGrp="1"/>
          </p:cNvSpPr>
          <p:nvPr>
            <p:ph type="title"/>
          </p:nvPr>
        </p:nvSpPr>
        <p:spPr/>
        <p:txBody>
          <a:bodyPr/>
          <a:lstStyle/>
          <a:p>
            <a:r>
              <a:rPr kumimoji="1" lang="zh-CN" altLang="en-US" dirty="0"/>
              <a:t>软件变更影响分析简要介绍</a:t>
            </a:r>
          </a:p>
        </p:txBody>
      </p:sp>
      <p:sp>
        <p:nvSpPr>
          <p:cNvPr id="3" name="内容占位符 2">
            <a:extLst>
              <a:ext uri="{FF2B5EF4-FFF2-40B4-BE49-F238E27FC236}">
                <a16:creationId xmlns:a16="http://schemas.microsoft.com/office/drawing/2014/main" id="{1754319B-5B63-9D43-A278-85D8BCA9876C}"/>
              </a:ext>
            </a:extLst>
          </p:cNvPr>
          <p:cNvSpPr>
            <a:spLocks noGrp="1"/>
          </p:cNvSpPr>
          <p:nvPr>
            <p:ph idx="1"/>
          </p:nvPr>
        </p:nvSpPr>
        <p:spPr/>
        <p:txBody>
          <a:bodyPr/>
          <a:lstStyle/>
          <a:p>
            <a:pPr>
              <a:buFont typeface="Wingdings" pitchFamily="2" charset="2"/>
              <a:buChar char="l"/>
            </a:pPr>
            <a:r>
              <a:rPr kumimoji="1" lang="zh-CN" altLang="en-US" b="1" dirty="0"/>
              <a:t>研究影响分析的意义</a:t>
            </a:r>
            <a:endParaRPr kumimoji="1" lang="en-US" altLang="zh-CN" b="1" dirty="0"/>
          </a:p>
          <a:p>
            <a:pPr marL="800100" lvl="1" indent="-342900">
              <a:buFont typeface="+mj-lt"/>
              <a:buAutoNum type="arabicPeriod"/>
            </a:pPr>
            <a:r>
              <a:rPr kumimoji="1" lang="zh-CN" altLang="en-US" dirty="0"/>
              <a:t>自动化的分析技术节约了大量人工成本。</a:t>
            </a:r>
            <a:endParaRPr kumimoji="1" lang="en-US" altLang="zh-CN" dirty="0"/>
          </a:p>
          <a:p>
            <a:pPr marL="800100" lvl="1" indent="-342900">
              <a:buFont typeface="+mj-lt"/>
              <a:buAutoNum type="arabicPeriod"/>
            </a:pPr>
            <a:r>
              <a:rPr kumimoji="1" lang="zh-CN" altLang="en-US" dirty="0"/>
              <a:t>能够帮助判断实施更改所需的工作量。</a:t>
            </a:r>
            <a:endParaRPr kumimoji="1" lang="en-US" altLang="zh-CN" dirty="0"/>
          </a:p>
          <a:p>
            <a:pPr marL="800100" lvl="1" indent="-342900">
              <a:buFont typeface="+mj-lt"/>
              <a:buAutoNum type="arabicPeriod"/>
            </a:pPr>
            <a:r>
              <a:rPr kumimoji="1" lang="zh-CN" altLang="en-US" dirty="0"/>
              <a:t>提出应更改的软件工件。</a:t>
            </a:r>
            <a:endParaRPr kumimoji="1" lang="en-US" altLang="zh-CN" dirty="0"/>
          </a:p>
          <a:p>
            <a:pPr marL="800100" lvl="1" indent="-342900">
              <a:buFont typeface="+mj-lt"/>
              <a:buAutoNum type="arabicPeriod"/>
            </a:pPr>
            <a:r>
              <a:rPr kumimoji="1" lang="zh-CN" altLang="en-US" dirty="0"/>
              <a:t>帮助确定测试用例以确保软件被正确地实施更改。</a:t>
            </a:r>
            <a:endParaRPr kumimoji="1" lang="en-US" altLang="zh-CN" dirty="0"/>
          </a:p>
          <a:p>
            <a:pPr marL="800100" lvl="1" indent="-342900">
              <a:buFont typeface="+mj-lt"/>
              <a:buAutoNum type="arabicPeriod"/>
            </a:pPr>
            <a:r>
              <a:rPr kumimoji="1" lang="zh-CN" altLang="en-US" dirty="0"/>
              <a:t>模拟软件变更并分析其影响。</a:t>
            </a:r>
          </a:p>
        </p:txBody>
      </p:sp>
    </p:spTree>
    <p:extLst>
      <p:ext uri="{BB962C8B-B14F-4D97-AF65-F5344CB8AC3E}">
        <p14:creationId xmlns:p14="http://schemas.microsoft.com/office/powerpoint/2010/main" val="1922683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BC908B-CC02-5045-B2E4-C5626216D2B5}"/>
              </a:ext>
            </a:extLst>
          </p:cNvPr>
          <p:cNvSpPr>
            <a:spLocks noGrp="1"/>
          </p:cNvSpPr>
          <p:nvPr>
            <p:ph type="title"/>
          </p:nvPr>
        </p:nvSpPr>
        <p:spPr/>
        <p:txBody>
          <a:bodyPr/>
          <a:lstStyle/>
          <a:p>
            <a:r>
              <a:rPr kumimoji="1" lang="zh-CN" altLang="en-US" dirty="0"/>
              <a:t>主要研究内容</a:t>
            </a:r>
          </a:p>
        </p:txBody>
      </p:sp>
      <p:sp>
        <p:nvSpPr>
          <p:cNvPr id="3" name="内容占位符 2">
            <a:extLst>
              <a:ext uri="{FF2B5EF4-FFF2-40B4-BE49-F238E27FC236}">
                <a16:creationId xmlns:a16="http://schemas.microsoft.com/office/drawing/2014/main" id="{2035CCB6-76FC-B247-B30E-48E70B8188D1}"/>
              </a:ext>
            </a:extLst>
          </p:cNvPr>
          <p:cNvSpPr>
            <a:spLocks noGrp="1"/>
          </p:cNvSpPr>
          <p:nvPr>
            <p:ph idx="1"/>
          </p:nvPr>
        </p:nvSpPr>
        <p:spPr/>
        <p:txBody>
          <a:bodyPr/>
          <a:lstStyle/>
          <a:p>
            <a:pPr>
              <a:buFont typeface="Wingdings" pitchFamily="2" charset="2"/>
              <a:buChar char="l"/>
            </a:pPr>
            <a:r>
              <a:rPr kumimoji="1" lang="zh-CN" altLang="en-US" b="1" dirty="0"/>
              <a:t>三大研究方面</a:t>
            </a:r>
            <a:endParaRPr kumimoji="1" lang="en-US" altLang="zh-CN" b="1" dirty="0"/>
          </a:p>
          <a:p>
            <a:pPr lvl="1">
              <a:buFont typeface="Wingdings" pitchFamily="2" charset="2"/>
              <a:buChar char="Ø"/>
            </a:pPr>
            <a:r>
              <a:rPr kumimoji="1" lang="zh-CN" altLang="en-US" dirty="0"/>
              <a:t>源代码 </a:t>
            </a:r>
            <a:r>
              <a:rPr kumimoji="1" lang="en-US" altLang="zh-CN" dirty="0"/>
              <a:t>(source code)</a:t>
            </a:r>
          </a:p>
          <a:p>
            <a:pPr lvl="1">
              <a:buFont typeface="Wingdings" pitchFamily="2" charset="2"/>
              <a:buChar char="Ø"/>
            </a:pPr>
            <a:r>
              <a:rPr kumimoji="1" lang="zh-CN" altLang="en-US" dirty="0"/>
              <a:t>模型</a:t>
            </a:r>
            <a:r>
              <a:rPr kumimoji="1" lang="en-US" altLang="zh-CN" dirty="0"/>
              <a:t> (a</a:t>
            </a:r>
            <a:r>
              <a:rPr lang="en-US" altLang="zh-CN" dirty="0"/>
              <a:t>rchitectural</a:t>
            </a:r>
            <a:r>
              <a:rPr kumimoji="1" lang="zh-CN" altLang="en-US" dirty="0"/>
              <a:t> </a:t>
            </a:r>
            <a:r>
              <a:rPr kumimoji="1" lang="en-US" altLang="zh-CN" dirty="0"/>
              <a:t>models)</a:t>
            </a:r>
          </a:p>
          <a:p>
            <a:pPr lvl="1">
              <a:buFont typeface="Wingdings" pitchFamily="2" charset="2"/>
              <a:buChar char="Ø"/>
            </a:pPr>
            <a:r>
              <a:rPr kumimoji="1" lang="zh-CN" altLang="en-US" dirty="0"/>
              <a:t>各种工件 </a:t>
            </a:r>
            <a:r>
              <a:rPr kumimoji="1" lang="en-US" altLang="zh-CN" dirty="0"/>
              <a:t>(m</a:t>
            </a:r>
            <a:r>
              <a:rPr lang="en-US" altLang="zh-CN" dirty="0"/>
              <a:t>iscellaneous artifacts </a:t>
            </a:r>
            <a:r>
              <a:rPr kumimoji="1" lang="en-US" altLang="zh-CN" dirty="0"/>
              <a:t>)</a:t>
            </a:r>
          </a:p>
          <a:p>
            <a:pPr>
              <a:buFont typeface="Wingdings" pitchFamily="2" charset="2"/>
              <a:buChar char="l"/>
            </a:pPr>
            <a:endParaRPr kumimoji="1" lang="zh-CN" altLang="en-US" dirty="0"/>
          </a:p>
        </p:txBody>
      </p:sp>
      <p:pic>
        <p:nvPicPr>
          <p:cNvPr id="5" name="图片 4">
            <a:extLst>
              <a:ext uri="{FF2B5EF4-FFF2-40B4-BE49-F238E27FC236}">
                <a16:creationId xmlns:a16="http://schemas.microsoft.com/office/drawing/2014/main" id="{05B6EC54-6447-6D4F-BB8B-8078687488EA}"/>
              </a:ext>
            </a:extLst>
          </p:cNvPr>
          <p:cNvPicPr>
            <a:picLocks noChangeAspect="1"/>
          </p:cNvPicPr>
          <p:nvPr/>
        </p:nvPicPr>
        <p:blipFill>
          <a:blip r:embed="rId2"/>
          <a:stretch>
            <a:fillRect/>
          </a:stretch>
        </p:blipFill>
        <p:spPr>
          <a:xfrm>
            <a:off x="1271750" y="4014951"/>
            <a:ext cx="4863210" cy="1828799"/>
          </a:xfrm>
          <a:prstGeom prst="rect">
            <a:avLst/>
          </a:prstGeom>
        </p:spPr>
      </p:pic>
      <p:pic>
        <p:nvPicPr>
          <p:cNvPr id="7" name="图片 6">
            <a:extLst>
              <a:ext uri="{FF2B5EF4-FFF2-40B4-BE49-F238E27FC236}">
                <a16:creationId xmlns:a16="http://schemas.microsoft.com/office/drawing/2014/main" id="{8549FF79-5991-CA4A-B217-5F7A41735754}"/>
              </a:ext>
            </a:extLst>
          </p:cNvPr>
          <p:cNvPicPr>
            <a:picLocks noChangeAspect="1"/>
          </p:cNvPicPr>
          <p:nvPr/>
        </p:nvPicPr>
        <p:blipFill>
          <a:blip r:embed="rId3"/>
          <a:stretch>
            <a:fillRect/>
          </a:stretch>
        </p:blipFill>
        <p:spPr>
          <a:xfrm>
            <a:off x="6871147" y="3369797"/>
            <a:ext cx="4154214" cy="2473953"/>
          </a:xfrm>
          <a:prstGeom prst="rect">
            <a:avLst/>
          </a:prstGeom>
        </p:spPr>
      </p:pic>
    </p:spTree>
    <p:extLst>
      <p:ext uri="{BB962C8B-B14F-4D97-AF65-F5344CB8AC3E}">
        <p14:creationId xmlns:p14="http://schemas.microsoft.com/office/powerpoint/2010/main" val="3179500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1E7C43-AEF9-1240-BA5A-0473F268835D}"/>
              </a:ext>
            </a:extLst>
          </p:cNvPr>
          <p:cNvSpPr>
            <a:spLocks noGrp="1"/>
          </p:cNvSpPr>
          <p:nvPr>
            <p:ph type="title"/>
          </p:nvPr>
        </p:nvSpPr>
        <p:spPr/>
        <p:txBody>
          <a:bodyPr/>
          <a:lstStyle/>
          <a:p>
            <a:r>
              <a:rPr kumimoji="1" lang="zh-CN" altLang="en-US" dirty="0"/>
              <a:t>主要研究内容</a:t>
            </a:r>
          </a:p>
        </p:txBody>
      </p:sp>
      <p:sp>
        <p:nvSpPr>
          <p:cNvPr id="3" name="内容占位符 2">
            <a:extLst>
              <a:ext uri="{FF2B5EF4-FFF2-40B4-BE49-F238E27FC236}">
                <a16:creationId xmlns:a16="http://schemas.microsoft.com/office/drawing/2014/main" id="{3A417824-A063-6F4D-A40A-B32021494B74}"/>
              </a:ext>
            </a:extLst>
          </p:cNvPr>
          <p:cNvSpPr>
            <a:spLocks noGrp="1"/>
          </p:cNvSpPr>
          <p:nvPr>
            <p:ph idx="1"/>
          </p:nvPr>
        </p:nvSpPr>
        <p:spPr/>
        <p:txBody>
          <a:bodyPr>
            <a:normAutofit/>
          </a:bodyPr>
          <a:lstStyle/>
          <a:p>
            <a:pPr marL="457200" indent="-457200">
              <a:buFont typeface="+mj-lt"/>
              <a:buAutoNum type="arabicPeriod"/>
            </a:pPr>
            <a:r>
              <a:rPr kumimoji="1" lang="zh-CN" altLang="en-US" sz="1800" b="1" dirty="0"/>
              <a:t>源代码分析</a:t>
            </a:r>
            <a:r>
              <a:rPr kumimoji="1" lang="zh-CN" altLang="en-US" sz="1800" dirty="0"/>
              <a:t>：对源代码文件，类包，类，方法，语句和变量进行分析，以预测更改的传播。源代码分析又可细分为</a:t>
            </a:r>
            <a:r>
              <a:rPr kumimoji="1" lang="zh-CN" altLang="en-US" sz="1800" u="sng" dirty="0"/>
              <a:t>静态</a:t>
            </a:r>
            <a:r>
              <a:rPr kumimoji="1" lang="zh-CN" altLang="en-US" sz="1800" dirty="0"/>
              <a:t>，</a:t>
            </a:r>
            <a:r>
              <a:rPr kumimoji="1" lang="zh-CN" altLang="en-US" sz="1800" u="sng" dirty="0"/>
              <a:t>动态</a:t>
            </a:r>
            <a:r>
              <a:rPr kumimoji="1" lang="zh-CN" altLang="en-US" sz="1800" dirty="0"/>
              <a:t>分析。静态代码分析指分析源程序中的语义语法，建立抽象语法树等；而动态分析通过程序动态执行，来检测代码或编译的二进制文件。</a:t>
            </a:r>
            <a:endParaRPr kumimoji="1" lang="en-US" altLang="zh-CN" sz="1800" dirty="0"/>
          </a:p>
          <a:p>
            <a:pPr marL="457200" indent="-457200">
              <a:buFont typeface="+mj-lt"/>
              <a:buAutoNum type="arabicPeriod"/>
            </a:pPr>
            <a:r>
              <a:rPr kumimoji="1" lang="zh-CN" altLang="en-US" sz="1800" b="1" dirty="0"/>
              <a:t>模型分析</a:t>
            </a:r>
            <a:r>
              <a:rPr kumimoji="1" lang="zh-CN" altLang="en-US" sz="1800" dirty="0"/>
              <a:t>：可分为架构模型分析和需求模型分析。</a:t>
            </a:r>
            <a:r>
              <a:rPr kumimoji="1" lang="en-US" altLang="zh-CN" sz="1800" dirty="0"/>
              <a:t> </a:t>
            </a:r>
            <a:r>
              <a:rPr kumimoji="1" lang="zh-CN" altLang="en-US" sz="1800" dirty="0"/>
              <a:t>对譬如</a:t>
            </a:r>
            <a:r>
              <a:rPr kumimoji="1" lang="en-US" altLang="zh-CN" sz="1800" dirty="0"/>
              <a:t>UML</a:t>
            </a:r>
            <a:r>
              <a:rPr kumimoji="1" lang="zh-CN" altLang="en-US" sz="1800" dirty="0"/>
              <a:t>组件图之类的体系结构模型分析，可以比源代码分析在更抽象的级别上评估体系结构更改。</a:t>
            </a:r>
            <a:endParaRPr kumimoji="1" lang="en-US" altLang="zh-CN" sz="1800" dirty="0"/>
          </a:p>
          <a:p>
            <a:pPr marL="457200" indent="-457200">
              <a:buFont typeface="+mj-lt"/>
              <a:buAutoNum type="arabicPeriod"/>
            </a:pPr>
            <a:r>
              <a:rPr kumimoji="1" lang="zh-CN" altLang="en-US" sz="1800" b="1" dirty="0"/>
              <a:t>各种工件分析</a:t>
            </a:r>
            <a:r>
              <a:rPr kumimoji="1" lang="zh-CN" altLang="en-US" sz="1800" dirty="0"/>
              <a:t>：文档，配置文件，错误跟踪器以及类似的软件辅助内容也可能会经常更改，此类实体的更改也会影响软件。</a:t>
            </a:r>
          </a:p>
        </p:txBody>
      </p:sp>
    </p:spTree>
    <p:extLst>
      <p:ext uri="{BB962C8B-B14F-4D97-AF65-F5344CB8AC3E}">
        <p14:creationId xmlns:p14="http://schemas.microsoft.com/office/powerpoint/2010/main" val="2329092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BDC3F-0A93-FB47-B675-C0155EACCD0B}"/>
              </a:ext>
            </a:extLst>
          </p:cNvPr>
          <p:cNvSpPr>
            <a:spLocks noGrp="1"/>
          </p:cNvSpPr>
          <p:nvPr>
            <p:ph type="title"/>
          </p:nvPr>
        </p:nvSpPr>
        <p:spPr/>
        <p:txBody>
          <a:bodyPr/>
          <a:lstStyle/>
          <a:p>
            <a:r>
              <a:rPr kumimoji="1" lang="zh-CN" altLang="en-US" dirty="0"/>
              <a:t>技术手段分类与介绍</a:t>
            </a:r>
            <a:br>
              <a:rPr kumimoji="1" lang="en-US" altLang="zh-CN" dirty="0"/>
            </a:br>
            <a:endParaRPr kumimoji="1" lang="zh-CN" altLang="en-US" dirty="0"/>
          </a:p>
        </p:txBody>
      </p:sp>
      <p:sp>
        <p:nvSpPr>
          <p:cNvPr id="3" name="内容占位符 2">
            <a:extLst>
              <a:ext uri="{FF2B5EF4-FFF2-40B4-BE49-F238E27FC236}">
                <a16:creationId xmlns:a16="http://schemas.microsoft.com/office/drawing/2014/main" id="{D3504C38-1103-5D4D-9F9E-986AFBD51D7A}"/>
              </a:ext>
            </a:extLst>
          </p:cNvPr>
          <p:cNvSpPr>
            <a:spLocks noGrp="1"/>
          </p:cNvSpPr>
          <p:nvPr>
            <p:ph idx="1"/>
          </p:nvPr>
        </p:nvSpPr>
        <p:spPr/>
        <p:txBody>
          <a:bodyPr>
            <a:normAutofit fontScale="85000" lnSpcReduction="20000"/>
          </a:bodyPr>
          <a:lstStyle/>
          <a:p>
            <a:pPr>
              <a:buFont typeface="Wingdings" pitchFamily="2" charset="2"/>
              <a:buChar char="n"/>
            </a:pPr>
            <a:r>
              <a:rPr kumimoji="1" lang="zh-CN" altLang="en-US" dirty="0"/>
              <a:t>源代码分析技术方法</a:t>
            </a:r>
            <a:endParaRPr kumimoji="1" lang="en-US" altLang="zh-CN" dirty="0"/>
          </a:p>
          <a:p>
            <a:pPr marL="800100" lvl="1" indent="-342900">
              <a:buFont typeface="+mj-lt"/>
              <a:buAutoNum type="arabicPeriod"/>
            </a:pPr>
            <a:r>
              <a:rPr kumimoji="1" lang="zh-CN" altLang="en-US" dirty="0"/>
              <a:t>调用图 </a:t>
            </a:r>
            <a:r>
              <a:rPr kumimoji="1" lang="en-US" altLang="zh-CN" dirty="0"/>
              <a:t>(call graph)</a:t>
            </a:r>
          </a:p>
          <a:p>
            <a:pPr marL="800100" lvl="1" indent="-342900">
              <a:buFont typeface="+mj-lt"/>
              <a:buAutoNum type="arabicPeriod"/>
            </a:pPr>
            <a:r>
              <a:rPr kumimoji="1" lang="zh-CN" altLang="en-US" dirty="0"/>
              <a:t>依赖性分析 </a:t>
            </a:r>
            <a:r>
              <a:rPr kumimoji="1" lang="en-US" altLang="zh-CN" dirty="0"/>
              <a:t>(dependency Analysis)</a:t>
            </a:r>
          </a:p>
          <a:p>
            <a:pPr marL="800100" lvl="1" indent="-342900">
              <a:buFont typeface="+mj-lt"/>
              <a:buAutoNum type="arabicPeriod"/>
            </a:pPr>
            <a:r>
              <a:rPr kumimoji="1" lang="zh-CN" altLang="en-US" dirty="0"/>
              <a:t>程序切片</a:t>
            </a:r>
            <a:r>
              <a:rPr kumimoji="1" lang="en-US" altLang="zh-CN" dirty="0"/>
              <a:t> (program Slicing)</a:t>
            </a:r>
          </a:p>
          <a:p>
            <a:pPr marL="800100" lvl="1" indent="-342900">
              <a:buFont typeface="+mj-lt"/>
              <a:buAutoNum type="arabicPeriod"/>
            </a:pPr>
            <a:r>
              <a:rPr kumimoji="1" lang="zh-CN" altLang="en-US" dirty="0"/>
              <a:t>执行跟踪</a:t>
            </a:r>
            <a:r>
              <a:rPr kumimoji="1" lang="en-US" altLang="zh-CN" dirty="0"/>
              <a:t> (execution traces)</a:t>
            </a:r>
          </a:p>
          <a:p>
            <a:pPr marL="800100" lvl="1" indent="-342900">
              <a:buFont typeface="+mj-lt"/>
              <a:buAutoNum type="arabicPeriod"/>
            </a:pPr>
            <a:r>
              <a:rPr kumimoji="1" lang="zh-CN" altLang="en-US" dirty="0"/>
              <a:t>显示规则 </a:t>
            </a:r>
            <a:r>
              <a:rPr kumimoji="1" lang="en-US" altLang="zh-CN" dirty="0"/>
              <a:t>(explicit rules)</a:t>
            </a:r>
          </a:p>
          <a:p>
            <a:pPr marL="800100" lvl="1" indent="-342900">
              <a:buFont typeface="+mj-lt"/>
              <a:buAutoNum type="arabicPeriod"/>
            </a:pPr>
            <a:r>
              <a:rPr kumimoji="1" lang="zh-CN" altLang="en-US" dirty="0"/>
              <a:t>信息检索 </a:t>
            </a:r>
            <a:r>
              <a:rPr kumimoji="1" lang="en-US" altLang="zh-CN" dirty="0"/>
              <a:t>(information retrieval)</a:t>
            </a:r>
          </a:p>
          <a:p>
            <a:pPr marL="800100" lvl="1" indent="-342900">
              <a:buFont typeface="+mj-lt"/>
              <a:buAutoNum type="arabicPeriod"/>
            </a:pPr>
            <a:r>
              <a:rPr kumimoji="1" lang="zh-CN" altLang="en-US" dirty="0"/>
              <a:t>概率模型 </a:t>
            </a:r>
            <a:r>
              <a:rPr kumimoji="1" lang="en-US" altLang="zh-CN" dirty="0"/>
              <a:t>(probabilistic models)</a:t>
            </a:r>
          </a:p>
          <a:p>
            <a:pPr marL="800100" lvl="1" indent="-342900">
              <a:buFont typeface="+mj-lt"/>
              <a:buAutoNum type="arabicPeriod"/>
            </a:pPr>
            <a:r>
              <a:rPr kumimoji="1" lang="zh-CN" altLang="en-US" dirty="0"/>
              <a:t>历史挖掘 </a:t>
            </a:r>
            <a:r>
              <a:rPr kumimoji="1" lang="en-US" altLang="zh-CN" dirty="0"/>
              <a:t>(history mining)</a:t>
            </a:r>
          </a:p>
          <a:p>
            <a:pPr marL="800100" lvl="1" indent="-342900">
              <a:buFont typeface="+mj-lt"/>
              <a:buAutoNum type="arabicPeriod"/>
            </a:pPr>
            <a:r>
              <a:rPr kumimoji="1" lang="zh-CN" altLang="en-US" dirty="0"/>
              <a:t>组合技术 </a:t>
            </a:r>
            <a:r>
              <a:rPr kumimoji="1" lang="en-US" altLang="zh-CN" dirty="0"/>
              <a:t>(combined technologies)</a:t>
            </a:r>
          </a:p>
          <a:p>
            <a:pPr marL="800100" lvl="1" indent="-342900">
              <a:buFont typeface="+mj-lt"/>
              <a:buAutoNum type="arabicPeriod"/>
            </a:pPr>
            <a:r>
              <a:rPr kumimoji="1" lang="zh-CN" altLang="en-US" dirty="0"/>
              <a:t>其他技术</a:t>
            </a:r>
          </a:p>
        </p:txBody>
      </p:sp>
    </p:spTree>
    <p:extLst>
      <p:ext uri="{BB962C8B-B14F-4D97-AF65-F5344CB8AC3E}">
        <p14:creationId xmlns:p14="http://schemas.microsoft.com/office/powerpoint/2010/main" val="1732084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1C1A6B-1EBF-5C49-B0A9-E36AFFDC2F8C}"/>
              </a:ext>
            </a:extLst>
          </p:cNvPr>
          <p:cNvSpPr>
            <a:spLocks noGrp="1"/>
          </p:cNvSpPr>
          <p:nvPr>
            <p:ph type="title"/>
          </p:nvPr>
        </p:nvSpPr>
        <p:spPr/>
        <p:txBody>
          <a:bodyPr/>
          <a:lstStyle/>
          <a:p>
            <a:r>
              <a:rPr kumimoji="1" lang="zh-CN" altLang="en-US" dirty="0"/>
              <a:t>技术手段介绍</a:t>
            </a:r>
          </a:p>
        </p:txBody>
      </p:sp>
      <p:sp>
        <p:nvSpPr>
          <p:cNvPr id="3" name="内容占位符 2">
            <a:extLst>
              <a:ext uri="{FF2B5EF4-FFF2-40B4-BE49-F238E27FC236}">
                <a16:creationId xmlns:a16="http://schemas.microsoft.com/office/drawing/2014/main" id="{02DE2B28-3458-0146-98F9-9205084D7BE8}"/>
              </a:ext>
            </a:extLst>
          </p:cNvPr>
          <p:cNvSpPr>
            <a:spLocks noGrp="1"/>
          </p:cNvSpPr>
          <p:nvPr>
            <p:ph idx="1"/>
          </p:nvPr>
        </p:nvSpPr>
        <p:spPr/>
        <p:txBody>
          <a:bodyPr/>
          <a:lstStyle/>
          <a:p>
            <a:pPr>
              <a:buFont typeface="Wingdings" pitchFamily="2" charset="2"/>
              <a:buChar char="n"/>
            </a:pPr>
            <a:r>
              <a:rPr kumimoji="1" lang="zh-CN" altLang="en-US" dirty="0"/>
              <a:t>源代码分析技术 </a:t>
            </a:r>
            <a:r>
              <a:rPr kumimoji="1" lang="en-US" altLang="zh-CN" dirty="0"/>
              <a:t>--</a:t>
            </a:r>
            <a:r>
              <a:rPr kumimoji="1" lang="zh-CN" altLang="en-US" dirty="0"/>
              <a:t> 调用图</a:t>
            </a:r>
            <a:endParaRPr kumimoji="1" lang="en-US" altLang="zh-CN" dirty="0"/>
          </a:p>
          <a:p>
            <a:pPr lvl="1">
              <a:buFont typeface="Wingdings" pitchFamily="2" charset="2"/>
              <a:buChar char="l"/>
            </a:pPr>
            <a:r>
              <a:rPr kumimoji="1" lang="zh-CN" altLang="en-US" dirty="0"/>
              <a:t>属于静态分析的方法，其提取程序间的调用关系并将其存储在图形或矩阵中，从而使开发人员能够预测软件更改影响的传播。</a:t>
            </a:r>
            <a:endParaRPr kumimoji="1" lang="en-US" altLang="zh-CN" dirty="0"/>
          </a:p>
          <a:p>
            <a:pPr lvl="1">
              <a:buFont typeface="Wingdings" pitchFamily="2" charset="2"/>
              <a:buChar char="l"/>
            </a:pPr>
            <a:r>
              <a:rPr kumimoji="1" lang="zh-CN" altLang="en-US" dirty="0"/>
              <a:t>调用图容易理解且容易构造，其基本原理是传递闭合。但当呼叫行为较为复杂时，调用图分析存在很大的不准确性，同时调用图也不会捕获由于程序返回而产生的影响传播。</a:t>
            </a:r>
            <a:endParaRPr kumimoji="1" lang="en-US" altLang="zh-CN" dirty="0"/>
          </a:p>
          <a:p>
            <a:pPr lvl="1">
              <a:buFont typeface="Wingdings" pitchFamily="2" charset="2"/>
              <a:buChar char="l"/>
            </a:pPr>
            <a:r>
              <a:rPr kumimoji="1" lang="zh-CN" altLang="en-US" dirty="0"/>
              <a:t>代表方法：</a:t>
            </a:r>
            <a:r>
              <a:rPr kumimoji="1" lang="en-US" altLang="zh-CN" dirty="0"/>
              <a:t> Ryder and Tip</a:t>
            </a:r>
            <a:r>
              <a:rPr kumimoji="1" lang="en-US" altLang="zh-CN" baseline="30000" dirty="0"/>
              <a:t>[11]</a:t>
            </a:r>
          </a:p>
          <a:p>
            <a:pPr marL="914400" lvl="2" indent="0">
              <a:buNone/>
            </a:pPr>
            <a:r>
              <a:rPr kumimoji="1" lang="zh-CN" altLang="en-US" dirty="0"/>
              <a:t>用来检查哪些测试受更改影响并应重新执行。此方法能够根据调用图分析来判断是哪项变更导致了测试失败。</a:t>
            </a:r>
          </a:p>
          <a:p>
            <a:pPr lvl="1">
              <a:buFont typeface="Wingdings" pitchFamily="2" charset="2"/>
              <a:buChar char="l"/>
            </a:pPr>
            <a:endParaRPr kumimoji="1" lang="zh-CN" altLang="en-US" dirty="0"/>
          </a:p>
        </p:txBody>
      </p:sp>
    </p:spTree>
    <p:extLst>
      <p:ext uri="{BB962C8B-B14F-4D97-AF65-F5344CB8AC3E}">
        <p14:creationId xmlns:p14="http://schemas.microsoft.com/office/powerpoint/2010/main" val="1484616368"/>
      </p:ext>
    </p:extLst>
  </p:cSld>
  <p:clrMapOvr>
    <a:masterClrMapping/>
  </p:clrMapOvr>
</p:sld>
</file>

<file path=ppt/theme/theme1.xml><?xml version="1.0" encoding="utf-8"?>
<a:theme xmlns:a="http://schemas.openxmlformats.org/drawingml/2006/main" name="画廊">
  <a:themeElements>
    <a:clrScheme name="画廊">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画廊">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{5D7CC1C5-D31B-3F4E-8EFA-8CBE6DFBF8C0}tf10001119</Template>
  <TotalTime>325</TotalTime>
  <Words>1467</Words>
  <Application>Microsoft Macintosh PowerPoint</Application>
  <PresentationFormat>宽屏</PresentationFormat>
  <Paragraphs>100</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等线</vt:lpstr>
      <vt:lpstr>等线 Light</vt:lpstr>
      <vt:lpstr>SimHei</vt:lpstr>
      <vt:lpstr>KaiTi</vt:lpstr>
      <vt:lpstr>Arial</vt:lpstr>
      <vt:lpstr>Century Gothic</vt:lpstr>
      <vt:lpstr>Times New Roman</vt:lpstr>
      <vt:lpstr>Wingdings</vt:lpstr>
      <vt:lpstr>画廊</vt:lpstr>
      <vt:lpstr>软件变更影响分析</vt:lpstr>
      <vt:lpstr>本次报告主要内容</vt:lpstr>
      <vt:lpstr>软件变更影响分析简要介绍</vt:lpstr>
      <vt:lpstr>软件变更影响分析简要介绍</vt:lpstr>
      <vt:lpstr>软件变更影响分析简要介绍</vt:lpstr>
      <vt:lpstr>主要研究内容</vt:lpstr>
      <vt:lpstr>主要研究内容</vt:lpstr>
      <vt:lpstr>技术手段分类与介绍 </vt:lpstr>
      <vt:lpstr>技术手段介绍</vt:lpstr>
      <vt:lpstr>技术手段介绍</vt:lpstr>
      <vt:lpstr>技术手段分类与介绍</vt:lpstr>
      <vt:lpstr>技术手段分类与介绍</vt:lpstr>
      <vt:lpstr>未来研究点</vt:lpstr>
      <vt:lpstr>参考文献</vt:lpstr>
      <vt:lpstr>参考文献</vt:lpstr>
      <vt:lpstr>谢谢观看！</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软件变更影响分析</dc:title>
  <dc:creator>Wang Yuxin</dc:creator>
  <cp:lastModifiedBy>Wang Yuxin</cp:lastModifiedBy>
  <cp:revision>33</cp:revision>
  <dcterms:created xsi:type="dcterms:W3CDTF">2020-04-16T18:04:44Z</dcterms:created>
  <dcterms:modified xsi:type="dcterms:W3CDTF">2020-04-17T05:19:25Z</dcterms:modified>
</cp:coreProperties>
</file>