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4"/>
  </p:notesMasterIdLst>
  <p:sldIdLst>
    <p:sldId id="256" r:id="rId2"/>
    <p:sldId id="266" r:id="rId3"/>
    <p:sldId id="267" r:id="rId4"/>
    <p:sldId id="268" r:id="rId5"/>
    <p:sldId id="277" r:id="rId6"/>
    <p:sldId id="269" r:id="rId7"/>
    <p:sldId id="278" r:id="rId8"/>
    <p:sldId id="279" r:id="rId9"/>
    <p:sldId id="272" r:id="rId10"/>
    <p:sldId id="281" r:id="rId11"/>
    <p:sldId id="283" r:id="rId12"/>
    <p:sldId id="282" r:id="rId13"/>
    <p:sldId id="284" r:id="rId14"/>
    <p:sldId id="285" r:id="rId15"/>
    <p:sldId id="287" r:id="rId16"/>
    <p:sldId id="288" r:id="rId17"/>
    <p:sldId id="290" r:id="rId18"/>
    <p:sldId id="289" r:id="rId19"/>
    <p:sldId id="291" r:id="rId20"/>
    <p:sldId id="292" r:id="rId21"/>
    <p:sldId id="293" r:id="rId22"/>
    <p:sldId id="276" r:id="rId23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0"/>
  </p:normalViewPr>
  <p:slideViewPr>
    <p:cSldViewPr snapToGrid="0" snapToObjects="1">
      <p:cViewPr>
        <p:scale>
          <a:sx n="100" d="100"/>
          <a:sy n="100" d="100"/>
        </p:scale>
        <p:origin x="1914" y="3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C5484-A68E-409A-BE6C-20511641EA79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B14B0-4968-44EA-B96A-8F3236AE1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1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14B0-4968-44EA-B96A-8F3236AE1C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12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14B0-4968-44EA-B96A-8F3236AE1C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4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14B0-4968-44EA-B96A-8F3236AE1C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2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14B0-4968-44EA-B96A-8F3236AE1C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6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14B0-4968-44EA-B96A-8F3236AE1C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14B0-4968-44EA-B96A-8F3236AE1C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0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14B0-4968-44EA-B96A-8F3236AE1C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7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14B0-4968-44EA-B96A-8F3236AE1C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6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14B0-4968-44EA-B96A-8F3236AE1C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14B0-4968-44EA-B96A-8F3236AE1C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15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14B0-4968-44EA-B96A-8F3236AE1C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314E5320-DDFD-49FF-A3EA-0B29AEE67547}" type="datetime1">
              <a:rPr lang="zh-CN" altLang="en-US"/>
              <a:pPr/>
              <a:t>2018/10/29</a:t>
            </a:fld>
            <a:endParaRPr lang="en-US" altLang="zh-CN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51D635C-56A2-40F5-B0BA-DEDEDAACF2A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9D7CF4-0A2D-4AC5-A427-03F19F45A70D}" type="datetime1">
              <a:rPr lang="zh-CN" altLang="en-US"/>
              <a:pPr/>
              <a:t>2018/10/29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D00BC-2A52-4030-964B-89DEA86CED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BA0EB-4B55-4511-B38A-B4923C5F89F9}" type="datetime1">
              <a:rPr lang="zh-CN" altLang="en-US"/>
              <a:pPr/>
              <a:t>2018/10/29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6B8CD-2634-4926-8EBC-6FB656478D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D1FD49-9071-4B72-8783-B51B65A6C151}" type="datetime1">
              <a:rPr lang="zh-CN" altLang="en-US"/>
              <a:pPr/>
              <a:t>2018/10/29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28CA3-9668-437A-8B46-F616277CD5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18FFA7-1F26-4D54-84DE-D2CB78505022}" type="datetime1">
              <a:rPr lang="zh-CN" altLang="en-US"/>
              <a:pPr/>
              <a:t>2018/10/29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945EB-CF5B-4B6C-A7FD-F1EFE6933D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4B31DA-D6F8-4B3F-83CB-51ACE99F69B2}" type="datetime1">
              <a:rPr lang="zh-CN" altLang="en-US"/>
              <a:pPr/>
              <a:t>2018/10/29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941EC-9B6D-4F5D-8EA8-7AEEEC8FD1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3F1E3-6708-441B-8F57-FF2CF1996C12}" type="datetime1">
              <a:rPr lang="zh-CN" altLang="en-US"/>
              <a:pPr/>
              <a:t>2018/10/29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E98B9-16F3-49E6-B1CE-80E2ECCA8F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B84840-6087-4AF7-B07F-E5869CF5C23D}" type="datetime1">
              <a:rPr lang="zh-CN" altLang="en-US"/>
              <a:pPr/>
              <a:t>2018/10/29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F3866-699E-4CF3-A119-C6FD0D195A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3AC0D5-345C-4134-9FD8-4FC0E27126D0}" type="datetime1">
              <a:rPr lang="zh-CN" altLang="en-US"/>
              <a:pPr/>
              <a:t>2018/10/29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D281B-A9F2-414F-9760-76C46C99C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8DC900-E7BD-4350-85AD-CA0400CB642E}" type="datetime1">
              <a:rPr lang="zh-CN" altLang="en-US"/>
              <a:pPr/>
              <a:t>2018/10/29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8B56C-84E1-4A4C-8203-9DD79F33C9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1876BD-24CE-4135-8487-982B1B1499E5}" type="datetime1">
              <a:rPr lang="zh-CN" altLang="en-US"/>
              <a:pPr/>
              <a:t>2018/10/29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96C0A-14E6-40CC-A710-E163476322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+mn-lt"/>
              </a:defRPr>
            </a:lvl1pPr>
          </a:lstStyle>
          <a:p>
            <a:fld id="{B3433594-51D4-4F35-9BC4-3F2CDB3359E1}" type="datetime1">
              <a:rPr lang="zh-CN" altLang="en-US"/>
              <a:pPr/>
              <a:t>2018/10/29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+mn-lt"/>
              </a:defRPr>
            </a:lvl1pPr>
          </a:lstStyle>
          <a:p>
            <a:fld id="{F2D024EB-E688-4F94-9D6D-0BDE28FD91D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5118265" y="4848469"/>
            <a:ext cx="2406485" cy="351937"/>
          </a:xfrm>
        </p:spPr>
        <p:txBody>
          <a:bodyPr/>
          <a:lstStyle/>
          <a:p>
            <a:r>
              <a:rPr kumimoji="1" lang="zh-CN" altLang="en-US" sz="1400" dirty="0" smtClean="0"/>
              <a:t>组员：汪值、赵恒</a:t>
            </a:r>
            <a:r>
              <a:rPr kumimoji="1" lang="zh-CN" altLang="en-US" sz="1400" smtClean="0"/>
              <a:t>辉、周航</a:t>
            </a:r>
            <a:endParaRPr kumimoji="1" lang="zh-CN" altLang="en-US" sz="1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多版本软件抽象语法树的分析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876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RQ2.</a:t>
            </a:r>
            <a:r>
              <a:rPr lang="zh-CN" altLang="en-US" dirty="0" smtClean="0"/>
              <a:t>实验结果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684" y="876666"/>
            <a:ext cx="9496017" cy="50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RQ3.</a:t>
            </a:r>
            <a:r>
              <a:rPr kumimoji="1" lang="zh-CN" altLang="en-US" dirty="0" smtClean="0"/>
              <a:t>实验方法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RQ3.</a:t>
            </a:r>
            <a:r>
              <a:rPr lang="zh-CN" altLang="en-US" sz="2400" dirty="0"/>
              <a:t>在什么情况下，相近的两次</a:t>
            </a:r>
            <a:r>
              <a:rPr lang="en-US" altLang="zh-CN" sz="2400" dirty="0"/>
              <a:t>Commit</a:t>
            </a:r>
            <a:r>
              <a:rPr lang="zh-CN" altLang="en-US" sz="2400" dirty="0"/>
              <a:t>会使得模块</a:t>
            </a:r>
            <a:r>
              <a:rPr lang="en-US" altLang="zh-CN" sz="2400" dirty="0"/>
              <a:t>AST</a:t>
            </a:r>
            <a:r>
              <a:rPr lang="zh-CN" altLang="en-US" sz="2400" dirty="0"/>
              <a:t>发生大的变化</a:t>
            </a:r>
            <a:r>
              <a:rPr lang="en-US" altLang="zh-CN" sz="2400" dirty="0"/>
              <a:t>? </a:t>
            </a:r>
            <a:endParaRPr lang="zh-CN" altLang="en-US" sz="2400" dirty="0"/>
          </a:p>
          <a:p>
            <a:pPr lvl="1"/>
            <a:r>
              <a:rPr kumimoji="1" lang="zh-CN" altLang="en-US" sz="2000" dirty="0" smtClean="0"/>
              <a:t>实验方法</a:t>
            </a:r>
            <a:endParaRPr kumimoji="1" lang="en-US" altLang="zh-CN" sz="2000" dirty="0" smtClean="0"/>
          </a:p>
          <a:p>
            <a:pPr lvl="2"/>
            <a:r>
              <a:rPr kumimoji="1" lang="zh-CN" altLang="en-US" sz="1600" dirty="0" smtClean="0"/>
              <a:t>将</a:t>
            </a:r>
            <a:r>
              <a:rPr kumimoji="1" lang="en-US" altLang="zh-CN" sz="1600" dirty="0" err="1" smtClean="0"/>
              <a:t>git</a:t>
            </a:r>
            <a:r>
              <a:rPr kumimoji="1" lang="en-US" altLang="zh-CN" sz="1600" dirty="0" smtClean="0"/>
              <a:t> log </a:t>
            </a:r>
            <a:r>
              <a:rPr kumimoji="1" lang="zh-CN" altLang="en-US" sz="1600" dirty="0" smtClean="0"/>
              <a:t>信息与</a:t>
            </a:r>
            <a:r>
              <a:rPr kumimoji="1" lang="en-US" altLang="zh-CN" sz="1600" dirty="0" smtClean="0"/>
              <a:t>RQ1</a:t>
            </a:r>
            <a:r>
              <a:rPr kumimoji="1" lang="zh-CN" altLang="en-US" sz="1600" dirty="0" smtClean="0"/>
              <a:t>得到的</a:t>
            </a:r>
            <a:r>
              <a:rPr kumimoji="1" lang="en-US" altLang="zh-CN" sz="1600" dirty="0" smtClean="0"/>
              <a:t>commit_dist.txt </a:t>
            </a:r>
            <a:r>
              <a:rPr kumimoji="1" lang="zh-CN" altLang="en-US" sz="1600" dirty="0" smtClean="0"/>
              <a:t>整合并将</a:t>
            </a:r>
            <a:r>
              <a:rPr kumimoji="1" lang="en-US" altLang="zh-CN" sz="1600" dirty="0" smtClean="0"/>
              <a:t>distance</a:t>
            </a:r>
            <a:r>
              <a:rPr kumimoji="1" lang="zh-CN" altLang="en-US" sz="1600" dirty="0" smtClean="0"/>
              <a:t>从小到大排序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选取排序最后</a:t>
            </a:r>
            <a:r>
              <a:rPr kumimoji="1" lang="en-US" altLang="zh-CN" sz="1600" dirty="0" smtClean="0"/>
              <a:t>1000</a:t>
            </a:r>
            <a:r>
              <a:rPr kumimoji="1" lang="zh-CN" altLang="en-US" sz="1600" dirty="0" smtClean="0"/>
              <a:t>次</a:t>
            </a:r>
            <a:r>
              <a:rPr kumimoji="1" lang="en-US" altLang="zh-CN" sz="1600" dirty="0" smtClean="0"/>
              <a:t>commit</a:t>
            </a:r>
            <a:r>
              <a:rPr kumimoji="1" lang="zh-CN" altLang="en-US" sz="1600" dirty="0" smtClean="0"/>
              <a:t>，统计提交语句中单词词频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选取排序前</a:t>
            </a:r>
            <a:r>
              <a:rPr kumimoji="1" lang="en-US" altLang="zh-CN" sz="1600" dirty="0" smtClean="0"/>
              <a:t>1000</a:t>
            </a:r>
            <a:r>
              <a:rPr kumimoji="1" lang="zh-CN" altLang="en-US" sz="1600" dirty="0" smtClean="0"/>
              <a:t>次</a:t>
            </a:r>
            <a:r>
              <a:rPr kumimoji="1" lang="en-US" altLang="zh-CN" sz="1600" dirty="0" smtClean="0"/>
              <a:t>commit</a:t>
            </a:r>
            <a:r>
              <a:rPr kumimoji="1" lang="zh-CN" altLang="en-US" sz="1600" dirty="0" smtClean="0"/>
              <a:t>，统计提交语句中单词词频</a:t>
            </a:r>
            <a:endParaRPr kumimoji="1" lang="en-US" altLang="zh-CN" sz="1600" dirty="0" smtClean="0"/>
          </a:p>
          <a:p>
            <a:pPr lvl="3"/>
            <a:r>
              <a:rPr kumimoji="1" lang="zh-CN" altLang="en-US" sz="1400" dirty="0"/>
              <a:t>含</a:t>
            </a:r>
            <a:r>
              <a:rPr kumimoji="1" lang="en-US" altLang="zh-CN" sz="1400" dirty="0"/>
              <a:t>distance</a:t>
            </a:r>
            <a:r>
              <a:rPr kumimoji="1" lang="zh-CN" altLang="en-US" sz="1400" dirty="0"/>
              <a:t>为</a:t>
            </a:r>
            <a:r>
              <a:rPr kumimoji="1" lang="en-US" altLang="zh-CN" sz="1400" dirty="0"/>
              <a:t>0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commit</a:t>
            </a:r>
          </a:p>
          <a:p>
            <a:pPr lvl="3"/>
            <a:r>
              <a:rPr kumimoji="1" lang="zh-CN" altLang="en-US" sz="1400" dirty="0"/>
              <a:t>剔除</a:t>
            </a:r>
            <a:r>
              <a:rPr kumimoji="1" lang="en-US" altLang="zh-CN" sz="1400" dirty="0"/>
              <a:t>distance</a:t>
            </a:r>
            <a:r>
              <a:rPr kumimoji="1" lang="zh-CN" altLang="en-US" sz="1400" dirty="0"/>
              <a:t>为</a:t>
            </a:r>
            <a:r>
              <a:rPr kumimoji="1" lang="en-US" altLang="zh-CN" sz="1400" dirty="0"/>
              <a:t>0</a:t>
            </a:r>
            <a:r>
              <a:rPr kumimoji="1" lang="zh-CN" altLang="en-US" sz="1400" dirty="0"/>
              <a:t>的</a:t>
            </a:r>
            <a:r>
              <a:rPr kumimoji="1" lang="en-US" altLang="zh-CN" sz="1400" dirty="0" smtClean="0"/>
              <a:t>commit</a:t>
            </a:r>
          </a:p>
          <a:p>
            <a:pPr lvl="2"/>
            <a:r>
              <a:rPr kumimoji="1" lang="zh-CN" altLang="en-US" sz="1600" dirty="0"/>
              <a:t>人工</a:t>
            </a:r>
            <a:r>
              <a:rPr kumimoji="1" lang="zh-CN" altLang="en-US" sz="1600" dirty="0" smtClean="0"/>
              <a:t>审查得到结论</a:t>
            </a:r>
            <a:endParaRPr kumimoji="1" lang="en-US" altLang="zh-CN" sz="1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27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RQ3.</a:t>
            </a:r>
            <a:r>
              <a:rPr lang="zh-CN" altLang="en-US" dirty="0" smtClean="0"/>
              <a:t>实验结果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711" y="1525136"/>
            <a:ext cx="9164752" cy="321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RQ3.</a:t>
            </a:r>
            <a:r>
              <a:rPr lang="zh-CN" altLang="en-US" dirty="0" smtClean="0"/>
              <a:t>实验结果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86" y="1612059"/>
            <a:ext cx="6392174" cy="34477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673" y="2021724"/>
            <a:ext cx="9301300" cy="261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RQ3.</a:t>
            </a:r>
            <a:r>
              <a:rPr lang="zh-CN" altLang="en-US" dirty="0" smtClean="0"/>
              <a:t>实验结果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1" y="1201860"/>
            <a:ext cx="2647619" cy="5656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970" y="1201860"/>
            <a:ext cx="2958389" cy="5656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359" y="1201860"/>
            <a:ext cx="2176160" cy="56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RQ4.</a:t>
            </a:r>
            <a:r>
              <a:rPr kumimoji="1" lang="zh-CN" altLang="en-US" dirty="0" smtClean="0"/>
              <a:t>实验方法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RQ4.</a:t>
            </a:r>
            <a:r>
              <a:rPr lang="zh-CN" altLang="en-US" sz="2400" dirty="0"/>
              <a:t>开发过程中，模块</a:t>
            </a:r>
            <a:r>
              <a:rPr lang="en-US" altLang="zh-CN" sz="2400" dirty="0"/>
              <a:t>AST</a:t>
            </a:r>
            <a:r>
              <a:rPr lang="zh-CN" altLang="en-US" sz="2400" dirty="0"/>
              <a:t>有没有可能发生连续的大的变化</a:t>
            </a:r>
            <a:r>
              <a:rPr lang="en-US" altLang="zh-CN" sz="2400" dirty="0"/>
              <a:t>? </a:t>
            </a:r>
            <a:endParaRPr lang="zh-CN" altLang="en-US" sz="2400" dirty="0"/>
          </a:p>
          <a:p>
            <a:pPr lvl="1"/>
            <a:r>
              <a:rPr kumimoji="1" lang="zh-CN" altLang="en-US" sz="2000" dirty="0" smtClean="0"/>
              <a:t>实验方法</a:t>
            </a:r>
            <a:endParaRPr kumimoji="1" lang="en-US" altLang="zh-CN" sz="2000" dirty="0" smtClean="0"/>
          </a:p>
          <a:p>
            <a:pPr lvl="2"/>
            <a:r>
              <a:rPr kumimoji="1" lang="zh-CN" altLang="en-US" sz="1600" dirty="0"/>
              <a:t>将</a:t>
            </a:r>
            <a:r>
              <a:rPr kumimoji="1" lang="en-US" altLang="zh-CN" sz="1600" dirty="0" err="1"/>
              <a:t>git</a:t>
            </a:r>
            <a:r>
              <a:rPr kumimoji="1" lang="en-US" altLang="zh-CN" sz="1600" dirty="0"/>
              <a:t> log </a:t>
            </a:r>
            <a:r>
              <a:rPr kumimoji="1" lang="zh-CN" altLang="en-US" sz="1600" dirty="0"/>
              <a:t>信息与</a:t>
            </a:r>
            <a:r>
              <a:rPr kumimoji="1" lang="en-US" altLang="zh-CN" sz="1600" dirty="0"/>
              <a:t>RQ1</a:t>
            </a:r>
            <a:r>
              <a:rPr kumimoji="1" lang="zh-CN" altLang="en-US" sz="1600" dirty="0"/>
              <a:t>得到的</a:t>
            </a:r>
            <a:r>
              <a:rPr kumimoji="1" lang="en-US" altLang="zh-CN" sz="1600" dirty="0"/>
              <a:t>commit_dist.txt </a:t>
            </a:r>
            <a:r>
              <a:rPr kumimoji="1" lang="zh-CN" altLang="en-US" sz="1600" dirty="0" smtClean="0"/>
              <a:t>整合并遍历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设计</a:t>
            </a:r>
            <a:r>
              <a:rPr kumimoji="1" lang="en-US" altLang="zh-CN" sz="1600" dirty="0" smtClean="0"/>
              <a:t>window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threshold</a:t>
            </a:r>
            <a:r>
              <a:rPr kumimoji="1" lang="zh-CN" altLang="en-US" sz="1600" dirty="0" smtClean="0"/>
              <a:t>的值，记录下连续超过</a:t>
            </a:r>
            <a:r>
              <a:rPr kumimoji="1" lang="en-US" altLang="zh-CN" sz="1600" dirty="0" smtClean="0"/>
              <a:t>window</a:t>
            </a:r>
            <a:r>
              <a:rPr kumimoji="1" lang="zh-CN" altLang="en-US" sz="1600" dirty="0"/>
              <a:t>次</a:t>
            </a:r>
            <a:r>
              <a:rPr kumimoji="1" lang="en-US" altLang="zh-CN" sz="1600" dirty="0" smtClean="0"/>
              <a:t>commit</a:t>
            </a:r>
            <a:r>
              <a:rPr kumimoji="1" lang="zh-CN" altLang="en-US" sz="1600" dirty="0" smtClean="0"/>
              <a:t>且每次的</a:t>
            </a:r>
            <a:r>
              <a:rPr kumimoji="1" lang="en-US" altLang="zh-CN" sz="1600" dirty="0" smtClean="0"/>
              <a:t>distance</a:t>
            </a:r>
            <a:r>
              <a:rPr kumimoji="1" lang="zh-CN" altLang="en-US" sz="1600" dirty="0" smtClean="0"/>
              <a:t>超过</a:t>
            </a:r>
            <a:r>
              <a:rPr kumimoji="1" lang="en-US" altLang="zh-CN" sz="1600" dirty="0" smtClean="0"/>
              <a:t>threshold</a:t>
            </a:r>
            <a:r>
              <a:rPr kumimoji="1" lang="zh-CN" altLang="en-US" sz="1600" dirty="0" smtClean="0"/>
              <a:t>的开发过程</a:t>
            </a:r>
            <a:endParaRPr kumimoji="1" lang="en-US" altLang="zh-CN" sz="1600" dirty="0" smtClean="0"/>
          </a:p>
          <a:p>
            <a:pPr lvl="3"/>
            <a:r>
              <a:rPr kumimoji="1" lang="en-US" altLang="zh-CN" sz="1400" dirty="0"/>
              <a:t>Window=5</a:t>
            </a:r>
          </a:p>
          <a:p>
            <a:pPr lvl="3"/>
            <a:r>
              <a:rPr kumimoji="1" lang="en-US" altLang="zh-CN" sz="1400" dirty="0"/>
              <a:t>Threshold=max</a:t>
            </a:r>
            <a:r>
              <a:rPr kumimoji="1" lang="zh-CN" altLang="en-US" sz="1400" dirty="0"/>
              <a:t>（</a:t>
            </a:r>
            <a:r>
              <a:rPr kumimoji="1" lang="en-US" altLang="zh-CN" sz="1400" dirty="0" err="1"/>
              <a:t>dist</a:t>
            </a:r>
            <a:r>
              <a:rPr kumimoji="1" lang="zh-CN" altLang="en-US" sz="1400" dirty="0"/>
              <a:t>）</a:t>
            </a:r>
            <a:r>
              <a:rPr kumimoji="1" lang="en-US" altLang="zh-CN" sz="1400" dirty="0"/>
              <a:t>*</a:t>
            </a:r>
            <a:r>
              <a:rPr kumimoji="1" lang="en-US" altLang="zh-CN" sz="1400" dirty="0" smtClean="0"/>
              <a:t>0.8</a:t>
            </a:r>
            <a:endParaRPr kumimoji="1" lang="en-US" altLang="zh-CN" sz="1400" dirty="0" smtClean="0"/>
          </a:p>
          <a:p>
            <a:pPr lvl="2"/>
            <a:r>
              <a:rPr kumimoji="1" lang="zh-CN" altLang="en-US" sz="1600" dirty="0"/>
              <a:t>人工</a:t>
            </a:r>
            <a:r>
              <a:rPr kumimoji="1" lang="zh-CN" altLang="en-US" sz="1600" dirty="0" smtClean="0"/>
              <a:t>审查这样的开发过程得到结果</a:t>
            </a:r>
            <a:endParaRPr kumimoji="1" lang="en-US" altLang="zh-CN" sz="1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9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RQ4.</a:t>
            </a:r>
            <a:r>
              <a:rPr lang="zh-CN" altLang="en-US" dirty="0" smtClean="0"/>
              <a:t>实验结果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24" y="1381125"/>
            <a:ext cx="7262812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RQ2.</a:t>
            </a:r>
            <a:r>
              <a:rPr kumimoji="1" lang="zh-CN" altLang="en-US" sz="2400" dirty="0"/>
              <a:t>连续的</a:t>
            </a:r>
            <a:r>
              <a:rPr kumimoji="1" lang="en-US" altLang="zh-CN" sz="2400" dirty="0"/>
              <a:t>Commit</a:t>
            </a:r>
            <a:r>
              <a:rPr kumimoji="1" lang="zh-CN" altLang="en-US" sz="2400" dirty="0"/>
              <a:t>间，模块</a:t>
            </a:r>
            <a:r>
              <a:rPr kumimoji="1" lang="en-US" altLang="zh-CN" sz="2400" dirty="0"/>
              <a:t>AST</a:t>
            </a:r>
            <a:r>
              <a:rPr kumimoji="1" lang="zh-CN" altLang="en-US" sz="2400" dirty="0"/>
              <a:t>的变化可能有多大</a:t>
            </a:r>
            <a:r>
              <a:rPr kumimoji="1" lang="en-US" altLang="zh-CN" sz="2400" dirty="0" smtClean="0"/>
              <a:t>?</a:t>
            </a:r>
          </a:p>
          <a:p>
            <a:pPr lvl="1"/>
            <a:r>
              <a:rPr kumimoji="1" lang="zh-CN" altLang="en-US" sz="2000" dirty="0" smtClean="0"/>
              <a:t>在我们的</a:t>
            </a:r>
            <a:r>
              <a:rPr kumimoji="1" lang="en-US" altLang="zh-CN" sz="2000" dirty="0" smtClean="0"/>
              <a:t>dataset</a:t>
            </a:r>
            <a:r>
              <a:rPr kumimoji="1" lang="zh-CN" altLang="en-US" sz="2000" dirty="0" smtClean="0"/>
              <a:t>一共获取了</a:t>
            </a:r>
            <a:r>
              <a:rPr kumimoji="1" lang="en-US" altLang="zh-CN" sz="2000" dirty="0" smtClean="0"/>
              <a:t>26775</a:t>
            </a:r>
            <a:r>
              <a:rPr kumimoji="1" lang="zh-CN" altLang="en-US" sz="2000" dirty="0" smtClean="0"/>
              <a:t>个</a:t>
            </a:r>
            <a:r>
              <a:rPr kumimoji="1" lang="en-US" altLang="zh-CN" sz="2000" dirty="0" smtClean="0"/>
              <a:t>commit</a:t>
            </a:r>
            <a:r>
              <a:rPr kumimoji="1" lang="zh-CN" altLang="en-US" sz="2000" dirty="0" smtClean="0"/>
              <a:t>并进行了相邻</a:t>
            </a:r>
            <a:r>
              <a:rPr kumimoji="1" lang="en-US" altLang="zh-CN" sz="2000" dirty="0" smtClean="0"/>
              <a:t>commit</a:t>
            </a:r>
            <a:r>
              <a:rPr kumimoji="1" lang="zh-CN" altLang="en-US" sz="2000" dirty="0" smtClean="0"/>
              <a:t>之间的分析，有如下</a:t>
            </a:r>
            <a:r>
              <a:rPr kumimoji="1" lang="zh-CN" altLang="en-US" sz="2000" dirty="0"/>
              <a:t>发现</a:t>
            </a:r>
            <a:r>
              <a:rPr kumimoji="1" lang="zh-CN" altLang="en-US" sz="2000" dirty="0" smtClean="0"/>
              <a:t>：</a:t>
            </a:r>
            <a:endParaRPr kumimoji="1" lang="en-US" altLang="zh-CN" sz="2000" dirty="0" smtClean="0"/>
          </a:p>
          <a:p>
            <a:pPr lvl="2"/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16227</a:t>
            </a:r>
            <a:r>
              <a:rPr kumimoji="1" lang="zh-CN" altLang="en-US" sz="1600" dirty="0" smtClean="0"/>
              <a:t>个</a:t>
            </a:r>
            <a:r>
              <a:rPr kumimoji="1" lang="en-US" altLang="zh-CN" sz="1600" dirty="0" smtClean="0"/>
              <a:t>commit</a:t>
            </a:r>
            <a:r>
              <a:rPr kumimoji="1" lang="zh-CN" altLang="en-US" sz="1600" dirty="0" smtClean="0"/>
              <a:t>与上一版本模块</a:t>
            </a:r>
            <a:r>
              <a:rPr kumimoji="1" lang="en-US" altLang="zh-CN" sz="1600" dirty="0" smtClean="0"/>
              <a:t>AST</a:t>
            </a:r>
            <a:r>
              <a:rPr kumimoji="1" lang="zh-CN" altLang="en-US" sz="1600" dirty="0" smtClean="0"/>
              <a:t>变化为</a:t>
            </a:r>
            <a:r>
              <a:rPr kumimoji="1" lang="en-US" altLang="zh-CN" sz="1600" dirty="0" smtClean="0"/>
              <a:t>0</a:t>
            </a:r>
            <a:r>
              <a:rPr kumimoji="1" lang="zh-CN" altLang="en-US" sz="1600" dirty="0" smtClean="0"/>
              <a:t>（</a:t>
            </a:r>
            <a:r>
              <a:rPr kumimoji="1" lang="en-US" altLang="zh-CN" sz="1600" dirty="0" smtClean="0"/>
              <a:t>60.6%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大部分</a:t>
            </a:r>
            <a:r>
              <a:rPr kumimoji="1" lang="en-US" altLang="zh-CN" sz="1600" dirty="0" smtClean="0"/>
              <a:t>commit</a:t>
            </a:r>
            <a:r>
              <a:rPr kumimoji="1" lang="zh-CN" altLang="en-US" sz="1600" dirty="0" smtClean="0"/>
              <a:t>模块</a:t>
            </a:r>
            <a:r>
              <a:rPr kumimoji="1" lang="en-US" altLang="zh-CN" sz="1600" dirty="0" smtClean="0"/>
              <a:t>AST</a:t>
            </a:r>
            <a:r>
              <a:rPr kumimoji="1" lang="zh-CN" altLang="en-US" sz="1600" dirty="0" smtClean="0"/>
              <a:t>变化值在均值以下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会出现个别相邻</a:t>
            </a:r>
            <a:r>
              <a:rPr kumimoji="1" lang="en-US" altLang="zh-CN" sz="1600" dirty="0" smtClean="0"/>
              <a:t>commit</a:t>
            </a:r>
            <a:r>
              <a:rPr kumimoji="1" lang="zh-CN" altLang="en-US" sz="1600" dirty="0" smtClean="0"/>
              <a:t>间模块</a:t>
            </a:r>
            <a:r>
              <a:rPr kumimoji="1" lang="en-US" altLang="zh-CN" sz="1600" dirty="0" smtClean="0"/>
              <a:t>AST</a:t>
            </a:r>
            <a:r>
              <a:rPr kumimoji="1" lang="zh-CN" altLang="en-US" sz="1600" dirty="0" smtClean="0"/>
              <a:t>变化值出现峰值</a:t>
            </a:r>
            <a:endParaRPr kumimoji="1" lang="en-US" altLang="zh-CN" sz="1600" dirty="0" smtClean="0"/>
          </a:p>
          <a:p>
            <a:pPr lvl="3"/>
            <a:r>
              <a:rPr kumimoji="1" lang="zh-CN" altLang="en-US" sz="1400" dirty="0"/>
              <a:t>可能</a:t>
            </a:r>
            <a:r>
              <a:rPr kumimoji="1" lang="zh-CN" altLang="en-US" sz="1400" dirty="0" smtClean="0"/>
              <a:t>原因：</a:t>
            </a:r>
            <a:r>
              <a:rPr kumimoji="1" lang="en-US" altLang="zh-CN" sz="1400" dirty="0" smtClean="0"/>
              <a:t>remove/add /test</a:t>
            </a:r>
          </a:p>
          <a:p>
            <a:pPr lvl="2"/>
            <a:r>
              <a:rPr kumimoji="1" lang="zh-CN" altLang="en-US" sz="1600" dirty="0"/>
              <a:t>差异</a:t>
            </a:r>
            <a:r>
              <a:rPr kumimoji="1" lang="zh-CN" altLang="en-US" sz="1600" dirty="0" smtClean="0"/>
              <a:t>值</a:t>
            </a:r>
            <a:r>
              <a:rPr kumimoji="1" lang="zh-CN" altLang="en-US" sz="1600" dirty="0"/>
              <a:t>与</a:t>
            </a:r>
            <a:r>
              <a:rPr kumimoji="1" lang="en-US" altLang="zh-CN" sz="1600" dirty="0" smtClean="0"/>
              <a:t>Commit</a:t>
            </a:r>
            <a:r>
              <a:rPr kumimoji="1" lang="zh-CN" altLang="en-US" sz="1600" dirty="0" smtClean="0"/>
              <a:t>数目统计直方图成长尾效应</a:t>
            </a:r>
            <a:endParaRPr kumimoji="1" lang="en-US" altLang="zh-CN" sz="1600" dirty="0" smtClean="0"/>
          </a:p>
          <a:p>
            <a:pPr lvl="2"/>
            <a:endParaRPr kumimoji="1" lang="en-US" altLang="zh-CN" sz="1600" dirty="0" smtClean="0"/>
          </a:p>
          <a:p>
            <a:pPr lvl="2"/>
            <a:endParaRPr kumimoji="1" lang="en-US" altLang="zh-CN" sz="1600" dirty="0"/>
          </a:p>
          <a:p>
            <a:endParaRPr kumimoji="1" lang="en-US" altLang="zh-CN" sz="1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7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RQ2.</a:t>
            </a:r>
            <a:r>
              <a:rPr lang="zh-CN" altLang="en-US" sz="2400" dirty="0"/>
              <a:t>连续的发布版本间，模块</a:t>
            </a:r>
            <a:r>
              <a:rPr lang="en-US" altLang="zh-CN" sz="2400" dirty="0"/>
              <a:t>AST</a:t>
            </a:r>
            <a:r>
              <a:rPr lang="zh-CN" altLang="en-US" sz="2400" dirty="0"/>
              <a:t>的变化可能有多大</a:t>
            </a:r>
            <a:r>
              <a:rPr lang="en-US" altLang="zh-CN" sz="2400" dirty="0"/>
              <a:t>?</a:t>
            </a:r>
            <a:endParaRPr lang="zh-CN" altLang="en-US" sz="2400" dirty="0"/>
          </a:p>
          <a:p>
            <a:pPr lvl="1"/>
            <a:r>
              <a:rPr kumimoji="1" lang="zh-CN" altLang="en-US" sz="2000" dirty="0" smtClean="0"/>
              <a:t>在我们的</a:t>
            </a:r>
            <a:r>
              <a:rPr kumimoji="1" lang="en-US" altLang="zh-CN" sz="2000" dirty="0" smtClean="0"/>
              <a:t>dataset</a:t>
            </a:r>
            <a:r>
              <a:rPr kumimoji="1" lang="zh-CN" altLang="en-US" sz="2000" dirty="0" smtClean="0"/>
              <a:t>一共</a:t>
            </a:r>
            <a:r>
              <a:rPr kumimoji="1" lang="zh-CN" altLang="en-US" sz="2000" dirty="0"/>
              <a:t>收集</a:t>
            </a:r>
            <a:r>
              <a:rPr kumimoji="1" lang="zh-CN" altLang="en-US" sz="2000" dirty="0" smtClean="0"/>
              <a:t>了</a:t>
            </a:r>
            <a:r>
              <a:rPr kumimoji="1" lang="en-US" altLang="zh-CN" sz="2000" dirty="0" smtClean="0"/>
              <a:t>28</a:t>
            </a:r>
            <a:r>
              <a:rPr kumimoji="1" lang="zh-CN" altLang="en-US" sz="2000" dirty="0" smtClean="0"/>
              <a:t>个版本并递归比较了其版本间的变化，分析折线图得到了以下发现：</a:t>
            </a:r>
            <a:endParaRPr kumimoji="1" lang="en-US" altLang="zh-CN" sz="2000" dirty="0" smtClean="0"/>
          </a:p>
          <a:p>
            <a:pPr lvl="2"/>
            <a:r>
              <a:rPr kumimoji="1" lang="zh-CN" altLang="en-US" sz="1600" dirty="0" smtClean="0"/>
              <a:t>发布版本（</a:t>
            </a:r>
            <a:r>
              <a:rPr kumimoji="1" lang="en-US" altLang="zh-CN" sz="1600" dirty="0" smtClean="0"/>
              <a:t>x.x.0</a:t>
            </a:r>
            <a:r>
              <a:rPr kumimoji="1" lang="zh-CN" altLang="en-US" sz="1600" dirty="0" smtClean="0"/>
              <a:t>）会出现</a:t>
            </a:r>
            <a:r>
              <a:rPr kumimoji="1" lang="en-US" altLang="zh-CN" sz="1600" dirty="0" smtClean="0"/>
              <a:t>AST</a:t>
            </a:r>
            <a:r>
              <a:rPr kumimoji="1" lang="zh-CN" altLang="en-US" sz="1600" dirty="0" smtClean="0"/>
              <a:t>变化值峰值</a:t>
            </a:r>
            <a:endParaRPr kumimoji="1" lang="en-US" altLang="zh-CN" sz="1600" dirty="0" smtClean="0"/>
          </a:p>
          <a:p>
            <a:pPr lvl="2"/>
            <a:r>
              <a:rPr kumimoji="1" lang="en-US" altLang="zh-CN" sz="1600" dirty="0" smtClean="0"/>
              <a:t>Bug-Fix</a:t>
            </a:r>
            <a:r>
              <a:rPr kumimoji="1" lang="zh-CN" altLang="en-US" sz="1600" dirty="0" smtClean="0"/>
              <a:t>版本间</a:t>
            </a:r>
            <a:r>
              <a:rPr kumimoji="1" lang="en-US" altLang="zh-CN" sz="1600" dirty="0" smtClean="0"/>
              <a:t>AST</a:t>
            </a:r>
            <a:r>
              <a:rPr kumimoji="1" lang="zh-CN" altLang="en-US" sz="1600" dirty="0" smtClean="0"/>
              <a:t>变化值处于均值以下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/>
              <a:t>发布</a:t>
            </a:r>
            <a:r>
              <a:rPr kumimoji="1" lang="zh-CN" altLang="en-US" sz="1600" dirty="0" smtClean="0"/>
              <a:t>版本间</a:t>
            </a:r>
            <a:r>
              <a:rPr kumimoji="1" lang="en-US" altLang="zh-CN" sz="1600" dirty="0" smtClean="0"/>
              <a:t>AST</a:t>
            </a:r>
            <a:r>
              <a:rPr kumimoji="1" lang="zh-CN" altLang="en-US" sz="1600" dirty="0" smtClean="0"/>
              <a:t>变化值处于均值以上</a:t>
            </a:r>
            <a:endParaRPr kumimoji="1" lang="en-US" altLang="zh-CN" sz="1600" dirty="0" smtClean="0"/>
          </a:p>
          <a:p>
            <a:pPr lvl="2"/>
            <a:endParaRPr kumimoji="1" lang="en-US" altLang="zh-CN" sz="1600" dirty="0"/>
          </a:p>
          <a:p>
            <a:endParaRPr kumimoji="1" lang="en-US" altLang="zh-CN" sz="1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1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788" y="1484313"/>
            <a:ext cx="8142287" cy="4392612"/>
          </a:xfrm>
        </p:spPr>
        <p:txBody>
          <a:bodyPr/>
          <a:lstStyle/>
          <a:p>
            <a:r>
              <a:rPr kumimoji="1" lang="en-US" altLang="zh-CN" sz="2400" dirty="0" smtClean="0"/>
              <a:t>RQ3.</a:t>
            </a:r>
            <a:r>
              <a:rPr lang="zh-CN" altLang="en-US" sz="2400" dirty="0"/>
              <a:t>在什么情况下，相近的两次</a:t>
            </a:r>
            <a:r>
              <a:rPr lang="en-US" altLang="zh-CN" sz="2400" dirty="0"/>
              <a:t>Commit</a:t>
            </a:r>
            <a:r>
              <a:rPr lang="zh-CN" altLang="en-US" sz="2400" dirty="0"/>
              <a:t>会使得模块</a:t>
            </a:r>
            <a:r>
              <a:rPr lang="en-US" altLang="zh-CN" sz="2400" dirty="0"/>
              <a:t>AST</a:t>
            </a:r>
            <a:r>
              <a:rPr lang="zh-CN" altLang="en-US" sz="2400" dirty="0"/>
              <a:t>发生大的变化</a:t>
            </a:r>
            <a:r>
              <a:rPr lang="en-US" altLang="zh-CN" sz="2400" dirty="0"/>
              <a:t>? </a:t>
            </a:r>
          </a:p>
          <a:p>
            <a:pPr lvl="1"/>
            <a:r>
              <a:rPr lang="zh-CN" altLang="en-US" sz="2000" dirty="0" smtClean="0"/>
              <a:t>针对模块</a:t>
            </a:r>
            <a:r>
              <a:rPr lang="en-US" altLang="zh-CN" sz="2000" dirty="0" smtClean="0"/>
              <a:t>AST</a:t>
            </a:r>
            <a:r>
              <a:rPr lang="zh-CN" altLang="en-US" sz="2000" dirty="0"/>
              <a:t>变化</a:t>
            </a:r>
            <a:r>
              <a:rPr lang="zh-CN" altLang="en-US" sz="2000" dirty="0" smtClean="0"/>
              <a:t>值进行排序后，统计了变化值最小和最大的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次</a:t>
            </a:r>
            <a:r>
              <a:rPr lang="en-US" altLang="zh-CN" sz="2000" dirty="0" smtClean="0"/>
              <a:t>commit</a:t>
            </a:r>
            <a:r>
              <a:rPr lang="zh-CN" altLang="en-US" sz="2000" dirty="0" smtClean="0"/>
              <a:t>并进行词频统计，有如下发现</a:t>
            </a:r>
            <a:endParaRPr lang="en-US" altLang="zh-CN" sz="2000" dirty="0" smtClean="0"/>
          </a:p>
          <a:p>
            <a:pPr lvl="2"/>
            <a:r>
              <a:rPr lang="zh-CN" altLang="en-US" sz="1600" dirty="0"/>
              <a:t>变化</a:t>
            </a:r>
            <a:r>
              <a:rPr lang="zh-CN" altLang="en-US" sz="1600" dirty="0" smtClean="0"/>
              <a:t>值最大的</a:t>
            </a:r>
            <a:r>
              <a:rPr lang="en-US" altLang="zh-CN" sz="1600" dirty="0" smtClean="0"/>
              <a:t>1000</a:t>
            </a:r>
            <a:r>
              <a:rPr lang="zh-CN" altLang="en-US" sz="1600" dirty="0" smtClean="0"/>
              <a:t>次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3"/>
            <a:r>
              <a:rPr lang="zh-CN" altLang="en-US" sz="1400" dirty="0"/>
              <a:t>“</a:t>
            </a:r>
            <a:r>
              <a:rPr lang="en-US" altLang="zh-CN" sz="1400" dirty="0" smtClean="0"/>
              <a:t>add</a:t>
            </a:r>
            <a:r>
              <a:rPr lang="zh-CN" altLang="en-US" sz="1400" dirty="0"/>
              <a:t>”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“</a:t>
            </a:r>
            <a:r>
              <a:rPr lang="en-US" altLang="zh-CN" sz="1400" dirty="0"/>
              <a:t>remove</a:t>
            </a:r>
            <a:r>
              <a:rPr lang="zh-CN" altLang="en-US" sz="1400" dirty="0" smtClean="0"/>
              <a:t>”</a:t>
            </a:r>
            <a:r>
              <a:rPr lang="en-US" altLang="zh-CN" sz="1400" dirty="0"/>
              <a:t>,</a:t>
            </a:r>
            <a:r>
              <a:rPr lang="zh-CN" altLang="en-US" sz="1400" dirty="0"/>
              <a:t> “</a:t>
            </a:r>
            <a:r>
              <a:rPr lang="en-US" altLang="zh-CN" sz="1400" dirty="0"/>
              <a:t>test</a:t>
            </a:r>
            <a:r>
              <a:rPr lang="zh-CN" altLang="en-US" sz="1400" dirty="0"/>
              <a:t>”等频率</a:t>
            </a:r>
            <a:r>
              <a:rPr lang="zh-CN" altLang="en-US" sz="1400" dirty="0" smtClean="0"/>
              <a:t>较高</a:t>
            </a:r>
            <a:endParaRPr lang="en-US" altLang="zh-CN" sz="1400" dirty="0" smtClean="0"/>
          </a:p>
          <a:p>
            <a:pPr lvl="4"/>
            <a:r>
              <a:rPr lang="zh-CN" altLang="en-US" sz="1200" dirty="0" smtClean="0"/>
              <a:t>可能原因是增删代码、增加测试、导入包变化、语法变化等</a:t>
            </a:r>
            <a:endParaRPr lang="en-US" altLang="zh-CN" sz="1200" dirty="0" smtClean="0"/>
          </a:p>
          <a:p>
            <a:pPr lvl="4"/>
            <a:r>
              <a:rPr lang="zh-CN" altLang="en-US" sz="1200" dirty="0" smtClean="0"/>
              <a:t>“</a:t>
            </a:r>
            <a:r>
              <a:rPr lang="en-US" altLang="zh-CN" sz="1200" dirty="0"/>
              <a:t>remove old version of </a:t>
            </a:r>
            <a:r>
              <a:rPr lang="en-US" altLang="zh-CN" sz="1200" dirty="0" err="1"/>
              <a:t>pytz</a:t>
            </a:r>
            <a:r>
              <a:rPr lang="zh-CN" altLang="en-US" sz="1200" dirty="0" smtClean="0"/>
              <a:t>”</a:t>
            </a:r>
            <a:r>
              <a:rPr lang="en-US" altLang="zh-CN" sz="1200" dirty="0" smtClean="0"/>
              <a:t>//</a:t>
            </a:r>
            <a:r>
              <a:rPr lang="zh-CN" altLang="en-US" sz="1200" dirty="0" smtClean="0"/>
              <a:t>删除旧版本</a:t>
            </a:r>
            <a:endParaRPr lang="en-US" altLang="zh-CN" sz="1200" dirty="0"/>
          </a:p>
          <a:p>
            <a:pPr lvl="4"/>
            <a:r>
              <a:rPr lang="zh-CN" altLang="en-US" sz="1200" dirty="0" smtClean="0"/>
              <a:t>“</a:t>
            </a:r>
            <a:r>
              <a:rPr lang="en-US" altLang="zh-CN" sz="1200" dirty="0" smtClean="0"/>
              <a:t>Add </a:t>
            </a:r>
            <a:r>
              <a:rPr lang="en-US" altLang="zh-CN" sz="1200" dirty="0"/>
              <a:t>tests for installing into a completely clean virtual environment</a:t>
            </a:r>
            <a:r>
              <a:rPr lang="zh-CN" altLang="en-US" sz="1200" dirty="0" smtClean="0"/>
              <a:t>”</a:t>
            </a:r>
            <a:r>
              <a:rPr lang="en-US" altLang="zh-CN" sz="1200" dirty="0" smtClean="0"/>
              <a:t>//</a:t>
            </a:r>
            <a:r>
              <a:rPr lang="zh-CN" altLang="en-US" sz="1200" dirty="0" smtClean="0"/>
              <a:t>增加新</a:t>
            </a:r>
            <a:r>
              <a:rPr lang="en-US" altLang="zh-CN" sz="1200" dirty="0" smtClean="0"/>
              <a:t>test</a:t>
            </a:r>
            <a:endParaRPr lang="en-US" altLang="zh-CN" sz="1200" dirty="0"/>
          </a:p>
          <a:p>
            <a:pPr lvl="2"/>
            <a:r>
              <a:rPr lang="zh-CN" altLang="en-US" sz="1600" dirty="0" smtClean="0"/>
              <a:t>变化值最小的</a:t>
            </a:r>
            <a:r>
              <a:rPr lang="en-US" altLang="zh-CN" sz="1600" dirty="0" smtClean="0"/>
              <a:t>1000</a:t>
            </a:r>
            <a:r>
              <a:rPr lang="zh-CN" altLang="en-US" sz="1600" dirty="0" smtClean="0"/>
              <a:t>次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3"/>
            <a:r>
              <a:rPr lang="zh-CN" altLang="en-US" sz="1400" dirty="0"/>
              <a:t>含变化值为</a:t>
            </a:r>
            <a:r>
              <a:rPr lang="en-US" altLang="zh-CN" sz="1400" dirty="0"/>
              <a:t>0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结果</a:t>
            </a:r>
            <a:endParaRPr lang="en-US" altLang="zh-CN" sz="1400" dirty="0"/>
          </a:p>
          <a:p>
            <a:pPr lvl="4"/>
            <a:r>
              <a:rPr lang="zh-CN" altLang="en-US" sz="1400" dirty="0"/>
              <a:t>“</a:t>
            </a:r>
            <a:r>
              <a:rPr lang="en-US" altLang="zh-CN" sz="1400" dirty="0"/>
              <a:t>merge</a:t>
            </a:r>
            <a:r>
              <a:rPr lang="zh-CN" altLang="en-US" sz="1400" dirty="0"/>
              <a:t>” ，“</a:t>
            </a:r>
            <a:r>
              <a:rPr lang="en-US" altLang="zh-CN" sz="1400" dirty="0"/>
              <a:t>pull</a:t>
            </a:r>
            <a:r>
              <a:rPr lang="zh-CN" altLang="en-US" sz="1400" dirty="0"/>
              <a:t>” ，“</a:t>
            </a:r>
            <a:r>
              <a:rPr lang="en-US" altLang="zh-CN" sz="1400" dirty="0"/>
              <a:t>request</a:t>
            </a:r>
            <a:r>
              <a:rPr lang="zh-CN" altLang="en-US" sz="1400" dirty="0"/>
              <a:t>”等频率</a:t>
            </a:r>
            <a:r>
              <a:rPr lang="zh-CN" altLang="en-US" sz="1400" dirty="0"/>
              <a:t>较高</a:t>
            </a:r>
            <a:endParaRPr lang="en-US" altLang="zh-CN" sz="1400" dirty="0"/>
          </a:p>
          <a:p>
            <a:pPr lvl="4"/>
            <a:r>
              <a:rPr lang="zh-CN" altLang="en-US" sz="1400" dirty="0"/>
              <a:t>“</a:t>
            </a:r>
            <a:r>
              <a:rPr lang="en-US" altLang="zh-CN" sz="1400" dirty="0"/>
              <a:t>Merge pull request #10965 from </a:t>
            </a:r>
            <a:r>
              <a:rPr lang="en-US" altLang="zh-CN" sz="1400" dirty="0" err="1"/>
              <a:t>matplotlib</a:t>
            </a:r>
            <a:r>
              <a:rPr lang="en-US" altLang="zh-CN" sz="1400" dirty="0"/>
              <a:t>/auto-backport-of-pr-10962</a:t>
            </a:r>
            <a:r>
              <a:rPr lang="zh-CN" altLang="en-US" sz="1400" dirty="0"/>
              <a:t>”</a:t>
            </a:r>
            <a:endParaRPr lang="en-US" altLang="zh-CN" sz="1400" dirty="0"/>
          </a:p>
          <a:p>
            <a:pPr lvl="3"/>
            <a:r>
              <a:rPr lang="zh-CN" altLang="en-US" sz="1400" dirty="0"/>
              <a:t>不含变化值为</a:t>
            </a:r>
            <a:r>
              <a:rPr lang="en-US" altLang="zh-CN" sz="1400" dirty="0"/>
              <a:t>0</a:t>
            </a:r>
            <a:r>
              <a:rPr lang="zh-CN" altLang="en-US" sz="1400" dirty="0"/>
              <a:t>的结果： </a:t>
            </a:r>
            <a:endParaRPr lang="en-US" altLang="zh-CN" sz="1400" dirty="0" smtClean="0"/>
          </a:p>
          <a:p>
            <a:pPr lvl="4"/>
            <a:r>
              <a:rPr lang="zh-CN" altLang="en-US" sz="1400" dirty="0"/>
              <a:t>“</a:t>
            </a:r>
            <a:r>
              <a:rPr lang="en-US" altLang="zh-CN" sz="1400" dirty="0"/>
              <a:t>fix</a:t>
            </a:r>
            <a:r>
              <a:rPr lang="zh-CN" altLang="en-US" sz="1400" dirty="0"/>
              <a:t>” 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“</a:t>
            </a:r>
            <a:r>
              <a:rPr lang="en-US" altLang="zh-CN" sz="1400" dirty="0"/>
              <a:t>add</a:t>
            </a:r>
            <a:r>
              <a:rPr lang="zh-CN" altLang="en-US" sz="1400" dirty="0"/>
              <a:t>” 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“</a:t>
            </a:r>
            <a:r>
              <a:rPr lang="en-US" altLang="zh-CN" sz="1400" dirty="0"/>
              <a:t>test</a:t>
            </a:r>
            <a:r>
              <a:rPr lang="zh-CN" altLang="en-US" sz="1400" dirty="0"/>
              <a:t>”等频率</a:t>
            </a:r>
            <a:r>
              <a:rPr lang="zh-CN" altLang="en-US" sz="1400" dirty="0" smtClean="0"/>
              <a:t>较高</a:t>
            </a:r>
            <a:endParaRPr lang="en-US" altLang="zh-CN" sz="1400" dirty="0" smtClean="0"/>
          </a:p>
          <a:p>
            <a:pPr lvl="5"/>
            <a:r>
              <a:rPr lang="zh-CN" altLang="en-US" sz="1400" dirty="0" smtClean="0"/>
              <a:t>可能原因</a:t>
            </a:r>
            <a:r>
              <a:rPr lang="zh-CN" altLang="en-US" sz="1400" dirty="0"/>
              <a:t>更多</a:t>
            </a:r>
            <a:r>
              <a:rPr lang="zh-CN" altLang="en-US" sz="1400" dirty="0" smtClean="0"/>
              <a:t>在于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的修复等</a:t>
            </a:r>
            <a:endParaRPr lang="en-US" altLang="zh-CN" sz="1400" dirty="0" smtClean="0"/>
          </a:p>
          <a:p>
            <a:pPr lvl="5"/>
            <a:r>
              <a:rPr lang="zh-CN" altLang="en-US" sz="1400" dirty="0"/>
              <a:t>“</a:t>
            </a:r>
            <a:r>
              <a:rPr lang="en-US" altLang="zh-CN" sz="1400" dirty="0"/>
              <a:t>fix pep8 issue</a:t>
            </a:r>
            <a:r>
              <a:rPr lang="zh-CN" altLang="en-US" sz="1400" dirty="0" smtClean="0"/>
              <a:t>”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修复</a:t>
            </a:r>
            <a:r>
              <a:rPr lang="en-US" altLang="zh-CN" sz="1400" dirty="0" smtClean="0"/>
              <a:t>bug</a:t>
            </a:r>
            <a:endParaRPr lang="en-US" altLang="zh-CN" sz="1400" dirty="0"/>
          </a:p>
          <a:p>
            <a:pPr lvl="4"/>
            <a:endParaRPr lang="en-US" altLang="zh-CN" sz="1400" dirty="0"/>
          </a:p>
          <a:p>
            <a:pPr lvl="2"/>
            <a:endParaRPr lang="en-US" altLang="zh-CN" sz="1600" dirty="0" smtClean="0"/>
          </a:p>
          <a:p>
            <a:pPr lvl="1"/>
            <a:endParaRPr kumimoji="1" lang="en-US" altLang="zh-CN" sz="12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3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189" y="1436688"/>
            <a:ext cx="8142287" cy="4392612"/>
          </a:xfrm>
        </p:spPr>
        <p:txBody>
          <a:bodyPr/>
          <a:lstStyle/>
          <a:p>
            <a:r>
              <a:rPr lang="en-US" altLang="zh-CN" sz="2000" dirty="0" smtClean="0"/>
              <a:t>RQ1</a:t>
            </a:r>
            <a:r>
              <a:rPr lang="en-US" altLang="zh-CN" sz="2000" dirty="0"/>
              <a:t>.</a:t>
            </a:r>
            <a:r>
              <a:rPr lang="zh-CN" altLang="en-US" sz="2000" dirty="0"/>
              <a:t>连续的</a:t>
            </a:r>
            <a:r>
              <a:rPr lang="en-US" altLang="zh-CN" sz="2000" dirty="0"/>
              <a:t>Commit</a:t>
            </a:r>
            <a:r>
              <a:rPr lang="zh-CN" altLang="en-US" sz="2000" dirty="0"/>
              <a:t>间，模块</a:t>
            </a:r>
            <a:r>
              <a:rPr lang="en-US" altLang="zh-CN" sz="2000" dirty="0"/>
              <a:t>AST</a:t>
            </a:r>
            <a:r>
              <a:rPr lang="zh-CN" altLang="en-US" sz="2000" dirty="0"/>
              <a:t>的变化可能有多大</a:t>
            </a:r>
            <a:r>
              <a:rPr lang="en-US" altLang="zh-CN" sz="2000" dirty="0"/>
              <a:t>? </a:t>
            </a:r>
            <a:endParaRPr lang="zh-CN" altLang="en-US" sz="2000" dirty="0"/>
          </a:p>
          <a:p>
            <a:r>
              <a:rPr lang="en-US" altLang="zh-CN" sz="2000" dirty="0" smtClean="0"/>
              <a:t>RQ2</a:t>
            </a:r>
            <a:r>
              <a:rPr lang="en-US" altLang="zh-CN" sz="2000" dirty="0"/>
              <a:t>.</a:t>
            </a:r>
            <a:r>
              <a:rPr lang="zh-CN" altLang="en-US" sz="2000" dirty="0"/>
              <a:t>连续的发布版本间，模块</a:t>
            </a:r>
            <a:r>
              <a:rPr lang="en-US" altLang="zh-CN" sz="2000" dirty="0"/>
              <a:t>AST</a:t>
            </a:r>
            <a:r>
              <a:rPr lang="zh-CN" altLang="en-US" sz="2000" dirty="0"/>
              <a:t>的变化可能有多大</a:t>
            </a:r>
            <a:r>
              <a:rPr lang="en-US" altLang="zh-CN" sz="2000" dirty="0" smtClean="0"/>
              <a:t>?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 Bug-fix</a:t>
            </a:r>
            <a:r>
              <a:rPr lang="zh-CN" altLang="en-US" sz="2000" dirty="0"/>
              <a:t>版本间，模块</a:t>
            </a:r>
            <a:r>
              <a:rPr lang="en-US" altLang="zh-CN" sz="2000" dirty="0"/>
              <a:t>AST</a:t>
            </a:r>
            <a:r>
              <a:rPr lang="zh-CN" altLang="en-US" sz="2000" dirty="0"/>
              <a:t>的变化可能有多大</a:t>
            </a:r>
            <a:r>
              <a:rPr lang="en-US" altLang="zh-CN" sz="2000" dirty="0" smtClean="0"/>
              <a:t>?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功能</a:t>
            </a:r>
            <a:r>
              <a:rPr lang="zh-CN" altLang="en-US" sz="2000" dirty="0"/>
              <a:t>版本间，模块</a:t>
            </a:r>
            <a:r>
              <a:rPr lang="en-US" altLang="zh-CN" sz="2000" dirty="0"/>
              <a:t>AST</a:t>
            </a:r>
            <a:r>
              <a:rPr lang="zh-CN" altLang="en-US" sz="2000" dirty="0"/>
              <a:t>的变化可能有多大</a:t>
            </a:r>
            <a:r>
              <a:rPr lang="en-US" altLang="zh-CN" sz="2000" dirty="0"/>
              <a:t>? </a:t>
            </a:r>
            <a:endParaRPr lang="zh-CN" altLang="en-US" sz="2000" dirty="0"/>
          </a:p>
          <a:p>
            <a:r>
              <a:rPr lang="en-US" altLang="zh-CN" sz="2000" dirty="0" smtClean="0"/>
              <a:t>RQ3</a:t>
            </a:r>
            <a:r>
              <a:rPr lang="en-US" altLang="zh-CN" sz="2000" dirty="0"/>
              <a:t>.</a:t>
            </a:r>
            <a:r>
              <a:rPr lang="zh-CN" altLang="en-US" sz="2000" dirty="0"/>
              <a:t>在什么情况下，相近的两次</a:t>
            </a:r>
            <a:r>
              <a:rPr lang="en-US" altLang="zh-CN" sz="2000" dirty="0"/>
              <a:t>Commit</a:t>
            </a:r>
            <a:r>
              <a:rPr lang="zh-CN" altLang="en-US" sz="2000" dirty="0"/>
              <a:t>会使得模块</a:t>
            </a:r>
            <a:r>
              <a:rPr lang="en-US" altLang="zh-CN" sz="2000" dirty="0"/>
              <a:t>AST</a:t>
            </a:r>
            <a:r>
              <a:rPr lang="zh-CN" altLang="en-US" sz="2000" dirty="0"/>
              <a:t>发生大的变化</a:t>
            </a:r>
            <a:r>
              <a:rPr lang="en-US" altLang="zh-CN" sz="2000" dirty="0"/>
              <a:t>? </a:t>
            </a:r>
            <a:endParaRPr lang="zh-CN" altLang="en-US" sz="2000" dirty="0"/>
          </a:p>
          <a:p>
            <a:r>
              <a:rPr lang="en-US" altLang="zh-CN" sz="2000" dirty="0" smtClean="0"/>
              <a:t>RQ4</a:t>
            </a:r>
            <a:r>
              <a:rPr lang="en-US" altLang="zh-CN" sz="2000" dirty="0"/>
              <a:t>.</a:t>
            </a:r>
            <a:r>
              <a:rPr lang="zh-CN" altLang="en-US" sz="2000" dirty="0"/>
              <a:t>开发过程中，模块</a:t>
            </a:r>
            <a:r>
              <a:rPr lang="en-US" altLang="zh-CN" sz="2000" dirty="0"/>
              <a:t>AST</a:t>
            </a:r>
            <a:r>
              <a:rPr lang="zh-CN" altLang="en-US" sz="2000" dirty="0"/>
              <a:t>有没有可能发生连续的大的变化</a:t>
            </a:r>
            <a:r>
              <a:rPr lang="en-US" altLang="zh-CN" sz="2000" dirty="0"/>
              <a:t>? </a:t>
            </a:r>
            <a:endParaRPr lang="zh-CN" altLang="en-US" sz="2000" dirty="0"/>
          </a:p>
          <a:p>
            <a:pPr marL="342900" indent="-342900">
              <a:buFont typeface="Arial" charset="0"/>
              <a:buChar char="•"/>
            </a:pPr>
            <a:endParaRPr lang="en-US" altLang="zh-CN" sz="2000" dirty="0"/>
          </a:p>
          <a:p>
            <a:endParaRPr kumimoji="1"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5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RQ4.</a:t>
            </a:r>
            <a:r>
              <a:rPr lang="zh-CN" altLang="en-US" sz="2400" dirty="0"/>
              <a:t>开发过程中，模块</a:t>
            </a:r>
            <a:r>
              <a:rPr lang="en-US" altLang="zh-CN" sz="2400" dirty="0"/>
              <a:t>AST</a:t>
            </a:r>
            <a:r>
              <a:rPr lang="zh-CN" altLang="en-US" sz="2400" dirty="0"/>
              <a:t>有没有可能发生连续的大的变化</a:t>
            </a:r>
            <a:r>
              <a:rPr lang="en-US" altLang="zh-CN" sz="2400" dirty="0" smtClean="0"/>
              <a:t>? </a:t>
            </a:r>
            <a:endParaRPr lang="zh-CN" altLang="en-US" sz="2400" dirty="0" smtClean="0"/>
          </a:p>
          <a:p>
            <a:pPr lvl="1"/>
            <a:r>
              <a:rPr lang="zh-CN" altLang="en-US" sz="2000" dirty="0" smtClean="0"/>
              <a:t>在我们设置的</a:t>
            </a:r>
            <a:r>
              <a:rPr lang="en-US" altLang="zh-CN" sz="2000" dirty="0" smtClean="0"/>
              <a:t>threshold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window</a:t>
            </a:r>
            <a:r>
              <a:rPr lang="zh-CN" altLang="en-US" sz="2000" dirty="0" smtClean="0"/>
              <a:t>下我们对统计结果进行审查有如下发现：</a:t>
            </a:r>
            <a:endParaRPr lang="en-US" altLang="zh-CN" sz="2000" dirty="0" smtClean="0"/>
          </a:p>
          <a:p>
            <a:pPr lvl="2"/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26775</a:t>
            </a:r>
            <a:r>
              <a:rPr kumimoji="1" lang="zh-CN" altLang="en-US" sz="1600" dirty="0" smtClean="0"/>
              <a:t>个</a:t>
            </a:r>
            <a:r>
              <a:rPr kumimoji="1" lang="en-US" altLang="zh-CN" sz="1600" dirty="0" smtClean="0"/>
              <a:t>commit</a:t>
            </a:r>
            <a:r>
              <a:rPr kumimoji="1" lang="zh-CN" altLang="en-US" sz="1600" dirty="0" smtClean="0"/>
              <a:t>间我们仅找到了</a:t>
            </a:r>
            <a:r>
              <a:rPr kumimoji="1" lang="en-US" altLang="zh-CN" sz="1600" dirty="0" smtClean="0"/>
              <a:t>51</a:t>
            </a:r>
            <a:r>
              <a:rPr kumimoji="1" lang="zh-CN" altLang="en-US" sz="1600" dirty="0" smtClean="0"/>
              <a:t>个这样的连续开发过程，模块</a:t>
            </a:r>
            <a:r>
              <a:rPr kumimoji="1" lang="en-US" altLang="zh-CN" sz="1600" dirty="0" smtClean="0"/>
              <a:t>AST</a:t>
            </a:r>
            <a:r>
              <a:rPr kumimoji="1" lang="zh-CN" altLang="en-US" sz="1600" dirty="0" smtClean="0"/>
              <a:t>发生连续大的变化</a:t>
            </a:r>
            <a:endParaRPr kumimoji="1" lang="en-US" altLang="zh-CN" sz="1600" dirty="0" smtClean="0"/>
          </a:p>
          <a:p>
            <a:pPr lvl="3"/>
            <a:r>
              <a:rPr kumimoji="1" lang="zh-CN" altLang="en-US" sz="1400" dirty="0" smtClean="0"/>
              <a:t>存在来自同一提交者同一模式的</a:t>
            </a:r>
            <a:r>
              <a:rPr kumimoji="1" lang="en-US" altLang="zh-CN" sz="1400" dirty="0" smtClean="0"/>
              <a:t>commit</a:t>
            </a:r>
            <a:r>
              <a:rPr kumimoji="1" lang="zh-CN" altLang="en-US" sz="1400" dirty="0" smtClean="0"/>
              <a:t>：</a:t>
            </a:r>
            <a:endParaRPr kumimoji="1" lang="en-US" altLang="zh-CN" sz="1400" dirty="0" smtClean="0"/>
          </a:p>
          <a:p>
            <a:pPr lvl="4"/>
            <a:r>
              <a:rPr kumimoji="1" lang="zh-CN" altLang="en-US" sz="1200" dirty="0" smtClean="0"/>
              <a:t>第</a:t>
            </a:r>
            <a:r>
              <a:rPr kumimoji="1" lang="en-US" altLang="zh-CN" sz="1200" dirty="0" smtClean="0"/>
              <a:t>5395</a:t>
            </a:r>
            <a:r>
              <a:rPr kumimoji="1" lang="zh-CN" altLang="en-US" sz="1200" dirty="0" smtClean="0"/>
              <a:t>次</a:t>
            </a:r>
            <a:r>
              <a:rPr kumimoji="1" lang="en-US" altLang="zh-CN" sz="1200" dirty="0" smtClean="0"/>
              <a:t>~5409</a:t>
            </a:r>
            <a:r>
              <a:rPr kumimoji="1" lang="zh-CN" altLang="en-US" sz="1200" dirty="0" smtClean="0"/>
              <a:t>次</a:t>
            </a:r>
            <a:r>
              <a:rPr kumimoji="1" lang="en-US" altLang="zh-CN" sz="1200" dirty="0" smtClean="0"/>
              <a:t>commit</a:t>
            </a:r>
            <a:r>
              <a:rPr kumimoji="1" lang="zh-CN" altLang="en-US" sz="1200" dirty="0" smtClean="0"/>
              <a:t>均为“</a:t>
            </a:r>
            <a:r>
              <a:rPr kumimoji="1" lang="en-US" altLang="zh-CN" sz="1200" dirty="0"/>
              <a:t>test conversion: move old-style test to new-style test</a:t>
            </a:r>
            <a:r>
              <a:rPr kumimoji="1" lang="zh-CN" altLang="en-US" sz="1200" dirty="0" smtClean="0"/>
              <a:t>”</a:t>
            </a:r>
            <a:endParaRPr kumimoji="1" lang="en-US" altLang="zh-CN" sz="1200" dirty="0" smtClean="0"/>
          </a:p>
          <a:p>
            <a:pPr lvl="4"/>
            <a:r>
              <a:rPr kumimoji="1" lang="zh-CN" altLang="en-US" sz="1200" dirty="0" smtClean="0"/>
              <a:t>第</a:t>
            </a:r>
            <a:r>
              <a:rPr kumimoji="1" lang="en-US" altLang="zh-CN" sz="1200" dirty="0" smtClean="0"/>
              <a:t>9937</a:t>
            </a:r>
            <a:r>
              <a:rPr kumimoji="1" lang="zh-CN" altLang="en-US" sz="1200" dirty="0" smtClean="0"/>
              <a:t>次</a:t>
            </a:r>
            <a:r>
              <a:rPr kumimoji="1" lang="en-US" altLang="zh-CN" sz="1200" dirty="0" smtClean="0"/>
              <a:t>~</a:t>
            </a:r>
            <a:r>
              <a:rPr kumimoji="1" lang="en-US" altLang="zh-CN" sz="1200" dirty="0" smtClean="0"/>
              <a:t>9945</a:t>
            </a:r>
            <a:r>
              <a:rPr kumimoji="1" lang="zh-CN" altLang="en-US" sz="1200" dirty="0" smtClean="0"/>
              <a:t>次</a:t>
            </a:r>
            <a:r>
              <a:rPr kumimoji="1" lang="en-US" altLang="zh-CN" sz="1200" dirty="0" smtClean="0"/>
              <a:t>commit</a:t>
            </a:r>
            <a:r>
              <a:rPr kumimoji="1" lang="zh-CN" altLang="en-US" sz="1200" dirty="0" smtClean="0"/>
              <a:t>均为“</a:t>
            </a:r>
            <a:r>
              <a:rPr kumimoji="1" lang="en-US" altLang="zh-CN" sz="1200" dirty="0"/>
              <a:t>Clean-up and </a:t>
            </a:r>
            <a:r>
              <a:rPr kumimoji="1" lang="en-US" altLang="zh-CN" sz="1200" dirty="0" smtClean="0"/>
              <a:t>move  </a:t>
            </a:r>
            <a:r>
              <a:rPr kumimoji="1" lang="zh-CN" altLang="en-US" sz="1200" dirty="0" smtClean="0"/>
              <a:t>**”</a:t>
            </a:r>
            <a:endParaRPr kumimoji="1" lang="en-US" altLang="zh-CN" sz="12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171" y="4183857"/>
            <a:ext cx="4180952" cy="17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93" y="842524"/>
            <a:ext cx="4942857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集（时间）不够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9151" y="3105510"/>
            <a:ext cx="6070510" cy="19950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 smtClean="0"/>
              <a:t>Thanks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7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Matplotlib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/>
              <a:t>Python 2D plotting </a:t>
            </a:r>
            <a:r>
              <a:rPr lang="en-US" altLang="zh-CN" sz="2400" dirty="0" smtClean="0"/>
              <a:t>library, including enough .</a:t>
            </a:r>
            <a:r>
              <a:rPr lang="en-US" altLang="zh-CN" sz="2400" dirty="0" err="1" smtClean="0"/>
              <a:t>py</a:t>
            </a:r>
            <a:r>
              <a:rPr lang="en-US" altLang="zh-CN" sz="2400" dirty="0" smtClean="0"/>
              <a:t> files</a:t>
            </a:r>
          </a:p>
          <a:p>
            <a:pPr marL="342900" indent="-342900">
              <a:buFont typeface="Arial" charset="0"/>
              <a:buChar char="•"/>
            </a:pPr>
            <a:endParaRPr lang="zh-CN" alt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8.1k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Stars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27.7k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commits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75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releases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768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contributors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RQ1.</a:t>
            </a:r>
            <a:r>
              <a:rPr kumimoji="1" lang="zh-CN" altLang="en-US" dirty="0" smtClean="0"/>
              <a:t>实验方法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sz="2400" dirty="0" smtClean="0"/>
          </a:p>
          <a:p>
            <a:r>
              <a:rPr kumimoji="1" lang="en-US" altLang="zh-CN" sz="2400" dirty="0" smtClean="0"/>
              <a:t>RQ1.</a:t>
            </a:r>
            <a:r>
              <a:rPr lang="zh-CN" altLang="en-US" sz="2400" dirty="0"/>
              <a:t>连续的</a:t>
            </a:r>
            <a:r>
              <a:rPr lang="en-US" altLang="zh-CN" sz="2400" dirty="0"/>
              <a:t>Commit</a:t>
            </a:r>
            <a:r>
              <a:rPr lang="zh-CN" altLang="en-US" sz="2400" dirty="0"/>
              <a:t>间，模块</a:t>
            </a:r>
            <a:r>
              <a:rPr lang="en-US" altLang="zh-CN" sz="2400" dirty="0"/>
              <a:t>AST</a:t>
            </a:r>
            <a:r>
              <a:rPr lang="zh-CN" altLang="en-US" sz="2400" dirty="0"/>
              <a:t>的变化可能有多大</a:t>
            </a:r>
            <a:r>
              <a:rPr lang="en-US" altLang="zh-CN" sz="2400" dirty="0"/>
              <a:t>? </a:t>
            </a:r>
            <a:endParaRPr lang="zh-CN" altLang="en-US" sz="2400" dirty="0"/>
          </a:p>
          <a:p>
            <a:pPr lvl="1"/>
            <a:r>
              <a:rPr kumimoji="1" lang="zh-CN" altLang="en-US" sz="2000" dirty="0"/>
              <a:t>实验</a:t>
            </a:r>
            <a:r>
              <a:rPr kumimoji="1" lang="zh-CN" altLang="en-US" sz="2000" dirty="0" smtClean="0"/>
              <a:t>方法：</a:t>
            </a:r>
            <a:endParaRPr kumimoji="1" lang="en-US" altLang="zh-CN" sz="2000" dirty="0" smtClean="0"/>
          </a:p>
          <a:p>
            <a:pPr lvl="2"/>
            <a:r>
              <a:rPr kumimoji="1" lang="zh-CN" altLang="en-US" sz="1600" dirty="0" smtClean="0"/>
              <a:t>使用</a:t>
            </a:r>
            <a:r>
              <a:rPr kumimoji="1" lang="en-US" altLang="zh-CN" sz="1600" dirty="0" err="1" smtClean="0"/>
              <a:t>git</a:t>
            </a:r>
            <a:r>
              <a:rPr kumimoji="1" lang="en-US" altLang="zh-CN" sz="1600" dirty="0" smtClean="0"/>
              <a:t> log</a:t>
            </a:r>
            <a:r>
              <a:rPr kumimoji="1" lang="zh-CN" altLang="en-US" sz="1600" dirty="0" smtClean="0"/>
              <a:t>命令将</a:t>
            </a:r>
            <a:r>
              <a:rPr kumimoji="1" lang="en-US" altLang="zh-CN" sz="1600" dirty="0" smtClean="0"/>
              <a:t>diff</a:t>
            </a:r>
            <a:r>
              <a:rPr kumimoji="1" lang="zh-CN" altLang="en-US" sz="1600" dirty="0" smtClean="0"/>
              <a:t>信息格式化输入</a:t>
            </a:r>
            <a:r>
              <a:rPr kumimoji="1" lang="en-US" altLang="zh-CN" sz="1600" dirty="0" smtClean="0"/>
              <a:t>master_diff.txt</a:t>
            </a:r>
          </a:p>
          <a:p>
            <a:pPr lvl="2"/>
            <a:r>
              <a:rPr kumimoji="1" lang="zh-CN" altLang="en-US" sz="1600" dirty="0" smtClean="0"/>
              <a:t>针对该</a:t>
            </a:r>
            <a:r>
              <a:rPr kumimoji="1" lang="en-US" altLang="zh-CN" sz="1600" dirty="0" smtClean="0"/>
              <a:t>txt</a:t>
            </a:r>
            <a:r>
              <a:rPr kumimoji="1" lang="zh-CN" altLang="en-US" sz="1600" dirty="0" smtClean="0"/>
              <a:t>文本进行分析</a:t>
            </a:r>
            <a:endParaRPr kumimoji="1" lang="en-US" altLang="zh-CN" sz="1600" dirty="0" smtClean="0"/>
          </a:p>
          <a:p>
            <a:pPr lvl="3"/>
            <a:r>
              <a:rPr kumimoji="1" lang="zh-CN" altLang="en-US" sz="1400" dirty="0"/>
              <a:t>统计</a:t>
            </a:r>
            <a:r>
              <a:rPr kumimoji="1" lang="en-US" altLang="zh-CN" sz="1400" dirty="0"/>
              <a:t>commit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sha</a:t>
            </a:r>
            <a:r>
              <a:rPr kumimoji="1" lang="zh-CN" altLang="en-US" sz="1400" dirty="0"/>
              <a:t>值及其对应的修改文件列表（过滤掉非</a:t>
            </a:r>
            <a:r>
              <a:rPr kumimoji="1" lang="en-US" altLang="zh-CN" sz="1400" dirty="0" err="1"/>
              <a:t>py</a:t>
            </a:r>
            <a:r>
              <a:rPr kumimoji="1" lang="zh-CN" altLang="en-US" sz="1400" dirty="0"/>
              <a:t>文件）</a:t>
            </a:r>
            <a:endParaRPr kumimoji="1" lang="en-US" altLang="zh-CN" sz="1400" dirty="0"/>
          </a:p>
          <a:p>
            <a:pPr lvl="3"/>
            <a:r>
              <a:rPr kumimoji="1" lang="zh-CN" altLang="en-US" sz="1400" dirty="0"/>
              <a:t>对每一个</a:t>
            </a:r>
            <a:r>
              <a:rPr kumimoji="1" lang="en-US" altLang="zh-CN" sz="1400" dirty="0" err="1"/>
              <a:t>sha</a:t>
            </a:r>
            <a:r>
              <a:rPr kumimoji="1" lang="zh-CN" altLang="en-US" sz="1400" dirty="0"/>
              <a:t>值使用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checkout --quiet {</a:t>
            </a:r>
            <a:r>
              <a:rPr lang="en-US" altLang="zh-CN" sz="1400" dirty="0" err="1"/>
              <a:t>sha</a:t>
            </a:r>
            <a:r>
              <a:rPr lang="en-US" altLang="zh-CN" sz="1400" dirty="0"/>
              <a:t>} -- {filename}</a:t>
            </a:r>
            <a:r>
              <a:rPr lang="zh-CN" altLang="en-US" sz="1400" dirty="0"/>
              <a:t>命令</a:t>
            </a:r>
            <a:r>
              <a:rPr kumimoji="1" lang="zh-CN" altLang="en-US" sz="1400" dirty="0"/>
              <a:t>指定文件回退到指定版本，</a:t>
            </a:r>
            <a:r>
              <a:rPr lang="en-US" altLang="zh-CN" sz="1400" dirty="0"/>
              <a:t> </a:t>
            </a:r>
            <a:r>
              <a:rPr lang="zh-CN" altLang="en-US" sz="1400" dirty="0"/>
              <a:t>使用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checkout --quiet {</a:t>
            </a:r>
            <a:r>
              <a:rPr lang="en-US" altLang="zh-CN" sz="1400" dirty="0" err="1"/>
              <a:t>sha</a:t>
            </a:r>
            <a:r>
              <a:rPr lang="en-US" altLang="zh-CN" sz="1400" dirty="0"/>
              <a:t>} ~1 -- {filename}</a:t>
            </a:r>
            <a:r>
              <a:rPr lang="zh-CN" altLang="en-US" sz="1400" dirty="0"/>
              <a:t>回退到指定版本的前一版本，随后进入</a:t>
            </a:r>
            <a:r>
              <a:rPr lang="en-US" altLang="zh-CN" sz="1400" dirty="0"/>
              <a:t>AST</a:t>
            </a:r>
            <a:r>
              <a:rPr lang="zh-CN" altLang="en-US" sz="1400" dirty="0"/>
              <a:t>模块</a:t>
            </a:r>
            <a:endParaRPr lang="en-US" altLang="zh-CN" sz="1400" dirty="0"/>
          </a:p>
          <a:p>
            <a:pPr lvl="3"/>
            <a:r>
              <a:rPr kumimoji="1" lang="zh-CN" altLang="en-US" sz="1400" dirty="0"/>
              <a:t>在</a:t>
            </a:r>
            <a:r>
              <a:rPr kumimoji="1" lang="en-US" altLang="zh-CN" sz="1400" dirty="0"/>
              <a:t>AST</a:t>
            </a:r>
            <a:r>
              <a:rPr kumimoji="1" lang="zh-CN" altLang="en-US" sz="1400" dirty="0"/>
              <a:t>模块使用</a:t>
            </a:r>
            <a:r>
              <a:rPr kumimoji="1" lang="zh-CN" altLang="en-US" sz="1400" i="1" dirty="0">
                <a:solidFill>
                  <a:srgbClr val="FF0000"/>
                </a:solidFill>
              </a:rPr>
              <a:t>编辑距离</a:t>
            </a:r>
            <a:r>
              <a:rPr kumimoji="1" lang="zh-CN" altLang="en-US" sz="1400" dirty="0"/>
              <a:t>算法计算文件结构差异累加值</a:t>
            </a:r>
            <a:r>
              <a:rPr kumimoji="1" lang="en-US" altLang="zh-CN" sz="1400" dirty="0"/>
              <a:t>distance</a:t>
            </a:r>
          </a:p>
          <a:p>
            <a:pPr lvl="3"/>
            <a:r>
              <a:rPr kumimoji="1" lang="zh-CN" altLang="en-US" sz="1400" dirty="0"/>
              <a:t>将</a:t>
            </a:r>
            <a:r>
              <a:rPr kumimoji="1" lang="en-US" altLang="zh-CN" sz="1400" dirty="0"/>
              <a:t>commit </a:t>
            </a:r>
            <a:r>
              <a:rPr kumimoji="1" lang="en-US" altLang="zh-CN" sz="1400" dirty="0" err="1"/>
              <a:t>sha</a:t>
            </a:r>
            <a:r>
              <a:rPr kumimoji="1" lang="zh-CN" altLang="en-US" sz="1400" dirty="0"/>
              <a:t>值、</a:t>
            </a:r>
            <a:r>
              <a:rPr kumimoji="1" lang="en-US" altLang="zh-CN" sz="1400" dirty="0"/>
              <a:t>distance</a:t>
            </a:r>
            <a:r>
              <a:rPr kumimoji="1" lang="zh-CN" altLang="en-US" sz="1400" dirty="0"/>
              <a:t>、文件修改数目输出到</a:t>
            </a:r>
            <a:r>
              <a:rPr kumimoji="1" lang="en-US" altLang="zh-CN" sz="1400" dirty="0" smtClean="0"/>
              <a:t>commit_dist.txt</a:t>
            </a:r>
          </a:p>
          <a:p>
            <a:pPr lvl="2"/>
            <a:r>
              <a:rPr kumimoji="1" lang="zh-CN" altLang="en-US" sz="1600" dirty="0" smtClean="0"/>
              <a:t>针对</a:t>
            </a:r>
            <a:r>
              <a:rPr kumimoji="1" lang="en-US" altLang="zh-CN" sz="1600" dirty="0" smtClean="0"/>
              <a:t>commit_dist.txt</a:t>
            </a:r>
            <a:r>
              <a:rPr kumimoji="1" lang="zh-CN" altLang="en-US" sz="1600" dirty="0" smtClean="0"/>
              <a:t>进行抽样，选取其中连续</a:t>
            </a:r>
            <a:r>
              <a:rPr kumimoji="1" lang="en-US" altLang="zh-CN" sz="1600" dirty="0" smtClean="0"/>
              <a:t>500</a:t>
            </a:r>
            <a:r>
              <a:rPr kumimoji="1" lang="zh-CN" altLang="en-US" sz="1600" dirty="0" smtClean="0"/>
              <a:t>次</a:t>
            </a:r>
            <a:r>
              <a:rPr kumimoji="1" lang="en-US" altLang="zh-CN" sz="1600" dirty="0" smtClean="0"/>
              <a:t>commit</a:t>
            </a:r>
            <a:r>
              <a:rPr kumimoji="1" lang="zh-CN" altLang="en-US" sz="1600" dirty="0" smtClean="0"/>
              <a:t>画出统计图</a:t>
            </a:r>
            <a:endParaRPr kumimoji="1" lang="en-US" altLang="zh-CN" sz="1200" dirty="0" smtClean="0"/>
          </a:p>
          <a:p>
            <a:pPr lvl="1"/>
            <a:endParaRPr kumimoji="1"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RQ1.</a:t>
            </a:r>
            <a:r>
              <a:rPr kumimoji="1" lang="zh-CN" altLang="en-US" dirty="0"/>
              <a:t>实验方法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sz="2400" dirty="0" smtClean="0"/>
          </a:p>
          <a:p>
            <a:r>
              <a:rPr kumimoji="1" lang="en-US" altLang="zh-CN" sz="2400" dirty="0" smtClean="0"/>
              <a:t>RQ1.</a:t>
            </a:r>
            <a:r>
              <a:rPr lang="zh-CN" altLang="en-US" sz="2400" dirty="0"/>
              <a:t>连续的</a:t>
            </a:r>
            <a:r>
              <a:rPr lang="en-US" altLang="zh-CN" sz="2400" dirty="0"/>
              <a:t>Commit</a:t>
            </a:r>
            <a:r>
              <a:rPr lang="zh-CN" altLang="en-US" sz="2400" dirty="0"/>
              <a:t>间，模块</a:t>
            </a:r>
            <a:r>
              <a:rPr lang="en-US" altLang="zh-CN" sz="2400" dirty="0"/>
              <a:t>AST</a:t>
            </a:r>
            <a:r>
              <a:rPr lang="zh-CN" altLang="en-US" sz="2400" dirty="0"/>
              <a:t>的变化可能有多大</a:t>
            </a:r>
            <a:r>
              <a:rPr lang="en-US" altLang="zh-CN" sz="2400" dirty="0"/>
              <a:t>? </a:t>
            </a:r>
            <a:endParaRPr lang="zh-CN" altLang="en-US" sz="2400" dirty="0"/>
          </a:p>
          <a:p>
            <a:pPr lvl="1"/>
            <a:r>
              <a:rPr kumimoji="1" lang="zh-CN" altLang="en-US" sz="2000" dirty="0"/>
              <a:t>实验</a:t>
            </a:r>
            <a:r>
              <a:rPr kumimoji="1" lang="zh-CN" altLang="en-US" sz="2000" dirty="0" smtClean="0"/>
              <a:t>方法：</a:t>
            </a:r>
            <a:endParaRPr kumimoji="1" lang="en-US" altLang="zh-CN" sz="2000" dirty="0" smtClean="0"/>
          </a:p>
          <a:p>
            <a:pPr lvl="3"/>
            <a:endParaRPr kumimoji="1" lang="en-US" altLang="zh-CN" sz="1200" dirty="0" smtClean="0"/>
          </a:p>
          <a:p>
            <a:pPr lvl="1"/>
            <a:endParaRPr kumimoji="1"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 bwMode="auto">
          <a:xfrm>
            <a:off x="1770993" y="3021251"/>
            <a:ext cx="930166" cy="65426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g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it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仓库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701159" y="3376999"/>
            <a:ext cx="77617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2640965" y="3117552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log …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 bwMode="auto">
          <a:xfrm>
            <a:off x="3520725" y="3007639"/>
            <a:ext cx="638504" cy="654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d</a:t>
            </a:r>
            <a:r>
              <a:rPr lang="en-US" altLang="zh-CN" dirty="0" smtClean="0"/>
              <a:t>iff.txt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45" y="948442"/>
            <a:ext cx="6495872" cy="1722874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 bwMode="auto">
          <a:xfrm>
            <a:off x="4189167" y="3362286"/>
            <a:ext cx="759372" cy="457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4291677" y="3131452"/>
            <a:ext cx="450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</a:t>
            </a:r>
            <a:endParaRPr lang="zh-CN" altLang="en-US" sz="1200" dirty="0"/>
          </a:p>
        </p:txBody>
      </p:sp>
      <p:sp>
        <p:nvSpPr>
          <p:cNvPr id="18" name="圆角矩形 17"/>
          <p:cNvSpPr/>
          <p:nvPr/>
        </p:nvSpPr>
        <p:spPr bwMode="auto">
          <a:xfrm>
            <a:off x="4973919" y="2774488"/>
            <a:ext cx="874987" cy="102475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{sha1</a:t>
            </a:r>
            <a:r>
              <a:rPr lang="en-US" altLang="zh-CN" sz="1100" dirty="0" smtClean="0"/>
              <a:t>:filelist1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altLang="zh-CN" sz="1100" dirty="0"/>
              <a:t>{</a:t>
            </a:r>
            <a:r>
              <a:rPr lang="en-US" altLang="zh-CN" sz="1100" dirty="0" smtClean="0"/>
              <a:t>sha2:filelist2}</a:t>
            </a:r>
            <a:endParaRPr lang="zh-CN" altLang="en-US" sz="1100" dirty="0"/>
          </a:p>
          <a:p>
            <a:r>
              <a:rPr lang="en-US" altLang="zh-CN" sz="1100" dirty="0"/>
              <a:t>{</a:t>
            </a:r>
            <a:r>
              <a:rPr lang="en-US" altLang="zh-CN" sz="1100" dirty="0" smtClean="0"/>
              <a:t>sha3:filelist3}</a:t>
            </a:r>
            <a:endParaRPr lang="zh-CN" altLang="en-US" sz="1100" dirty="0"/>
          </a:p>
          <a:p>
            <a:r>
              <a:rPr lang="en-US" altLang="zh-CN" sz="1100" dirty="0"/>
              <a:t>{</a:t>
            </a:r>
            <a:r>
              <a:rPr lang="en-US" altLang="zh-CN" sz="1100" dirty="0" smtClean="0"/>
              <a:t>sha4:filelist4}</a:t>
            </a:r>
            <a:endParaRPr lang="zh-CN" altLang="en-US" sz="11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……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629914" y="4274417"/>
            <a:ext cx="583324" cy="5912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Sha1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 dirty="0" smtClean="0"/>
              <a:t>a.py</a:t>
            </a:r>
            <a:endParaRPr kumimoji="0" lang="zh-CN" altLang="en-US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629914" y="4980106"/>
            <a:ext cx="583324" cy="5912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Sha1~1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 dirty="0" smtClean="0"/>
              <a:t>a.py</a:t>
            </a:r>
            <a:endParaRPr kumimoji="0" lang="zh-CN" altLang="en-US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H="1">
            <a:off x="4159229" y="4661200"/>
            <a:ext cx="379686" cy="457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4137373" y="5352170"/>
            <a:ext cx="379686" cy="457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3133803" y="4312699"/>
            <a:ext cx="963530" cy="13348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AST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模块</a:t>
            </a: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>
            <a:off x="2388579" y="4980106"/>
            <a:ext cx="64047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矩形 32"/>
          <p:cNvSpPr/>
          <p:nvPr/>
        </p:nvSpPr>
        <p:spPr bwMode="auto">
          <a:xfrm>
            <a:off x="1607355" y="4665770"/>
            <a:ext cx="638504" cy="654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dist.txt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36" name="肘形连接符 35"/>
          <p:cNvCxnSpPr/>
          <p:nvPr/>
        </p:nvCxnSpPr>
        <p:spPr bwMode="auto">
          <a:xfrm rot="5400000">
            <a:off x="4981912" y="4042963"/>
            <a:ext cx="736739" cy="270620"/>
          </a:xfrm>
          <a:prstGeom prst="bentConnector3">
            <a:avLst>
              <a:gd name="adj1" fmla="val 9921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肘形连接符 49"/>
          <p:cNvCxnSpPr/>
          <p:nvPr/>
        </p:nvCxnSpPr>
        <p:spPr bwMode="auto">
          <a:xfrm rot="5400000">
            <a:off x="4983645" y="4730380"/>
            <a:ext cx="736739" cy="270620"/>
          </a:xfrm>
          <a:prstGeom prst="bentConnector3">
            <a:avLst>
              <a:gd name="adj1" fmla="val 9921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文本框 50"/>
          <p:cNvSpPr txBox="1"/>
          <p:nvPr/>
        </p:nvSpPr>
        <p:spPr>
          <a:xfrm>
            <a:off x="2388579" y="4656943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distance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261416" y="5026271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c</a:t>
            </a:r>
            <a:r>
              <a:rPr lang="en-US" altLang="zh-CN" sz="1100" dirty="0" err="1" smtClean="0"/>
              <a:t>hange_files</a:t>
            </a:r>
            <a:endParaRPr lang="zh-CN" altLang="en-US" sz="11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442842" y="4194899"/>
            <a:ext cx="583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git</a:t>
            </a:r>
            <a:endParaRPr lang="en-US" altLang="zh-CN" sz="1100" dirty="0" smtClean="0"/>
          </a:p>
          <a:p>
            <a:r>
              <a:rPr lang="en-US" altLang="zh-CN" sz="1100" dirty="0" smtClean="0"/>
              <a:t>check</a:t>
            </a:r>
          </a:p>
          <a:p>
            <a:r>
              <a:rPr lang="en-US" altLang="zh-CN" sz="1100" dirty="0"/>
              <a:t>o</a:t>
            </a:r>
            <a:r>
              <a:rPr lang="en-US" altLang="zh-CN" sz="1100" dirty="0" smtClean="0"/>
              <a:t>ut</a:t>
            </a:r>
          </a:p>
          <a:p>
            <a:r>
              <a:rPr lang="en-US" altLang="zh-CN" sz="1100" dirty="0" smtClean="0"/>
              <a:t>..</a:t>
            </a:r>
            <a:endParaRPr lang="zh-CN" altLang="en-US" sz="1100" dirty="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278" y="2041822"/>
            <a:ext cx="3810573" cy="36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5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6" grpId="0"/>
      <p:bldP spid="18" grpId="0" animBg="1"/>
      <p:bldP spid="26" grpId="0" animBg="1"/>
      <p:bldP spid="27" grpId="0" animBg="1"/>
      <p:bldP spid="31" grpId="0" animBg="1"/>
      <p:bldP spid="33" grpId="0" animBg="1"/>
      <p:bldP spid="51" grpId="0"/>
      <p:bldP spid="52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RQ1.</a:t>
            </a:r>
            <a:r>
              <a:rPr lang="zh-CN" altLang="en-US" dirty="0" smtClean="0"/>
              <a:t>实验</a:t>
            </a:r>
            <a:r>
              <a:rPr lang="zh-CN" altLang="en-US" dirty="0"/>
              <a:t>结果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379"/>
            <a:ext cx="8231127" cy="43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RQ1.</a:t>
            </a:r>
            <a:r>
              <a:rPr lang="zh-CN" altLang="en-US" dirty="0" smtClean="0"/>
              <a:t>实验</a:t>
            </a:r>
            <a:r>
              <a:rPr lang="zh-CN" altLang="en-US" dirty="0"/>
              <a:t>结果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8" y="13201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RQ2.</a:t>
            </a:r>
            <a:r>
              <a:rPr kumimoji="1" lang="zh-CN" altLang="en-US" dirty="0" smtClean="0"/>
              <a:t>实验方法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RQ2</a:t>
            </a:r>
            <a:r>
              <a:rPr kumimoji="1" lang="en-US" altLang="zh-CN" sz="2400" dirty="0" smtClean="0"/>
              <a:t>.</a:t>
            </a:r>
            <a:r>
              <a:rPr lang="zh-CN" altLang="en-US" sz="2400" dirty="0"/>
              <a:t>连续的发布版本间，模块</a:t>
            </a:r>
            <a:r>
              <a:rPr lang="en-US" altLang="zh-CN" sz="2400" dirty="0"/>
              <a:t>AST</a:t>
            </a:r>
            <a:r>
              <a:rPr lang="zh-CN" altLang="en-US" sz="2400" dirty="0"/>
              <a:t>的变化可能有多大</a:t>
            </a:r>
            <a:r>
              <a:rPr lang="en-US" altLang="zh-CN" sz="2400" dirty="0"/>
              <a:t>?</a:t>
            </a:r>
            <a:endParaRPr lang="zh-CN" altLang="en-US" sz="2400" dirty="0"/>
          </a:p>
          <a:p>
            <a:pPr lvl="1"/>
            <a:r>
              <a:rPr kumimoji="1" lang="zh-CN" altLang="en-US" sz="2000" dirty="0" smtClean="0"/>
              <a:t>实验方法：</a:t>
            </a:r>
            <a:endParaRPr kumimoji="1" lang="en-US" altLang="zh-CN" sz="2000" dirty="0" smtClean="0"/>
          </a:p>
          <a:p>
            <a:pPr lvl="2"/>
            <a:r>
              <a:rPr kumimoji="1" lang="zh-CN" altLang="en-US" sz="1600" dirty="0" smtClean="0"/>
              <a:t>收集了</a:t>
            </a:r>
            <a:r>
              <a:rPr kumimoji="1" lang="en-US" altLang="zh-CN" sz="1600" dirty="0" smtClean="0"/>
              <a:t>v1.0.0~v3.0.1 28</a:t>
            </a:r>
            <a:r>
              <a:rPr kumimoji="1" lang="zh-CN" altLang="en-US" sz="1600" dirty="0" smtClean="0"/>
              <a:t>个版本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使用</a:t>
            </a:r>
            <a:r>
              <a:rPr kumimoji="1" lang="en-US" altLang="zh-CN" sz="1600" dirty="0" err="1" smtClean="0"/>
              <a:t>git</a:t>
            </a: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reset –hard </a:t>
            </a:r>
            <a:r>
              <a:rPr kumimoji="1" lang="en-US" altLang="zh-CN" sz="1600" i="1" dirty="0" smtClean="0"/>
              <a:t>tag </a:t>
            </a:r>
            <a:r>
              <a:rPr kumimoji="1" lang="zh-CN" altLang="en-US" sz="1600" i="1" dirty="0"/>
              <a:t> </a:t>
            </a:r>
            <a:r>
              <a:rPr kumimoji="1" lang="zh-CN" altLang="en-US" sz="1600" dirty="0" smtClean="0"/>
              <a:t>命令回退到指定版本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递归遍历文件目录获取文件名和文件内容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比较相邻版本相同文件名的内容的</a:t>
            </a:r>
            <a:r>
              <a:rPr kumimoji="1" lang="en-US" altLang="zh-CN" sz="1600" dirty="0" smtClean="0"/>
              <a:t>AST</a:t>
            </a:r>
            <a:r>
              <a:rPr kumimoji="1" lang="zh-CN" altLang="en-US" sz="1600" dirty="0" smtClean="0"/>
              <a:t>结构差异值</a:t>
            </a:r>
            <a:r>
              <a:rPr kumimoji="1" lang="en-US" altLang="zh-CN" sz="1600" dirty="0" smtClean="0"/>
              <a:t>distance</a:t>
            </a:r>
            <a:r>
              <a:rPr kumimoji="1" lang="zh-CN" altLang="en-US" sz="1600" dirty="0" smtClean="0"/>
              <a:t>及修改文件数（过滤非</a:t>
            </a:r>
            <a:r>
              <a:rPr kumimoji="1" lang="en-US" altLang="zh-CN" sz="1600" dirty="0" err="1" smtClean="0"/>
              <a:t>py</a:t>
            </a:r>
            <a:r>
              <a:rPr kumimoji="1" lang="zh-CN" altLang="en-US" sz="1600" dirty="0" smtClean="0"/>
              <a:t>文件）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将每个版本与其之前版本的</a:t>
            </a:r>
            <a:r>
              <a:rPr kumimoji="1" lang="en-US" altLang="zh-CN" sz="1600" dirty="0" smtClean="0"/>
              <a:t>distance</a:t>
            </a:r>
            <a:r>
              <a:rPr kumimoji="1" lang="zh-CN" altLang="en-US" sz="1600" dirty="0" smtClean="0"/>
              <a:t>及</a:t>
            </a:r>
            <a:r>
              <a:rPr kumimoji="1" lang="en-US" altLang="zh-CN" sz="1600" dirty="0" err="1" smtClean="0"/>
              <a:t>changed_file</a:t>
            </a:r>
            <a:r>
              <a:rPr kumimoji="1" lang="zh-CN" altLang="en-US" sz="1600" dirty="0" smtClean="0"/>
              <a:t>可视化在折线图中</a:t>
            </a:r>
            <a:endParaRPr kumimoji="1" lang="en-US" altLang="zh-CN" sz="1600" dirty="0" smtClean="0"/>
          </a:p>
          <a:p>
            <a:pPr lvl="2"/>
            <a:endParaRPr kumimoji="1" lang="en-US" altLang="zh-CN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9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RQ2.</a:t>
            </a:r>
            <a:r>
              <a:rPr lang="zh-CN" altLang="en-US" dirty="0" smtClean="0"/>
              <a:t>实验方法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" name="圆角矩形 2"/>
          <p:cNvSpPr/>
          <p:nvPr/>
        </p:nvSpPr>
        <p:spPr bwMode="auto">
          <a:xfrm>
            <a:off x="897147" y="1449238"/>
            <a:ext cx="3079630" cy="41579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……………………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28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个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version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117120" y="1811546"/>
            <a:ext cx="1082616" cy="1147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file1:content1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file2:content2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file3:content3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……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546948" y="1811545"/>
            <a:ext cx="1082616" cy="1147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file1:content1*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file2:content2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file3:content3*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……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cxnSp>
        <p:nvCxnSpPr>
          <p:cNvPr id="18" name="肘形连接符 17"/>
          <p:cNvCxnSpPr>
            <a:stCxn id="9" idx="2"/>
          </p:cNvCxnSpPr>
          <p:nvPr/>
        </p:nvCxnSpPr>
        <p:spPr bwMode="auto">
          <a:xfrm rot="16200000" flipH="1">
            <a:off x="3089334" y="1527952"/>
            <a:ext cx="405443" cy="326725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3629564" y="2385201"/>
            <a:ext cx="1296119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4986068" y="1449237"/>
            <a:ext cx="3226279" cy="21479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changed_file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=2;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distance=</a:t>
            </a:r>
            <a:r>
              <a:rPr lang="en-US" altLang="zh-CN" sz="14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get_dist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(content1,content1*)+</a:t>
            </a:r>
            <a:endParaRPr lang="en-US" altLang="zh-CN" sz="14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r>
              <a:rPr lang="en-US" altLang="zh-CN" sz="14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get_dist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(content3,content3*)</a:t>
            </a:r>
            <a:endParaRPr lang="en-US" altLang="zh-CN" sz="14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…………</a:t>
            </a:r>
            <a:endParaRPr lang="en-US" altLang="zh-CN" sz="14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AST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模块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flipH="1">
            <a:off x="6599207" y="3674851"/>
            <a:ext cx="8627" cy="474454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auto">
          <a:xfrm>
            <a:off x="4986068" y="4149305"/>
            <a:ext cx="3226279" cy="1337095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可视化结果</a:t>
            </a:r>
          </a:p>
        </p:txBody>
      </p:sp>
    </p:spTree>
    <p:extLst>
      <p:ext uri="{BB962C8B-B14F-4D97-AF65-F5344CB8AC3E}">
        <p14:creationId xmlns:p14="http://schemas.microsoft.com/office/powerpoint/2010/main" val="17040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1916</TotalTime>
  <Words>1164</Words>
  <Application>Microsoft Office PowerPoint</Application>
  <PresentationFormat>全屏显示(4:3)</PresentationFormat>
  <Paragraphs>213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Arial</vt:lpstr>
      <vt:lpstr>Calibri</vt:lpstr>
      <vt:lpstr>Times New Roman</vt:lpstr>
      <vt:lpstr>Wingdings</vt:lpstr>
      <vt:lpstr>默认主题</vt:lpstr>
      <vt:lpstr>多版本软件抽象语法树的分析</vt:lpstr>
      <vt:lpstr>研究问题</vt:lpstr>
      <vt:lpstr>实验对象</vt:lpstr>
      <vt:lpstr>RQ1.实验方法</vt:lpstr>
      <vt:lpstr>RQ1.实验方法</vt:lpstr>
      <vt:lpstr>RQ1.实验结果</vt:lpstr>
      <vt:lpstr>RQ1.实验结果</vt:lpstr>
      <vt:lpstr>RQ2.实验方法</vt:lpstr>
      <vt:lpstr>RQ2.实验方法</vt:lpstr>
      <vt:lpstr>RQ2.实验结果</vt:lpstr>
      <vt:lpstr>RQ3.实验方法</vt:lpstr>
      <vt:lpstr>RQ3.实验结果</vt:lpstr>
      <vt:lpstr>RQ3.实验结果</vt:lpstr>
      <vt:lpstr>RQ3.实验结果</vt:lpstr>
      <vt:lpstr>RQ4.实验方法</vt:lpstr>
      <vt:lpstr>RQ4.实验结果</vt:lpstr>
      <vt:lpstr>实验结论</vt:lpstr>
      <vt:lpstr>实验结论</vt:lpstr>
      <vt:lpstr>实验结论</vt:lpstr>
      <vt:lpstr>实验结论</vt:lpstr>
      <vt:lpstr>局限性</vt:lpstr>
      <vt:lpstr>PowerPoint 演示文稿</vt:lpstr>
    </vt:vector>
  </TitlesOfParts>
  <Company>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xinmeng xia</dc:creator>
  <cp:lastModifiedBy>周 航</cp:lastModifiedBy>
  <cp:revision>68</cp:revision>
  <dcterms:created xsi:type="dcterms:W3CDTF">2017-10-17T08:40:04Z</dcterms:created>
  <dcterms:modified xsi:type="dcterms:W3CDTF">2018-10-29T10:04:56Z</dcterms:modified>
</cp:coreProperties>
</file>