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4" r:id="rId9"/>
    <p:sldId id="276" r:id="rId10"/>
    <p:sldId id="277" r:id="rId11"/>
    <p:sldId id="275" r:id="rId12"/>
  </p:sldIdLst>
  <p:sldSz cx="12188825" cy="6858000"/>
  <p:notesSz cx="6858000" cy="9144000"/>
  <p:embeddedFontLst>
    <p:embeddedFont>
      <p:font typeface="HY중고딕" panose="02030600000101010101" pitchFamily="18" charset="-127"/>
      <p:regular r:id="rId15"/>
    </p:embeddedFont>
    <p:embeddedFont>
      <p:font typeface="Malgun Gothic" panose="020B0503020000020004" pitchFamily="50" charset="-127"/>
      <p:regular r:id="rId16"/>
      <p:bold r:id="rId17"/>
    </p:embeddedFont>
    <p:embeddedFont>
      <p:font typeface="Malgun Gothic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B0"/>
    <a:srgbClr val="33CCCC"/>
    <a:srgbClr val="E6E6E6"/>
    <a:srgbClr val="009999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991" autoAdjust="0"/>
  </p:normalViewPr>
  <p:slideViewPr>
    <p:cSldViewPr>
      <p:cViewPr varScale="1">
        <p:scale>
          <a:sx n="86" d="100"/>
          <a:sy n="86" d="100"/>
        </p:scale>
        <p:origin x="562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2018-06-06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2018-06-06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4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7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28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02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98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42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계산기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+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큰 수 프로젝트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180952"/>
          </a:xfrm>
        </p:spPr>
        <p:txBody>
          <a:bodyPr rtlCol="0">
            <a:normAutofit fontScale="92500" lnSpcReduction="10000"/>
          </a:bodyPr>
          <a:lstStyle/>
          <a:p>
            <a:pPr algn="r"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CALCULATOR + BIGINT</a:t>
            </a:r>
          </a:p>
          <a:p>
            <a:pPr algn="r"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BY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나종우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양원우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김수혁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1844" y="-11377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결과 요약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80230" y="1021424"/>
            <a:ext cx="10360501" cy="5667100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계산기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복잡한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수식을 입력해도 한 번에 계산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사칙연산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+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괄호 지원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ex) 1+(2*3)-4*5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입력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-13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스택과 후위 표기식을 이용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큰 수 지원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BigInt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구조체 구현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-10</a:t>
            </a:r>
            <a:r>
              <a:rPr lang="en-US" altLang="ko-KR" baseline="30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5000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~ 10</a:t>
            </a:r>
            <a:r>
              <a:rPr lang="en-US" altLang="ko-KR" baseline="30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5000 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(googol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50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제곱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기본 아이디어는 문자열 형태로 저장하는 것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exit, clear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명령어 지원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exit :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프로그램 종료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, clear :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화면 초기화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BAB34-D0D9-48C8-9249-817FF99F547D}"/>
              </a:ext>
            </a:extLst>
          </p:cNvPr>
          <p:cNvSpPr txBox="1"/>
          <p:nvPr/>
        </p:nvSpPr>
        <p:spPr>
          <a:xfrm>
            <a:off x="5014292" y="498204"/>
            <a:ext cx="6526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00B4B0"/>
                </a:solidFill>
              </a:rPr>
              <a:t>https://github.com/njw1204/calculator-in-c</a:t>
            </a:r>
          </a:p>
          <a:p>
            <a:pPr algn="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짧은주소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B4B0"/>
                </a:solidFill>
              </a:rPr>
              <a:t>http://zipi.ga/q</a:t>
            </a:r>
            <a:r>
              <a:rPr lang="en-US" altLang="ko-KR" sz="2000" dirty="0">
                <a:solidFill>
                  <a:schemeClr val="tx1">
                    <a:lumMod val="6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4BCDB-5F4A-4FAC-90DC-635785EB0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764704"/>
            <a:ext cx="10550921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>
                <a:lumMod val="6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16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1844" y="-11377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소스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A63396-4D43-4763-A4A6-6689585D8A3D}"/>
              </a:ext>
            </a:extLst>
          </p:cNvPr>
          <p:cNvSpPr/>
          <p:nvPr/>
        </p:nvSpPr>
        <p:spPr>
          <a:xfrm>
            <a:off x="2203398" y="1312275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main.c</a:t>
            </a:r>
            <a:endParaRPr lang="ko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652246-4DB8-4D08-814E-8F4E56304DD9}"/>
              </a:ext>
            </a:extLst>
          </p:cNvPr>
          <p:cNvSpPr/>
          <p:nvPr/>
        </p:nvSpPr>
        <p:spPr>
          <a:xfrm>
            <a:off x="1125860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DFD69D-C29A-4766-839F-074C532D6E5E}"/>
              </a:ext>
            </a:extLst>
          </p:cNvPr>
          <p:cNvSpPr/>
          <p:nvPr/>
        </p:nvSpPr>
        <p:spPr>
          <a:xfrm>
            <a:off x="2201802" y="218791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user.c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60B40-ABEE-4ED6-A637-F7265F6A3FDE}"/>
              </a:ext>
            </a:extLst>
          </p:cNvPr>
          <p:cNvSpPr/>
          <p:nvPr/>
        </p:nvSpPr>
        <p:spPr>
          <a:xfrm>
            <a:off x="2209084" y="306281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bigint.c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FD996F-9CBE-4F6C-A0D2-0BF46C68C5A0}"/>
              </a:ext>
            </a:extLst>
          </p:cNvPr>
          <p:cNvSpPr/>
          <p:nvPr/>
        </p:nvSpPr>
        <p:spPr>
          <a:xfrm>
            <a:off x="2209084" y="393771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parse.c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969C03-F272-45B3-99CE-EBC8E772D51B}"/>
              </a:ext>
            </a:extLst>
          </p:cNvPr>
          <p:cNvSpPr/>
          <p:nvPr/>
        </p:nvSpPr>
        <p:spPr>
          <a:xfrm>
            <a:off x="2201802" y="481056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calc.c</a:t>
            </a:r>
            <a:endParaRPr lang="ko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053A9B-5879-450B-9D23-973A7BE2C09F}"/>
              </a:ext>
            </a:extLst>
          </p:cNvPr>
          <p:cNvSpPr/>
          <p:nvPr/>
        </p:nvSpPr>
        <p:spPr>
          <a:xfrm>
            <a:off x="2201802" y="568342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stack.c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A51449-F320-42E3-8F32-319FA47B4209}"/>
              </a:ext>
            </a:extLst>
          </p:cNvPr>
          <p:cNvCxnSpPr>
            <a:cxnSpLocks/>
          </p:cNvCxnSpPr>
          <p:nvPr/>
        </p:nvCxnSpPr>
        <p:spPr>
          <a:xfrm>
            <a:off x="1845940" y="1628800"/>
            <a:ext cx="0" cy="43860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65F453-B543-4E42-84AB-B3FF9E624528}"/>
              </a:ext>
            </a:extLst>
          </p:cNvPr>
          <p:cNvCxnSpPr>
            <a:endCxn id="7" idx="1"/>
          </p:cNvCxnSpPr>
          <p:nvPr/>
        </p:nvCxnSpPr>
        <p:spPr>
          <a:xfrm>
            <a:off x="1845940" y="1628800"/>
            <a:ext cx="357458" cy="7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242C9C-036E-4069-B8F0-806418B92EC4}"/>
              </a:ext>
            </a:extLst>
          </p:cNvPr>
          <p:cNvCxnSpPr/>
          <p:nvPr/>
        </p:nvCxnSpPr>
        <p:spPr>
          <a:xfrm>
            <a:off x="1847675" y="2521476"/>
            <a:ext cx="357458" cy="7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7ED3A6-315D-4C83-BB97-FFF74F512853}"/>
              </a:ext>
            </a:extLst>
          </p:cNvPr>
          <p:cNvCxnSpPr/>
          <p:nvPr/>
        </p:nvCxnSpPr>
        <p:spPr>
          <a:xfrm>
            <a:off x="1851626" y="3379201"/>
            <a:ext cx="357458" cy="7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D2D9C72-47A4-4A50-8D2E-104076EE1216}"/>
              </a:ext>
            </a:extLst>
          </p:cNvPr>
          <p:cNvCxnSpPr/>
          <p:nvPr/>
        </p:nvCxnSpPr>
        <p:spPr>
          <a:xfrm>
            <a:off x="1844344" y="4249459"/>
            <a:ext cx="357458" cy="7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AAECFE-DC11-41E2-9991-258A0C45EBD9}"/>
              </a:ext>
            </a:extLst>
          </p:cNvPr>
          <p:cNvCxnSpPr/>
          <p:nvPr/>
        </p:nvCxnSpPr>
        <p:spPr>
          <a:xfrm>
            <a:off x="1843308" y="5099673"/>
            <a:ext cx="357458" cy="7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629DFD-CFEA-489C-B9E2-CFC790B6C643}"/>
              </a:ext>
            </a:extLst>
          </p:cNvPr>
          <p:cNvCxnSpPr>
            <a:cxnSpLocks/>
          </p:cNvCxnSpPr>
          <p:nvPr/>
        </p:nvCxnSpPr>
        <p:spPr>
          <a:xfrm>
            <a:off x="1847537" y="6014882"/>
            <a:ext cx="3751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E59C24-4A5D-4BFD-92C3-4EB2EE754FE0}"/>
              </a:ext>
            </a:extLst>
          </p:cNvPr>
          <p:cNvCxnSpPr>
            <a:stCxn id="9" idx="6"/>
          </p:cNvCxnSpPr>
          <p:nvPr/>
        </p:nvCxnSpPr>
        <p:spPr>
          <a:xfrm>
            <a:off x="1557908" y="3789040"/>
            <a:ext cx="28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6D346D-8F7F-4E72-9319-DDC08BA4EE98}"/>
              </a:ext>
            </a:extLst>
          </p:cNvPr>
          <p:cNvSpPr txBox="1"/>
          <p:nvPr/>
        </p:nvSpPr>
        <p:spPr>
          <a:xfrm>
            <a:off x="3934172" y="1436771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메인</a:t>
            </a:r>
            <a:r>
              <a:rPr lang="en-US" altLang="ko-KR" dirty="0"/>
              <a:t>. </a:t>
            </a:r>
            <a:r>
              <a:rPr lang="ko-KR" altLang="en-US" dirty="0"/>
              <a:t>전반적인 구조가 담겨있음</a:t>
            </a:r>
            <a:r>
              <a:rPr lang="en-US" altLang="ko-KR" dirty="0"/>
              <a:t>. </a:t>
            </a:r>
            <a:r>
              <a:rPr lang="ko-KR" altLang="en-US" dirty="0"/>
              <a:t>무한루프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82D9B-16AD-4A00-9CC9-59B8EDA6BA75}"/>
              </a:ext>
            </a:extLst>
          </p:cNvPr>
          <p:cNvSpPr txBox="1"/>
          <p:nvPr/>
        </p:nvSpPr>
        <p:spPr>
          <a:xfrm>
            <a:off x="3934172" y="2281117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 (</a:t>
            </a:r>
            <a:r>
              <a:rPr lang="ko-KR" altLang="en-US" dirty="0"/>
              <a:t>입출력</a:t>
            </a:r>
            <a:r>
              <a:rPr lang="en-US" altLang="ko-KR" dirty="0"/>
              <a:t>). </a:t>
            </a:r>
            <a:r>
              <a:rPr lang="ko-KR" altLang="en-US" dirty="0"/>
              <a:t>프로그램 사용법</a:t>
            </a:r>
            <a:r>
              <a:rPr lang="en-US" altLang="ko-KR" dirty="0"/>
              <a:t>, </a:t>
            </a:r>
            <a:r>
              <a:rPr lang="ko-KR" altLang="en-US" dirty="0"/>
              <a:t>종료 메시지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74FC31-8E3B-4229-8DED-8894A484E711}"/>
              </a:ext>
            </a:extLst>
          </p:cNvPr>
          <p:cNvSpPr txBox="1"/>
          <p:nvPr/>
        </p:nvSpPr>
        <p:spPr>
          <a:xfrm>
            <a:off x="3934172" y="314836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수 구조체 구현</a:t>
            </a:r>
            <a:r>
              <a:rPr lang="en-US" altLang="ko-KR" dirty="0"/>
              <a:t>. Set, Get, Add, Sub, </a:t>
            </a:r>
            <a:r>
              <a:rPr lang="en-US" altLang="ko-KR" dirty="0" err="1"/>
              <a:t>Mul</a:t>
            </a:r>
            <a:r>
              <a:rPr lang="en-US" altLang="ko-KR" dirty="0"/>
              <a:t>, </a:t>
            </a:r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AF595-8F86-40E9-863D-E6558AD9CCF5}"/>
              </a:ext>
            </a:extLst>
          </p:cNvPr>
          <p:cNvSpPr txBox="1"/>
          <p:nvPr/>
        </p:nvSpPr>
        <p:spPr>
          <a:xfrm>
            <a:off x="3934172" y="402613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받은 문자열을 계산에 편한 형태로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E35F64-0925-41AF-81B0-CE8D01DB43CD}"/>
              </a:ext>
            </a:extLst>
          </p:cNvPr>
          <p:cNvSpPr txBox="1"/>
          <p:nvPr/>
        </p:nvSpPr>
        <p:spPr>
          <a:xfrm>
            <a:off x="3934172" y="490390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문자열을 후위 표기식으로 변환 및 계산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0A2C5C-1E21-4AAD-8EEF-F313622BD508}"/>
              </a:ext>
            </a:extLst>
          </p:cNvPr>
          <p:cNvSpPr txBox="1"/>
          <p:nvPr/>
        </p:nvSpPr>
        <p:spPr>
          <a:xfrm>
            <a:off x="3934172" y="5776625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후위 표기식 변환 및 계산을 위한 스택 구현</a:t>
            </a:r>
          </a:p>
        </p:txBody>
      </p:sp>
    </p:spTree>
    <p:extLst>
      <p:ext uri="{BB962C8B-B14F-4D97-AF65-F5344CB8AC3E}">
        <p14:creationId xmlns:p14="http://schemas.microsoft.com/office/powerpoint/2010/main" val="304754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1844" y="-11377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main.c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6D346D-8F7F-4E72-9319-DDC08BA4EE98}"/>
              </a:ext>
            </a:extLst>
          </p:cNvPr>
          <p:cNvSpPr txBox="1"/>
          <p:nvPr/>
        </p:nvSpPr>
        <p:spPr>
          <a:xfrm>
            <a:off x="1125860" y="1556792"/>
            <a:ext cx="5904656" cy="4401205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</a:rPr>
              <a:t>char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exprRaw</a:t>
            </a:r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92D050"/>
                </a:solidFill>
              </a:rPr>
              <a:t>50000</a:t>
            </a:r>
            <a:r>
              <a:rPr lang="en-US" altLang="ko-KR" sz="2800" dirty="0"/>
              <a:t>];</a:t>
            </a:r>
          </a:p>
          <a:p>
            <a:r>
              <a:rPr lang="en-US" altLang="ko-KR" sz="2800" dirty="0" err="1">
                <a:solidFill>
                  <a:srgbClr val="33CCCC"/>
                </a:solidFill>
              </a:rPr>
              <a:t>CalcData</a:t>
            </a:r>
            <a:r>
              <a:rPr lang="en-US" altLang="ko-KR" sz="2800" dirty="0"/>
              <a:t> expr[</a:t>
            </a:r>
            <a:r>
              <a:rPr lang="en-US" altLang="ko-KR" sz="2800" dirty="0">
                <a:solidFill>
                  <a:srgbClr val="92D050"/>
                </a:solidFill>
              </a:rPr>
              <a:t>50000</a:t>
            </a:r>
            <a:r>
              <a:rPr lang="en-US" altLang="ko-KR" sz="2800" dirty="0"/>
              <a:t>];</a:t>
            </a:r>
          </a:p>
          <a:p>
            <a:r>
              <a:rPr lang="en-US" altLang="ko-KR" sz="2800" dirty="0" err="1">
                <a:solidFill>
                  <a:srgbClr val="33CCCC"/>
                </a:solidFill>
              </a:rPr>
              <a:t>BigInt</a:t>
            </a:r>
            <a:r>
              <a:rPr lang="en-US" altLang="ko-KR" sz="2800" dirty="0"/>
              <a:t> result;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F0"/>
                </a:solidFill>
              </a:rPr>
              <a:t>while</a:t>
            </a:r>
            <a:r>
              <a:rPr lang="en-US" altLang="ko-KR" sz="2800" dirty="0"/>
              <a:t> (</a:t>
            </a:r>
            <a:r>
              <a:rPr lang="en-US" altLang="ko-KR" sz="2800" dirty="0">
                <a:solidFill>
                  <a:srgbClr val="92D050"/>
                </a:solidFill>
              </a:rPr>
              <a:t>1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InputExp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exprRaw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ExpParse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exprRaw</a:t>
            </a:r>
            <a:r>
              <a:rPr lang="en-US" altLang="ko-KR" sz="2800" dirty="0"/>
              <a:t>, expr, </a:t>
            </a:r>
            <a:r>
              <a:rPr lang="en-US" altLang="ko-KR" sz="2800" dirty="0" err="1">
                <a:solidFill>
                  <a:srgbClr val="00B0F0"/>
                </a:solidFill>
              </a:rPr>
              <a:t>sizeof</a:t>
            </a:r>
            <a:r>
              <a:rPr lang="en-US" altLang="ko-KR" sz="2800" dirty="0"/>
              <a:t>(expr));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CalcExp</a:t>
            </a:r>
            <a:r>
              <a:rPr lang="en-US" altLang="ko-KR" sz="2800" dirty="0"/>
              <a:t>(expr, &amp;result);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PrintResult</a:t>
            </a:r>
            <a:r>
              <a:rPr lang="en-US" altLang="ko-KR" sz="2800" dirty="0"/>
              <a:t>(&amp;result);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61BDEE-EEAE-414C-87CE-A03F3CD4368A}"/>
              </a:ext>
            </a:extLst>
          </p:cNvPr>
          <p:cNvSpPr txBox="1"/>
          <p:nvPr/>
        </p:nvSpPr>
        <p:spPr>
          <a:xfrm>
            <a:off x="7174532" y="1402903"/>
            <a:ext cx="54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InputExp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char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 배열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exprRaw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 형태 수식을 입력 받음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scanf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ExpParse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exprRaw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배열에 들어있는 문자열을 계산하기 좋은 적절한 형태로 변환 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CalcData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 배열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expr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담음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CalcExp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expr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배열에 담긴 수식을 계산한 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결과값을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BigInt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 변수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result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담음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PrintResult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BigInt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 변수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result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값을 출력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24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1844" y="-11377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BigInt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구현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6D346D-8F7F-4E72-9319-DDC08BA4EE98}"/>
              </a:ext>
            </a:extLst>
          </p:cNvPr>
          <p:cNvSpPr txBox="1"/>
          <p:nvPr/>
        </p:nvSpPr>
        <p:spPr>
          <a:xfrm>
            <a:off x="1125860" y="1556792"/>
            <a:ext cx="4032448" cy="2246769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</a:rPr>
              <a:t>typedef struct</a:t>
            </a:r>
            <a:r>
              <a:rPr lang="en-US" altLang="ko-KR" sz="2800" dirty="0"/>
              <a:t> 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rgbClr val="00B0F0"/>
                </a:solidFill>
              </a:rPr>
              <a:t>char</a:t>
            </a:r>
            <a:r>
              <a:rPr lang="en-US" altLang="ko-KR" sz="2800" dirty="0"/>
              <a:t> sign;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rgbClr val="00B0F0"/>
                </a:solidFill>
              </a:rPr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len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rgbClr val="00B0F0"/>
                </a:solidFill>
              </a:rPr>
              <a:t>char</a:t>
            </a:r>
            <a:r>
              <a:rPr lang="en-US" altLang="ko-KR" sz="2800" dirty="0"/>
              <a:t> num[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BIGINT_SIZE</a:t>
            </a:r>
            <a:r>
              <a:rPr lang="en-US" altLang="ko-KR" sz="2800" dirty="0"/>
              <a:t>];</a:t>
            </a:r>
          </a:p>
          <a:p>
            <a:r>
              <a:rPr lang="en-US" altLang="ko-KR" sz="2800" dirty="0"/>
              <a:t>} </a:t>
            </a:r>
            <a:r>
              <a:rPr lang="en-US" altLang="ko-KR" sz="2800" dirty="0" err="1">
                <a:solidFill>
                  <a:srgbClr val="00B4B0"/>
                </a:solidFill>
              </a:rPr>
              <a:t>BigInt</a:t>
            </a:r>
            <a:r>
              <a:rPr lang="en-US" altLang="ko-KR" sz="2800" dirty="0"/>
              <a:t>;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57C34-DC6D-48E5-914E-A7A56F23A5E5}"/>
              </a:ext>
            </a:extLst>
          </p:cNvPr>
          <p:cNvSpPr txBox="1"/>
          <p:nvPr/>
        </p:nvSpPr>
        <p:spPr>
          <a:xfrm>
            <a:off x="5518348" y="1484784"/>
            <a:ext cx="63367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1) sign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양수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음수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양수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음수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-1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len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수의 길이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‘12’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길이는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2, ‘123’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길이는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3) num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수를 저장하는 문자 배열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진수의 형태로 저장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계산의 용이함을 위해 거꾸로 저장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‘123654’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“456321”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저장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4) BIGINT_SIZE 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BigInt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표현 범위를 나타내는 상수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#define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이용한 선언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76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1844" y="-11377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BigInt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사칙연산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초등학교 방식대로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21800-C1E5-4407-AB4F-9119CF3FCEDB}"/>
              </a:ext>
            </a:extLst>
          </p:cNvPr>
          <p:cNvSpPr txBox="1"/>
          <p:nvPr/>
        </p:nvSpPr>
        <p:spPr>
          <a:xfrm flipH="1">
            <a:off x="1017752" y="1412776"/>
            <a:ext cx="10549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</a:t>
            </a:r>
            <a:r>
              <a:rPr lang="ko-KR" altLang="en-US" sz="2200" dirty="0"/>
              <a:t> 덧셈</a:t>
            </a:r>
            <a:r>
              <a:rPr lang="en-US" altLang="ko-KR" sz="2200" dirty="0"/>
              <a:t>, </a:t>
            </a:r>
            <a:r>
              <a:rPr lang="ko-KR" altLang="en-US" sz="2200" dirty="0"/>
              <a:t>뺄셈</a:t>
            </a:r>
            <a:endParaRPr lang="en-US" altLang="ko-KR" sz="2200" dirty="0"/>
          </a:p>
          <a:p>
            <a:r>
              <a:rPr lang="en-US" altLang="ko-KR" sz="2200" dirty="0">
                <a:sym typeface="Wingdings" panose="05000000000000000000" pitchFamily="2" charset="2"/>
              </a:rPr>
              <a:t>  </a:t>
            </a:r>
            <a:r>
              <a:rPr lang="ko-KR" altLang="en-US" sz="2200" dirty="0">
                <a:sym typeface="Wingdings" panose="05000000000000000000" pitchFamily="2" charset="2"/>
              </a:rPr>
              <a:t>초등학교에서 하던 방식</a:t>
            </a:r>
            <a:r>
              <a:rPr lang="en-US" altLang="ko-KR" sz="2200" dirty="0"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ym typeface="Wingdings" panose="05000000000000000000" pitchFamily="2" charset="2"/>
              </a:rPr>
              <a:t>흔히 사용하는 그 방식대로 구현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r>
              <a:rPr lang="en-US" altLang="ko-KR" sz="2200" dirty="0">
                <a:sym typeface="Wingdings" panose="05000000000000000000" pitchFamily="2" charset="2"/>
              </a:rPr>
              <a:t>  </a:t>
            </a:r>
            <a:r>
              <a:rPr lang="ko-KR" altLang="en-US" sz="2200" dirty="0"/>
              <a:t>일의 자리부터 올라가며 차례대로 계산</a:t>
            </a:r>
            <a:endParaRPr lang="en-US" altLang="ko-KR" sz="2200" dirty="0"/>
          </a:p>
          <a:p>
            <a:r>
              <a:rPr lang="en-US" altLang="ko-KR" sz="2200" dirty="0">
                <a:sym typeface="Wingdings" panose="05000000000000000000" pitchFamily="2" charset="2"/>
              </a:rPr>
              <a:t>  </a:t>
            </a:r>
            <a:r>
              <a:rPr lang="ko-KR" altLang="en-US" sz="2200" dirty="0"/>
              <a:t>올림 또는 내림 </a:t>
            </a:r>
            <a:r>
              <a:rPr lang="en-US" altLang="ko-KR" sz="2200" dirty="0"/>
              <a:t>(carry) </a:t>
            </a:r>
            <a:r>
              <a:rPr lang="ko-KR" altLang="en-US" sz="2200" dirty="0"/>
              <a:t>이 발생하면 윗자리수로 </a:t>
            </a:r>
            <a:r>
              <a:rPr lang="en-US" altLang="ko-KR" sz="2200" dirty="0"/>
              <a:t>carry</a:t>
            </a:r>
            <a:r>
              <a:rPr lang="ko-KR" altLang="en-US" sz="2200" dirty="0"/>
              <a:t>를 넘김</a:t>
            </a:r>
            <a:r>
              <a:rPr lang="en-US" altLang="ko-KR" sz="2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곱셈</a:t>
            </a:r>
            <a:r>
              <a:rPr lang="en-US" altLang="ko-KR" sz="2200" dirty="0"/>
              <a:t>, </a:t>
            </a:r>
            <a:r>
              <a:rPr lang="ko-KR" altLang="en-US" sz="2200" dirty="0"/>
              <a:t>나눗셈</a:t>
            </a:r>
            <a:endParaRPr lang="en-US" altLang="ko-KR" sz="2200" dirty="0"/>
          </a:p>
          <a:p>
            <a:r>
              <a:rPr lang="en-US" altLang="ko-KR" sz="2200" dirty="0">
                <a:sym typeface="Wingdings" panose="05000000000000000000" pitchFamily="2" charset="2"/>
              </a:rPr>
              <a:t>  </a:t>
            </a:r>
            <a:r>
              <a:rPr lang="ko-KR" altLang="en-US" sz="2200" dirty="0">
                <a:sym typeface="Wingdings" panose="05000000000000000000" pitchFamily="2" charset="2"/>
              </a:rPr>
              <a:t>역시 초등학교 방식</a:t>
            </a:r>
            <a:r>
              <a:rPr lang="en-US" altLang="ko-KR" sz="2200" dirty="0"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ym typeface="Wingdings" panose="05000000000000000000" pitchFamily="2" charset="2"/>
              </a:rPr>
              <a:t>흔히 쓰는 그 방식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200" dirty="0">
              <a:sym typeface="Wingdings" panose="05000000000000000000" pitchFamily="2" charset="2"/>
            </a:endParaRPr>
          </a:p>
          <a:p>
            <a:endParaRPr lang="en-US" altLang="ko-KR" sz="2200" dirty="0">
              <a:sym typeface="Wingdings" panose="05000000000000000000" pitchFamily="2" charset="2"/>
            </a:endParaRPr>
          </a:p>
          <a:p>
            <a:r>
              <a:rPr lang="en-US" altLang="ko-KR" sz="2200" dirty="0">
                <a:sym typeface="Wingdings" panose="05000000000000000000" pitchFamily="2" charset="2"/>
              </a:rPr>
              <a:t>                   </a:t>
            </a:r>
            <a:r>
              <a:rPr lang="ko-KR" altLang="en-US" sz="2200" dirty="0">
                <a:sym typeface="Wingdings" panose="05000000000000000000" pitchFamily="2" charset="2"/>
              </a:rPr>
              <a:t>이런 방식으로 </a:t>
            </a:r>
            <a:r>
              <a:rPr lang="en-US" altLang="ko-KR" sz="2200" dirty="0">
                <a:sym typeface="Wingdings" panose="05000000000000000000" pitchFamily="2" charset="2"/>
              </a:rPr>
              <a:t>99 * 12345 </a:t>
            </a:r>
            <a:r>
              <a:rPr lang="ko-KR" altLang="en-US" sz="2200" dirty="0">
                <a:sym typeface="Wingdings" panose="05000000000000000000" pitchFamily="2" charset="2"/>
              </a:rPr>
              <a:t>를 하면</a:t>
            </a:r>
            <a:r>
              <a:rPr lang="en-US" altLang="ko-KR" sz="2200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                   (99*5) + (99*4)*10 + (99*3)*10*10 + ...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                   x0 ~ x10 </a:t>
            </a:r>
            <a:r>
              <a:rPr lang="ko-KR" altLang="en-US" sz="2200" dirty="0">
                <a:sym typeface="Wingdings" panose="05000000000000000000" pitchFamily="2" charset="2"/>
              </a:rPr>
              <a:t>까지만 구현하면 모든 곱셈이 가능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200" dirty="0">
                <a:sym typeface="Wingdings" panose="05000000000000000000" pitchFamily="2" charset="2"/>
              </a:rPr>
              <a:t>                   x0 ~</a:t>
            </a:r>
            <a:r>
              <a:rPr lang="ko-KR" altLang="en-US" sz="2200" dirty="0">
                <a:sym typeface="Wingdings" panose="05000000000000000000" pitchFamily="2" charset="2"/>
              </a:rPr>
              <a:t> </a:t>
            </a:r>
            <a:r>
              <a:rPr lang="en-US" altLang="ko-KR" sz="2200" dirty="0">
                <a:sym typeface="Wingdings" panose="05000000000000000000" pitchFamily="2" charset="2"/>
              </a:rPr>
              <a:t>x9</a:t>
            </a:r>
            <a:r>
              <a:rPr lang="ko-KR" altLang="en-US" sz="2200" dirty="0">
                <a:sym typeface="Wingdings" panose="05000000000000000000" pitchFamily="2" charset="2"/>
              </a:rPr>
              <a:t>는 직접 더해서 구함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  <a:endParaRPr lang="en-US" altLang="ko-KR" sz="2200" dirty="0"/>
          </a:p>
          <a:p>
            <a:r>
              <a:rPr lang="en-US" altLang="ko-KR" sz="2200" dirty="0"/>
              <a:t>                 </a:t>
            </a:r>
            <a:r>
              <a:rPr lang="en-US" altLang="ko-KR" sz="2200" dirty="0">
                <a:sym typeface="Wingdings" panose="05000000000000000000" pitchFamily="2" charset="2"/>
              </a:rPr>
              <a:t>  x10</a:t>
            </a:r>
            <a:r>
              <a:rPr lang="ko-KR" altLang="en-US" sz="2200" dirty="0">
                <a:sym typeface="Wingdings" panose="05000000000000000000" pitchFamily="2" charset="2"/>
              </a:rPr>
              <a:t>은 맨 뒤에 </a:t>
            </a:r>
            <a:r>
              <a:rPr lang="en-US" altLang="ko-KR" sz="2200" dirty="0">
                <a:sym typeface="Wingdings" panose="05000000000000000000" pitchFamily="2" charset="2"/>
              </a:rPr>
              <a:t>0</a:t>
            </a:r>
            <a:r>
              <a:rPr lang="ko-KR" altLang="en-US" sz="2200" dirty="0">
                <a:sym typeface="Wingdings" panose="05000000000000000000" pitchFamily="2" charset="2"/>
              </a:rPr>
              <a:t>만 붙이면 끝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8413-5A6D-4383-8C1C-19874ABCEDE4}"/>
              </a:ext>
            </a:extLst>
          </p:cNvPr>
          <p:cNvSpPr txBox="1"/>
          <p:nvPr/>
        </p:nvSpPr>
        <p:spPr>
          <a:xfrm>
            <a:off x="7678588" y="3518502"/>
            <a:ext cx="4176464" cy="1200329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나눗셈도 </a:t>
            </a:r>
            <a:r>
              <a:rPr lang="ko-KR" altLang="en-US" dirty="0" err="1"/>
              <a:t>필산할때</a:t>
            </a:r>
            <a:r>
              <a:rPr lang="ko-KR" altLang="en-US" dirty="0"/>
              <a:t> 쓰는</a:t>
            </a:r>
            <a:endParaRPr lang="en-US" altLang="ko-KR" dirty="0"/>
          </a:p>
          <a:p>
            <a:r>
              <a:rPr lang="ko-KR" altLang="en-US" dirty="0"/>
              <a:t>그 방법대로 구현하면 됩니다</a:t>
            </a:r>
            <a:r>
              <a:rPr lang="en-US" altLang="ko-KR" dirty="0"/>
              <a:t>. </a:t>
            </a:r>
            <a:r>
              <a:rPr lang="ko-KR" altLang="en-US" dirty="0"/>
              <a:t>자세한 설명은 생략합니다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A120C-0608-48A7-A2B7-53BFD2A3E0EF}"/>
              </a:ext>
            </a:extLst>
          </p:cNvPr>
          <p:cNvSpPr txBox="1"/>
          <p:nvPr/>
        </p:nvSpPr>
        <p:spPr>
          <a:xfrm>
            <a:off x="9078357" y="1094504"/>
            <a:ext cx="2493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</a:t>
            </a:r>
            <a:r>
              <a:rPr lang="en-US" altLang="ko-KR" sz="1800" dirty="0"/>
              <a:t> </a:t>
            </a:r>
            <a:r>
              <a:rPr lang="en-US" altLang="ko-KR" sz="2200" dirty="0"/>
              <a:t>  </a:t>
            </a:r>
            <a:r>
              <a:rPr lang="en-US" altLang="ko-KR" sz="1400" dirty="0"/>
              <a:t> </a:t>
            </a:r>
            <a:r>
              <a:rPr lang="en-US" altLang="ko-KR" sz="2200" dirty="0"/>
              <a:t> </a:t>
            </a:r>
            <a:r>
              <a:rPr lang="en-US" altLang="ko-KR" sz="1400" dirty="0"/>
              <a:t>1</a:t>
            </a:r>
          </a:p>
          <a:p>
            <a:r>
              <a:rPr lang="en-US" altLang="ko-KR" sz="2200" dirty="0"/>
              <a:t>   129</a:t>
            </a:r>
          </a:p>
          <a:p>
            <a:r>
              <a:rPr lang="en-US" altLang="ko-KR" sz="2200" dirty="0"/>
              <a:t>+   28</a:t>
            </a:r>
          </a:p>
          <a:p>
            <a:r>
              <a:rPr lang="en-US" altLang="ko-KR" sz="2200" dirty="0"/>
              <a:t> -------</a:t>
            </a:r>
          </a:p>
          <a:p>
            <a:r>
              <a:rPr lang="en-US" altLang="ko-KR" sz="2200" dirty="0"/>
              <a:t>   157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15760-E01B-4432-805F-CA889BDA8822}"/>
              </a:ext>
            </a:extLst>
          </p:cNvPr>
          <p:cNvSpPr txBox="1"/>
          <p:nvPr/>
        </p:nvSpPr>
        <p:spPr>
          <a:xfrm flipH="1">
            <a:off x="1125860" y="4052947"/>
            <a:ext cx="9361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  123</a:t>
            </a:r>
          </a:p>
          <a:p>
            <a:r>
              <a:rPr lang="en-US" altLang="ko-KR" sz="2200" dirty="0"/>
              <a:t>x   12</a:t>
            </a:r>
          </a:p>
          <a:p>
            <a:r>
              <a:rPr lang="en-US" altLang="ko-KR" sz="2200" dirty="0"/>
              <a:t>-------</a:t>
            </a:r>
          </a:p>
          <a:p>
            <a:r>
              <a:rPr lang="en-US" altLang="ko-KR" sz="2200" dirty="0"/>
              <a:t>   246</a:t>
            </a:r>
          </a:p>
          <a:p>
            <a:r>
              <a:rPr lang="en-US" altLang="ko-KR" sz="2200" dirty="0"/>
              <a:t>123</a:t>
            </a:r>
          </a:p>
          <a:p>
            <a:r>
              <a:rPr lang="en-US" altLang="ko-KR" sz="2200" dirty="0"/>
              <a:t>-------</a:t>
            </a:r>
          </a:p>
          <a:p>
            <a:r>
              <a:rPr lang="en-US" altLang="ko-KR" sz="2200" dirty="0"/>
              <a:t>1476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0070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485900" y="2817018"/>
            <a:ext cx="10000461" cy="1223963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8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Thank you</a:t>
            </a:r>
            <a:endParaRPr lang="ko-KR" altLang="en-US" sz="48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68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144</TotalTime>
  <Words>579</Words>
  <Application>Microsoft Office PowerPoint</Application>
  <PresentationFormat>사용자 지정</PresentationFormat>
  <Paragraphs>117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HY중고딕</vt:lpstr>
      <vt:lpstr>Malgun Gothic</vt:lpstr>
      <vt:lpstr>Malgun Gothic</vt:lpstr>
      <vt:lpstr>Arial</vt:lpstr>
      <vt:lpstr>Calibri</vt:lpstr>
      <vt:lpstr>Wingdings</vt:lpstr>
      <vt:lpstr>기술 16 x 9</vt:lpstr>
      <vt:lpstr>계산기 + 큰 수 프로젝트</vt:lpstr>
      <vt:lpstr>개발 결과 요약</vt:lpstr>
      <vt:lpstr>PowerPoint 프레젠테이션</vt:lpstr>
      <vt:lpstr>소스 구조</vt:lpstr>
      <vt:lpstr>main.c</vt:lpstr>
      <vt:lpstr>BigInt 구현</vt:lpstr>
      <vt:lpstr>BigInt 사칙연산 – 초등학교 방식대로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나종우</dc:creator>
  <cp:lastModifiedBy>나종우</cp:lastModifiedBy>
  <cp:revision>137</cp:revision>
  <dcterms:created xsi:type="dcterms:W3CDTF">2018-06-06T06:06:31Z</dcterms:created>
  <dcterms:modified xsi:type="dcterms:W3CDTF">2018-06-06T08:30:52Z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