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about:blank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S</a:t>
            </a:r>
            <a:r>
              <a:rPr lang="en"/>
              <a:t>hortening Web Service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Chengzhang Ma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Wanxin Yuan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4294967295" type="title"/>
          </p:nvPr>
        </p:nvSpPr>
        <p:spPr>
          <a:xfrm>
            <a:off x="602150" y="5838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Demo</a:t>
            </a:r>
            <a:endParaRPr sz="2400"/>
          </a:p>
        </p:txBody>
      </p:sp>
      <p:sp>
        <p:nvSpPr>
          <p:cNvPr id="212" name="Shape 212"/>
          <p:cNvSpPr txBox="1"/>
          <p:nvPr/>
        </p:nvSpPr>
        <p:spPr>
          <a:xfrm>
            <a:off x="809375" y="1940775"/>
            <a:ext cx="6379500" cy="14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URL Shortening Web Service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vcm-3215.vm.duke.edu:80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ctrTitle"/>
          </p:nvPr>
        </p:nvSpPr>
        <p:spPr>
          <a:xfrm>
            <a:off x="4021500" y="21128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41" name="Shape 14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Outlines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Shape 143"/>
          <p:cNvSpPr txBox="1"/>
          <p:nvPr>
            <p:ph idx="4294967295" type="body"/>
          </p:nvPr>
        </p:nvSpPr>
        <p:spPr>
          <a:xfrm>
            <a:off x="2707050" y="1450000"/>
            <a:ext cx="3729900" cy="27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b="1"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Use Cases</a:t>
            </a:r>
            <a:endParaRPr b="1"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System Diagram</a:t>
            </a:r>
            <a:endParaRPr b="1"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Front-end Design</a:t>
            </a:r>
            <a:endParaRPr b="1"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Back-end Design</a:t>
            </a:r>
            <a:endParaRPr b="1"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Challenges and Highlights</a:t>
            </a:r>
            <a:endParaRPr b="1"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Improvements</a:t>
            </a:r>
            <a:endParaRPr b="1"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Demo</a:t>
            </a:r>
            <a:endParaRPr b="1"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4294967295" type="title"/>
          </p:nvPr>
        </p:nvSpPr>
        <p:spPr>
          <a:xfrm>
            <a:off x="602150" y="5838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Introduction</a:t>
            </a:r>
            <a:endParaRPr sz="2400"/>
          </a:p>
        </p:txBody>
      </p:sp>
      <p:sp>
        <p:nvSpPr>
          <p:cNvPr id="149" name="Shape 149"/>
          <p:cNvSpPr txBox="1"/>
          <p:nvPr/>
        </p:nvSpPr>
        <p:spPr>
          <a:xfrm>
            <a:off x="1518575" y="1544413"/>
            <a:ext cx="1347600" cy="481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Long URL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3598650" y="1698325"/>
            <a:ext cx="1524000" cy="17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5855150" y="1544425"/>
            <a:ext cx="1626300" cy="481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Short URL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790400" y="2065775"/>
            <a:ext cx="25113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http://ihprd.siss.duke.edu/psp/IHPRD01/EMPLOYEE/SA/c/DU_WORKCENTER.DU_WORKCENTER_09.GBL</a:t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3598650" y="2388050"/>
            <a:ext cx="1524000" cy="17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5632950" y="2283700"/>
            <a:ext cx="25113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http://shortenedURL/abcdef</a:t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975" y="3163075"/>
            <a:ext cx="4322648" cy="1999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Shape 156"/>
          <p:cNvCxnSpPr/>
          <p:nvPr/>
        </p:nvCxnSpPr>
        <p:spPr>
          <a:xfrm flipH="1" rot="10800000">
            <a:off x="367450" y="3152400"/>
            <a:ext cx="8317200" cy="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75" y="3651024"/>
            <a:ext cx="768016" cy="7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0963" y="3651021"/>
            <a:ext cx="771206" cy="76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 flipH="1">
            <a:off x="4248525" y="3185700"/>
            <a:ext cx="7500" cy="17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0" name="Shape 1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6075" y="3400975"/>
            <a:ext cx="1201501" cy="120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4294967295" type="title"/>
          </p:nvPr>
        </p:nvSpPr>
        <p:spPr>
          <a:xfrm>
            <a:off x="602150" y="5838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Use Cases</a:t>
            </a:r>
            <a:endParaRPr sz="2400"/>
          </a:p>
        </p:txBody>
      </p:sp>
      <p:sp>
        <p:nvSpPr>
          <p:cNvPr id="166" name="Shape 166"/>
          <p:cNvSpPr txBox="1"/>
          <p:nvPr/>
        </p:nvSpPr>
        <p:spPr>
          <a:xfrm>
            <a:off x="892450" y="1351875"/>
            <a:ext cx="7604100" cy="3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❏"/>
            </a:pPr>
            <a:r>
              <a:rPr lang="en" sz="2400">
                <a:solidFill>
                  <a:schemeClr val="lt1"/>
                </a:solidFill>
              </a:rPr>
              <a:t>Enters a long URL for shortening.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❏"/>
            </a:pPr>
            <a:r>
              <a:rPr lang="en" sz="2400">
                <a:solidFill>
                  <a:schemeClr val="lt1"/>
                </a:solidFill>
              </a:rPr>
              <a:t>Customizes user’s own shortened URL.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❏"/>
            </a:pPr>
            <a:r>
              <a:rPr lang="en" sz="2400">
                <a:solidFill>
                  <a:schemeClr val="lt1"/>
                </a:solidFill>
              </a:rPr>
              <a:t>Redirects the shortened URL to original long URL.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❏"/>
            </a:pPr>
            <a:r>
              <a:rPr lang="en" sz="2400">
                <a:solidFill>
                  <a:schemeClr val="lt1"/>
                </a:solidFill>
              </a:rPr>
              <a:t>Keeps track of click data of a shortened URL.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075" y="3259525"/>
            <a:ext cx="1802675" cy="15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4294967295" type="title"/>
          </p:nvPr>
        </p:nvSpPr>
        <p:spPr>
          <a:xfrm>
            <a:off x="602150" y="5838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System Diagram</a:t>
            </a:r>
            <a:endParaRPr sz="2400"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388" y="1571550"/>
            <a:ext cx="7446775" cy="24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4294967295" type="title"/>
          </p:nvPr>
        </p:nvSpPr>
        <p:spPr>
          <a:xfrm>
            <a:off x="602150" y="5838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Front-End Design</a:t>
            </a:r>
            <a:endParaRPr sz="2400"/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4085" l="0" r="0" t="3270"/>
          <a:stretch/>
        </p:blipFill>
        <p:spPr>
          <a:xfrm>
            <a:off x="1309063" y="1445825"/>
            <a:ext cx="3990975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4975" y="2071475"/>
            <a:ext cx="1567525" cy="128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Shape 181"/>
          <p:cNvCxnSpPr/>
          <p:nvPr/>
        </p:nvCxnSpPr>
        <p:spPr>
          <a:xfrm>
            <a:off x="6096025" y="571925"/>
            <a:ext cx="8400" cy="42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2" name="Shape 1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4486" y="3409450"/>
            <a:ext cx="2108524" cy="128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6">
            <a:alphaModFix/>
          </a:blip>
          <a:srcRect b="0" l="20575" r="20416" t="0"/>
          <a:stretch/>
        </p:blipFill>
        <p:spPr>
          <a:xfrm>
            <a:off x="7133775" y="449625"/>
            <a:ext cx="1389925" cy="15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4294967295" type="title"/>
          </p:nvPr>
        </p:nvSpPr>
        <p:spPr>
          <a:xfrm>
            <a:off x="602150" y="5838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Back-End Design</a:t>
            </a:r>
            <a:endParaRPr sz="2400"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789" y="2262799"/>
            <a:ext cx="2949932" cy="16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7775" y="1849919"/>
            <a:ext cx="1566525" cy="881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225" y="2428150"/>
            <a:ext cx="1165100" cy="11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7775" y="3141800"/>
            <a:ext cx="1566525" cy="156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40925" y="152400"/>
            <a:ext cx="1543951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4294967295" type="title"/>
          </p:nvPr>
        </p:nvSpPr>
        <p:spPr>
          <a:xfrm>
            <a:off x="602150" y="583875"/>
            <a:ext cx="7065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Challenges and Highlights</a:t>
            </a:r>
            <a:endParaRPr sz="2400"/>
          </a:p>
        </p:txBody>
      </p:sp>
      <p:sp>
        <p:nvSpPr>
          <p:cNvPr id="199" name="Shape 199"/>
          <p:cNvSpPr txBox="1"/>
          <p:nvPr/>
        </p:nvSpPr>
        <p:spPr>
          <a:xfrm>
            <a:off x="731050" y="1496925"/>
            <a:ext cx="4673400" cy="3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❏"/>
            </a:pPr>
            <a:r>
              <a:rPr lang="en" sz="2400">
                <a:solidFill>
                  <a:srgbClr val="FFFFFF"/>
                </a:solidFill>
              </a:rPr>
              <a:t>Post/Redirect/Get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❏"/>
            </a:pPr>
            <a:r>
              <a:rPr lang="en" sz="2400">
                <a:solidFill>
                  <a:srgbClr val="FFFFFF"/>
                </a:solidFill>
              </a:rPr>
              <a:t>Asynchronous Function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❏"/>
            </a:pPr>
            <a:r>
              <a:rPr lang="en" sz="2400">
                <a:solidFill>
                  <a:srgbClr val="FFFFFF"/>
                </a:solidFill>
              </a:rPr>
              <a:t>Click Data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❏"/>
            </a:pPr>
            <a:r>
              <a:rPr lang="en" sz="2400">
                <a:solidFill>
                  <a:srgbClr val="FFFFFF"/>
                </a:solidFill>
              </a:rPr>
              <a:t>Transformation Algorithm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4294967295" type="title"/>
          </p:nvPr>
        </p:nvSpPr>
        <p:spPr>
          <a:xfrm>
            <a:off x="602150" y="5838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Improvements</a:t>
            </a:r>
            <a:endParaRPr sz="2400"/>
          </a:p>
        </p:txBody>
      </p:sp>
      <p:sp>
        <p:nvSpPr>
          <p:cNvPr id="205" name="Shape 205"/>
          <p:cNvSpPr txBox="1"/>
          <p:nvPr/>
        </p:nvSpPr>
        <p:spPr>
          <a:xfrm>
            <a:off x="731050" y="1496925"/>
            <a:ext cx="46734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❏"/>
            </a:pPr>
            <a:r>
              <a:rPr lang="en" sz="2400">
                <a:solidFill>
                  <a:srgbClr val="FFFFFF"/>
                </a:solidFill>
              </a:rPr>
              <a:t>Top N Clicked URL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❏"/>
            </a:pPr>
            <a:r>
              <a:rPr lang="en" sz="2400">
                <a:solidFill>
                  <a:srgbClr val="FFFFFF"/>
                </a:solidFill>
              </a:rPr>
              <a:t>More Click Data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❏"/>
            </a:pPr>
            <a:r>
              <a:rPr lang="en" sz="2400">
                <a:solidFill>
                  <a:srgbClr val="FFFFFF"/>
                </a:solidFill>
              </a:rPr>
              <a:t>Apache Cassandra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❏"/>
            </a:pPr>
            <a:r>
              <a:rPr lang="en" sz="2400">
                <a:solidFill>
                  <a:srgbClr val="FFFFFF"/>
                </a:solidFill>
              </a:rPr>
              <a:t>Better Schedule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600" y="1099880"/>
            <a:ext cx="2937875" cy="1527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