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693" r:id="rId2"/>
    <p:sldId id="694" r:id="rId3"/>
    <p:sldId id="695" r:id="rId4"/>
    <p:sldId id="696" r:id="rId5"/>
    <p:sldId id="697" r:id="rId6"/>
    <p:sldId id="698" r:id="rId7"/>
    <p:sldId id="699" r:id="rId8"/>
    <p:sldId id="70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han Khanh Le" initials="NKL" lastIdx="1" clrIdx="0">
    <p:extLst>
      <p:ext uri="{19B8F6BF-5375-455C-9EA6-DF929625EA0E}">
        <p15:presenceInfo xmlns:p15="http://schemas.microsoft.com/office/powerpoint/2012/main" userId="S-1-5-21-3755510446-4066499011-454923008-11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C1F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6111" autoAdjust="0"/>
  </p:normalViewPr>
  <p:slideViewPr>
    <p:cSldViewPr snapToGrid="0">
      <p:cViewPr varScale="1">
        <p:scale>
          <a:sx n="91" d="100"/>
          <a:sy n="91" d="100"/>
        </p:scale>
        <p:origin x="151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9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133DB-AE36-4C65-A762-202382778B3E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A9A25-AEB5-4154-AF71-81B848861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97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https://www.internalpointers.com/post/modern-cmake-beginner-introduction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A9A25-AEB5-4154-AF71-81B84886132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6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/>
          <p:cNvSpPr/>
          <p:nvPr userDrawn="1"/>
        </p:nvSpPr>
        <p:spPr>
          <a:xfrm>
            <a:off x="0" y="293194"/>
            <a:ext cx="12192000" cy="8315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rgbClr val="0000CC"/>
              </a:solidFill>
            </a:endParaRPr>
          </a:p>
        </p:txBody>
      </p:sp>
      <p:sp>
        <p:nvSpPr>
          <p:cNvPr id="44" name="Rechteck 26"/>
          <p:cNvSpPr>
            <a:spLocks noChangeArrowheads="1"/>
          </p:cNvSpPr>
          <p:nvPr userDrawn="1"/>
        </p:nvSpPr>
        <p:spPr bwMode="auto">
          <a:xfrm>
            <a:off x="1" y="1268487"/>
            <a:ext cx="65" cy="1846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5" name="Textfeld 27"/>
          <p:cNvSpPr txBox="1">
            <a:spLocks noChangeArrowheads="1"/>
          </p:cNvSpPr>
          <p:nvPr userDrawn="1"/>
        </p:nvSpPr>
        <p:spPr bwMode="auto">
          <a:xfrm>
            <a:off x="209551" y="479602"/>
            <a:ext cx="49857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2800" b="0" dirty="0">
                <a:solidFill>
                  <a:schemeClr val="bg1"/>
                </a:solidFill>
                <a:latin typeface="Audiowide" panose="02000503000000020004" pitchFamily="2" charset="0"/>
              </a:rPr>
              <a:t>Think Future</a:t>
            </a:r>
          </a:p>
        </p:txBody>
      </p:sp>
      <p:sp>
        <p:nvSpPr>
          <p:cNvPr id="29" name="Textfeld 28"/>
          <p:cNvSpPr txBox="1"/>
          <p:nvPr userDrawn="1"/>
        </p:nvSpPr>
        <p:spPr>
          <a:xfrm>
            <a:off x="4338948" y="-644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VS</a:t>
            </a:r>
            <a:r>
              <a:rPr lang="de-DE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– NUR FÜR DEN DIENSTGEBRAUCH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itel 1"/>
          <p:cNvSpPr>
            <a:spLocks noGrp="1"/>
          </p:cNvSpPr>
          <p:nvPr>
            <p:ph type="ctrTitle"/>
          </p:nvPr>
        </p:nvSpPr>
        <p:spPr>
          <a:xfrm>
            <a:off x="209551" y="3468886"/>
            <a:ext cx="10363200" cy="1470025"/>
          </a:xfrm>
        </p:spPr>
        <p:txBody>
          <a:bodyPr>
            <a:normAutofit/>
          </a:bodyPr>
          <a:lstStyle>
            <a:lvl1pPr algn="l">
              <a:defRPr sz="2000"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0" name="Untertitel 2"/>
          <p:cNvSpPr>
            <a:spLocks noGrp="1"/>
          </p:cNvSpPr>
          <p:nvPr>
            <p:ph type="subTitle" idx="1"/>
          </p:nvPr>
        </p:nvSpPr>
        <p:spPr>
          <a:xfrm>
            <a:off x="209551" y="4960760"/>
            <a:ext cx="10363200" cy="10605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31" name="Rechteck 25"/>
          <p:cNvSpPr>
            <a:spLocks noChangeArrowheads="1"/>
          </p:cNvSpPr>
          <p:nvPr userDrawn="1"/>
        </p:nvSpPr>
        <p:spPr bwMode="auto">
          <a:xfrm>
            <a:off x="1" y="2708027"/>
            <a:ext cx="65" cy="1846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sz="120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8D72FC-E2A2-4187-B847-875517D4C1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2612" y="333949"/>
            <a:ext cx="1725318" cy="749873"/>
          </a:xfrm>
          <a:prstGeom prst="rect">
            <a:avLst/>
          </a:prstGeom>
        </p:spPr>
      </p:pic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8660E32-A8A8-4708-973D-D0463B7926E7}"/>
              </a:ext>
            </a:extLst>
          </p:cNvPr>
          <p:cNvGrpSpPr/>
          <p:nvPr userDrawn="1"/>
        </p:nvGrpSpPr>
        <p:grpSpPr>
          <a:xfrm>
            <a:off x="0" y="1196752"/>
            <a:ext cx="12192000" cy="2050118"/>
            <a:chOff x="0" y="1196752"/>
            <a:chExt cx="12192000" cy="2050118"/>
          </a:xfrm>
        </p:grpSpPr>
        <p:sp>
          <p:nvSpPr>
            <p:cNvPr id="35" name="Rechteck 25">
              <a:extLst>
                <a:ext uri="{FF2B5EF4-FFF2-40B4-BE49-F238E27FC236}">
                  <a16:creationId xmlns:a16="http://schemas.microsoft.com/office/drawing/2014/main" id="{DD63F046-16C6-4EDE-AB8D-2E56905B57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" y="2708027"/>
              <a:ext cx="65" cy="18466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de-DE" sz="12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36" name="Rechteck 26">
              <a:extLst>
                <a:ext uri="{FF2B5EF4-FFF2-40B4-BE49-F238E27FC236}">
                  <a16:creationId xmlns:a16="http://schemas.microsoft.com/office/drawing/2014/main" id="{6DFC6927-0B98-4806-B513-754924B360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" y="1196752"/>
              <a:ext cx="65" cy="18466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de-DE" sz="120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37" name="Gerade Verbindung 19">
              <a:extLst>
                <a:ext uri="{FF2B5EF4-FFF2-40B4-BE49-F238E27FC236}">
                  <a16:creationId xmlns:a16="http://schemas.microsoft.com/office/drawing/2014/main" id="{3C9CD3C2-6710-4551-B773-5DBF1E911D54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>
              <a:off x="0" y="1196752"/>
              <a:ext cx="12192000" cy="0"/>
            </a:xfrm>
            <a:prstGeom prst="line">
              <a:avLst/>
            </a:prstGeom>
            <a:noFill/>
            <a:ln w="9525" algn="ctr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Gerade Verbindung 18">
              <a:extLst>
                <a:ext uri="{FF2B5EF4-FFF2-40B4-BE49-F238E27FC236}">
                  <a16:creationId xmlns:a16="http://schemas.microsoft.com/office/drawing/2014/main" id="{2C3A046E-05A3-4625-A6EC-E9A1BB28BC04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>
              <a:off x="0" y="3246870"/>
              <a:ext cx="12192000" cy="0"/>
            </a:xfrm>
            <a:prstGeom prst="line">
              <a:avLst/>
            </a:prstGeom>
            <a:noFill/>
            <a:ln w="9525" algn="ctr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B36B24D4-7AFD-49DA-BBBA-7F37F98E44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83" y="1271291"/>
              <a:ext cx="2910120" cy="1637758"/>
            </a:xfrm>
            <a:prstGeom prst="rect">
              <a:avLst/>
            </a:prstGeom>
          </p:spPr>
        </p:pic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7257A346-D286-4B33-B9BE-CD2D123003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8420" y="1274360"/>
              <a:ext cx="2910462" cy="1634688"/>
            </a:xfrm>
            <a:prstGeom prst="rect">
              <a:avLst/>
            </a:prstGeom>
          </p:spPr>
        </p:pic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7A5042AD-BE0C-4C54-B693-C00A927B81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967" y="1284656"/>
              <a:ext cx="2910462" cy="1623456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D52A8D32-4F5E-40DB-B79F-93E68519CE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9626" y="1284656"/>
              <a:ext cx="2898098" cy="1623456"/>
            </a:xfrm>
            <a:prstGeom prst="rect">
              <a:avLst/>
            </a:prstGeom>
          </p:spPr>
        </p:pic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11155B71-58B2-4A28-B516-7F3B7655426C}"/>
                </a:ext>
              </a:extLst>
            </p:cNvPr>
            <p:cNvSpPr txBox="1"/>
            <p:nvPr userDrawn="1"/>
          </p:nvSpPr>
          <p:spPr>
            <a:xfrm>
              <a:off x="154056" y="2908443"/>
              <a:ext cx="28752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udiowide" panose="02000503000000020004" pitchFamily="2" charset="0"/>
                </a:rPr>
                <a:t>Aerospace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01CB7858-8904-4F55-B7A7-EEB95598798F}"/>
                </a:ext>
              </a:extLst>
            </p:cNvPr>
            <p:cNvSpPr txBox="1"/>
            <p:nvPr userDrawn="1"/>
          </p:nvSpPr>
          <p:spPr>
            <a:xfrm>
              <a:off x="3160785" y="2902066"/>
              <a:ext cx="2898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Audiowide" panose="02000503000000020004" pitchFamily="2" charset="0"/>
                </a:rPr>
                <a:t>Machine</a:t>
              </a:r>
              <a:r>
                <a:rPr lang="de-DE" sz="1400" dirty="0">
                  <a:latin typeface="Audiowide" panose="02000503000000020004" pitchFamily="2" charset="0"/>
                </a:rPr>
                <a:t> Learning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FCB5528F-D7C9-4CAF-B624-CC38C62BC2B6}"/>
                </a:ext>
              </a:extLst>
            </p:cNvPr>
            <p:cNvSpPr txBox="1"/>
            <p:nvPr userDrawn="1"/>
          </p:nvSpPr>
          <p:spPr>
            <a:xfrm>
              <a:off x="6185165" y="2908443"/>
              <a:ext cx="2898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udiowide" panose="02000503000000020004" pitchFamily="2" charset="0"/>
                </a:rPr>
                <a:t>Defence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B5AFF025-2A73-443D-9D71-1B9AE77FA65F}"/>
                </a:ext>
              </a:extLst>
            </p:cNvPr>
            <p:cNvSpPr txBox="1"/>
            <p:nvPr userDrawn="1"/>
          </p:nvSpPr>
          <p:spPr>
            <a:xfrm>
              <a:off x="9179626" y="2900950"/>
              <a:ext cx="2904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udiowide" panose="02000503000000020004" pitchFamily="2" charset="0"/>
                </a:rPr>
                <a:t>Computational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52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>
          <a:xfrm>
            <a:off x="10199949" y="418964"/>
            <a:ext cx="1656691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8463" y="418964"/>
            <a:ext cx="9905779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477566"/>
            <a:ext cx="10972800" cy="4525963"/>
          </a:xfrm>
        </p:spPr>
        <p:txBody>
          <a:bodyPr>
            <a:normAutofit/>
          </a:bodyPr>
          <a:lstStyle>
            <a:lvl1pPr marL="342900" indent="-3429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A438F02-B68A-4145-A298-09D2C33B2FBF}"/>
              </a:ext>
            </a:extLst>
          </p:cNvPr>
          <p:cNvSpPr txBox="1"/>
          <p:nvPr userDrawn="1"/>
        </p:nvSpPr>
        <p:spPr>
          <a:xfrm>
            <a:off x="4338948" y="-19745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VS</a:t>
            </a:r>
            <a:r>
              <a:rPr lang="de-DE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– NUR FÜR DEN DIENSTGEBRAUCH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FA0C786-EF71-487D-ACF8-6C3FE8DFF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2544" y="441442"/>
            <a:ext cx="1231499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9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zwei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>
          <a:xfrm>
            <a:off x="10199949" y="418964"/>
            <a:ext cx="1656691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8463" y="418964"/>
            <a:ext cx="9905779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477566"/>
            <a:ext cx="5486400" cy="4525963"/>
          </a:xfrm>
        </p:spPr>
        <p:txBody>
          <a:bodyPr>
            <a:normAutofit/>
          </a:bodyPr>
          <a:lstStyle>
            <a:lvl1pPr marL="342900" indent="-3429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701E27E-4865-4675-8A4F-04D4D8BA4F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477566"/>
            <a:ext cx="5486400" cy="4525963"/>
          </a:xfrm>
        </p:spPr>
        <p:txBody>
          <a:bodyPr>
            <a:normAutofit/>
          </a:bodyPr>
          <a:lstStyle>
            <a:lvl1pPr marL="342900" indent="-3429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AB52B0E-19CB-474C-81E2-8A07B21721AC}"/>
              </a:ext>
            </a:extLst>
          </p:cNvPr>
          <p:cNvSpPr txBox="1"/>
          <p:nvPr userDrawn="1"/>
        </p:nvSpPr>
        <p:spPr>
          <a:xfrm>
            <a:off x="4338948" y="-19745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VS</a:t>
            </a:r>
            <a:r>
              <a:rPr lang="de-DE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– NUR FÜR DEN DIENSTGEBRAUCH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FD8081F-569B-4D9E-AE6D-5AC3C901A7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2544" y="441442"/>
            <a:ext cx="1231499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5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075ABB2-04FF-4E56-94C4-1349020456A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08463" y="418964"/>
            <a:ext cx="9905779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10199949" y="418964"/>
            <a:ext cx="1656691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4338948" y="0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VS</a:t>
            </a:r>
            <a:r>
              <a:rPr lang="de-DE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– NUR FÜR DEN DIENSTGEBRAUCH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3026CBD-7F9A-4AD4-B2B7-81900A368E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2544" y="441442"/>
            <a:ext cx="1231499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3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_off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9551" y="3468886"/>
            <a:ext cx="10363200" cy="1470025"/>
          </a:xfrm>
        </p:spPr>
        <p:txBody>
          <a:bodyPr>
            <a:normAutofit/>
          </a:bodyPr>
          <a:lstStyle>
            <a:lvl1pPr algn="l">
              <a:defRPr sz="2000"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9522" y="4960760"/>
            <a:ext cx="10383229" cy="10605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0" y="290759"/>
            <a:ext cx="12192000" cy="8315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solidFill>
                <a:srgbClr val="0000CC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53CF433-7E48-4F0B-89FC-CDEF45F138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2015" y="332898"/>
            <a:ext cx="1726511" cy="752142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9680732F-A9AC-45A5-8991-6E19CDFB8721}"/>
              </a:ext>
            </a:extLst>
          </p:cNvPr>
          <p:cNvSpPr txBox="1"/>
          <p:nvPr userDrawn="1"/>
        </p:nvSpPr>
        <p:spPr>
          <a:xfrm>
            <a:off x="209551" y="474205"/>
            <a:ext cx="4829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0" dirty="0">
                <a:solidFill>
                  <a:schemeClr val="bg1"/>
                </a:solidFill>
                <a:latin typeface="Audiowide" panose="02000503000000020004" pitchFamily="2" charset="0"/>
              </a:rPr>
              <a:t>Think Future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46B87A3-0C23-487C-BB71-CC942B5E6A6B}"/>
              </a:ext>
            </a:extLst>
          </p:cNvPr>
          <p:cNvGrpSpPr/>
          <p:nvPr userDrawn="1"/>
        </p:nvGrpSpPr>
        <p:grpSpPr>
          <a:xfrm>
            <a:off x="0" y="1196752"/>
            <a:ext cx="12192000" cy="2050118"/>
            <a:chOff x="0" y="1196752"/>
            <a:chExt cx="12192000" cy="2050118"/>
          </a:xfrm>
        </p:grpSpPr>
        <p:sp>
          <p:nvSpPr>
            <p:cNvPr id="43" name="Rechteck 25"/>
            <p:cNvSpPr>
              <a:spLocks noChangeArrowheads="1"/>
            </p:cNvSpPr>
            <p:nvPr userDrawn="1"/>
          </p:nvSpPr>
          <p:spPr bwMode="auto">
            <a:xfrm>
              <a:off x="1" y="2708027"/>
              <a:ext cx="65" cy="18466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de-DE" sz="12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4" name="Rechteck 26"/>
            <p:cNvSpPr>
              <a:spLocks noChangeArrowheads="1"/>
            </p:cNvSpPr>
            <p:nvPr userDrawn="1"/>
          </p:nvSpPr>
          <p:spPr bwMode="auto">
            <a:xfrm>
              <a:off x="1" y="1196752"/>
              <a:ext cx="65" cy="18466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de-DE" sz="120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" name="Gerade Verbindung 19"/>
            <p:cNvCxnSpPr>
              <a:cxnSpLocks noChangeShapeType="1"/>
            </p:cNvCxnSpPr>
            <p:nvPr userDrawn="1"/>
          </p:nvCxnSpPr>
          <p:spPr bwMode="auto">
            <a:xfrm>
              <a:off x="0" y="1196752"/>
              <a:ext cx="12192000" cy="0"/>
            </a:xfrm>
            <a:prstGeom prst="line">
              <a:avLst/>
            </a:prstGeom>
            <a:noFill/>
            <a:ln w="9525" algn="ctr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Gerade Verbindung 18"/>
            <p:cNvCxnSpPr>
              <a:cxnSpLocks noChangeShapeType="1"/>
            </p:cNvCxnSpPr>
            <p:nvPr userDrawn="1"/>
          </p:nvCxnSpPr>
          <p:spPr bwMode="auto">
            <a:xfrm>
              <a:off x="0" y="3246870"/>
              <a:ext cx="12192000" cy="0"/>
            </a:xfrm>
            <a:prstGeom prst="line">
              <a:avLst/>
            </a:prstGeom>
            <a:noFill/>
            <a:ln w="9525" algn="ctr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3E8934FA-4EC5-42E7-B25B-A5520C4FB88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83" y="1271291"/>
              <a:ext cx="2910120" cy="1637758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DFA834FD-4625-4905-8D4F-85066F61ED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8420" y="1274360"/>
              <a:ext cx="2910462" cy="1634688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2CEA4267-64E3-403A-AB29-55DFF16BF8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967" y="1284656"/>
              <a:ext cx="2910462" cy="1623456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CFED2EF3-B7F3-4DC1-8E2C-D86BD12221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9626" y="1284656"/>
              <a:ext cx="2898098" cy="1623456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897139F-991E-4D2D-9709-9812AE47B0D6}"/>
                </a:ext>
              </a:extLst>
            </p:cNvPr>
            <p:cNvSpPr txBox="1"/>
            <p:nvPr userDrawn="1"/>
          </p:nvSpPr>
          <p:spPr>
            <a:xfrm>
              <a:off x="118842" y="2908443"/>
              <a:ext cx="2898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udiowide" panose="02000503000000020004" pitchFamily="2" charset="0"/>
                </a:rPr>
                <a:t>Aerospace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4C24855-1C0E-4BEF-9E36-134C57DAB511}"/>
                </a:ext>
              </a:extLst>
            </p:cNvPr>
            <p:cNvSpPr txBox="1"/>
            <p:nvPr userDrawn="1"/>
          </p:nvSpPr>
          <p:spPr>
            <a:xfrm>
              <a:off x="3160785" y="2902066"/>
              <a:ext cx="2898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Audiowide" panose="02000503000000020004" pitchFamily="2" charset="0"/>
                </a:rPr>
                <a:t>Machine</a:t>
              </a:r>
              <a:r>
                <a:rPr lang="de-DE" sz="1400" dirty="0">
                  <a:latin typeface="Audiowide" panose="02000503000000020004" pitchFamily="2" charset="0"/>
                </a:rPr>
                <a:t> Learning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6A2487C-342A-4529-AC14-25387A08FBE5}"/>
                </a:ext>
              </a:extLst>
            </p:cNvPr>
            <p:cNvSpPr txBox="1"/>
            <p:nvPr userDrawn="1"/>
          </p:nvSpPr>
          <p:spPr>
            <a:xfrm>
              <a:off x="6185165" y="2908443"/>
              <a:ext cx="2898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udiowide" panose="02000503000000020004" pitchFamily="2" charset="0"/>
                </a:rPr>
                <a:t>Defence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FE787CD6-D456-4802-A73A-E3E19F55633F}"/>
                </a:ext>
              </a:extLst>
            </p:cNvPr>
            <p:cNvSpPr txBox="1"/>
            <p:nvPr userDrawn="1"/>
          </p:nvSpPr>
          <p:spPr>
            <a:xfrm>
              <a:off x="9179626" y="2900950"/>
              <a:ext cx="2904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udiowide" panose="02000503000000020004" pitchFamily="2" charset="0"/>
                </a:rPr>
                <a:t>Computational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61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off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>
          <a:xfrm>
            <a:off x="10199949" y="418964"/>
            <a:ext cx="1656691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8463" y="418964"/>
            <a:ext cx="9905779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477566"/>
            <a:ext cx="10972800" cy="4525963"/>
          </a:xfrm>
        </p:spPr>
        <p:txBody>
          <a:bodyPr>
            <a:normAutofit/>
          </a:bodyPr>
          <a:lstStyle>
            <a:lvl1pPr marL="342900" indent="-3429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85212EF-492A-44BF-88CD-577B2603BD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2544" y="441442"/>
            <a:ext cx="1231499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1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zwei Felder off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>
          <a:xfrm>
            <a:off x="10199949" y="418964"/>
            <a:ext cx="1656691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8463" y="418964"/>
            <a:ext cx="9905779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477566"/>
            <a:ext cx="5486400" cy="4525963"/>
          </a:xfrm>
        </p:spPr>
        <p:txBody>
          <a:bodyPr>
            <a:normAutofit/>
          </a:bodyPr>
          <a:lstStyle>
            <a:lvl1pPr marL="342900" indent="-3429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701E27E-4865-4675-8A4F-04D4D8BA4F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477566"/>
            <a:ext cx="5486400" cy="4525963"/>
          </a:xfrm>
        </p:spPr>
        <p:txBody>
          <a:bodyPr>
            <a:normAutofit/>
          </a:bodyPr>
          <a:lstStyle>
            <a:lvl1pPr marL="342900" indent="-3429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AA947C8-2E10-4F5E-B1C3-E113FDDD8B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2544" y="441442"/>
            <a:ext cx="1231499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8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_off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075ABB2-04FF-4E56-94C4-1349020456A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08463" y="418964"/>
            <a:ext cx="9905779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10199949" y="418964"/>
            <a:ext cx="1656691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FA6C8D5-4D4D-4115-8A47-27733AC58B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2544" y="441442"/>
            <a:ext cx="1231499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6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286C7-DF44-4BE5-86D8-51A2BA60671C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99723" y="6356351"/>
            <a:ext cx="49925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22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3" r:id="rId4"/>
    <p:sldLayoutId id="2147483664" r:id="rId5"/>
    <p:sldLayoutId id="2147483665" r:id="rId6"/>
    <p:sldLayoutId id="2147483667" r:id="rId7"/>
    <p:sldLayoutId id="2147483666" r:id="rId8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hsf-training.github.io/hsf-training-cmake-webpage/06-projectstructure/index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A14371-38D1-4397-A204-ED7306CEF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5E22109-4434-49DD-9031-2C1A178A3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4C652-E967-4E58-AC50-EC9CF3690D5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844800" cy="365125"/>
          </a:xfrm>
        </p:spPr>
        <p:txBody>
          <a:bodyPr/>
          <a:lstStyle/>
          <a:p>
            <a:fld id="{0075ABB2-04FF-4E56-94C4-1349020456A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37EFC-BB4E-482E-9CB5-7F808C2C758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9911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F8ACE-E9F8-4E21-A9C2-FC1BDFEE40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78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E5EB-3935-4C43-AA47-B5101C7E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4A593-516B-476E-93B7-EE3F9CE0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67B72-7AE8-46A2-9CD5-939C1472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124AB-FFAC-45CD-95D9-838C1181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711F64-7190-4054-8350-23E3664D43ED}"/>
              </a:ext>
            </a:extLst>
          </p:cNvPr>
          <p:cNvSpPr txBox="1"/>
          <p:nvPr/>
        </p:nvSpPr>
        <p:spPr>
          <a:xfrm>
            <a:off x="609600" y="1582340"/>
            <a:ext cx="93717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modern </a:t>
            </a:r>
            <a:r>
              <a:rPr lang="en-US" dirty="0" err="1"/>
              <a:t>CMake's</a:t>
            </a:r>
            <a:r>
              <a:rPr lang="en-US" dirty="0"/>
              <a:t> CMakeLists.txt is a collection of targets and properties. A target is a job of the building process or, in other words, a desired outcome. In our example, we want to build the source code into a binary executable: that's a target. Targets have properties: for example the source files required to compile the executable, the compiler options, the dependencies and so on. In </a:t>
            </a:r>
            <a:r>
              <a:rPr lang="en-US" dirty="0" err="1"/>
              <a:t>CMake</a:t>
            </a:r>
            <a:r>
              <a:rPr lang="en-US" dirty="0"/>
              <a:t> you define targets and then add the necessary properties to them.</a:t>
            </a:r>
          </a:p>
          <a:p>
            <a:endParaRPr lang="en-US" dirty="0"/>
          </a:p>
          <a:p>
            <a:r>
              <a:rPr lang="en-US" dirty="0"/>
              <a:t>Let's start off by creating the CMakeLists.txt file in the project directory, outside the </a:t>
            </a:r>
            <a:r>
              <a:rPr lang="en-US" dirty="0" err="1"/>
              <a:t>src</a:t>
            </a:r>
            <a:r>
              <a:rPr lang="en-US" dirty="0"/>
              <a:t>/ directory. The folder will look like this: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41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D3EA-2CDA-4212-BE9D-E0DDD43F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FB77A-AA00-4199-A69F-C3923A9C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Target</a:t>
            </a:r>
          </a:p>
          <a:p>
            <a:r>
              <a:rPr lang="de-DE" dirty="0"/>
              <a:t>Scope: private static share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438A6-B3C4-4B8A-838B-3424BF6A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589A7-E0C8-4879-A58A-87D191DE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AC206-2FFF-4883-BA73-CB9B8D10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05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443D-4088-482E-A3ED-D8A0CE8B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70ECB-DD85-4496-8A96-A4F670DD4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current configuration we have a hardcoded preprocessor definition: USE_NEW_AUDIO_ENGINE. Why not giving users the ability to enable it optionally while invoking </a:t>
            </a:r>
            <a:r>
              <a:rPr lang="en-US" dirty="0" err="1"/>
              <a:t>CMake</a:t>
            </a:r>
            <a:r>
              <a:rPr lang="en-US" dirty="0"/>
              <a:t>? You can do it by adding the option() command anywhere in the CMakeLists.txt file. The syntax is the following:</a:t>
            </a:r>
          </a:p>
          <a:p>
            <a:endParaRPr lang="en-US" dirty="0"/>
          </a:p>
          <a:p>
            <a:r>
              <a:rPr lang="en-US" dirty="0"/>
              <a:t>option(&lt;variable&gt; "&lt;</a:t>
            </a:r>
            <a:r>
              <a:rPr lang="en-US" dirty="0" err="1"/>
              <a:t>help_text</a:t>
            </a:r>
            <a:r>
              <a:rPr lang="en-US" dirty="0"/>
              <a:t>&gt;" [value])</a:t>
            </a:r>
          </a:p>
          <a:p>
            <a:r>
              <a:rPr lang="en-US" dirty="0"/>
              <a:t>The optional [value] can be ON or OFF. If omitted, OFF is used. This is how it would look like in our dummy project:</a:t>
            </a:r>
          </a:p>
          <a:p>
            <a:endParaRPr lang="en-US" dirty="0"/>
          </a:p>
          <a:p>
            <a:r>
              <a:rPr lang="en-US" dirty="0"/>
              <a:t>option(USE_NEW_AUDIO_ENGINE "Enable new experimental audio engine" OFF)</a:t>
            </a:r>
          </a:p>
          <a:p>
            <a:r>
              <a:rPr lang="en-US" dirty="0"/>
              <a:t>To use it, just run </a:t>
            </a:r>
            <a:r>
              <a:rPr lang="en-US" dirty="0" err="1"/>
              <a:t>CMake</a:t>
            </a:r>
            <a:r>
              <a:rPr lang="en-US" dirty="0"/>
              <a:t> as follows:</a:t>
            </a:r>
          </a:p>
          <a:p>
            <a:endParaRPr lang="en-US" dirty="0"/>
          </a:p>
          <a:p>
            <a:r>
              <a:rPr lang="en-US" dirty="0" err="1"/>
              <a:t>cmake</a:t>
            </a:r>
            <a:r>
              <a:rPr lang="en-US" dirty="0"/>
              <a:t> -DUSE_NEW_AUDIO_ENGINE=ON ..</a:t>
            </a:r>
          </a:p>
          <a:p>
            <a:r>
              <a:rPr lang="en-US" dirty="0"/>
              <a:t>or:</a:t>
            </a:r>
          </a:p>
          <a:p>
            <a:endParaRPr lang="en-US" dirty="0"/>
          </a:p>
          <a:p>
            <a:r>
              <a:rPr lang="en-US" dirty="0" err="1"/>
              <a:t>cmake</a:t>
            </a:r>
            <a:r>
              <a:rPr lang="en-US" dirty="0"/>
              <a:t> -DUSE_NEW_AUDIO_ENGINE=OFF ..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D802A-6D77-4F7B-8DAE-446850EA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DD927-9246-4E1A-A000-B31D7DBA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DA4C2-E40D-4C32-8B99-7AB4E690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92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BE3C-0B46-4EA0-955A-A5DC5B1A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Dependency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512D8-C1A2-4E66-BD08-A0C7BBDC7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Find_library</a:t>
            </a:r>
          </a:p>
          <a:p>
            <a:r>
              <a:rPr lang="de-DE" dirty="0"/>
              <a:t>Find_package</a:t>
            </a:r>
          </a:p>
          <a:p>
            <a:r>
              <a:rPr lang="de-DE" dirty="0"/>
              <a:t>externalProject</a:t>
            </a:r>
          </a:p>
          <a:p>
            <a:r>
              <a:rPr lang="de-DE"/>
              <a:t>FetchContent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A4EDE-C979-4C3F-A1E7-635B3B78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D93F5-5368-4588-96F2-4E7B07E4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1D9B7-837E-468B-8AE8-B3E0895C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91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30464-837C-4882-A5A4-3DA8925B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654A5-17E5-4B4E-9FEA-3D8A2411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6CDEAC-5F81-4E24-98B6-B618D6D1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DD54A-7E59-4115-9F86-1275F256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69F940F-70ED-439D-8276-DEA58597A8A5}"/>
              </a:ext>
            </a:extLst>
          </p:cNvPr>
          <p:cNvSpPr txBox="1"/>
          <p:nvPr/>
        </p:nvSpPr>
        <p:spPr>
          <a:xfrm>
            <a:off x="405544" y="1372070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cmake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[&lt;options&gt;] -B &lt;path-to-build&gt; [-S &lt;path-to-source&gt;]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3A244C3-0379-4418-BF3F-8C879F5A7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44" y="2395443"/>
            <a:ext cx="3372321" cy="221010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3A3419F-A75F-42AD-AE74-082132018659}"/>
              </a:ext>
            </a:extLst>
          </p:cNvPr>
          <p:cNvSpPr txBox="1"/>
          <p:nvPr/>
        </p:nvSpPr>
        <p:spPr>
          <a:xfrm>
            <a:off x="5249810" y="2395443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Windows: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generator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cmake</a:t>
            </a:r>
            <a:r>
              <a:rPr lang="de-DE" dirty="0"/>
              <a:t> .. –G ``</a:t>
            </a:r>
            <a:r>
              <a:rPr lang="de-DE" dirty="0" err="1"/>
              <a:t>MinGW</a:t>
            </a:r>
            <a:r>
              <a:rPr lang="de-DE" dirty="0"/>
              <a:t> </a:t>
            </a:r>
            <a:r>
              <a:rPr lang="de-DE" dirty="0" err="1"/>
              <a:t>Makefiles</a:t>
            </a:r>
            <a:r>
              <a:rPr lang="de-DE" dirty="0"/>
              <a:t>´´</a:t>
            </a:r>
          </a:p>
        </p:txBody>
      </p:sp>
    </p:spTree>
    <p:extLst>
      <p:ext uri="{BB962C8B-B14F-4D97-AF65-F5344CB8AC3E}">
        <p14:creationId xmlns:p14="http://schemas.microsoft.com/office/powerpoint/2010/main" val="414008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DD051-2412-4AC3-9C3D-95E5A0E0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FDDF81-0597-4A71-B6F9-8C3615F1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FD4989-1F19-4902-BE3D-696E1B2E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9ECF0A-68DC-4C79-932E-B0E5EAC1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67D0445-69D3-4846-A22E-9CD04DB1DD17}"/>
              </a:ext>
            </a:extLst>
          </p:cNvPr>
          <p:cNvSpPr/>
          <p:nvPr/>
        </p:nvSpPr>
        <p:spPr>
          <a:xfrm>
            <a:off x="1777429" y="2852934"/>
            <a:ext cx="1284269" cy="57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CMake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584A679-9ADD-41A9-B820-8D116462B8A3}"/>
              </a:ext>
            </a:extLst>
          </p:cNvPr>
          <p:cNvSpPr/>
          <p:nvPr/>
        </p:nvSpPr>
        <p:spPr>
          <a:xfrm>
            <a:off x="5161352" y="2852934"/>
            <a:ext cx="1284269" cy="57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Make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61EC4E4-E4B2-410D-BB90-47C33E4AB05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061698" y="3140967"/>
            <a:ext cx="2099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6B7004F-FD30-463E-B73C-9B887043F0BC}"/>
              </a:ext>
            </a:extLst>
          </p:cNvPr>
          <p:cNvCxnSpPr>
            <a:stCxn id="8" idx="3"/>
          </p:cNvCxnSpPr>
          <p:nvPr/>
        </p:nvCxnSpPr>
        <p:spPr>
          <a:xfrm flipV="1">
            <a:off x="6445621" y="3140966"/>
            <a:ext cx="1506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A22B942C-1EA4-46D4-B6BE-EAB4650E9925}"/>
              </a:ext>
            </a:extLst>
          </p:cNvPr>
          <p:cNvSpPr txBox="1"/>
          <p:nvPr/>
        </p:nvSpPr>
        <p:spPr>
          <a:xfrm>
            <a:off x="7331515" y="324433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.exe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81F7D05-C867-4C8B-AD47-EBE9CE8A4615}"/>
              </a:ext>
            </a:extLst>
          </p:cNvPr>
          <p:cNvSpPr txBox="1"/>
          <p:nvPr/>
        </p:nvSpPr>
        <p:spPr>
          <a:xfrm>
            <a:off x="1777429" y="3922380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https://cmake.org/cmake/help/latest/manual/cmake.1.html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86380C0-D521-4B48-87CF-96EED29CA44B}"/>
              </a:ext>
            </a:extLst>
          </p:cNvPr>
          <p:cNvSpPr txBox="1"/>
          <p:nvPr/>
        </p:nvSpPr>
        <p:spPr>
          <a:xfrm>
            <a:off x="6445621" y="1857741"/>
            <a:ext cx="1763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mingw32-make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0CFC221-E766-4AD6-91FD-5FD458FE8DDC}"/>
              </a:ext>
            </a:extLst>
          </p:cNvPr>
          <p:cNvSpPr txBox="1"/>
          <p:nvPr/>
        </p:nvSpPr>
        <p:spPr>
          <a:xfrm>
            <a:off x="2113352" y="463092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https://pabloariasal.github.io/2018/02/19/its-time-to-do-cmake-right/?fbclid=IwAR0DsInbCi7rY2xTuzP48kkvvqcTlvCTMjs0sEIgtOQzNdb36_dcm_hteRw</a:t>
            </a:r>
          </a:p>
        </p:txBody>
      </p:sp>
    </p:spTree>
    <p:extLst>
      <p:ext uri="{BB962C8B-B14F-4D97-AF65-F5344CB8AC3E}">
        <p14:creationId xmlns:p14="http://schemas.microsoft.com/office/powerpoint/2010/main" val="328428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FFB85-F59D-4B44-AA2C-B3E882E9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9354FF-E77B-43A6-B816-285A6AE14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https://hsf-training.github.io/hsf-training-cmake-webpage/06-projectstructure/index.html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D6EF8F-711E-4169-B004-A7E520BE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CB724A-0AB7-4FA3-8A46-B4876681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BD925-D2E5-4BED-8132-2938D975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4F85A19-891A-41F5-AA1F-57413DFE2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14" y="2375338"/>
            <a:ext cx="1913535" cy="37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501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Benutzerdefiniert 8">
      <a:dk1>
        <a:srgbClr val="0C0C0C"/>
      </a:dk1>
      <a:lt1>
        <a:sysClr val="window" lastClr="FFFFFF"/>
      </a:lt1>
      <a:dk2>
        <a:srgbClr val="000066"/>
      </a:dk2>
      <a:lt2>
        <a:srgbClr val="EEECE1"/>
      </a:lt2>
      <a:accent1>
        <a:srgbClr val="000066"/>
      </a:accent1>
      <a:accent2>
        <a:srgbClr val="0A0AFF"/>
      </a:accent2>
      <a:accent3>
        <a:srgbClr val="5B5BFF"/>
      </a:accent3>
      <a:accent4>
        <a:srgbClr val="ADADFF"/>
      </a:accent4>
      <a:accent5>
        <a:srgbClr val="858585"/>
      </a:accent5>
      <a:accent6>
        <a:srgbClr val="E6E6E6"/>
      </a:accent6>
      <a:hlink>
        <a:srgbClr val="0000FF"/>
      </a:hlink>
      <a:folHlink>
        <a:srgbClr val="800080"/>
      </a:folHlink>
    </a:clrScheme>
    <a:fontScheme name="Benutzerdefiniert 3">
      <a:majorFont>
        <a:latin typeface="Varela Round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Office PowerPoint</Application>
  <PresentationFormat>Breitbild</PresentationFormat>
  <Paragraphs>60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Audiowide</vt:lpstr>
      <vt:lpstr>Calibri</vt:lpstr>
      <vt:lpstr>Courier New</vt:lpstr>
      <vt:lpstr>Varela Round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  <vt:lpstr>Dependency Management</vt:lpstr>
      <vt:lpstr>PowerPoint-Präsentation</vt:lpstr>
      <vt:lpstr>PowerPoint-Präsentation</vt:lpstr>
      <vt:lpstr>Project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Bauer</dc:creator>
  <cp:lastModifiedBy>Nhan Khanh Le</cp:lastModifiedBy>
  <cp:revision>1536</cp:revision>
  <dcterms:created xsi:type="dcterms:W3CDTF">2020-01-14T10:05:56Z</dcterms:created>
  <dcterms:modified xsi:type="dcterms:W3CDTF">2024-03-19T13:14:14Z</dcterms:modified>
</cp:coreProperties>
</file>