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693" r:id="rId2"/>
    <p:sldId id="694" r:id="rId3"/>
    <p:sldId id="695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4" r:id="rId12"/>
    <p:sldId id="703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71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Khanh Le" initials="NKL" lastIdx="1" clrIdx="0">
    <p:extLst>
      <p:ext uri="{19B8F6BF-5375-455C-9EA6-DF929625EA0E}">
        <p15:presenceInfo xmlns:p15="http://schemas.microsoft.com/office/powerpoint/2012/main" userId="S-1-5-21-3755510446-4066499011-454923008-1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1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6111" autoAdjust="0"/>
  </p:normalViewPr>
  <p:slideViewPr>
    <p:cSldViewPr snapToGrid="0">
      <p:cViewPr varScale="1">
        <p:scale>
          <a:sx n="93" d="100"/>
          <a:sy n="93" d="100"/>
        </p:scale>
        <p:origin x="14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https://www.internalpointers.com/post/modern-cmake-beginner-introduction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9A25-AEB5-4154-AF71-81B8488613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https://www.youtube.com/watch?v=bsXLMQ6WgIk&amp;ab_channel=CppNow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9A25-AEB5-4154-AF71-81B8488613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4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https://stackoverflow.com/questions/53121491/what-install-command-does-in-cmake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9A25-AEB5-4154-AF71-81B84886132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209551" y="479602"/>
            <a:ext cx="4985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4338948" y="-64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209551" y="4960760"/>
            <a:ext cx="10363200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8D72FC-E2A2-4187-B847-875517D4C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12" y="333949"/>
            <a:ext cx="1725318" cy="749873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660E32-A8A8-4708-973D-D0463B7926E7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35" name="Rechteck 25">
              <a:extLst>
                <a:ext uri="{FF2B5EF4-FFF2-40B4-BE49-F238E27FC236}">
                  <a16:creationId xmlns:a16="http://schemas.microsoft.com/office/drawing/2014/main" id="{DD63F046-16C6-4EDE-AB8D-2E56905B5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Rechteck 26">
              <a:extLst>
                <a:ext uri="{FF2B5EF4-FFF2-40B4-BE49-F238E27FC236}">
                  <a16:creationId xmlns:a16="http://schemas.microsoft.com/office/drawing/2014/main" id="{6DFC6927-0B98-4806-B513-754924B36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7" name="Gerade Verbindung 19">
              <a:extLst>
                <a:ext uri="{FF2B5EF4-FFF2-40B4-BE49-F238E27FC236}">
                  <a16:creationId xmlns:a16="http://schemas.microsoft.com/office/drawing/2014/main" id="{3C9CD3C2-6710-4551-B773-5DBF1E911D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Gerade Verbindung 18">
              <a:extLst>
                <a:ext uri="{FF2B5EF4-FFF2-40B4-BE49-F238E27FC236}">
                  <a16:creationId xmlns:a16="http://schemas.microsoft.com/office/drawing/2014/main" id="{2C3A046E-05A3-4625-A6EC-E9A1BB28BC0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36B24D4-7AFD-49DA-BBBA-7F37F98E4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7257A346-D286-4B33-B9BE-CD2D123003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A5042AD-BE0C-4C54-B693-C00A927B8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52A8D32-4F5E-40DB-B79F-93E68519C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1155B71-58B2-4A28-B516-7F3B7655426C}"/>
                </a:ext>
              </a:extLst>
            </p:cNvPr>
            <p:cNvSpPr txBox="1"/>
            <p:nvPr userDrawn="1"/>
          </p:nvSpPr>
          <p:spPr>
            <a:xfrm>
              <a:off x="154056" y="2908443"/>
              <a:ext cx="2875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1CB7858-8904-4F55-B7A7-EEB95598798F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FCB5528F-D7C9-4CAF-B624-CC38C62BC2B6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5AFF025-2A73-443D-9D71-1B9AE77FA65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B52B0E-19CB-474C-81E2-8A07B21721AC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D8081F-569B-4D9E-AE6D-5AC3C901A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338948" y="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3026CBD-7F9A-4AD4-B2B7-81900A36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0759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CC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CF433-7E48-4F0B-89FC-CDEF45F138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015" y="332898"/>
            <a:ext cx="1726511" cy="75214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680732F-A9AC-45A5-8991-6E19CDFB8721}"/>
              </a:ext>
            </a:extLst>
          </p:cNvPr>
          <p:cNvSpPr txBox="1"/>
          <p:nvPr userDrawn="1"/>
        </p:nvSpPr>
        <p:spPr>
          <a:xfrm>
            <a:off x="209551" y="474205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46B87A3-0C23-487C-BB71-CC942B5E6A6B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43" name="Rechteck 25"/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Rechteck 26"/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" name="Gerade Verbindung 19"/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Gerade Verbindung 18"/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E8934FA-4EC5-42E7-B25B-A5520C4FB8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FA834FD-4625-4905-8D4F-85066F61E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CEA4267-64E3-403A-AB29-55DFF16BF8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FED2EF3-B7F3-4DC1-8E2C-D86BD12221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897139F-991E-4D2D-9709-9812AE47B0D6}"/>
                </a:ext>
              </a:extLst>
            </p:cNvPr>
            <p:cNvSpPr txBox="1"/>
            <p:nvPr userDrawn="1"/>
          </p:nvSpPr>
          <p:spPr>
            <a:xfrm>
              <a:off x="118842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C24855-1C0E-4BEF-9E36-134C57DAB511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A2487C-342A-4529-AC14-25387A08FBE5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E787CD6-D456-4802-A73A-E3E19F55633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5212EF-492A-44BF-88CD-577B2603BD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 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A947C8-2E10-4F5E-B1C3-E113FDDD8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A6C8D5-4D4D-4115-8A47-27733AC58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3" r:id="rId4"/>
    <p:sldLayoutId id="2147483664" r:id="rId5"/>
    <p:sldLayoutId id="2147483665" r:id="rId6"/>
    <p:sldLayoutId id="2147483667" r:id="rId7"/>
    <p:sldLayoutId id="2147483666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kefiletutorial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0g/cmake-examples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sf-training.github.io/hsf-training-cmake-webpage/06-projectstructure/index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A14371-38D1-4397-A204-ED7306CEF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E22109-4434-49DD-9031-2C1A178A3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4C652-E967-4E58-AC50-EC9CF3690D5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844800" cy="365125"/>
          </a:xfrm>
        </p:spPr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37EFC-BB4E-482E-9CB5-7F808C2C75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991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8ACE-E9F8-4E21-A9C2-FC1BDFEE40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8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75B9-CFAD-46F3-9192-363BD5FB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E5072-9564-48BD-8D6F-7F5A40C1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Directories</a:t>
            </a:r>
            <a:endParaRPr lang="de-DE" dirty="0"/>
          </a:p>
          <a:p>
            <a:pPr lvl="1"/>
            <a:r>
              <a:rPr lang="de-DE" dirty="0" err="1"/>
              <a:t>Sub_dir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CMakeLists.txt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Scripts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script</a:t>
            </a:r>
            <a:r>
              <a:rPr lang="de-DE" dirty="0"/>
              <a:t>&gt;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–P &lt;</a:t>
            </a:r>
            <a:r>
              <a:rPr lang="de-DE" dirty="0" err="1"/>
              <a:t>script</a:t>
            </a:r>
            <a:r>
              <a:rPr lang="de-DE" dirty="0"/>
              <a:t>&gt;.</a:t>
            </a:r>
            <a:r>
              <a:rPr lang="de-DE" dirty="0" err="1"/>
              <a:t>cmake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Modules: all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CMAKE_MODULE_PATH.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D1276-7DA1-4E42-8638-DD6F70EC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EA077-D088-4329-AA16-A2A74459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A773D7-694B-4C3D-8020-69092F1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00CD9-8E4A-461A-8928-52F20BD9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5EDD8-752E-42D5-9E2B-9F929123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FC37A-8C69-486E-ABAD-32FEE909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BD429-F6F7-4410-88E5-5FCCD9E8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B2E6C0-1D23-41E2-8A80-E18D548C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3" y="1269291"/>
            <a:ext cx="5077534" cy="5087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D835EE-628C-4429-BC2B-6F80302EA9EB}"/>
              </a:ext>
            </a:extLst>
          </p:cNvPr>
          <p:cNvSpPr txBox="1"/>
          <p:nvPr/>
        </p:nvSpPr>
        <p:spPr>
          <a:xfrm>
            <a:off x="7089169" y="2650733"/>
            <a:ext cx="2736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Forget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Add_compile_options</a:t>
            </a:r>
            <a:endParaRPr lang="de-DE" dirty="0"/>
          </a:p>
          <a:p>
            <a:r>
              <a:rPr lang="de-DE" dirty="0" err="1"/>
              <a:t>Include_directory</a:t>
            </a:r>
            <a:endParaRPr lang="de-DE" dirty="0"/>
          </a:p>
          <a:p>
            <a:r>
              <a:rPr lang="de-DE" dirty="0" err="1"/>
              <a:t>Link_directories</a:t>
            </a:r>
            <a:endParaRPr lang="de-DE" dirty="0"/>
          </a:p>
          <a:p>
            <a:r>
              <a:rPr lang="de-DE"/>
              <a:t>Link_libraries</a:t>
            </a:r>
          </a:p>
        </p:txBody>
      </p:sp>
    </p:spTree>
    <p:extLst>
      <p:ext uri="{BB962C8B-B14F-4D97-AF65-F5344CB8AC3E}">
        <p14:creationId xmlns:p14="http://schemas.microsoft.com/office/powerpoint/2010/main" val="355062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2357-A184-4849-B515-C70C1EF3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93D73-1397-40E5-9966-3D44E1A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(GLOB)?#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off CMAKE_CXX_FLAGS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manually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configure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flags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https://stackoverflow.com/questions/20746936/what-use-is-find-package-when-you-need-to-specify-cmake-module-path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7909D-CFF2-4979-BAE1-2F59FA3D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1FE64-0BF5-401E-ABB1-8FE57CC2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44B9F-927B-48BA-8588-571BF10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64C63-3C55-456E-992F-2F8517E6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6F79334-6156-457C-943A-410D01DD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53" y="1317923"/>
            <a:ext cx="6039693" cy="157184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6B082-AC0C-455C-A637-F53FDEC4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F03CA-F9CC-43E1-BF91-DE0B5A9C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CB37A-3A4F-4CE2-B1A9-EBA6C103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251F101-0083-4F6A-9EEB-C2383C75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31" y="3020199"/>
            <a:ext cx="5276491" cy="32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AA16-3B3B-4C4E-ABCC-F159B03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 a 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ADAEF-5A01-4EAD-A281-2D5517EF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find_package</a:t>
            </a:r>
            <a:r>
              <a:rPr lang="de-DE" dirty="0">
                <a:sym typeface="Wingdings" panose="05000000000000000000" pitchFamily="2" charset="2"/>
              </a:rPr>
              <a:t>(Foo)  </a:t>
            </a:r>
            <a:r>
              <a:rPr lang="de-DE" dirty="0" err="1">
                <a:sym typeface="Wingdings" panose="05000000000000000000" pitchFamily="2" charset="2"/>
              </a:rPr>
              <a:t>FindFoo.cmake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FC120-D6C2-44AF-953B-A4C4841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74DFC-7880-48D1-881F-58698F11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CDAC8-EA36-4B5A-9D94-5895EFE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9EA7DD-DBD3-4F98-8496-85B15A12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9" y="2038473"/>
            <a:ext cx="5937874" cy="37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6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442E-2FA3-47B1-A795-9AB0E414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E3724-9F6E-428E-8518-EF4A1F69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A3D3F-FF0E-4FB4-BBC5-2AF8BF94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51F30-E96E-4CDF-B985-F9A61E77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76910F-03D2-4B1F-8026-2F882254B0DE}"/>
              </a:ext>
            </a:extLst>
          </p:cNvPr>
          <p:cNvSpPr/>
          <p:nvPr/>
        </p:nvSpPr>
        <p:spPr>
          <a:xfrm>
            <a:off x="532542" y="1720137"/>
            <a:ext cx="135618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110E90-D477-438A-8801-8467AB0A414C}"/>
              </a:ext>
            </a:extLst>
          </p:cNvPr>
          <p:cNvSpPr/>
          <p:nvPr/>
        </p:nvSpPr>
        <p:spPr>
          <a:xfrm>
            <a:off x="9025277" y="2440576"/>
            <a:ext cx="135618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Library Provider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E60534-EFE1-4569-9E0C-D1DA9C11149F}"/>
              </a:ext>
            </a:extLst>
          </p:cNvPr>
          <p:cNvSpPr/>
          <p:nvPr/>
        </p:nvSpPr>
        <p:spPr>
          <a:xfrm>
            <a:off x="9456694" y="4110431"/>
            <a:ext cx="657548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E6615B9-F5E6-4BFC-97DE-93A3CFE420FA}"/>
              </a:ext>
            </a:extLst>
          </p:cNvPr>
          <p:cNvSpPr/>
          <p:nvPr/>
        </p:nvSpPr>
        <p:spPr>
          <a:xfrm>
            <a:off x="10440256" y="4110431"/>
            <a:ext cx="1142144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52A5000-862A-4480-88CE-50EB1D025507}"/>
              </a:ext>
            </a:extLst>
          </p:cNvPr>
          <p:cNvSpPr/>
          <p:nvPr/>
        </p:nvSpPr>
        <p:spPr>
          <a:xfrm>
            <a:off x="532543" y="4227602"/>
            <a:ext cx="1356189" cy="7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Cmake</a:t>
            </a:r>
            <a:r>
              <a:rPr lang="de-DE" dirty="0"/>
              <a:t> Users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408C46-3FDA-4CE7-90A5-ED042C8B3EE5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H="1" flipV="1">
            <a:off x="9703372" y="3016641"/>
            <a:ext cx="82096" cy="109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53893C-E8D2-4EC3-BA71-9EC68E6ADFB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703372" y="3016641"/>
            <a:ext cx="1307956" cy="109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9086870-DE9C-4E73-9D57-749BCFAAA7F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888731" y="2008170"/>
            <a:ext cx="7136546" cy="7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64B7F6B-8BCA-4D44-9513-3D0AC1971FDD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1888732" y="2728609"/>
            <a:ext cx="7136545" cy="185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1C8D060-7844-4E01-9BE5-C773D2BF8BB5}"/>
              </a:ext>
            </a:extLst>
          </p:cNvPr>
          <p:cNvSpPr txBox="1"/>
          <p:nvPr/>
        </p:nvSpPr>
        <p:spPr>
          <a:xfrm>
            <a:off x="2161282" y="5038255"/>
            <a:ext cx="734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Enable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Find_package</a:t>
            </a:r>
            <a:r>
              <a:rPr lang="de-DE" dirty="0">
                <a:sym typeface="Wingdings" panose="05000000000000000000" pitchFamily="2" charset="2"/>
              </a:rPr>
              <a:t>() (a </a:t>
            </a:r>
            <a:r>
              <a:rPr lang="de-DE" dirty="0" err="1">
                <a:sym typeface="Wingdings" panose="05000000000000000000" pitchFamily="2" charset="2"/>
              </a:rPr>
              <a:t>cmake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provided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provider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Find_module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self</a:t>
            </a:r>
            <a:r>
              <a:rPr lang="de-DE" dirty="0">
                <a:sym typeface="Wingdings" panose="05000000000000000000" pitchFamily="2" charset="2"/>
              </a:rPr>
              <a:t>-made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library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89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610A5-8538-4FBB-950B-236AC5C4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F6C1D-712D-4391-A08F-1714A848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89EDD-CF90-46E8-B146-77A198A9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3F559-9BB4-4D7E-9951-FE4D1BF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B1530F-D7AD-42DF-AD97-EE4FB99D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99" y="1503316"/>
            <a:ext cx="5289807" cy="48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3CA49-088E-4C16-BDCE-F81646B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80988-AF2F-4E58-99B5-02C7A5BF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.so</a:t>
            </a:r>
          </a:p>
          <a:p>
            <a:r>
              <a:rPr lang="de-DE" dirty="0"/>
              <a:t>.a</a:t>
            </a:r>
          </a:p>
          <a:p>
            <a:r>
              <a:rPr lang="de-DE" dirty="0"/>
              <a:t>.o</a:t>
            </a:r>
          </a:p>
          <a:p>
            <a:r>
              <a:rPr lang="de-DE" dirty="0"/>
              <a:t>.</a:t>
            </a:r>
            <a:r>
              <a:rPr lang="de-DE" dirty="0" err="1"/>
              <a:t>lib</a:t>
            </a:r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dll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D649B-C4D6-4F58-A6E3-EF1440FF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94270-0BC6-4BF5-AD68-F10E17A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1F6F5-64D4-45C5-AD20-51CD968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9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3764C-3DA5-4119-B7BC-B6E5D0A7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AD238-D0AC-4ED1-9BE6-DE5C140C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Debug</a:t>
            </a:r>
            <a:r>
              <a:rPr lang="de-DE" dirty="0"/>
              <a:t> </a:t>
            </a:r>
          </a:p>
          <a:p>
            <a:r>
              <a:rPr lang="de-DE" dirty="0"/>
              <a:t>Release</a:t>
            </a:r>
          </a:p>
          <a:p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10564-5FA5-4CC3-ABF5-50E45573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EA58A-CED4-44E7-80DC-2F712559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3A234-5F0A-4105-B0E5-EA3AD7CD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5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A1F20-8C86-4182-A7BF-37FE34F9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Management Requirements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5FDF905-21B1-4AB5-B936-5CCDE207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01" y="1752871"/>
            <a:ext cx="5292559" cy="16761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1F937-4FF9-49B7-AD2F-7F86214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A0D2D-5CEF-452D-9FB0-AAFEEC2D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92F07-8959-485A-976D-96393F1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E5EB-3935-4C43-AA47-B5101C7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A593-516B-476E-93B7-EE3F9CE0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7B72-7AE8-46A2-9CD5-939C14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24AB-FFAC-45CD-95D9-838C118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11F64-7190-4054-8350-23E3664D43ED}"/>
              </a:ext>
            </a:extLst>
          </p:cNvPr>
          <p:cNvSpPr txBox="1"/>
          <p:nvPr/>
        </p:nvSpPr>
        <p:spPr>
          <a:xfrm>
            <a:off x="609600" y="1582340"/>
            <a:ext cx="9371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modern </a:t>
            </a:r>
            <a:r>
              <a:rPr lang="en-US" dirty="0" err="1"/>
              <a:t>CMake's</a:t>
            </a:r>
            <a:r>
              <a:rPr lang="en-US" dirty="0"/>
              <a:t> CMakeLists.txt is a collection of targets and properties. A target is a job of the building process or, in other words, a desired outcome. In our example, we want to build the source code into a binary executable: that's a target. Targets have properties: for example the source files required to compile the executable, the compiler options, the dependencies and so on. In </a:t>
            </a:r>
            <a:r>
              <a:rPr lang="en-US" dirty="0" err="1"/>
              <a:t>CMake</a:t>
            </a:r>
            <a:r>
              <a:rPr lang="en-US" dirty="0"/>
              <a:t> you define targets and then add the necessary properties to them.</a:t>
            </a:r>
          </a:p>
          <a:p>
            <a:endParaRPr lang="en-US" dirty="0"/>
          </a:p>
          <a:p>
            <a:r>
              <a:rPr lang="en-US" dirty="0"/>
              <a:t>Let's start off by creating the CMakeLists.txt file in the project directory, outside the </a:t>
            </a:r>
            <a:r>
              <a:rPr lang="en-US" dirty="0" err="1"/>
              <a:t>src</a:t>
            </a:r>
            <a:r>
              <a:rPr lang="en-US" dirty="0"/>
              <a:t>/ directory. The folder will look like this: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E96C-0CFC-408D-A97D-E943D32F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C5DDC-1089-40C7-B20E-FED9F407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02E94-EDF2-455C-BBE9-97A784F3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1B65C-EA76-478C-B13F-33453E7F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301FC9-FECC-4C89-9BC4-DE8CF98C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0" y="1222659"/>
            <a:ext cx="758295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4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B16BD-2A80-40BD-A1EE-F0E61718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57DC3-606F-4001-B653-CA18367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D00EC-7A96-4616-90E3-CF6AD346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024FF-EC72-43FE-A0BD-76AF82A9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B10B4-C06D-46BC-9D04-92BA4555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5" y="1247866"/>
            <a:ext cx="5369958" cy="19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935F67-C9E6-4123-BDCF-340A5B5B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38819"/>
            <a:ext cx="3504141" cy="24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8D08B8F-1A45-4B8E-B858-5824F985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261" y="3946512"/>
            <a:ext cx="60960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Make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tool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that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controls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generation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executables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other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non–source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files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program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from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program’s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source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files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.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It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obtains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instructions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how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build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program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from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file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called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 </a:t>
            </a:r>
            <a:r>
              <a:rPr kumimoji="0" lang="de-DE" altLang="de-DE" sz="1200" b="0" i="0" u="sng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  <a:hlinkClick r:id="rId4"/>
              </a:rPr>
              <a:t>Makefile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other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hand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CMake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requires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 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monospace"/>
              </a:rPr>
              <a:t>CMakeLists.txt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 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file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cross-platform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Make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. This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means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that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it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works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on different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operating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systems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.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It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allows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 </a:t>
            </a:r>
            <a:r>
              <a:rPr kumimoji="0" lang="de-DE" altLang="de-DE" sz="1200" b="1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compiler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-independent </a:t>
            </a:r>
            <a:r>
              <a:rPr kumimoji="0" lang="de-DE" altLang="de-DE" sz="1200" b="1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builds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,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testing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,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packaging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, and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installation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of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ui-sans-serif"/>
              </a:rPr>
              <a:t>software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ui-sans-serif"/>
              </a:rPr>
              <a:t>.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It’s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important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note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that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CMake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produces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build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files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other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systems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however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it’s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not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build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system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itself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sans-serif"/>
              </a:rPr>
              <a:t>. 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1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E7E6-A7E1-4517-B91A-2D73C1E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EE1E-6324-43EE-94D4-DDA45C5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https://github.com/pr0g/cmake-examples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 err="1"/>
              <a:t>Dependency</a:t>
            </a:r>
            <a:r>
              <a:rPr lang="de-DE" dirty="0"/>
              <a:t> Management (</a:t>
            </a:r>
            <a:r>
              <a:rPr lang="de-DE" dirty="0" err="1"/>
              <a:t>find_module</a:t>
            </a:r>
            <a:r>
              <a:rPr lang="de-DE" dirty="0"/>
              <a:t>, </a:t>
            </a:r>
            <a:r>
              <a:rPr lang="de-DE" dirty="0" err="1"/>
              <a:t>package</a:t>
            </a:r>
            <a:r>
              <a:rPr lang="de-DE" dirty="0"/>
              <a:t>, </a:t>
            </a:r>
            <a:r>
              <a:rPr lang="de-DE" dirty="0" err="1"/>
              <a:t>fetch</a:t>
            </a:r>
            <a:r>
              <a:rPr lang="de-DE" dirty="0"/>
              <a:t>, pull …)</a:t>
            </a:r>
          </a:p>
          <a:p>
            <a:r>
              <a:rPr lang="de-DE" dirty="0"/>
              <a:t>Library Export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Scripts</a:t>
            </a:r>
          </a:p>
          <a:p>
            <a:r>
              <a:rPr lang="de-DE" dirty="0"/>
              <a:t>Guidelines and </a:t>
            </a:r>
            <a:r>
              <a:rPr lang="de-DE" dirty="0" err="1"/>
              <a:t>Principles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cmake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13869-30F2-4D88-A47D-CE62DB6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7F2359-4827-456F-9F3D-4242F00B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A44E84-27C2-4558-B608-79C57A5A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0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55281-74E3-4169-B37B-597D72C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A89D6-995A-47C4-9F90-E06A5449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https://cliutils.gitlab.io/modern-cmake/chapters/install/installing.html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07F40-6DD2-4BAE-A6F2-A1D58AB1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84C19-46DD-4AE2-A5AD-5D664424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059C9-3DEA-446A-A950-6348DDB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51F29-6D70-4850-9184-44BEEB5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2B3B5-DE3E-4E8B-BD85-54B968BD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https://bobbelderbos.com/2012/07/simple-bash-script-to-clone-remote-git-repositories/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D8AF2-4885-4CBE-9CF2-3ED2CE6A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3C3F7-6CD8-46A2-8BA6-04BEB2BD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5EB07-A588-40B6-915C-EACB9AC0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3EA-2CDA-4212-BE9D-E0DDD43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B77A-AA00-4199-A69F-C3923A9C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</a:t>
            </a:r>
          </a:p>
          <a:p>
            <a:r>
              <a:rPr lang="de-DE" dirty="0"/>
              <a:t>Scope: private static share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38A6-B3C4-4B8A-838B-3424BF6A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A7-E0C8-4879-A58A-87D191DE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206-2FFF-4883-BA73-CB9B8D1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43D-4088-482E-A3ED-D8A0CE8B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0ECB-DD85-4496-8A96-A4F670DD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current configuration we have a hardcoded preprocessor definition: USE_NEW_AUDIO_ENGINE. Why not giving users the ability to enable it optionally while invoking </a:t>
            </a:r>
            <a:r>
              <a:rPr lang="en-US" dirty="0" err="1"/>
              <a:t>CMake</a:t>
            </a:r>
            <a:r>
              <a:rPr lang="en-US" dirty="0"/>
              <a:t>? You can do it by adding the option() command anywhere in the CMakeLists.txt file. The syntax is the following:</a:t>
            </a:r>
          </a:p>
          <a:p>
            <a:endParaRPr lang="en-US" dirty="0"/>
          </a:p>
          <a:p>
            <a:r>
              <a:rPr lang="en-US" dirty="0"/>
              <a:t>option(&lt;variable&gt; "&lt;</a:t>
            </a:r>
            <a:r>
              <a:rPr lang="en-US" dirty="0" err="1"/>
              <a:t>help_text</a:t>
            </a:r>
            <a:r>
              <a:rPr lang="en-US" dirty="0"/>
              <a:t>&gt;" [value])</a:t>
            </a:r>
          </a:p>
          <a:p>
            <a:r>
              <a:rPr lang="en-US" dirty="0"/>
              <a:t>The optional [value] can be ON or OFF. If omitted, OFF is used. This is how it would look like in our dummy project:</a:t>
            </a:r>
          </a:p>
          <a:p>
            <a:endParaRPr lang="en-US" dirty="0"/>
          </a:p>
          <a:p>
            <a:r>
              <a:rPr lang="en-US" dirty="0"/>
              <a:t>option(USE_NEW_AUDIO_ENGINE "Enable new experimental audio engine" OFF)</a:t>
            </a:r>
          </a:p>
          <a:p>
            <a:r>
              <a:rPr lang="en-US" dirty="0"/>
              <a:t>To use it, just run </a:t>
            </a:r>
            <a:r>
              <a:rPr lang="en-US" dirty="0" err="1"/>
              <a:t>CMake</a:t>
            </a:r>
            <a:r>
              <a:rPr lang="en-US" dirty="0"/>
              <a:t> as follows: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-DUSE_NEW_AUDIO_ENGINE=ON ..</a:t>
            </a:r>
          </a:p>
          <a:p>
            <a:r>
              <a:rPr lang="en-US" dirty="0"/>
              <a:t>or: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-DUSE_NEW_AUDIO_ENGINE=OFF ..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802A-6D77-4F7B-8DAE-446850EA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D927-9246-4E1A-A000-B31D7DBA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A4C2-E40D-4C32-8B99-7AB4E69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2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E3C-0B46-4EA0-955A-A5DC5B1A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12D8-C1A2-4E66-BD08-A0C7BBDC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Find_library</a:t>
            </a:r>
          </a:p>
          <a:p>
            <a:r>
              <a:rPr lang="de-DE" dirty="0"/>
              <a:t>Find_package</a:t>
            </a:r>
          </a:p>
          <a:p>
            <a:r>
              <a:rPr lang="de-DE" dirty="0"/>
              <a:t>externalProject</a:t>
            </a:r>
          </a:p>
          <a:p>
            <a:r>
              <a:rPr lang="de-DE"/>
              <a:t>FetchContent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EDE-C979-4C3F-A1E7-635B3B7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93F5-5368-4588-96F2-4E7B07E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D9B7-837E-468B-8AE8-B3E0895C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1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30464-837C-4882-A5A4-3DA8925B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654A5-17E5-4B4E-9FEA-3D8A2411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CDEAC-5F81-4E24-98B6-B618D6D1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DD54A-7E59-4115-9F86-1275F25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F940F-70ED-439D-8276-DEA58597A8A5}"/>
              </a:ext>
            </a:extLst>
          </p:cNvPr>
          <p:cNvSpPr txBox="1"/>
          <p:nvPr/>
        </p:nvSpPr>
        <p:spPr>
          <a:xfrm>
            <a:off x="405544" y="137207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cmake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[&lt;options&gt;] -B &lt;path-to-build&gt; [-S &lt;path-to-source&gt;]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A244C3-0379-4418-BF3F-8C879F5A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4" y="2395443"/>
            <a:ext cx="3372321" cy="2210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3A3419F-A75F-42AD-AE74-082132018659}"/>
              </a:ext>
            </a:extLst>
          </p:cNvPr>
          <p:cNvSpPr txBox="1"/>
          <p:nvPr/>
        </p:nvSpPr>
        <p:spPr>
          <a:xfrm>
            <a:off x="5249810" y="239544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Windows: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cmake</a:t>
            </a:r>
            <a:r>
              <a:rPr lang="de-DE" dirty="0"/>
              <a:t> .. –G ``</a:t>
            </a:r>
            <a:r>
              <a:rPr lang="de-DE" dirty="0" err="1"/>
              <a:t>MinGW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´´</a:t>
            </a:r>
          </a:p>
        </p:txBody>
      </p:sp>
    </p:spTree>
    <p:extLst>
      <p:ext uri="{BB962C8B-B14F-4D97-AF65-F5344CB8AC3E}">
        <p14:creationId xmlns:p14="http://schemas.microsoft.com/office/powerpoint/2010/main" val="414008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DD051-2412-4AC3-9C3D-95E5A0E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DDF81-0597-4A71-B6F9-8C3615F1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D4989-1F19-4902-BE3D-696E1B2E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ECF0A-68DC-4C79-932E-B0E5EAC1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7D0445-69D3-4846-A22E-9CD04DB1DD17}"/>
              </a:ext>
            </a:extLst>
          </p:cNvPr>
          <p:cNvSpPr/>
          <p:nvPr/>
        </p:nvSpPr>
        <p:spPr>
          <a:xfrm>
            <a:off x="1777429" y="2852934"/>
            <a:ext cx="128426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CMake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584A679-9ADD-41A9-B820-8D116462B8A3}"/>
              </a:ext>
            </a:extLst>
          </p:cNvPr>
          <p:cNvSpPr/>
          <p:nvPr/>
        </p:nvSpPr>
        <p:spPr>
          <a:xfrm>
            <a:off x="5161352" y="2852934"/>
            <a:ext cx="1284269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Make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61EC4E4-E4B2-410D-BB90-47C33E4AB05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061698" y="3140967"/>
            <a:ext cx="20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6B7004F-FD30-463E-B73C-9B887043F0BC}"/>
              </a:ext>
            </a:extLst>
          </p:cNvPr>
          <p:cNvCxnSpPr>
            <a:stCxn id="8" idx="3"/>
          </p:cNvCxnSpPr>
          <p:nvPr/>
        </p:nvCxnSpPr>
        <p:spPr>
          <a:xfrm flipV="1">
            <a:off x="6445621" y="3140966"/>
            <a:ext cx="1506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A22B942C-1EA4-46D4-B6BE-EAB4650E9925}"/>
              </a:ext>
            </a:extLst>
          </p:cNvPr>
          <p:cNvSpPr txBox="1"/>
          <p:nvPr/>
        </p:nvSpPr>
        <p:spPr>
          <a:xfrm>
            <a:off x="7331515" y="3244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.exe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1F7D05-C867-4C8B-AD47-EBE9CE8A4615}"/>
              </a:ext>
            </a:extLst>
          </p:cNvPr>
          <p:cNvSpPr txBox="1"/>
          <p:nvPr/>
        </p:nvSpPr>
        <p:spPr>
          <a:xfrm>
            <a:off x="1777429" y="392238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https://cmake.org/cmake/help/latest/manual/cmake.1.html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6380C0-D521-4B48-87CF-96EED29CA44B}"/>
              </a:ext>
            </a:extLst>
          </p:cNvPr>
          <p:cNvSpPr txBox="1"/>
          <p:nvPr/>
        </p:nvSpPr>
        <p:spPr>
          <a:xfrm>
            <a:off x="6445621" y="1857741"/>
            <a:ext cx="176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mingw32-make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0CFC221-E766-4AD6-91FD-5FD458FE8DDC}"/>
              </a:ext>
            </a:extLst>
          </p:cNvPr>
          <p:cNvSpPr txBox="1"/>
          <p:nvPr/>
        </p:nvSpPr>
        <p:spPr>
          <a:xfrm>
            <a:off x="2113352" y="46309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https://pabloariasal.github.io/2018/02/19/its-time-to-do-cmake-right/?fbclid=IwAR0DsInbCi7rY2xTuzP48kkvvqcTlvCTMjs0sEIgtOQzNdb36_dcm_hteRw</a:t>
            </a:r>
          </a:p>
        </p:txBody>
      </p:sp>
    </p:spTree>
    <p:extLst>
      <p:ext uri="{BB962C8B-B14F-4D97-AF65-F5344CB8AC3E}">
        <p14:creationId xmlns:p14="http://schemas.microsoft.com/office/powerpoint/2010/main" val="328428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FFB85-F59D-4B44-AA2C-B3E882E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54FF-E77B-43A6-B816-285A6AE1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https://hsf-training.github.io/hsf-training-cmake-webpage/06-projectstructure/index.html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6EF8F-711E-4169-B004-A7E520BE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B724A-0AB7-4FA3-8A46-B4876681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BD925-D2E5-4BED-8132-2938D97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F85A19-891A-41F5-AA1F-57413DFE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4" y="2375338"/>
            <a:ext cx="1913535" cy="37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0E13-F496-439D-8CC3-E61B60C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01D77-827B-44D4-A520-B937A13A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https://www.youtube.com/watch?v=bsXLMQ6WgIk&amp;ab_channel=CppNow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798A1-4776-441B-9E45-851D6072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D338E9-1655-4750-B8FD-53D9CFC8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BD8D0-C527-4BE5-94BA-826E88DD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66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Breitbild</PresentationFormat>
  <Paragraphs>169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Audiowide</vt:lpstr>
      <vt:lpstr>Calibri</vt:lpstr>
      <vt:lpstr>Courier New</vt:lpstr>
      <vt:lpstr>ui-monospace</vt:lpstr>
      <vt:lpstr>ui-sans-serif</vt:lpstr>
      <vt:lpstr>Varela Round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Dependency Management</vt:lpstr>
      <vt:lpstr>PowerPoint-Präsentation</vt:lpstr>
      <vt:lpstr>PowerPoint-Präsentation</vt:lpstr>
      <vt:lpstr>Project Structure</vt:lpstr>
      <vt:lpstr>PowerPoint-Präsentation</vt:lpstr>
      <vt:lpstr>PowerPoint-Präsentation</vt:lpstr>
      <vt:lpstr>PowerPoint-Präsentation</vt:lpstr>
      <vt:lpstr>PowerPoint-Präsentation</vt:lpstr>
      <vt:lpstr>Dependency management</vt:lpstr>
      <vt:lpstr>Find a Module</vt:lpstr>
      <vt:lpstr>PowerPoint-Präsentation</vt:lpstr>
      <vt:lpstr>PowerPoint-Präsentation</vt:lpstr>
      <vt:lpstr>PowerPoint-Präsentation</vt:lpstr>
      <vt:lpstr>PowerPoint-Präsentation</vt:lpstr>
      <vt:lpstr>Package Management Requirements</vt:lpstr>
      <vt:lpstr>PowerPoint-Präsentation</vt:lpstr>
      <vt:lpstr>PowerPoint-Präsentation</vt:lpstr>
      <vt:lpstr>Examples</vt:lpstr>
      <vt:lpstr>Installing</vt:lpstr>
      <vt:lpstr>Some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Bauer</dc:creator>
  <cp:lastModifiedBy>Nhan Khanh Le</cp:lastModifiedBy>
  <cp:revision>1561</cp:revision>
  <dcterms:created xsi:type="dcterms:W3CDTF">2020-01-14T10:05:56Z</dcterms:created>
  <dcterms:modified xsi:type="dcterms:W3CDTF">2024-03-24T09:08:14Z</dcterms:modified>
</cp:coreProperties>
</file>