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8" r:id="rId2"/>
    <p:sldId id="470" r:id="rId3"/>
    <p:sldId id="420" r:id="rId4"/>
    <p:sldId id="422" r:id="rId5"/>
    <p:sldId id="446" r:id="rId6"/>
    <p:sldId id="463" r:id="rId7"/>
    <p:sldId id="476" r:id="rId8"/>
    <p:sldId id="472" r:id="rId9"/>
    <p:sldId id="473" r:id="rId10"/>
    <p:sldId id="474" r:id="rId11"/>
    <p:sldId id="475" r:id="rId12"/>
    <p:sldId id="459" r:id="rId13"/>
    <p:sldId id="453" r:id="rId14"/>
    <p:sldId id="454" r:id="rId15"/>
    <p:sldId id="460" r:id="rId16"/>
    <p:sldId id="461" r:id="rId17"/>
    <p:sldId id="462" r:id="rId18"/>
    <p:sldId id="468" r:id="rId19"/>
    <p:sldId id="423" r:id="rId20"/>
    <p:sldId id="447" r:id="rId21"/>
    <p:sldId id="448" r:id="rId22"/>
    <p:sldId id="425" r:id="rId23"/>
    <p:sldId id="427" r:id="rId24"/>
    <p:sldId id="440" r:id="rId25"/>
    <p:sldId id="450" r:id="rId26"/>
    <p:sldId id="441" r:id="rId27"/>
    <p:sldId id="442" r:id="rId28"/>
    <p:sldId id="451" r:id="rId29"/>
    <p:sldId id="467" r:id="rId30"/>
    <p:sldId id="452" r:id="rId31"/>
    <p:sldId id="469" r:id="rId32"/>
    <p:sldId id="449" r:id="rId33"/>
    <p:sldId id="434" r:id="rId34"/>
    <p:sldId id="435" r:id="rId35"/>
    <p:sldId id="436" r:id="rId36"/>
    <p:sldId id="438" r:id="rId37"/>
    <p:sldId id="437" r:id="rId38"/>
    <p:sldId id="433" r:id="rId39"/>
    <p:sldId id="464" r:id="rId40"/>
    <p:sldId id="465" r:id="rId41"/>
    <p:sldId id="466"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66" autoAdjust="0"/>
    <p:restoredTop sz="94363" autoAdjust="0"/>
  </p:normalViewPr>
  <p:slideViewPr>
    <p:cSldViewPr snapToObjects="1">
      <p:cViewPr varScale="1">
        <p:scale>
          <a:sx n="99" d="100"/>
          <a:sy n="99" d="100"/>
        </p:scale>
        <p:origin x="1064" y="176"/>
      </p:cViewPr>
      <p:guideLst>
        <p:guide orient="horz" pos="2160"/>
        <p:guide pos="2880"/>
      </p:guideLst>
    </p:cSldViewPr>
  </p:slideViewPr>
  <p:outlineViewPr>
    <p:cViewPr>
      <p:scale>
        <a:sx n="33" d="100"/>
        <a:sy n="33" d="100"/>
      </p:scale>
      <p:origin x="0" y="-11740"/>
    </p:cViewPr>
  </p:outlin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A63D24-8326-C040-B625-797DC9696D32}" type="datetimeFigureOut">
              <a:rPr lang="en-US" smtClean="0"/>
              <a:t>10/8/20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F88F39-EDB3-A846-9258-F4DE45E1AEDF}" type="slidenum">
              <a:rPr lang="en-US" smtClean="0"/>
              <a:t>‹#›</a:t>
            </a:fld>
            <a:endParaRPr lang="en-US"/>
          </a:p>
        </p:txBody>
      </p:sp>
    </p:spTree>
    <p:extLst>
      <p:ext uri="{BB962C8B-B14F-4D97-AF65-F5344CB8AC3E}">
        <p14:creationId xmlns:p14="http://schemas.microsoft.com/office/powerpoint/2010/main" val="10999980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a:t>
            </a:r>
          </a:p>
        </p:txBody>
      </p:sp>
      <p:sp>
        <p:nvSpPr>
          <p:cNvPr id="4" name="Slide Number Placeholder 3"/>
          <p:cNvSpPr>
            <a:spLocks noGrp="1"/>
          </p:cNvSpPr>
          <p:nvPr>
            <p:ph type="sldNum" sz="quarter" idx="10"/>
          </p:nvPr>
        </p:nvSpPr>
        <p:spPr/>
        <p:txBody>
          <a:bodyPr/>
          <a:lstStyle/>
          <a:p>
            <a:fld id="{15DCC211-E0E6-FC4D-90D1-B1982944D2ED}" type="slidenum">
              <a:rPr lang="en-US" smtClean="0"/>
              <a:t>1</a:t>
            </a:fld>
            <a:endParaRPr lang="en-US"/>
          </a:p>
        </p:txBody>
      </p:sp>
    </p:spTree>
    <p:extLst>
      <p:ext uri="{BB962C8B-B14F-4D97-AF65-F5344CB8AC3E}">
        <p14:creationId xmlns:p14="http://schemas.microsoft.com/office/powerpoint/2010/main" val="1567413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ＭＳ Ｐゴシック" panose="020B0600070205080204" pitchFamily="34" charset="-128"/>
              </a:defRPr>
            </a:lvl1pPr>
            <a:lvl2pPr marL="742950" indent="-285750" defTabSz="966788">
              <a:defRPr>
                <a:solidFill>
                  <a:schemeClr val="tx1"/>
                </a:solidFill>
                <a:latin typeface="Arial" panose="020B0604020202020204" pitchFamily="34" charset="0"/>
                <a:ea typeface="ＭＳ Ｐゴシック" panose="020B0600070205080204" pitchFamily="34" charset="-128"/>
              </a:defRPr>
            </a:lvl2pPr>
            <a:lvl3pPr marL="1143000" indent="-228600" defTabSz="966788">
              <a:defRPr>
                <a:solidFill>
                  <a:schemeClr val="tx1"/>
                </a:solidFill>
                <a:latin typeface="Arial" panose="020B0604020202020204" pitchFamily="34" charset="0"/>
                <a:ea typeface="ＭＳ Ｐゴシック" panose="020B0600070205080204" pitchFamily="34" charset="-128"/>
              </a:defRPr>
            </a:lvl3pPr>
            <a:lvl4pPr marL="1600200" indent="-228600" defTabSz="966788">
              <a:defRPr>
                <a:solidFill>
                  <a:schemeClr val="tx1"/>
                </a:solidFill>
                <a:latin typeface="Arial" panose="020B0604020202020204" pitchFamily="34" charset="0"/>
                <a:ea typeface="ＭＳ Ｐゴシック" panose="020B0600070205080204" pitchFamily="34" charset="-128"/>
              </a:defRPr>
            </a:lvl4pPr>
            <a:lvl5pPr marL="2057400" indent="-228600" defTabSz="966788">
              <a:defRPr>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17763DD-E989-4F07-B123-377FF6A02596}" type="slidenum">
              <a:rPr lang="en-US" altLang="en-US"/>
              <a:pPr/>
              <a:t>17</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368862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ＭＳ Ｐゴシック" panose="020B0600070205080204" pitchFamily="34" charset="-128"/>
              </a:defRPr>
            </a:lvl1pPr>
            <a:lvl2pPr marL="742950" indent="-285750" defTabSz="966788">
              <a:defRPr>
                <a:solidFill>
                  <a:schemeClr val="tx1"/>
                </a:solidFill>
                <a:latin typeface="Arial" panose="020B0604020202020204" pitchFamily="34" charset="0"/>
                <a:ea typeface="ＭＳ Ｐゴシック" panose="020B0600070205080204" pitchFamily="34" charset="-128"/>
              </a:defRPr>
            </a:lvl2pPr>
            <a:lvl3pPr marL="1143000" indent="-228600" defTabSz="966788">
              <a:defRPr>
                <a:solidFill>
                  <a:schemeClr val="tx1"/>
                </a:solidFill>
                <a:latin typeface="Arial" panose="020B0604020202020204" pitchFamily="34" charset="0"/>
                <a:ea typeface="ＭＳ Ｐゴシック" panose="020B0600070205080204" pitchFamily="34" charset="-128"/>
              </a:defRPr>
            </a:lvl3pPr>
            <a:lvl4pPr marL="1600200" indent="-228600" defTabSz="966788">
              <a:defRPr>
                <a:solidFill>
                  <a:schemeClr val="tx1"/>
                </a:solidFill>
                <a:latin typeface="Arial" panose="020B0604020202020204" pitchFamily="34" charset="0"/>
                <a:ea typeface="ＭＳ Ｐゴシック" panose="020B0600070205080204" pitchFamily="34" charset="-128"/>
              </a:defRPr>
            </a:lvl4pPr>
            <a:lvl5pPr marL="2057400" indent="-228600" defTabSz="966788">
              <a:defRPr>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17763DD-E989-4F07-B123-377FF6A02596}" type="slidenum">
              <a:rPr lang="en-US" altLang="en-US"/>
              <a:pPr/>
              <a:t>18</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577829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Consider first how we organize large amounts of written information.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One approach is to store the writing in books and store the books on shelves.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To find a book in a library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you first look up the call number of that book.</a:t>
            </a:r>
            <a:endParaRPr lang="en-US" dirty="0"/>
          </a:p>
        </p:txBody>
      </p:sp>
      <p:sp>
        <p:nvSpPr>
          <p:cNvPr id="4" name="Slide Number Placeholder 3"/>
          <p:cNvSpPr>
            <a:spLocks noGrp="1"/>
          </p:cNvSpPr>
          <p:nvPr>
            <p:ph type="sldNum" sz="quarter" idx="10"/>
          </p:nvPr>
        </p:nvSpPr>
        <p:spPr/>
        <p:txBody>
          <a:bodyPr/>
          <a:lstStyle/>
          <a:p>
            <a:fld id="{71E25283-761B-5645-8334-775948B1418A}" type="slidenum">
              <a:rPr lang="en-US" smtClean="0"/>
              <a:t>8</a:t>
            </a:fld>
            <a:endParaRPr lang="en-US"/>
          </a:p>
        </p:txBody>
      </p:sp>
    </p:spTree>
    <p:extLst>
      <p:ext uri="{BB962C8B-B14F-4D97-AF65-F5344CB8AC3E}">
        <p14:creationId xmlns:p14="http://schemas.microsoft.com/office/powerpoint/2010/main" val="943347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Once you know the call number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you can find the book by going to the appropriate section of the library.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Then, you sign out the book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and you can take it home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to read.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Now let’s consider how a computer stores larger amounts of information than be in the register file at once.</a:t>
            </a:r>
          </a:p>
        </p:txBody>
      </p:sp>
      <p:sp>
        <p:nvSpPr>
          <p:cNvPr id="4" name="Slide Number Placeholder 3"/>
          <p:cNvSpPr>
            <a:spLocks noGrp="1"/>
          </p:cNvSpPr>
          <p:nvPr>
            <p:ph type="sldNum" sz="quarter" idx="10"/>
          </p:nvPr>
        </p:nvSpPr>
        <p:spPr/>
        <p:txBody>
          <a:bodyPr/>
          <a:lstStyle/>
          <a:p>
            <a:fld id="{39F88F39-EDB3-A846-9258-F4DE45E1AEDF}" type="slidenum">
              <a:rPr lang="en-US" smtClean="0"/>
              <a:pPr/>
              <a:t>9</a:t>
            </a:fld>
            <a:endParaRPr lang="en-US"/>
          </a:p>
        </p:txBody>
      </p:sp>
    </p:spTree>
    <p:extLst>
      <p:ext uri="{BB962C8B-B14F-4D97-AF65-F5344CB8AC3E}">
        <p14:creationId xmlns:p14="http://schemas.microsoft.com/office/powerpoint/2010/main" val="1738176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Let’s look inside this laptop computer.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image on the right is a photo of the motherboard found inside this laptop computer.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highlighted portion is where the computer’s microprocessor chip is inserted.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second highlighted portion is the computer’s main memory. The main memory on today’s computers can typically store several gigabytes of data.   How does the processor access data from memory?  The answer is much like you find a book in the library.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To find the book you are interested in you start with its call number.    We will see that a computer uses a special number called an </a:t>
            </a:r>
            <a:r>
              <a:rPr lang="en-US" sz="1200" i="1" kern="1200" dirty="0">
                <a:solidFill>
                  <a:schemeClr val="tx1"/>
                </a:solidFill>
                <a:effectLst/>
                <a:latin typeface="+mn-lt"/>
                <a:ea typeface="+mn-ea"/>
                <a:cs typeface="+mn-cs"/>
              </a:rPr>
              <a:t>address</a:t>
            </a:r>
            <a:r>
              <a:rPr lang="en-US" sz="1200" kern="1200" dirty="0">
                <a:solidFill>
                  <a:schemeClr val="tx1"/>
                </a:solidFill>
                <a:effectLst/>
                <a:latin typeface="+mn-lt"/>
                <a:ea typeface="+mn-ea"/>
                <a:cs typeface="+mn-cs"/>
              </a:rPr>
              <a:t> instead of a call number.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you walk to the section of the library containing books with that call number.    Inside the computer the equivalent is to send the address to main memory over an address bus.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you find the book you were looking for.   Inside a computer the address is used to find the data the program is looking for.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you sign out and bring the books home.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Inside a computer the process is a bit different in that only an </a:t>
            </a:r>
            <a:r>
              <a:rPr lang="en-US" sz="1200" i="1" kern="1200" dirty="0">
                <a:solidFill>
                  <a:schemeClr val="tx1"/>
                </a:solidFill>
                <a:effectLst/>
                <a:latin typeface="+mn-lt"/>
                <a:ea typeface="+mn-ea"/>
                <a:cs typeface="+mn-cs"/>
              </a:rPr>
              <a:t>electronic</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copy</a:t>
            </a:r>
            <a:r>
              <a:rPr lang="en-US" sz="1200" kern="1200" dirty="0">
                <a:solidFill>
                  <a:schemeClr val="tx1"/>
                </a:solidFill>
                <a:effectLst/>
                <a:latin typeface="+mn-lt"/>
                <a:ea typeface="+mn-ea"/>
                <a:cs typeface="+mn-cs"/>
              </a:rPr>
              <a:t> of the data in main memory is made and the original copy remains in main memory.</a:t>
            </a:r>
            <a:endParaRPr lang="en-US" dirty="0"/>
          </a:p>
        </p:txBody>
      </p:sp>
      <p:sp>
        <p:nvSpPr>
          <p:cNvPr id="4" name="Slide Number Placeholder 3"/>
          <p:cNvSpPr>
            <a:spLocks noGrp="1"/>
          </p:cNvSpPr>
          <p:nvPr>
            <p:ph type="sldNum" sz="quarter" idx="10"/>
          </p:nvPr>
        </p:nvSpPr>
        <p:spPr/>
        <p:txBody>
          <a:bodyPr/>
          <a:lstStyle/>
          <a:p>
            <a:fld id="{39F88F39-EDB3-A846-9258-F4DE45E1AEDF}" type="slidenum">
              <a:rPr lang="en-US" smtClean="0"/>
              <a:pPr/>
              <a:t>10</a:t>
            </a:fld>
            <a:endParaRPr lang="en-US"/>
          </a:p>
        </p:txBody>
      </p:sp>
    </p:spTree>
    <p:extLst>
      <p:ext uri="{BB962C8B-B14F-4D97-AF65-F5344CB8AC3E}">
        <p14:creationId xmlns:p14="http://schemas.microsoft.com/office/powerpoint/2010/main" val="2032005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figure shows an abstracted view of main memory in a computer.  The main memory is on the right and is connected to the processor on the left…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using a bus… </a:t>
            </a:r>
            <a:endParaRPr lang="en-US" dirty="0"/>
          </a:p>
        </p:txBody>
      </p:sp>
      <p:sp>
        <p:nvSpPr>
          <p:cNvPr id="4" name="Slide Number Placeholder 3"/>
          <p:cNvSpPr>
            <a:spLocks noGrp="1"/>
          </p:cNvSpPr>
          <p:nvPr>
            <p:ph type="sldNum" sz="quarter" idx="10"/>
          </p:nvPr>
        </p:nvSpPr>
        <p:spPr/>
        <p:txBody>
          <a:bodyPr/>
          <a:lstStyle/>
          <a:p>
            <a:fld id="{39F88F39-EDB3-A846-9258-F4DE45E1AEDF}" type="slidenum">
              <a:rPr lang="en-US" smtClean="0"/>
              <a:pPr/>
              <a:t>11</a:t>
            </a:fld>
            <a:endParaRPr lang="en-US"/>
          </a:p>
        </p:txBody>
      </p:sp>
    </p:spTree>
    <p:extLst>
      <p:ext uri="{BB962C8B-B14F-4D97-AF65-F5344CB8AC3E}">
        <p14:creationId xmlns:p14="http://schemas.microsoft.com/office/powerpoint/2010/main" val="2085956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ＭＳ Ｐゴシック" panose="020B0600070205080204" pitchFamily="34" charset="-128"/>
              </a:defRPr>
            </a:lvl1pPr>
            <a:lvl2pPr marL="742950" indent="-285750" defTabSz="966788">
              <a:defRPr>
                <a:solidFill>
                  <a:schemeClr val="tx1"/>
                </a:solidFill>
                <a:latin typeface="Arial" panose="020B0604020202020204" pitchFamily="34" charset="0"/>
                <a:ea typeface="ＭＳ Ｐゴシック" panose="020B0600070205080204" pitchFamily="34" charset="-128"/>
              </a:defRPr>
            </a:lvl2pPr>
            <a:lvl3pPr marL="1143000" indent="-228600" defTabSz="966788">
              <a:defRPr>
                <a:solidFill>
                  <a:schemeClr val="tx1"/>
                </a:solidFill>
                <a:latin typeface="Arial" panose="020B0604020202020204" pitchFamily="34" charset="0"/>
                <a:ea typeface="ＭＳ Ｐゴシック" panose="020B0600070205080204" pitchFamily="34" charset="-128"/>
              </a:defRPr>
            </a:lvl3pPr>
            <a:lvl4pPr marL="1600200" indent="-228600" defTabSz="966788">
              <a:defRPr>
                <a:solidFill>
                  <a:schemeClr val="tx1"/>
                </a:solidFill>
                <a:latin typeface="Arial" panose="020B0604020202020204" pitchFamily="34" charset="0"/>
                <a:ea typeface="ＭＳ Ｐゴシック" panose="020B0600070205080204" pitchFamily="34" charset="-128"/>
              </a:defRPr>
            </a:lvl4pPr>
            <a:lvl5pPr marL="2057400" indent="-228600" defTabSz="966788">
              <a:defRPr>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94A728A-DBAF-4883-974D-25C74C57FD4C}" type="slidenum">
              <a:rPr lang="en-US" altLang="en-US"/>
              <a:pPr/>
              <a:t>13</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530674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ＭＳ Ｐゴシック" panose="020B0600070205080204" pitchFamily="34" charset="-128"/>
              </a:defRPr>
            </a:lvl1pPr>
            <a:lvl2pPr marL="742950" indent="-285750" defTabSz="966788">
              <a:defRPr>
                <a:solidFill>
                  <a:schemeClr val="tx1"/>
                </a:solidFill>
                <a:latin typeface="Arial" panose="020B0604020202020204" pitchFamily="34" charset="0"/>
                <a:ea typeface="ＭＳ Ｐゴシック" panose="020B0600070205080204" pitchFamily="34" charset="-128"/>
              </a:defRPr>
            </a:lvl2pPr>
            <a:lvl3pPr marL="1143000" indent="-228600" defTabSz="966788">
              <a:defRPr>
                <a:solidFill>
                  <a:schemeClr val="tx1"/>
                </a:solidFill>
                <a:latin typeface="Arial" panose="020B0604020202020204" pitchFamily="34" charset="0"/>
                <a:ea typeface="ＭＳ Ｐゴシック" panose="020B0600070205080204" pitchFamily="34" charset="-128"/>
              </a:defRPr>
            </a:lvl3pPr>
            <a:lvl4pPr marL="1600200" indent="-228600" defTabSz="966788">
              <a:defRPr>
                <a:solidFill>
                  <a:schemeClr val="tx1"/>
                </a:solidFill>
                <a:latin typeface="Arial" panose="020B0604020202020204" pitchFamily="34" charset="0"/>
                <a:ea typeface="ＭＳ Ｐゴシック" panose="020B0600070205080204" pitchFamily="34" charset="-128"/>
              </a:defRPr>
            </a:lvl4pPr>
            <a:lvl5pPr marL="2057400" indent="-228600" defTabSz="966788">
              <a:defRPr>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17763DD-E989-4F07-B123-377FF6A02596}" type="slidenum">
              <a:rPr lang="en-US" altLang="en-US"/>
              <a:pPr/>
              <a:t>14</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815232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ＭＳ Ｐゴシック" panose="020B0600070205080204" pitchFamily="34" charset="-128"/>
              </a:defRPr>
            </a:lvl1pPr>
            <a:lvl2pPr marL="742950" indent="-285750" defTabSz="966788">
              <a:defRPr>
                <a:solidFill>
                  <a:schemeClr val="tx1"/>
                </a:solidFill>
                <a:latin typeface="Arial" panose="020B0604020202020204" pitchFamily="34" charset="0"/>
                <a:ea typeface="ＭＳ Ｐゴシック" panose="020B0600070205080204" pitchFamily="34" charset="-128"/>
              </a:defRPr>
            </a:lvl2pPr>
            <a:lvl3pPr marL="1143000" indent="-228600" defTabSz="966788">
              <a:defRPr>
                <a:solidFill>
                  <a:schemeClr val="tx1"/>
                </a:solidFill>
                <a:latin typeface="Arial" panose="020B0604020202020204" pitchFamily="34" charset="0"/>
                <a:ea typeface="ＭＳ Ｐゴシック" panose="020B0600070205080204" pitchFamily="34" charset="-128"/>
              </a:defRPr>
            </a:lvl3pPr>
            <a:lvl4pPr marL="1600200" indent="-228600" defTabSz="966788">
              <a:defRPr>
                <a:solidFill>
                  <a:schemeClr val="tx1"/>
                </a:solidFill>
                <a:latin typeface="Arial" panose="020B0604020202020204" pitchFamily="34" charset="0"/>
                <a:ea typeface="ＭＳ Ｐゴシック" panose="020B0600070205080204" pitchFamily="34" charset="-128"/>
              </a:defRPr>
            </a:lvl4pPr>
            <a:lvl5pPr marL="2057400" indent="-228600" defTabSz="966788">
              <a:defRPr>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17763DD-E989-4F07-B123-377FF6A02596}" type="slidenum">
              <a:rPr lang="en-US" altLang="en-US"/>
              <a:pPr/>
              <a:t>15</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344201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ＭＳ Ｐゴシック" panose="020B0600070205080204" pitchFamily="34" charset="-128"/>
              </a:defRPr>
            </a:lvl1pPr>
            <a:lvl2pPr marL="742950" indent="-285750" defTabSz="966788">
              <a:defRPr>
                <a:solidFill>
                  <a:schemeClr val="tx1"/>
                </a:solidFill>
                <a:latin typeface="Arial" panose="020B0604020202020204" pitchFamily="34" charset="0"/>
                <a:ea typeface="ＭＳ Ｐゴシック" panose="020B0600070205080204" pitchFamily="34" charset="-128"/>
              </a:defRPr>
            </a:lvl2pPr>
            <a:lvl3pPr marL="1143000" indent="-228600" defTabSz="966788">
              <a:defRPr>
                <a:solidFill>
                  <a:schemeClr val="tx1"/>
                </a:solidFill>
                <a:latin typeface="Arial" panose="020B0604020202020204" pitchFamily="34" charset="0"/>
                <a:ea typeface="ＭＳ Ｐゴシック" panose="020B0600070205080204" pitchFamily="34" charset="-128"/>
              </a:defRPr>
            </a:lvl3pPr>
            <a:lvl4pPr marL="1600200" indent="-228600" defTabSz="966788">
              <a:defRPr>
                <a:solidFill>
                  <a:schemeClr val="tx1"/>
                </a:solidFill>
                <a:latin typeface="Arial" panose="020B0604020202020204" pitchFamily="34" charset="0"/>
                <a:ea typeface="ＭＳ Ｐゴシック" panose="020B0600070205080204" pitchFamily="34" charset="-128"/>
              </a:defRPr>
            </a:lvl4pPr>
            <a:lvl5pPr marL="2057400" indent="-228600" defTabSz="966788">
              <a:defRPr>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17763DD-E989-4F07-B123-377FF6A02596}" type="slidenum">
              <a:rPr lang="en-US" altLang="en-US"/>
              <a:pPr/>
              <a:t>16</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52687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027685-DE76-804A-A646-C5031D0FC8FD}" type="datetime1">
              <a:rPr lang="en-US" smtClean="0"/>
              <a:t>10/8/20</a:t>
            </a:fld>
            <a:endParaRPr lang="en-US"/>
          </a:p>
        </p:txBody>
      </p:sp>
      <p:sp>
        <p:nvSpPr>
          <p:cNvPr id="5" name="Footer Placeholder 4"/>
          <p:cNvSpPr>
            <a:spLocks noGrp="1"/>
          </p:cNvSpPr>
          <p:nvPr>
            <p:ph type="ftr" sz="quarter" idx="11"/>
          </p:nvPr>
        </p:nvSpPr>
        <p:spPr/>
        <p:txBody>
          <a:bodyPr/>
          <a:lstStyle/>
          <a:p>
            <a:r>
              <a:rPr lang="en-US"/>
              <a:t>(c) 2005-2012 W. J. Dally  </a:t>
            </a:r>
          </a:p>
        </p:txBody>
      </p:sp>
      <p:sp>
        <p:nvSpPr>
          <p:cNvPr id="6" name="Slide Number Placeholder 5"/>
          <p:cNvSpPr>
            <a:spLocks noGrp="1"/>
          </p:cNvSpPr>
          <p:nvPr>
            <p:ph type="sldNum" sz="quarter" idx="12"/>
          </p:nvPr>
        </p:nvSpPr>
        <p:spPr/>
        <p:txBody>
          <a:bodyPr/>
          <a:lstStyle/>
          <a:p>
            <a:fld id="{8498F53A-C161-3D49-96E1-2DF0E970DAF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4C3CE0-6AD6-9341-94B4-AE3105F642F0}" type="datetime1">
              <a:rPr lang="en-US" smtClean="0"/>
              <a:t>10/8/20</a:t>
            </a:fld>
            <a:endParaRPr lang="en-US"/>
          </a:p>
        </p:txBody>
      </p:sp>
      <p:sp>
        <p:nvSpPr>
          <p:cNvPr id="5" name="Footer Placeholder 4"/>
          <p:cNvSpPr>
            <a:spLocks noGrp="1"/>
          </p:cNvSpPr>
          <p:nvPr>
            <p:ph type="ftr" sz="quarter" idx="11"/>
          </p:nvPr>
        </p:nvSpPr>
        <p:spPr/>
        <p:txBody>
          <a:bodyPr/>
          <a:lstStyle/>
          <a:p>
            <a:r>
              <a:rPr lang="en-US"/>
              <a:t>(c) 2005-2012 W. J. Dally  </a:t>
            </a:r>
          </a:p>
        </p:txBody>
      </p:sp>
      <p:sp>
        <p:nvSpPr>
          <p:cNvPr id="6" name="Slide Number Placeholder 5"/>
          <p:cNvSpPr>
            <a:spLocks noGrp="1"/>
          </p:cNvSpPr>
          <p:nvPr>
            <p:ph type="sldNum" sz="quarter" idx="12"/>
          </p:nvPr>
        </p:nvSpPr>
        <p:spPr/>
        <p:txBody>
          <a:bodyPr/>
          <a:lstStyle/>
          <a:p>
            <a:fld id="{8498F53A-C161-3D49-96E1-2DF0E970DAF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05CC44-3FC7-E64D-8EC4-88403EEBD08D}" type="datetime1">
              <a:rPr lang="en-US" smtClean="0"/>
              <a:t>10/8/20</a:t>
            </a:fld>
            <a:endParaRPr lang="en-US"/>
          </a:p>
        </p:txBody>
      </p:sp>
      <p:sp>
        <p:nvSpPr>
          <p:cNvPr id="5" name="Footer Placeholder 4"/>
          <p:cNvSpPr>
            <a:spLocks noGrp="1"/>
          </p:cNvSpPr>
          <p:nvPr>
            <p:ph type="ftr" sz="quarter" idx="11"/>
          </p:nvPr>
        </p:nvSpPr>
        <p:spPr/>
        <p:txBody>
          <a:bodyPr/>
          <a:lstStyle/>
          <a:p>
            <a:r>
              <a:rPr lang="en-US"/>
              <a:t>(c) 2005-2012 W. J. Dally  </a:t>
            </a:r>
          </a:p>
        </p:txBody>
      </p:sp>
      <p:sp>
        <p:nvSpPr>
          <p:cNvPr id="6" name="Slide Number Placeholder 5"/>
          <p:cNvSpPr>
            <a:spLocks noGrp="1"/>
          </p:cNvSpPr>
          <p:nvPr>
            <p:ph type="sldNum" sz="quarter" idx="12"/>
          </p:nvPr>
        </p:nvSpPr>
        <p:spPr/>
        <p:txBody>
          <a:bodyPr/>
          <a:lstStyle/>
          <a:p>
            <a:fld id="{8498F53A-C161-3D49-96E1-2DF0E970DAF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bg>
      <p:bgPr>
        <a:solidFill>
          <a:schemeClr val="bg1"/>
        </a:solidFill>
        <a:effectLst/>
      </p:bgPr>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CCCF7-B0CD-6D4F-9835-393587A2B45A}" type="slidenum">
              <a:rPr lang="en-US" smtClean="0"/>
              <a:t>‹#›</a:t>
            </a:fld>
            <a:endParaRPr lang="en-US" dirty="0"/>
          </a:p>
        </p:txBody>
      </p:sp>
      <p:sp>
        <p:nvSpPr>
          <p:cNvPr id="5" name="Date Placeholder 3"/>
          <p:cNvSpPr>
            <a:spLocks noGrp="1"/>
          </p:cNvSpPr>
          <p:nvPr>
            <p:ph type="dt" sz="half" idx="2"/>
          </p:nvPr>
        </p:nvSpPr>
        <p:spPr>
          <a:xfrm>
            <a:off x="457200" y="6356350"/>
            <a:ext cx="1896946" cy="365125"/>
          </a:xfrm>
          <a:prstGeom prst="rect">
            <a:avLst/>
          </a:prstGeom>
        </p:spPr>
        <p:txBody>
          <a:bodyPr vert="horz" lIns="91440" tIns="45720" rIns="91440" bIns="45720" rtlCol="0" anchor="ctr"/>
          <a:lstStyle>
            <a:lvl1pPr algn="l">
              <a:defRPr sz="900">
                <a:solidFill>
                  <a:srgbClr val="A8B6C5"/>
                </a:solidFill>
                <a:latin typeface="Arial"/>
                <a:cs typeface="Arial"/>
              </a:defRPr>
            </a:lvl1pPr>
          </a:lstStyle>
          <a:p>
            <a:r>
              <a:rPr lang="en-US"/>
              <a:t>INTRODUCTION TO ARM</a:t>
            </a:r>
            <a:endParaRPr lang="en-US" dirty="0"/>
          </a:p>
        </p:txBody>
      </p:sp>
      <p:sp>
        <p:nvSpPr>
          <p:cNvPr id="6" name="Footer Placeholder 4"/>
          <p:cNvSpPr>
            <a:spLocks noGrp="1"/>
          </p:cNvSpPr>
          <p:nvPr>
            <p:ph type="ftr" sz="quarter" idx="3"/>
          </p:nvPr>
        </p:nvSpPr>
        <p:spPr>
          <a:xfrm>
            <a:off x="3131868" y="6350605"/>
            <a:ext cx="2895600" cy="365125"/>
          </a:xfrm>
          <a:prstGeom prst="rect">
            <a:avLst/>
          </a:prstGeom>
        </p:spPr>
        <p:txBody>
          <a:bodyPr vert="horz" lIns="91440" tIns="45720" rIns="91440" bIns="45720" rtlCol="0" anchor="ctr"/>
          <a:lstStyle>
            <a:lvl1pPr algn="l">
              <a:defRPr sz="900">
                <a:solidFill>
                  <a:srgbClr val="425B91"/>
                </a:solidFill>
                <a:latin typeface="Arial"/>
                <a:cs typeface="Arial"/>
              </a:defRPr>
            </a:lvl1pPr>
          </a:lstStyle>
          <a:p>
            <a:r>
              <a:rPr lang="en-US">
                <a:solidFill>
                  <a:srgbClr val="0C2344"/>
                </a:solidFill>
              </a:rPr>
              <a:t>SECTION 5: MEMORY</a:t>
            </a:r>
            <a:endParaRPr lang="en-US" dirty="0">
              <a:solidFill>
                <a:srgbClr val="0C2344"/>
              </a:solidFill>
            </a:endParaRPr>
          </a:p>
        </p:txBody>
      </p:sp>
    </p:spTree>
    <p:extLst>
      <p:ext uri="{BB962C8B-B14F-4D97-AF65-F5344CB8AC3E}">
        <p14:creationId xmlns:p14="http://schemas.microsoft.com/office/powerpoint/2010/main" val="212353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277A86-2984-8643-80F9-383E266D3369}" type="datetime1">
              <a:rPr lang="en-US" smtClean="0"/>
              <a:t>10/8/20</a:t>
            </a:fld>
            <a:endParaRPr lang="en-US"/>
          </a:p>
        </p:txBody>
      </p:sp>
      <p:sp>
        <p:nvSpPr>
          <p:cNvPr id="5" name="Footer Placeholder 4"/>
          <p:cNvSpPr>
            <a:spLocks noGrp="1"/>
          </p:cNvSpPr>
          <p:nvPr>
            <p:ph type="ftr" sz="quarter" idx="11"/>
          </p:nvPr>
        </p:nvSpPr>
        <p:spPr/>
        <p:txBody>
          <a:bodyPr/>
          <a:lstStyle/>
          <a:p>
            <a:r>
              <a:rPr lang="en-US"/>
              <a:t>(c) 2005-2012 W. J. Dally  </a:t>
            </a:r>
          </a:p>
        </p:txBody>
      </p:sp>
      <p:sp>
        <p:nvSpPr>
          <p:cNvPr id="6" name="Slide Number Placeholder 5"/>
          <p:cNvSpPr>
            <a:spLocks noGrp="1"/>
          </p:cNvSpPr>
          <p:nvPr>
            <p:ph type="sldNum" sz="quarter" idx="12"/>
          </p:nvPr>
        </p:nvSpPr>
        <p:spPr/>
        <p:txBody>
          <a:bodyPr/>
          <a:lstStyle/>
          <a:p>
            <a:fld id="{8498F53A-C161-3D49-96E1-2DF0E970DAF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268729-D3B6-C24D-BAD8-80235D95A73F}" type="datetime1">
              <a:rPr lang="en-US" smtClean="0"/>
              <a:t>10/8/20</a:t>
            </a:fld>
            <a:endParaRPr lang="en-US"/>
          </a:p>
        </p:txBody>
      </p:sp>
      <p:sp>
        <p:nvSpPr>
          <p:cNvPr id="5" name="Footer Placeholder 4"/>
          <p:cNvSpPr>
            <a:spLocks noGrp="1"/>
          </p:cNvSpPr>
          <p:nvPr>
            <p:ph type="ftr" sz="quarter" idx="11"/>
          </p:nvPr>
        </p:nvSpPr>
        <p:spPr/>
        <p:txBody>
          <a:bodyPr/>
          <a:lstStyle/>
          <a:p>
            <a:r>
              <a:rPr lang="en-US"/>
              <a:t>(c) 2005-2012 W. J. Dally  </a:t>
            </a:r>
          </a:p>
        </p:txBody>
      </p:sp>
      <p:sp>
        <p:nvSpPr>
          <p:cNvPr id="6" name="Slide Number Placeholder 5"/>
          <p:cNvSpPr>
            <a:spLocks noGrp="1"/>
          </p:cNvSpPr>
          <p:nvPr>
            <p:ph type="sldNum" sz="quarter" idx="12"/>
          </p:nvPr>
        </p:nvSpPr>
        <p:spPr/>
        <p:txBody>
          <a:bodyPr/>
          <a:lstStyle/>
          <a:p>
            <a:fld id="{8498F53A-C161-3D49-96E1-2DF0E970DAF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260296-5132-A843-B2DC-C245F57ACECF}" type="datetime1">
              <a:rPr lang="en-US" smtClean="0"/>
              <a:t>10/8/20</a:t>
            </a:fld>
            <a:endParaRPr lang="en-US"/>
          </a:p>
        </p:txBody>
      </p:sp>
      <p:sp>
        <p:nvSpPr>
          <p:cNvPr id="6" name="Footer Placeholder 5"/>
          <p:cNvSpPr>
            <a:spLocks noGrp="1"/>
          </p:cNvSpPr>
          <p:nvPr>
            <p:ph type="ftr" sz="quarter" idx="11"/>
          </p:nvPr>
        </p:nvSpPr>
        <p:spPr/>
        <p:txBody>
          <a:bodyPr/>
          <a:lstStyle/>
          <a:p>
            <a:r>
              <a:rPr lang="en-US"/>
              <a:t>(c) 2005-2012 W. J. Dally  </a:t>
            </a:r>
          </a:p>
        </p:txBody>
      </p:sp>
      <p:sp>
        <p:nvSpPr>
          <p:cNvPr id="7" name="Slide Number Placeholder 6"/>
          <p:cNvSpPr>
            <a:spLocks noGrp="1"/>
          </p:cNvSpPr>
          <p:nvPr>
            <p:ph type="sldNum" sz="quarter" idx="12"/>
          </p:nvPr>
        </p:nvSpPr>
        <p:spPr/>
        <p:txBody>
          <a:bodyPr/>
          <a:lstStyle/>
          <a:p>
            <a:fld id="{8498F53A-C161-3D49-96E1-2DF0E970DAF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9CB149-5B4B-E44C-9164-DDB396828EC5}" type="datetime1">
              <a:rPr lang="en-US" smtClean="0"/>
              <a:t>10/8/20</a:t>
            </a:fld>
            <a:endParaRPr lang="en-US"/>
          </a:p>
        </p:txBody>
      </p:sp>
      <p:sp>
        <p:nvSpPr>
          <p:cNvPr id="8" name="Footer Placeholder 7"/>
          <p:cNvSpPr>
            <a:spLocks noGrp="1"/>
          </p:cNvSpPr>
          <p:nvPr>
            <p:ph type="ftr" sz="quarter" idx="11"/>
          </p:nvPr>
        </p:nvSpPr>
        <p:spPr/>
        <p:txBody>
          <a:bodyPr/>
          <a:lstStyle/>
          <a:p>
            <a:r>
              <a:rPr lang="en-US"/>
              <a:t>(c) 2005-2012 W. J. Dally  </a:t>
            </a:r>
          </a:p>
        </p:txBody>
      </p:sp>
      <p:sp>
        <p:nvSpPr>
          <p:cNvPr id="9" name="Slide Number Placeholder 8"/>
          <p:cNvSpPr>
            <a:spLocks noGrp="1"/>
          </p:cNvSpPr>
          <p:nvPr>
            <p:ph type="sldNum" sz="quarter" idx="12"/>
          </p:nvPr>
        </p:nvSpPr>
        <p:spPr/>
        <p:txBody>
          <a:bodyPr/>
          <a:lstStyle/>
          <a:p>
            <a:fld id="{8498F53A-C161-3D49-96E1-2DF0E970DAF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EDBB9-CD24-2245-9C64-2F2DA98B0BEE}" type="datetime1">
              <a:rPr lang="en-US" smtClean="0"/>
              <a:t>10/8/20</a:t>
            </a:fld>
            <a:endParaRPr lang="en-US"/>
          </a:p>
        </p:txBody>
      </p:sp>
      <p:sp>
        <p:nvSpPr>
          <p:cNvPr id="4" name="Footer Placeholder 3"/>
          <p:cNvSpPr>
            <a:spLocks noGrp="1"/>
          </p:cNvSpPr>
          <p:nvPr>
            <p:ph type="ftr" sz="quarter" idx="11"/>
          </p:nvPr>
        </p:nvSpPr>
        <p:spPr/>
        <p:txBody>
          <a:bodyPr/>
          <a:lstStyle/>
          <a:p>
            <a:r>
              <a:rPr lang="en-US"/>
              <a:t>(c) 2005-2012 W. J. Dally  </a:t>
            </a:r>
          </a:p>
        </p:txBody>
      </p:sp>
      <p:sp>
        <p:nvSpPr>
          <p:cNvPr id="5" name="Slide Number Placeholder 4"/>
          <p:cNvSpPr>
            <a:spLocks noGrp="1"/>
          </p:cNvSpPr>
          <p:nvPr>
            <p:ph type="sldNum" sz="quarter" idx="12"/>
          </p:nvPr>
        </p:nvSpPr>
        <p:spPr/>
        <p:txBody>
          <a:bodyPr/>
          <a:lstStyle/>
          <a:p>
            <a:fld id="{8498F53A-C161-3D49-96E1-2DF0E970DAF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92D90-2B9C-0549-BE54-0CDFA6731A59}" type="datetime1">
              <a:rPr lang="en-US" smtClean="0"/>
              <a:t>10/8/20</a:t>
            </a:fld>
            <a:endParaRPr lang="en-US"/>
          </a:p>
        </p:txBody>
      </p:sp>
      <p:sp>
        <p:nvSpPr>
          <p:cNvPr id="3" name="Footer Placeholder 2"/>
          <p:cNvSpPr>
            <a:spLocks noGrp="1"/>
          </p:cNvSpPr>
          <p:nvPr>
            <p:ph type="ftr" sz="quarter" idx="11"/>
          </p:nvPr>
        </p:nvSpPr>
        <p:spPr/>
        <p:txBody>
          <a:bodyPr/>
          <a:lstStyle/>
          <a:p>
            <a:r>
              <a:rPr lang="en-US"/>
              <a:t>(c) 2005-2012 W. J. Dally  </a:t>
            </a:r>
          </a:p>
        </p:txBody>
      </p:sp>
      <p:sp>
        <p:nvSpPr>
          <p:cNvPr id="4" name="Slide Number Placeholder 3"/>
          <p:cNvSpPr>
            <a:spLocks noGrp="1"/>
          </p:cNvSpPr>
          <p:nvPr>
            <p:ph type="sldNum" sz="quarter" idx="12"/>
          </p:nvPr>
        </p:nvSpPr>
        <p:spPr/>
        <p:txBody>
          <a:bodyPr/>
          <a:lstStyle/>
          <a:p>
            <a:fld id="{8498F53A-C161-3D49-96E1-2DF0E970DAF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3B3B57-4CB4-0D4B-B2DD-990013EE6CBD}" type="datetime1">
              <a:rPr lang="en-US" smtClean="0"/>
              <a:t>10/8/20</a:t>
            </a:fld>
            <a:endParaRPr lang="en-US"/>
          </a:p>
        </p:txBody>
      </p:sp>
      <p:sp>
        <p:nvSpPr>
          <p:cNvPr id="6" name="Footer Placeholder 5"/>
          <p:cNvSpPr>
            <a:spLocks noGrp="1"/>
          </p:cNvSpPr>
          <p:nvPr>
            <p:ph type="ftr" sz="quarter" idx="11"/>
          </p:nvPr>
        </p:nvSpPr>
        <p:spPr/>
        <p:txBody>
          <a:bodyPr/>
          <a:lstStyle/>
          <a:p>
            <a:r>
              <a:rPr lang="en-US"/>
              <a:t>(c) 2005-2012 W. J. Dally  </a:t>
            </a:r>
          </a:p>
        </p:txBody>
      </p:sp>
      <p:sp>
        <p:nvSpPr>
          <p:cNvPr id="7" name="Slide Number Placeholder 6"/>
          <p:cNvSpPr>
            <a:spLocks noGrp="1"/>
          </p:cNvSpPr>
          <p:nvPr>
            <p:ph type="sldNum" sz="quarter" idx="12"/>
          </p:nvPr>
        </p:nvSpPr>
        <p:spPr/>
        <p:txBody>
          <a:bodyPr/>
          <a:lstStyle/>
          <a:p>
            <a:fld id="{8498F53A-C161-3D49-96E1-2DF0E970DAF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BC3B50-1771-E844-8DEB-099A6C782431}" type="datetime1">
              <a:rPr lang="en-US" smtClean="0"/>
              <a:t>10/8/20</a:t>
            </a:fld>
            <a:endParaRPr lang="en-US"/>
          </a:p>
        </p:txBody>
      </p:sp>
      <p:sp>
        <p:nvSpPr>
          <p:cNvPr id="6" name="Footer Placeholder 5"/>
          <p:cNvSpPr>
            <a:spLocks noGrp="1"/>
          </p:cNvSpPr>
          <p:nvPr>
            <p:ph type="ftr" sz="quarter" idx="11"/>
          </p:nvPr>
        </p:nvSpPr>
        <p:spPr/>
        <p:txBody>
          <a:bodyPr/>
          <a:lstStyle/>
          <a:p>
            <a:r>
              <a:rPr lang="en-US"/>
              <a:t>(c) 2005-2012 W. J. Dally  </a:t>
            </a:r>
          </a:p>
        </p:txBody>
      </p:sp>
      <p:sp>
        <p:nvSpPr>
          <p:cNvPr id="7" name="Slide Number Placeholder 6"/>
          <p:cNvSpPr>
            <a:spLocks noGrp="1"/>
          </p:cNvSpPr>
          <p:nvPr>
            <p:ph type="sldNum" sz="quarter" idx="12"/>
          </p:nvPr>
        </p:nvSpPr>
        <p:spPr/>
        <p:txBody>
          <a:bodyPr/>
          <a:lstStyle/>
          <a:p>
            <a:fld id="{8498F53A-C161-3D49-96E1-2DF0E970DAF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0E2A9-2FFE-254B-A65F-32A6DCB4BE6B}" type="datetime1">
              <a:rPr lang="en-US" smtClean="0"/>
              <a:t>10/8/20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 2005-2012 W. J. Dally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98F53A-C161-3D49-96E1-2DF0E970DAF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ry.github.io/levels/1/challenges/1" TargetMode="External"/><Relationship Id="rId2" Type="http://schemas.openxmlformats.org/officeDocument/2006/relationships/hyperlink" Target="https://youtu.be/2c3CZouKJKs" TargetMode="External"/><Relationship Id="rId1" Type="http://schemas.openxmlformats.org/officeDocument/2006/relationships/slideLayout" Target="../slideLayouts/slideLayout2.xml"/><Relationship Id="rId6" Type="http://schemas.openxmlformats.org/officeDocument/2006/relationships/hyperlink" Target="https://bitbucket.org/" TargetMode="External"/><Relationship Id="rId5" Type="http://schemas.openxmlformats.org/officeDocument/2006/relationships/hyperlink" Target="https://education.github.com/" TargetMode="External"/><Relationship Id="rId4" Type="http://schemas.openxmlformats.org/officeDocument/2006/relationships/hyperlink" Target="https://www.atlassian.com/git/tutorials"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tiff"/><Relationship Id="rId4"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0000FF">
              <a:alpha val="7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1066800"/>
            <a:ext cx="7772400" cy="3581400"/>
          </a:xfrm>
        </p:spPr>
        <p:txBody>
          <a:bodyPr>
            <a:noAutofit/>
          </a:bodyPr>
          <a:lstStyle/>
          <a:p>
            <a:r>
              <a:rPr lang="en-US" sz="3200" dirty="0">
                <a:solidFill>
                  <a:srgbClr val="FFFF00"/>
                </a:solidFill>
              </a:rPr>
              <a:t>CPEN 211: Introduction to Microcomputers</a:t>
            </a:r>
            <a:br>
              <a:rPr lang="en-US" sz="2800" dirty="0">
                <a:solidFill>
                  <a:srgbClr val="FFFF00"/>
                </a:solidFill>
              </a:rPr>
            </a:br>
            <a:br>
              <a:rPr lang="en-US" sz="2800" dirty="0">
                <a:solidFill>
                  <a:srgbClr val="FFFF00"/>
                </a:solidFill>
              </a:rPr>
            </a:br>
            <a:r>
              <a:rPr lang="en-US" sz="3600" dirty="0">
                <a:solidFill>
                  <a:srgbClr val="FFFF00"/>
                </a:solidFill>
              </a:rPr>
              <a:t>Lab 5 Introduction</a:t>
            </a:r>
            <a:endParaRPr lang="en-US" sz="3200" dirty="0">
              <a:solidFill>
                <a:srgbClr val="FFFF00"/>
              </a:solidFill>
            </a:endParaRPr>
          </a:p>
        </p:txBody>
      </p:sp>
      <p:sp>
        <p:nvSpPr>
          <p:cNvPr id="3" name="Subtitle 2"/>
          <p:cNvSpPr>
            <a:spLocks noGrp="1"/>
          </p:cNvSpPr>
          <p:nvPr>
            <p:ph type="subTitle" idx="1"/>
          </p:nvPr>
        </p:nvSpPr>
        <p:spPr>
          <a:xfrm>
            <a:off x="1371600" y="4495800"/>
            <a:ext cx="6400800" cy="1447800"/>
          </a:xfrm>
        </p:spPr>
        <p:txBody>
          <a:bodyPr>
            <a:normAutofit/>
          </a:bodyPr>
          <a:lstStyle/>
          <a:p>
            <a:r>
              <a:rPr lang="en-US" dirty="0">
                <a:solidFill>
                  <a:srgbClr val="FFFF00"/>
                </a:solidFill>
              </a:rPr>
              <a:t>Prof. Tor </a:t>
            </a:r>
            <a:r>
              <a:rPr lang="en-US" dirty="0" err="1">
                <a:solidFill>
                  <a:srgbClr val="FFFF00"/>
                </a:solidFill>
              </a:rPr>
              <a:t>Aamodt</a:t>
            </a:r>
            <a:endParaRPr lang="en-US" dirty="0">
              <a:solidFill>
                <a:srgbClr val="FFFF00"/>
              </a:solidFill>
            </a:endParaRPr>
          </a:p>
        </p:txBody>
      </p:sp>
      <p:sp>
        <p:nvSpPr>
          <p:cNvPr id="4" name="Slide Number Placeholder 3"/>
          <p:cNvSpPr>
            <a:spLocks noGrp="1"/>
          </p:cNvSpPr>
          <p:nvPr>
            <p:ph type="sldNum" sz="quarter" idx="12"/>
          </p:nvPr>
        </p:nvSpPr>
        <p:spPr/>
        <p:txBody>
          <a:bodyPr/>
          <a:lstStyle/>
          <a:p>
            <a:fld id="{8498F53A-C161-3D49-96E1-2DF0E970DAF2}"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8932"/>
            <a:ext cx="8229600" cy="1143000"/>
          </a:xfrm>
        </p:spPr>
        <p:txBody>
          <a:bodyPr>
            <a:normAutofit/>
          </a:bodyPr>
          <a:lstStyle/>
          <a:p>
            <a:r>
              <a:rPr lang="en-US" sz="2800" dirty="0"/>
              <a:t>Memory has locations and things stored in those locations;  locations are numbers; things are numbers.</a:t>
            </a:r>
          </a:p>
        </p:txBody>
      </p:sp>
      <p:sp>
        <p:nvSpPr>
          <p:cNvPr id="15" name="Slide Number Placeholder 34"/>
          <p:cNvSpPr>
            <a:spLocks noGrp="1"/>
          </p:cNvSpPr>
          <p:nvPr>
            <p:ph type="sldNum" sz="quarter" idx="4294967295"/>
          </p:nvPr>
        </p:nvSpPr>
        <p:spPr>
          <a:xfrm>
            <a:off x="6553200" y="6356350"/>
            <a:ext cx="2133600" cy="365125"/>
          </a:xfrm>
          <a:prstGeom prst="rect">
            <a:avLst/>
          </a:prstGeom>
        </p:spPr>
        <p:txBody>
          <a:bodyPr/>
          <a:lstStyle/>
          <a:p>
            <a:pPr>
              <a:defRPr/>
            </a:pPr>
            <a:fld id="{3E9E3E02-5668-3C40-A4ED-C290406CC06C}" type="slidenum">
              <a:rPr lang="en-GB" smtClean="0"/>
              <a:pPr>
                <a:defRPr/>
              </a:pPr>
              <a:t>10</a:t>
            </a:fld>
            <a:r>
              <a:rPr lang="en-GB" dirty="0"/>
              <a:t> </a:t>
            </a:r>
          </a:p>
        </p:txBody>
      </p:sp>
      <p:sp>
        <p:nvSpPr>
          <p:cNvPr id="17" name="Date Placeholder 3"/>
          <p:cNvSpPr>
            <a:spLocks noGrp="1"/>
          </p:cNvSpPr>
          <p:nvPr>
            <p:ph type="dt" sz="half" idx="4294967295"/>
          </p:nvPr>
        </p:nvSpPr>
        <p:spPr>
          <a:xfrm>
            <a:off x="457200" y="6356350"/>
            <a:ext cx="1896946" cy="365125"/>
          </a:xfrm>
          <a:prstGeom prst="rect">
            <a:avLst/>
          </a:prstGeom>
        </p:spPr>
        <p:txBody>
          <a:bodyPr/>
          <a:lstStyle/>
          <a:p>
            <a:r>
              <a:rPr lang="en-US"/>
              <a:t>INTRODUCTION TO ARM</a:t>
            </a:r>
            <a:endParaRPr lang="en-US" dirty="0"/>
          </a:p>
        </p:txBody>
      </p:sp>
      <p:sp>
        <p:nvSpPr>
          <p:cNvPr id="18" name="Footer Placeholder 4"/>
          <p:cNvSpPr>
            <a:spLocks noGrp="1"/>
          </p:cNvSpPr>
          <p:nvPr>
            <p:ph type="ftr" sz="quarter" idx="4294967295"/>
          </p:nvPr>
        </p:nvSpPr>
        <p:spPr>
          <a:xfrm>
            <a:off x="3131868" y="6350605"/>
            <a:ext cx="2895600" cy="365125"/>
          </a:xfrm>
          <a:prstGeom prst="rect">
            <a:avLst/>
          </a:prstGeom>
        </p:spPr>
        <p:txBody>
          <a:bodyPr/>
          <a:lstStyle/>
          <a:p>
            <a:r>
              <a:rPr lang="en-US" dirty="0">
                <a:solidFill>
                  <a:srgbClr val="A8B6C5"/>
                </a:solidFill>
              </a:rPr>
              <a:t>SECTION 5:</a:t>
            </a:r>
            <a:r>
              <a:rPr lang="en-US" dirty="0">
                <a:solidFill>
                  <a:srgbClr val="0C2344"/>
                </a:solidFill>
              </a:rPr>
              <a:t> </a:t>
            </a:r>
            <a:r>
              <a:rPr lang="en-US" dirty="0">
                <a:solidFill>
                  <a:srgbClr val="3F8591"/>
                </a:solidFill>
              </a:rPr>
              <a:t>MEMORY</a:t>
            </a:r>
          </a:p>
        </p:txBody>
      </p:sp>
      <p:sp>
        <p:nvSpPr>
          <p:cNvPr id="4" name="Rectangle 3"/>
          <p:cNvSpPr/>
          <p:nvPr/>
        </p:nvSpPr>
        <p:spPr>
          <a:xfrm>
            <a:off x="457200" y="5753959"/>
            <a:ext cx="2802813" cy="553998"/>
          </a:xfrm>
          <a:prstGeom prst="rect">
            <a:avLst/>
          </a:prstGeom>
        </p:spPr>
        <p:txBody>
          <a:bodyPr wrap="square">
            <a:spAutoFit/>
          </a:bodyPr>
          <a:lstStyle/>
          <a:p>
            <a:r>
              <a:rPr lang="en-US" sz="1000" dirty="0">
                <a:solidFill>
                  <a:schemeClr val="bg1">
                    <a:lumMod val="50000"/>
                  </a:schemeClr>
                </a:solidFill>
              </a:rPr>
              <a:t>[Source: http://electronics360.globalspec.com/article/3610/asus-eeepc-2gsurf-bk-notebook-computer-teardown]</a:t>
            </a: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0013" y="1845733"/>
            <a:ext cx="5599650" cy="4407466"/>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507" y="1794533"/>
            <a:ext cx="5810694" cy="3873796"/>
          </a:xfrm>
          <a:prstGeom prst="rect">
            <a:avLst/>
          </a:prstGeom>
        </p:spPr>
      </p:pic>
      <p:sp>
        <p:nvSpPr>
          <p:cNvPr id="21" name="Rounded Rectangle 20"/>
          <p:cNvSpPr/>
          <p:nvPr/>
        </p:nvSpPr>
        <p:spPr>
          <a:xfrm>
            <a:off x="7211636" y="3703263"/>
            <a:ext cx="961754" cy="899274"/>
          </a:xfrm>
          <a:prstGeom prst="round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5498014" y="4705601"/>
            <a:ext cx="1729372" cy="670550"/>
          </a:xfrm>
          <a:prstGeom prst="round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 name="Group 22"/>
          <p:cNvGrpSpPr/>
          <p:nvPr/>
        </p:nvGrpSpPr>
        <p:grpSpPr>
          <a:xfrm>
            <a:off x="6434834" y="1929763"/>
            <a:ext cx="1893436" cy="2980676"/>
            <a:chOff x="6338690" y="1778411"/>
            <a:chExt cx="2085723" cy="3283380"/>
          </a:xfrm>
        </p:grpSpPr>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338690" y="1778411"/>
              <a:ext cx="1953020" cy="1953020"/>
            </a:xfrm>
            <a:prstGeom prst="rect">
              <a:avLst/>
            </a:prstGeom>
          </p:spPr>
        </p:pic>
        <p:sp>
          <p:nvSpPr>
            <p:cNvPr id="25" name="TextBox 24"/>
            <p:cNvSpPr txBox="1"/>
            <p:nvPr/>
          </p:nvSpPr>
          <p:spPr>
            <a:xfrm rot="5045802">
              <a:off x="7009019" y="3646397"/>
              <a:ext cx="1907458" cy="9233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latin typeface="Times New Roman" panose="02020603050405020304" pitchFamily="18" charset="0"/>
                  <a:cs typeface="Times New Roman" panose="02020603050405020304" pitchFamily="18" charset="0"/>
                </a:rPr>
                <a:t>JX 4084 A68 A7,</a:t>
              </a:r>
            </a:p>
            <a:p>
              <a:r>
                <a:rPr lang="en-US" dirty="0">
                  <a:latin typeface="Times New Roman" panose="02020603050405020304" pitchFamily="18" charset="0"/>
                  <a:cs typeface="Times New Roman" panose="02020603050405020304" pitchFamily="18" charset="0"/>
                </a:rPr>
                <a:t>JX 4084 A5 S3,</a:t>
              </a:r>
            </a:p>
            <a:p>
              <a:r>
                <a:rPr lang="en-US" dirty="0">
                  <a:latin typeface="Times New Roman" panose="02020603050405020304" pitchFamily="18" charset="0"/>
                  <a:cs typeface="Times New Roman" panose="02020603050405020304" pitchFamily="18" charset="0"/>
                </a:rPr>
                <a:t>…</a:t>
              </a:r>
            </a:p>
          </p:txBody>
        </p:sp>
      </p:gr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68431" y="4190937"/>
            <a:ext cx="1005132" cy="1499424"/>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69236" y="3614662"/>
            <a:ext cx="1789668" cy="2113780"/>
          </a:xfrm>
          <a:prstGeom prst="rect">
            <a:avLst/>
          </a:prstGeom>
        </p:spPr>
      </p:pic>
    </p:spTree>
    <p:extLst>
      <p:ext uri="{BB962C8B-B14F-4D97-AF65-F5344CB8AC3E}">
        <p14:creationId xmlns:p14="http://schemas.microsoft.com/office/powerpoint/2010/main" val="1313629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0"/>
                                        </p:tgtEl>
                                      </p:cBhvr>
                                      <p:by x="50000" y="50000"/>
                                    </p:animScale>
                                  </p:childTnLst>
                                </p:cTn>
                              </p:par>
                              <p:par>
                                <p:cTn id="7" presetID="42" presetClass="path" presetSubtype="0" accel="50000" decel="50000" fill="hold" nodeType="withEffect">
                                  <p:stCondLst>
                                    <p:cond delay="0"/>
                                  </p:stCondLst>
                                  <p:childTnLst>
                                    <p:animMotion origin="layout" path="M 2.22222E-6 -2.96296E-6 L -0.22986 -0.18865 " pathEditMode="relative" rAng="0" ptsTypes="AA">
                                      <p:cBhvr>
                                        <p:cTn id="8" dur="2000" fill="hold"/>
                                        <p:tgtEl>
                                          <p:spTgt spid="20"/>
                                        </p:tgtEl>
                                        <p:attrNameLst>
                                          <p:attrName>ppt_x</p:attrName>
                                          <p:attrName>ppt_y</p:attrName>
                                        </p:attrNameLst>
                                      </p:cBhvr>
                                      <p:rCtr x="-11493" y="-9444"/>
                                    </p:animMotion>
                                  </p:childTnLst>
                                </p:cTn>
                              </p:par>
                            </p:childTnLst>
                          </p:cTn>
                        </p:par>
                        <p:par>
                          <p:cTn id="9" fill="hold">
                            <p:stCondLst>
                              <p:cond delay="2000"/>
                            </p:stCondLst>
                            <p:childTnLst>
                              <p:par>
                                <p:cTn id="10" presetID="1" presetClass="entr" presetSubtype="0"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1.66667E-6 -1.11111E-6 L -0.20833 0.25417 " pathEditMode="relative" rAng="0" ptsTypes="AA">
                                      <p:cBhvr>
                                        <p:cTn id="27" dur="2000" fill="hold"/>
                                        <p:tgtEl>
                                          <p:spTgt spid="23"/>
                                        </p:tgtEl>
                                        <p:attrNameLst>
                                          <p:attrName>ppt_x</p:attrName>
                                          <p:attrName>ppt_y</p:attrName>
                                        </p:attrNameLst>
                                      </p:cBhvr>
                                      <p:rCtr x="-10417" y="12708"/>
                                    </p:animMotion>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childTnLst>
                                </p:cTn>
                              </p:par>
                              <p:par>
                                <p:cTn id="32" presetID="1" presetClass="exit" presetSubtype="0" fill="hold" nodeType="withEffect">
                                  <p:stCondLst>
                                    <p:cond delay="0"/>
                                  </p:stCondLst>
                                  <p:childTnLst>
                                    <p:set>
                                      <p:cBhvr>
                                        <p:cTn id="33" dur="1" fill="hold">
                                          <p:stCondLst>
                                            <p:cond delay="0"/>
                                          </p:stCondLst>
                                        </p:cTn>
                                        <p:tgtEl>
                                          <p:spTgt spid="2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nodeType="clickEffect">
                                  <p:stCondLst>
                                    <p:cond delay="0"/>
                                  </p:stCondLst>
                                  <p:childTnLst>
                                    <p:animMotion origin="layout" path="M -4.44444E-6 1.48148E-6 L 0.17309 -0.19167 " pathEditMode="relative" rAng="0" ptsTypes="AA">
                                      <p:cBhvr>
                                        <p:cTn id="37" dur="2000" fill="hold"/>
                                        <p:tgtEl>
                                          <p:spTgt spid="27"/>
                                        </p:tgtEl>
                                        <p:attrNameLst>
                                          <p:attrName>ppt_x</p:attrName>
                                          <p:attrName>ppt_y</p:attrName>
                                        </p:attrNameLst>
                                      </p:cBhvr>
                                      <p:rCtr x="8646" y="-9583"/>
                                    </p:animMotion>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a:t>
            </a:r>
          </a:p>
        </p:txBody>
      </p:sp>
      <p:sp>
        <p:nvSpPr>
          <p:cNvPr id="6" name="Slide Number Placeholder 34"/>
          <p:cNvSpPr>
            <a:spLocks noGrp="1"/>
          </p:cNvSpPr>
          <p:nvPr>
            <p:ph type="sldNum" sz="quarter" idx="4294967295"/>
          </p:nvPr>
        </p:nvSpPr>
        <p:spPr>
          <a:xfrm>
            <a:off x="6553200" y="6356350"/>
            <a:ext cx="2133600" cy="365125"/>
          </a:xfrm>
          <a:prstGeom prst="rect">
            <a:avLst/>
          </a:prstGeom>
        </p:spPr>
        <p:txBody>
          <a:bodyPr/>
          <a:lstStyle/>
          <a:p>
            <a:pPr>
              <a:defRPr/>
            </a:pPr>
            <a:fld id="{3E9E3E02-5668-3C40-A4ED-C290406CC06C}" type="slidenum">
              <a:rPr lang="en-GB" smtClean="0"/>
              <a:pPr>
                <a:defRPr/>
              </a:pPr>
              <a:t>11</a:t>
            </a:fld>
            <a:r>
              <a:rPr lang="en-GB" dirty="0"/>
              <a:t> </a:t>
            </a:r>
          </a:p>
        </p:txBody>
      </p:sp>
      <p:sp>
        <p:nvSpPr>
          <p:cNvPr id="7" name="Date Placeholder 3"/>
          <p:cNvSpPr>
            <a:spLocks noGrp="1"/>
          </p:cNvSpPr>
          <p:nvPr>
            <p:ph type="dt" sz="half" idx="4294967295"/>
          </p:nvPr>
        </p:nvSpPr>
        <p:spPr>
          <a:xfrm>
            <a:off x="457200" y="6356350"/>
            <a:ext cx="1896946" cy="365125"/>
          </a:xfrm>
          <a:prstGeom prst="rect">
            <a:avLst/>
          </a:prstGeom>
        </p:spPr>
        <p:txBody>
          <a:bodyPr/>
          <a:lstStyle/>
          <a:p>
            <a:r>
              <a:rPr lang="en-US"/>
              <a:t>INTRODUCTION TO ARM</a:t>
            </a:r>
            <a:endParaRPr lang="en-US" dirty="0"/>
          </a:p>
        </p:txBody>
      </p:sp>
      <p:sp>
        <p:nvSpPr>
          <p:cNvPr id="8" name="Footer Placeholder 4"/>
          <p:cNvSpPr>
            <a:spLocks noGrp="1"/>
          </p:cNvSpPr>
          <p:nvPr>
            <p:ph type="ftr" sz="quarter" idx="4294967295"/>
          </p:nvPr>
        </p:nvSpPr>
        <p:spPr>
          <a:xfrm>
            <a:off x="3131868" y="6350605"/>
            <a:ext cx="2895600" cy="365125"/>
          </a:xfrm>
          <a:prstGeom prst="rect">
            <a:avLst/>
          </a:prstGeom>
        </p:spPr>
        <p:txBody>
          <a:bodyPr/>
          <a:lstStyle/>
          <a:p>
            <a:r>
              <a:rPr lang="en-US" dirty="0">
                <a:solidFill>
                  <a:srgbClr val="A8B6C5"/>
                </a:solidFill>
              </a:rPr>
              <a:t>SECTION 5:</a:t>
            </a:r>
            <a:r>
              <a:rPr lang="en-US" dirty="0">
                <a:solidFill>
                  <a:srgbClr val="0C2344"/>
                </a:solidFill>
              </a:rPr>
              <a:t> </a:t>
            </a:r>
            <a:r>
              <a:rPr lang="en-US" dirty="0">
                <a:solidFill>
                  <a:srgbClr val="3F8591"/>
                </a:solidFill>
              </a:rPr>
              <a:t>MEMORY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371600"/>
            <a:ext cx="5791200" cy="4126538"/>
          </a:xfrm>
          <a:prstGeom prst="rect">
            <a:avLst/>
          </a:prstGeom>
        </p:spPr>
      </p:pic>
    </p:spTree>
    <p:extLst>
      <p:ext uri="{BB962C8B-B14F-4D97-AF65-F5344CB8AC3E}">
        <p14:creationId xmlns:p14="http://schemas.microsoft.com/office/powerpoint/2010/main" val="49205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File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981200"/>
            <a:ext cx="6289240" cy="3657600"/>
          </a:xfrm>
          <a:prstGeom prst="rect">
            <a:avLst/>
          </a:prstGeom>
        </p:spPr>
      </p:pic>
      <p:sp>
        <p:nvSpPr>
          <p:cNvPr id="3" name="Slide Number Placeholder 2"/>
          <p:cNvSpPr>
            <a:spLocks noGrp="1"/>
          </p:cNvSpPr>
          <p:nvPr>
            <p:ph type="sldNum" sz="quarter" idx="12"/>
          </p:nvPr>
        </p:nvSpPr>
        <p:spPr/>
        <p:txBody>
          <a:bodyPr/>
          <a:lstStyle/>
          <a:p>
            <a:fld id="{8498F53A-C161-3D49-96E1-2DF0E970DAF2}" type="slidenum">
              <a:rPr lang="en-US" smtClean="0"/>
              <a:t>12</a:t>
            </a:fld>
            <a:endParaRPr lang="en-US"/>
          </a:p>
        </p:txBody>
      </p:sp>
    </p:spTree>
    <p:extLst>
      <p:ext uri="{BB962C8B-B14F-4D97-AF65-F5344CB8AC3E}">
        <p14:creationId xmlns:p14="http://schemas.microsoft.com/office/powerpoint/2010/main" val="2248565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type="body" idx="1"/>
          </p:nvPr>
        </p:nvSpPr>
        <p:spPr>
          <a:xfrm>
            <a:off x="228600" y="1493837"/>
            <a:ext cx="9144000" cy="4525963"/>
          </a:xfrm>
        </p:spPr>
        <p:txBody>
          <a:bodyPr>
            <a:normAutofit/>
          </a:bodyPr>
          <a:lstStyle/>
          <a:p>
            <a:pPr marL="0" indent="0" eaLnBrk="1" hangingPunct="1">
              <a:buNone/>
            </a:pPr>
            <a:r>
              <a:rPr lang="en-US" altLang="en-US" sz="2400" dirty="0">
                <a:cs typeface="Comic Sans MS" panose="030F0702030302020204" pitchFamily="66" charset="0"/>
              </a:rPr>
              <a:t>Contains eight 16-bit registers</a:t>
            </a:r>
          </a:p>
          <a:p>
            <a:pPr marL="0" indent="0" eaLnBrk="1" hangingPunct="1">
              <a:buNone/>
            </a:pPr>
            <a:r>
              <a:rPr lang="en-US" altLang="en-US" sz="2400" dirty="0">
                <a:cs typeface="Comic Sans MS" panose="030F0702030302020204" pitchFamily="66" charset="0"/>
              </a:rPr>
              <a:t>To read a register:</a:t>
            </a:r>
          </a:p>
          <a:p>
            <a:pPr marL="0" indent="0" eaLnBrk="1" hangingPunct="1">
              <a:buNone/>
            </a:pPr>
            <a:r>
              <a:rPr lang="en-US" altLang="en-US" sz="2400" dirty="0">
                <a:cs typeface="Comic Sans MS" panose="030F0702030302020204" pitchFamily="66" charset="0"/>
              </a:rPr>
              <a:t>	Put the register number on the </a:t>
            </a:r>
            <a:r>
              <a:rPr lang="en-US" altLang="en-US" sz="2400" dirty="0" err="1">
                <a:cs typeface="Comic Sans MS" panose="030F0702030302020204" pitchFamily="66" charset="0"/>
              </a:rPr>
              <a:t>readnum</a:t>
            </a:r>
            <a:r>
              <a:rPr lang="en-US" altLang="en-US" sz="2400" dirty="0">
                <a:cs typeface="Comic Sans MS" panose="030F0702030302020204" pitchFamily="66" charset="0"/>
              </a:rPr>
              <a:t> control signal (3 bits)</a:t>
            </a:r>
          </a:p>
          <a:p>
            <a:pPr marL="0" indent="0" eaLnBrk="1" hangingPunct="1">
              <a:buNone/>
            </a:pPr>
            <a:r>
              <a:rPr lang="en-US" altLang="en-US" sz="2400" dirty="0">
                <a:cs typeface="Comic Sans MS" panose="030F0702030302020204" pitchFamily="66" charset="0"/>
              </a:rPr>
              <a:t>	The value in the selected register will be driven on the output bus</a:t>
            </a:r>
          </a:p>
          <a:p>
            <a:pPr marL="0" indent="0" eaLnBrk="1" hangingPunct="1">
              <a:buNone/>
            </a:pPr>
            <a:r>
              <a:rPr lang="en-US" altLang="en-US" sz="2400" dirty="0">
                <a:cs typeface="Comic Sans MS" panose="030F0702030302020204" pitchFamily="66" charset="0"/>
              </a:rPr>
              <a:t>		(not aligned to the clock at all)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48200"/>
            <a:ext cx="9144000" cy="2201359"/>
          </a:xfrm>
          <a:prstGeom prst="rect">
            <a:avLst/>
          </a:prstGeom>
        </p:spPr>
      </p:pic>
      <p:sp>
        <p:nvSpPr>
          <p:cNvPr id="11" name="Title 1"/>
          <p:cNvSpPr>
            <a:spLocks noGrp="1"/>
          </p:cNvSpPr>
          <p:nvPr>
            <p:ph type="title"/>
          </p:nvPr>
        </p:nvSpPr>
        <p:spPr>
          <a:xfrm>
            <a:off x="457200" y="-152400"/>
            <a:ext cx="8229600" cy="1143000"/>
          </a:xfrm>
        </p:spPr>
        <p:txBody>
          <a:bodyPr/>
          <a:lstStyle/>
          <a:p>
            <a:r>
              <a:rPr lang="en-US" dirty="0"/>
              <a:t>Register File</a:t>
            </a:r>
          </a:p>
        </p:txBody>
      </p:sp>
      <p:sp>
        <p:nvSpPr>
          <p:cNvPr id="3" name="Slide Number Placeholder 2"/>
          <p:cNvSpPr>
            <a:spLocks noGrp="1"/>
          </p:cNvSpPr>
          <p:nvPr>
            <p:ph type="sldNum" sz="quarter" idx="12"/>
          </p:nvPr>
        </p:nvSpPr>
        <p:spPr/>
        <p:txBody>
          <a:bodyPr/>
          <a:lstStyle/>
          <a:p>
            <a:fld id="{8498F53A-C161-3D49-96E1-2DF0E970DAF2}" type="slidenum">
              <a:rPr lang="en-US" smtClean="0"/>
              <a:t>13</a:t>
            </a:fld>
            <a:endParaRPr lang="en-US"/>
          </a:p>
        </p:txBody>
      </p:sp>
    </p:spTree>
    <p:extLst>
      <p:ext uri="{BB962C8B-B14F-4D97-AF65-F5344CB8AC3E}">
        <p14:creationId xmlns:p14="http://schemas.microsoft.com/office/powerpoint/2010/main" val="2867927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641"/>
            <a:ext cx="9144000" cy="2201359"/>
          </a:xfrm>
          <a:prstGeom prst="rect">
            <a:avLst/>
          </a:prstGeom>
        </p:spPr>
      </p:pic>
      <p:sp>
        <p:nvSpPr>
          <p:cNvPr id="14" name="Title 1"/>
          <p:cNvSpPr>
            <a:spLocks noGrp="1"/>
          </p:cNvSpPr>
          <p:nvPr>
            <p:ph type="title"/>
          </p:nvPr>
        </p:nvSpPr>
        <p:spPr>
          <a:xfrm>
            <a:off x="457200" y="-152400"/>
            <a:ext cx="8229600" cy="1143000"/>
          </a:xfrm>
        </p:spPr>
        <p:txBody>
          <a:bodyPr/>
          <a:lstStyle/>
          <a:p>
            <a:r>
              <a:rPr lang="en-US" dirty="0"/>
              <a:t>Register File</a:t>
            </a:r>
          </a:p>
        </p:txBody>
      </p:sp>
      <p:sp>
        <p:nvSpPr>
          <p:cNvPr id="2" name="Slide Number Placeholder 1"/>
          <p:cNvSpPr>
            <a:spLocks noGrp="1"/>
          </p:cNvSpPr>
          <p:nvPr>
            <p:ph type="sldNum" sz="quarter" idx="12"/>
          </p:nvPr>
        </p:nvSpPr>
        <p:spPr/>
        <p:txBody>
          <a:bodyPr/>
          <a:lstStyle/>
          <a:p>
            <a:fld id="{8498F53A-C161-3D49-96E1-2DF0E970DAF2}" type="slidenum">
              <a:rPr lang="en-US" smtClean="0"/>
              <a:t>14</a:t>
            </a:fld>
            <a:endParaRPr lang="en-US"/>
          </a:p>
        </p:txBody>
      </p:sp>
      <p:sp>
        <p:nvSpPr>
          <p:cNvPr id="6" name="Rectangle 3"/>
          <p:cNvSpPr txBox="1">
            <a:spLocks noChangeArrowheads="1"/>
          </p:cNvSpPr>
          <p:nvPr/>
        </p:nvSpPr>
        <p:spPr>
          <a:xfrm>
            <a:off x="228600" y="745055"/>
            <a:ext cx="90678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altLang="en-US" sz="2400" dirty="0">
                <a:cs typeface="Comic Sans MS" panose="030F0702030302020204" pitchFamily="66" charset="0"/>
              </a:rPr>
              <a:t>Writing to the register file?</a:t>
            </a:r>
          </a:p>
          <a:p>
            <a:pPr marL="0" indent="0">
              <a:buFont typeface="Arial"/>
              <a:buNone/>
            </a:pPr>
            <a:r>
              <a:rPr lang="en-US" altLang="en-US" sz="2400" dirty="0">
                <a:cs typeface="Comic Sans MS" panose="030F0702030302020204" pitchFamily="66" charset="0"/>
              </a:rPr>
              <a:t>	</a:t>
            </a:r>
            <a:endParaRPr lang="en-US" altLang="en-US" sz="2400" dirty="0">
              <a:latin typeface="Comic Sans MS" panose="030F0702030302020204" pitchFamily="66" charset="0"/>
              <a:cs typeface="Comic Sans MS" panose="030F0702030302020204" pitchFamily="66" charset="0"/>
            </a:endParaRPr>
          </a:p>
          <a:p>
            <a:pPr marL="0" indent="0">
              <a:buFont typeface="Arial"/>
              <a:buNone/>
            </a:pPr>
            <a:endParaRPr lang="en-US" altLang="en-US" sz="2400" dirty="0">
              <a:latin typeface="Comic Sans MS" panose="030F0702030302020204" pitchFamily="66" charset="0"/>
              <a:cs typeface="Comic Sans MS" panose="030F0702030302020204" pitchFamily="66" charset="0"/>
            </a:endParaRPr>
          </a:p>
        </p:txBody>
      </p:sp>
    </p:spTree>
    <p:extLst>
      <p:ext uri="{BB962C8B-B14F-4D97-AF65-F5344CB8AC3E}">
        <p14:creationId xmlns:p14="http://schemas.microsoft.com/office/powerpoint/2010/main" val="2883185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641"/>
            <a:ext cx="9144000" cy="2201359"/>
          </a:xfrm>
          <a:prstGeom prst="rect">
            <a:avLst/>
          </a:prstGeom>
        </p:spPr>
      </p:pic>
      <p:sp>
        <p:nvSpPr>
          <p:cNvPr id="9" name="Rectangle 3"/>
          <p:cNvSpPr txBox="1">
            <a:spLocks noChangeArrowheads="1"/>
          </p:cNvSpPr>
          <p:nvPr/>
        </p:nvSpPr>
        <p:spPr>
          <a:xfrm>
            <a:off x="228600" y="745055"/>
            <a:ext cx="90678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altLang="en-US" sz="2400" dirty="0">
                <a:cs typeface="Comic Sans MS" panose="030F0702030302020204" pitchFamily="66" charset="0"/>
              </a:rPr>
              <a:t>Writing to the register file…</a:t>
            </a:r>
          </a:p>
          <a:p>
            <a:pPr marL="0" indent="0">
              <a:buFont typeface="Arial"/>
              <a:buNone/>
            </a:pPr>
            <a:r>
              <a:rPr lang="en-US" altLang="en-US" sz="2400" dirty="0">
                <a:cs typeface="Comic Sans MS" panose="030F0702030302020204" pitchFamily="66" charset="0"/>
              </a:rPr>
              <a:t>	</a:t>
            </a:r>
            <a:r>
              <a:rPr lang="en-US" altLang="en-US" sz="2400" b="1" dirty="0">
                <a:cs typeface="Comic Sans MS" panose="030F0702030302020204" pitchFamily="66" charset="0"/>
              </a:rPr>
              <a:t>When?</a:t>
            </a:r>
            <a:r>
              <a:rPr lang="en-US" altLang="en-US" sz="2400" dirty="0">
                <a:cs typeface="Comic Sans MS" panose="030F0702030302020204" pitchFamily="66" charset="0"/>
              </a:rPr>
              <a:t>  Write data into the register file on rising edge of clk.</a:t>
            </a:r>
          </a:p>
          <a:p>
            <a:pPr marL="0" indent="0">
              <a:buFont typeface="Arial"/>
              <a:buNone/>
            </a:pPr>
            <a:endParaRPr lang="en-US" altLang="en-US" sz="2400" dirty="0">
              <a:latin typeface="Comic Sans MS" panose="030F0702030302020204" pitchFamily="66" charset="0"/>
              <a:cs typeface="Comic Sans MS" panose="030F0702030302020204" pitchFamily="66" charset="0"/>
            </a:endParaRPr>
          </a:p>
          <a:p>
            <a:pPr marL="0" indent="0">
              <a:buFont typeface="Arial"/>
              <a:buNone/>
            </a:pPr>
            <a:endParaRPr lang="en-US" altLang="en-US" sz="2400" dirty="0">
              <a:latin typeface="Comic Sans MS" panose="030F0702030302020204" pitchFamily="66" charset="0"/>
              <a:cs typeface="Comic Sans MS" panose="030F0702030302020204" pitchFamily="66" charset="0"/>
            </a:endParaRPr>
          </a:p>
        </p:txBody>
      </p:sp>
      <p:sp>
        <p:nvSpPr>
          <p:cNvPr id="11" name="Title 1"/>
          <p:cNvSpPr>
            <a:spLocks noGrp="1"/>
          </p:cNvSpPr>
          <p:nvPr>
            <p:ph type="title"/>
          </p:nvPr>
        </p:nvSpPr>
        <p:spPr>
          <a:xfrm>
            <a:off x="457200" y="-152400"/>
            <a:ext cx="8229600" cy="1143000"/>
          </a:xfrm>
        </p:spPr>
        <p:txBody>
          <a:bodyPr/>
          <a:lstStyle/>
          <a:p>
            <a:r>
              <a:rPr lang="en-US" dirty="0"/>
              <a:t>Register File</a:t>
            </a:r>
          </a:p>
        </p:txBody>
      </p:sp>
      <p:sp>
        <p:nvSpPr>
          <p:cNvPr id="3" name="Slide Number Placeholder 2"/>
          <p:cNvSpPr>
            <a:spLocks noGrp="1"/>
          </p:cNvSpPr>
          <p:nvPr>
            <p:ph type="sldNum" sz="quarter" idx="12"/>
          </p:nvPr>
        </p:nvSpPr>
        <p:spPr/>
        <p:txBody>
          <a:bodyPr/>
          <a:lstStyle/>
          <a:p>
            <a:fld id="{8498F53A-C161-3D49-96E1-2DF0E970DAF2}" type="slidenum">
              <a:rPr lang="en-US" smtClean="0"/>
              <a:t>15</a:t>
            </a:fld>
            <a:endParaRPr lang="en-US"/>
          </a:p>
        </p:txBody>
      </p:sp>
      <p:cxnSp>
        <p:nvCxnSpPr>
          <p:cNvPr id="6" name="Elbow Connector 5"/>
          <p:cNvCxnSpPr/>
          <p:nvPr/>
        </p:nvCxnSpPr>
        <p:spPr>
          <a:xfrm flipV="1">
            <a:off x="914400" y="4338443"/>
            <a:ext cx="1145705" cy="636395"/>
          </a:xfrm>
          <a:prstGeom prst="bentConnector3">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043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77735"/>
            <a:ext cx="9144000" cy="2480265"/>
          </a:xfrm>
          <a:prstGeom prst="rect">
            <a:avLst/>
          </a:prstGeom>
        </p:spPr>
      </p:pic>
      <p:sp>
        <p:nvSpPr>
          <p:cNvPr id="9" name="Rectangle 3"/>
          <p:cNvSpPr txBox="1">
            <a:spLocks noChangeArrowheads="1"/>
          </p:cNvSpPr>
          <p:nvPr/>
        </p:nvSpPr>
        <p:spPr>
          <a:xfrm>
            <a:off x="228600" y="745055"/>
            <a:ext cx="90678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altLang="en-US" sz="2400" dirty="0">
                <a:cs typeface="Comic Sans MS" panose="030F0702030302020204" pitchFamily="66" charset="0"/>
              </a:rPr>
              <a:t>Writing to the register file…</a:t>
            </a:r>
          </a:p>
          <a:p>
            <a:pPr marL="0" indent="0">
              <a:buFont typeface="Arial"/>
              <a:buNone/>
            </a:pPr>
            <a:r>
              <a:rPr lang="en-US" altLang="en-US" sz="2400" dirty="0">
                <a:cs typeface="Comic Sans MS" panose="030F0702030302020204" pitchFamily="66" charset="0"/>
              </a:rPr>
              <a:t>	</a:t>
            </a:r>
            <a:r>
              <a:rPr lang="en-US" altLang="en-US" sz="2400" b="1" dirty="0">
                <a:cs typeface="Comic Sans MS" panose="030F0702030302020204" pitchFamily="66" charset="0"/>
              </a:rPr>
              <a:t>Where?</a:t>
            </a:r>
            <a:r>
              <a:rPr lang="en-US" altLang="en-US" sz="2400" dirty="0">
                <a:cs typeface="Comic Sans MS" panose="030F0702030302020204" pitchFamily="66" charset="0"/>
              </a:rPr>
              <a:t>  Data to be written into the register supplied on “</a:t>
            </a:r>
            <a:r>
              <a:rPr lang="en-US" altLang="en-US" sz="2400" dirty="0" err="1">
                <a:cs typeface="Comic Sans MS" panose="030F0702030302020204" pitchFamily="66" charset="0"/>
              </a:rPr>
              <a:t>data_in</a:t>
            </a:r>
            <a:r>
              <a:rPr lang="en-US" altLang="en-US" sz="2400" dirty="0">
                <a:cs typeface="Comic Sans MS" panose="030F0702030302020204" pitchFamily="66" charset="0"/>
              </a:rPr>
              <a:t>”</a:t>
            </a:r>
          </a:p>
          <a:p>
            <a:pPr marL="0" indent="0">
              <a:buFont typeface="Arial"/>
              <a:buNone/>
            </a:pPr>
            <a:endParaRPr lang="en-US" altLang="en-US" sz="2400" dirty="0">
              <a:latin typeface="Comic Sans MS" panose="030F0702030302020204" pitchFamily="66" charset="0"/>
              <a:cs typeface="Comic Sans MS" panose="030F0702030302020204" pitchFamily="66" charset="0"/>
            </a:endParaRPr>
          </a:p>
          <a:p>
            <a:pPr marL="0" indent="0">
              <a:buFont typeface="Arial"/>
              <a:buNone/>
            </a:pPr>
            <a:endParaRPr lang="en-US" altLang="en-US" sz="2400" dirty="0">
              <a:latin typeface="Comic Sans MS" panose="030F0702030302020204" pitchFamily="66" charset="0"/>
              <a:cs typeface="Comic Sans MS" panose="030F0702030302020204" pitchFamily="66" charset="0"/>
            </a:endParaRPr>
          </a:p>
        </p:txBody>
      </p:sp>
      <p:sp>
        <p:nvSpPr>
          <p:cNvPr id="10" name="Title 1"/>
          <p:cNvSpPr>
            <a:spLocks noGrp="1"/>
          </p:cNvSpPr>
          <p:nvPr>
            <p:ph type="title"/>
          </p:nvPr>
        </p:nvSpPr>
        <p:spPr>
          <a:xfrm>
            <a:off x="457200" y="-152400"/>
            <a:ext cx="8229600" cy="1143000"/>
          </a:xfrm>
        </p:spPr>
        <p:txBody>
          <a:bodyPr/>
          <a:lstStyle/>
          <a:p>
            <a:r>
              <a:rPr lang="en-US" dirty="0"/>
              <a:t>Register File</a:t>
            </a:r>
          </a:p>
        </p:txBody>
      </p:sp>
      <p:sp>
        <p:nvSpPr>
          <p:cNvPr id="2" name="Slide Number Placeholder 1"/>
          <p:cNvSpPr>
            <a:spLocks noGrp="1"/>
          </p:cNvSpPr>
          <p:nvPr>
            <p:ph type="sldNum" sz="quarter" idx="12"/>
          </p:nvPr>
        </p:nvSpPr>
        <p:spPr/>
        <p:txBody>
          <a:bodyPr/>
          <a:lstStyle/>
          <a:p>
            <a:fld id="{8498F53A-C161-3D49-96E1-2DF0E970DAF2}" type="slidenum">
              <a:rPr lang="en-US" smtClean="0"/>
              <a:t>16</a:t>
            </a:fld>
            <a:endParaRPr lang="en-US"/>
          </a:p>
        </p:txBody>
      </p:sp>
    </p:spTree>
    <p:extLst>
      <p:ext uri="{BB962C8B-B14F-4D97-AF65-F5344CB8AC3E}">
        <p14:creationId xmlns:p14="http://schemas.microsoft.com/office/powerpoint/2010/main" val="1957906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type="body" idx="1"/>
          </p:nvPr>
        </p:nvSpPr>
        <p:spPr>
          <a:xfrm>
            <a:off x="228600" y="745055"/>
            <a:ext cx="9067800" cy="4525963"/>
          </a:xfrm>
        </p:spPr>
        <p:txBody>
          <a:bodyPr>
            <a:normAutofit/>
          </a:bodyPr>
          <a:lstStyle/>
          <a:p>
            <a:pPr marL="0" indent="0" eaLnBrk="1" hangingPunct="1">
              <a:buNone/>
            </a:pPr>
            <a:r>
              <a:rPr lang="en-US" altLang="en-US" sz="2400" dirty="0">
                <a:cs typeface="Comic Sans MS" panose="030F0702030302020204" pitchFamily="66" charset="0"/>
              </a:rPr>
              <a:t>Writing to the register file…</a:t>
            </a:r>
          </a:p>
          <a:p>
            <a:pPr marL="0" indent="0" eaLnBrk="1" hangingPunct="1">
              <a:buNone/>
            </a:pPr>
            <a:r>
              <a:rPr lang="en-US" altLang="en-US" sz="2400" dirty="0">
                <a:cs typeface="Comic Sans MS" panose="030F0702030302020204" pitchFamily="66" charset="0"/>
              </a:rPr>
              <a:t>	</a:t>
            </a:r>
            <a:r>
              <a:rPr lang="en-US" altLang="en-US" sz="2400" b="1" dirty="0">
                <a:cs typeface="Comic Sans MS" panose="030F0702030302020204" pitchFamily="66" charset="0"/>
              </a:rPr>
              <a:t>How?  </a:t>
            </a:r>
            <a:r>
              <a:rPr lang="en-US" altLang="en-US" sz="2400" dirty="0">
                <a:cs typeface="Comic Sans MS" panose="030F0702030302020204" pitchFamily="66" charset="0"/>
              </a:rPr>
              <a:t>Enable only one register using decoder and AND gates:</a:t>
            </a:r>
          </a:p>
          <a:p>
            <a:pPr marL="0" indent="0" eaLnBrk="1" hangingPunct="1">
              <a:buNone/>
            </a:pPr>
            <a:endParaRPr lang="en-US" altLang="en-US" sz="2400" dirty="0">
              <a:latin typeface="Comic Sans MS" panose="030F0702030302020204" pitchFamily="66" charset="0"/>
              <a:cs typeface="Comic Sans MS" panose="030F0702030302020204" pitchFamily="66" charset="0"/>
            </a:endParaRPr>
          </a:p>
          <a:p>
            <a:pPr marL="0" indent="0" eaLnBrk="1" hangingPunct="1">
              <a:buNone/>
            </a:pPr>
            <a:endParaRPr lang="en-US" altLang="en-US" sz="2400" dirty="0">
              <a:latin typeface="Comic Sans MS" panose="030F0702030302020204" pitchFamily="66" charset="0"/>
              <a:cs typeface="Comic Sans MS" panose="030F0702030302020204" pitchFamily="66" charset="0"/>
            </a:endParaRPr>
          </a:p>
        </p:txBody>
      </p:sp>
      <p:sp>
        <p:nvSpPr>
          <p:cNvPr id="8" name="Title 1"/>
          <p:cNvSpPr>
            <a:spLocks noGrp="1"/>
          </p:cNvSpPr>
          <p:nvPr>
            <p:ph type="title"/>
          </p:nvPr>
        </p:nvSpPr>
        <p:spPr>
          <a:xfrm>
            <a:off x="457200" y="-152400"/>
            <a:ext cx="8229600" cy="1143000"/>
          </a:xfrm>
        </p:spPr>
        <p:txBody>
          <a:bodyPr/>
          <a:lstStyle/>
          <a:p>
            <a:r>
              <a:rPr lang="en-US" dirty="0"/>
              <a:t>Register File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74904"/>
            <a:ext cx="9144000" cy="4318863"/>
          </a:xfrm>
          <a:prstGeom prst="rect">
            <a:avLst/>
          </a:prstGeom>
        </p:spPr>
      </p:pic>
      <p:sp>
        <p:nvSpPr>
          <p:cNvPr id="3" name="Slide Number Placeholder 2"/>
          <p:cNvSpPr>
            <a:spLocks noGrp="1"/>
          </p:cNvSpPr>
          <p:nvPr>
            <p:ph type="sldNum" sz="quarter" idx="12"/>
          </p:nvPr>
        </p:nvSpPr>
        <p:spPr/>
        <p:txBody>
          <a:bodyPr/>
          <a:lstStyle/>
          <a:p>
            <a:fld id="{8498F53A-C161-3D49-96E1-2DF0E970DAF2}" type="slidenum">
              <a:rPr lang="en-US" smtClean="0"/>
              <a:t>17</a:t>
            </a:fld>
            <a:endParaRPr lang="en-US"/>
          </a:p>
        </p:txBody>
      </p:sp>
    </p:spTree>
    <p:extLst>
      <p:ext uri="{BB962C8B-B14F-4D97-AF65-F5344CB8AC3E}">
        <p14:creationId xmlns:p14="http://schemas.microsoft.com/office/powerpoint/2010/main" val="2870762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type="body" idx="1"/>
          </p:nvPr>
        </p:nvSpPr>
        <p:spPr>
          <a:xfrm>
            <a:off x="228600" y="745055"/>
            <a:ext cx="9067800" cy="4525963"/>
          </a:xfrm>
        </p:spPr>
        <p:txBody>
          <a:bodyPr>
            <a:normAutofit/>
          </a:bodyPr>
          <a:lstStyle/>
          <a:p>
            <a:pPr marL="0" indent="0" eaLnBrk="1" hangingPunct="1">
              <a:buNone/>
            </a:pPr>
            <a:r>
              <a:rPr lang="en-US" altLang="en-US" sz="2400" dirty="0">
                <a:cs typeface="Comic Sans MS" panose="030F0702030302020204" pitchFamily="66" charset="0"/>
              </a:rPr>
              <a:t>Writing to the register file:</a:t>
            </a:r>
          </a:p>
          <a:p>
            <a:pPr marL="457200" indent="-457200" eaLnBrk="1" hangingPunct="1">
              <a:buFont typeface="+mj-lt"/>
              <a:buAutoNum type="arabicPeriod"/>
            </a:pPr>
            <a:r>
              <a:rPr lang="en-US" altLang="en-US" sz="2400" dirty="0">
                <a:cs typeface="Comic Sans MS" panose="030F0702030302020204" pitchFamily="66" charset="0"/>
              </a:rPr>
              <a:t>Put the data you want to write on the input bus (</a:t>
            </a:r>
            <a:r>
              <a:rPr lang="en-US" altLang="en-US" sz="2400" dirty="0" err="1">
                <a:latin typeface="Consolas" charset="0"/>
                <a:ea typeface="Consolas" charset="0"/>
                <a:cs typeface="Consolas" charset="0"/>
              </a:rPr>
              <a:t>data_in</a:t>
            </a:r>
            <a:r>
              <a:rPr lang="en-US" altLang="en-US" sz="2400" dirty="0">
                <a:cs typeface="Comic Sans MS" panose="030F0702030302020204" pitchFamily="66" charset="0"/>
              </a:rPr>
              <a:t>)</a:t>
            </a:r>
          </a:p>
          <a:p>
            <a:pPr marL="457200" indent="-457200" eaLnBrk="1" hangingPunct="1">
              <a:buFont typeface="+mj-lt"/>
              <a:buAutoNum type="arabicPeriod"/>
            </a:pPr>
            <a:r>
              <a:rPr lang="en-US" altLang="en-US" sz="2400" dirty="0">
                <a:cs typeface="Comic Sans MS" panose="030F0702030302020204" pitchFamily="66" charset="0"/>
              </a:rPr>
              <a:t>Put the register number on </a:t>
            </a:r>
            <a:r>
              <a:rPr lang="en-US" altLang="en-US" sz="2400" dirty="0" err="1">
                <a:latin typeface="Consolas" charset="0"/>
                <a:ea typeface="Consolas" charset="0"/>
                <a:cs typeface="Consolas" charset="0"/>
              </a:rPr>
              <a:t>writenum</a:t>
            </a:r>
            <a:r>
              <a:rPr lang="en-US" altLang="en-US" sz="2400" dirty="0">
                <a:cs typeface="Comic Sans MS" panose="030F0702030302020204" pitchFamily="66" charset="0"/>
              </a:rPr>
              <a:t> (NOTE: only 3 bits!)</a:t>
            </a:r>
          </a:p>
          <a:p>
            <a:pPr marL="457200" indent="-457200" eaLnBrk="1" hangingPunct="1">
              <a:buFont typeface="+mj-lt"/>
              <a:buAutoNum type="arabicPeriod"/>
            </a:pPr>
            <a:r>
              <a:rPr lang="en-US" altLang="en-US" sz="2400" dirty="0">
                <a:cs typeface="Comic Sans MS" panose="030F0702030302020204" pitchFamily="66" charset="0"/>
              </a:rPr>
              <a:t>When </a:t>
            </a:r>
            <a:r>
              <a:rPr lang="en-US" altLang="en-US" sz="2400" dirty="0" err="1">
                <a:latin typeface="Consolas" charset="0"/>
                <a:ea typeface="Consolas" charset="0"/>
                <a:cs typeface="Consolas" charset="0"/>
              </a:rPr>
              <a:t>clk</a:t>
            </a:r>
            <a:r>
              <a:rPr lang="en-US" altLang="en-US" sz="2400" dirty="0">
                <a:cs typeface="Comic Sans MS" panose="030F0702030302020204" pitchFamily="66" charset="0"/>
              </a:rPr>
              <a:t> goes high, the data is written</a:t>
            </a:r>
          </a:p>
          <a:p>
            <a:pPr marL="0" indent="0" eaLnBrk="1" hangingPunct="1">
              <a:buNone/>
            </a:pPr>
            <a:endParaRPr lang="en-US" altLang="en-US" sz="2400" dirty="0">
              <a:latin typeface="Comic Sans MS" panose="030F0702030302020204" pitchFamily="66" charset="0"/>
              <a:cs typeface="Comic Sans MS" panose="030F0702030302020204" pitchFamily="66" charset="0"/>
            </a:endParaRPr>
          </a:p>
          <a:p>
            <a:pPr marL="0" indent="0" eaLnBrk="1" hangingPunct="1">
              <a:buNone/>
            </a:pPr>
            <a:endParaRPr lang="en-US" altLang="en-US" sz="2400" dirty="0">
              <a:latin typeface="Comic Sans MS" panose="030F0702030302020204" pitchFamily="66" charset="0"/>
              <a:cs typeface="Comic Sans MS" panose="030F0702030302020204" pitchFamily="66" charset="0"/>
            </a:endParaRPr>
          </a:p>
        </p:txBody>
      </p:sp>
      <p:sp>
        <p:nvSpPr>
          <p:cNvPr id="8" name="Title 1"/>
          <p:cNvSpPr>
            <a:spLocks noGrp="1"/>
          </p:cNvSpPr>
          <p:nvPr>
            <p:ph type="title"/>
          </p:nvPr>
        </p:nvSpPr>
        <p:spPr>
          <a:xfrm>
            <a:off x="457200" y="-152400"/>
            <a:ext cx="8229600" cy="1143000"/>
          </a:xfrm>
        </p:spPr>
        <p:txBody>
          <a:bodyPr/>
          <a:lstStyle/>
          <a:p>
            <a:r>
              <a:rPr lang="en-US" dirty="0"/>
              <a:t>Register File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74904"/>
            <a:ext cx="9144000" cy="4318863"/>
          </a:xfrm>
          <a:prstGeom prst="rect">
            <a:avLst/>
          </a:prstGeom>
        </p:spPr>
      </p:pic>
      <p:sp>
        <p:nvSpPr>
          <p:cNvPr id="3" name="Slide Number Placeholder 2"/>
          <p:cNvSpPr>
            <a:spLocks noGrp="1"/>
          </p:cNvSpPr>
          <p:nvPr>
            <p:ph type="sldNum" sz="quarter" idx="12"/>
          </p:nvPr>
        </p:nvSpPr>
        <p:spPr/>
        <p:txBody>
          <a:bodyPr/>
          <a:lstStyle/>
          <a:p>
            <a:fld id="{8498F53A-C161-3D49-96E1-2DF0E970DAF2}" type="slidenum">
              <a:rPr lang="en-US" smtClean="0"/>
              <a:t>18</a:t>
            </a:fld>
            <a:endParaRPr lang="en-US"/>
          </a:p>
        </p:txBody>
      </p:sp>
    </p:spTree>
    <p:extLst>
      <p:ext uri="{BB962C8B-B14F-4D97-AF65-F5344CB8AC3E}">
        <p14:creationId xmlns:p14="http://schemas.microsoft.com/office/powerpoint/2010/main" val="1798245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81" y="1949151"/>
            <a:ext cx="8686800" cy="4102920"/>
          </a:xfrm>
          <a:prstGeom prst="rect">
            <a:avLst/>
          </a:prstGeom>
        </p:spPr>
      </p:pic>
      <p:sp>
        <p:nvSpPr>
          <p:cNvPr id="2" name="Title 1"/>
          <p:cNvSpPr>
            <a:spLocks noGrp="1"/>
          </p:cNvSpPr>
          <p:nvPr>
            <p:ph type="title"/>
          </p:nvPr>
        </p:nvSpPr>
        <p:spPr>
          <a:xfrm>
            <a:off x="457200" y="152400"/>
            <a:ext cx="8229600" cy="1143000"/>
          </a:xfrm>
        </p:spPr>
        <p:txBody>
          <a:bodyPr/>
          <a:lstStyle/>
          <a:p>
            <a:r>
              <a:rPr lang="en-US" dirty="0"/>
              <a:t>Example: Writing 5 into R0</a:t>
            </a:r>
          </a:p>
        </p:txBody>
      </p:sp>
      <p:sp>
        <p:nvSpPr>
          <p:cNvPr id="5" name="TextBox 4"/>
          <p:cNvSpPr txBox="1"/>
          <p:nvPr/>
        </p:nvSpPr>
        <p:spPr>
          <a:xfrm>
            <a:off x="97298" y="3825041"/>
            <a:ext cx="986424" cy="523220"/>
          </a:xfrm>
          <a:prstGeom prst="rect">
            <a:avLst/>
          </a:prstGeom>
          <a:noFill/>
        </p:spPr>
        <p:txBody>
          <a:bodyPr wrap="none" rtlCol="0">
            <a:spAutoFit/>
          </a:bodyPr>
          <a:lstStyle/>
          <a:p>
            <a:r>
              <a:rPr lang="en-US" sz="2800" dirty="0">
                <a:solidFill>
                  <a:srgbClr val="FF00FF"/>
                </a:solidFill>
              </a:rPr>
              <a:t>16’d5</a:t>
            </a:r>
          </a:p>
        </p:txBody>
      </p:sp>
      <p:sp>
        <p:nvSpPr>
          <p:cNvPr id="6" name="TextBox 5"/>
          <p:cNvSpPr txBox="1"/>
          <p:nvPr/>
        </p:nvSpPr>
        <p:spPr>
          <a:xfrm>
            <a:off x="-101979" y="2758471"/>
            <a:ext cx="1194558" cy="523220"/>
          </a:xfrm>
          <a:prstGeom prst="rect">
            <a:avLst/>
          </a:prstGeom>
          <a:noFill/>
        </p:spPr>
        <p:txBody>
          <a:bodyPr wrap="none" rtlCol="0">
            <a:spAutoFit/>
          </a:bodyPr>
          <a:lstStyle/>
          <a:p>
            <a:r>
              <a:rPr lang="en-US" sz="2800" dirty="0">
                <a:solidFill>
                  <a:srgbClr val="FF0000"/>
                </a:solidFill>
              </a:rPr>
              <a:t>3’b000</a:t>
            </a:r>
          </a:p>
        </p:txBody>
      </p:sp>
      <p:cxnSp>
        <p:nvCxnSpPr>
          <p:cNvPr id="7" name="Straight Connector 6"/>
          <p:cNvCxnSpPr/>
          <p:nvPr/>
        </p:nvCxnSpPr>
        <p:spPr>
          <a:xfrm>
            <a:off x="914400" y="3820328"/>
            <a:ext cx="2971800" cy="0"/>
          </a:xfrm>
          <a:prstGeom prst="line">
            <a:avLst/>
          </a:prstGeom>
          <a:ln w="50800">
            <a:solidFill>
              <a:srgbClr val="FF00FF"/>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3886200" y="3820328"/>
            <a:ext cx="0" cy="446872"/>
          </a:xfrm>
          <a:prstGeom prst="line">
            <a:avLst/>
          </a:prstGeom>
          <a:ln w="50800">
            <a:solidFill>
              <a:srgbClr val="FF00FF"/>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838200" y="3214914"/>
            <a:ext cx="76200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286000" y="3429000"/>
            <a:ext cx="60960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938016" y="3657600"/>
            <a:ext cx="1728984" cy="0"/>
          </a:xfrm>
          <a:prstGeom prst="straightConnector1">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75974" y="3273923"/>
            <a:ext cx="829073" cy="523220"/>
          </a:xfrm>
          <a:prstGeom prst="rect">
            <a:avLst/>
          </a:prstGeom>
          <a:noFill/>
        </p:spPr>
        <p:txBody>
          <a:bodyPr wrap="none" rtlCol="0">
            <a:spAutoFit/>
          </a:bodyPr>
          <a:lstStyle/>
          <a:p>
            <a:r>
              <a:rPr lang="en-US" sz="2800" dirty="0">
                <a:solidFill>
                  <a:srgbClr val="FF0000"/>
                </a:solidFill>
              </a:rPr>
              <a:t>1’b1</a:t>
            </a:r>
          </a:p>
        </p:txBody>
      </p:sp>
      <p:cxnSp>
        <p:nvCxnSpPr>
          <p:cNvPr id="18" name="Straight Arrow Connector 17"/>
          <p:cNvCxnSpPr/>
          <p:nvPr/>
        </p:nvCxnSpPr>
        <p:spPr>
          <a:xfrm>
            <a:off x="2667000" y="3563258"/>
            <a:ext cx="22860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2667000" y="3563258"/>
            <a:ext cx="0" cy="9434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3429000" y="4267200"/>
            <a:ext cx="15240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3048000" y="3535533"/>
            <a:ext cx="3810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3535533"/>
            <a:ext cx="0" cy="7316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3810000" y="4325250"/>
            <a:ext cx="367408" cy="523220"/>
          </a:xfrm>
          <a:prstGeom prst="rect">
            <a:avLst/>
          </a:prstGeom>
          <a:noFill/>
        </p:spPr>
        <p:txBody>
          <a:bodyPr wrap="none" rtlCol="0">
            <a:spAutoFit/>
          </a:bodyPr>
          <a:lstStyle/>
          <a:p>
            <a:r>
              <a:rPr lang="en-US" sz="2800" dirty="0">
                <a:solidFill>
                  <a:srgbClr val="FF00FF"/>
                </a:solidFill>
              </a:rPr>
              <a:t>5</a:t>
            </a:r>
          </a:p>
        </p:txBody>
      </p:sp>
      <p:cxnSp>
        <p:nvCxnSpPr>
          <p:cNvPr id="35" name="Straight Connector 34"/>
          <p:cNvCxnSpPr/>
          <p:nvPr/>
        </p:nvCxnSpPr>
        <p:spPr>
          <a:xfrm>
            <a:off x="826371" y="4642944"/>
            <a:ext cx="2602629"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3429000" y="4419600"/>
            <a:ext cx="0" cy="232869"/>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3429000" y="4419600"/>
            <a:ext cx="152400" cy="0"/>
          </a:xfrm>
          <a:prstGeom prst="line">
            <a:avLst/>
          </a:prstGeom>
          <a:ln>
            <a:solidFill>
              <a:srgbClr val="0000FF"/>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4" name="Elbow Connector 43"/>
          <p:cNvCxnSpPr/>
          <p:nvPr/>
        </p:nvCxnSpPr>
        <p:spPr>
          <a:xfrm flipV="1">
            <a:off x="277249" y="4348261"/>
            <a:ext cx="521571" cy="500209"/>
          </a:xfrm>
          <a:prstGeom prst="bentConnector3">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97298" y="5866094"/>
            <a:ext cx="4167384" cy="830997"/>
          </a:xfrm>
          <a:prstGeom prst="rect">
            <a:avLst/>
          </a:prstGeom>
          <a:noFill/>
        </p:spPr>
        <p:txBody>
          <a:bodyPr wrap="square" rtlCol="0">
            <a:spAutoFit/>
          </a:bodyPr>
          <a:lstStyle/>
          <a:p>
            <a:r>
              <a:rPr lang="en-US" sz="2400" dirty="0">
                <a:solidFill>
                  <a:srgbClr val="0000FF"/>
                </a:solidFill>
              </a:rPr>
              <a:t>Writing a value into the register file is clock edge sensitive!</a:t>
            </a:r>
          </a:p>
        </p:txBody>
      </p:sp>
      <p:sp>
        <p:nvSpPr>
          <p:cNvPr id="3" name="Slide Number Placeholder 2"/>
          <p:cNvSpPr>
            <a:spLocks noGrp="1"/>
          </p:cNvSpPr>
          <p:nvPr>
            <p:ph type="sldNum" sz="quarter" idx="12"/>
          </p:nvPr>
        </p:nvSpPr>
        <p:spPr/>
        <p:txBody>
          <a:bodyPr/>
          <a:lstStyle/>
          <a:p>
            <a:fld id="{8498F53A-C161-3D49-96E1-2DF0E970DAF2}" type="slidenum">
              <a:rPr lang="en-US" smtClean="0"/>
              <a:t>19</a:t>
            </a:fld>
            <a:endParaRPr lang="en-US"/>
          </a:p>
        </p:txBody>
      </p:sp>
    </p:spTree>
    <p:extLst>
      <p:ext uri="{BB962C8B-B14F-4D97-AF65-F5344CB8AC3E}">
        <p14:creationId xmlns:p14="http://schemas.microsoft.com/office/powerpoint/2010/main" val="45201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7" grpId="0"/>
      <p:bldP spid="33" grpId="0"/>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Advice for Lab 5</a:t>
            </a:r>
          </a:p>
        </p:txBody>
      </p:sp>
      <p:sp>
        <p:nvSpPr>
          <p:cNvPr id="3" name="Content Placeholder 2"/>
          <p:cNvSpPr>
            <a:spLocks noGrp="1"/>
          </p:cNvSpPr>
          <p:nvPr>
            <p:ph idx="1"/>
          </p:nvPr>
        </p:nvSpPr>
        <p:spPr/>
        <p:txBody>
          <a:bodyPr>
            <a:normAutofit fontScale="92500" lnSpcReduction="20000"/>
          </a:bodyPr>
          <a:lstStyle/>
          <a:p>
            <a:r>
              <a:rPr lang="en-US" sz="2800" dirty="0"/>
              <a:t>Start early!</a:t>
            </a:r>
          </a:p>
          <a:p>
            <a:r>
              <a:rPr lang="en-US" sz="2800" dirty="0"/>
              <a:t>Watch the debugging video: </a:t>
            </a:r>
            <a:r>
              <a:rPr lang="en-US" sz="2800" dirty="0">
                <a:hlinkClick r:id="rId2"/>
              </a:rPr>
              <a:t>https://youtu.be/2c3CZouKJKs</a:t>
            </a:r>
            <a:r>
              <a:rPr lang="en-US" sz="2800" dirty="0"/>
              <a:t> </a:t>
            </a:r>
          </a:p>
          <a:p>
            <a:r>
              <a:rPr lang="en-US" sz="2800" dirty="0"/>
              <a:t>Learn a </a:t>
            </a:r>
            <a:r>
              <a:rPr lang="en-US" sz="2800" dirty="0">
                <a:solidFill>
                  <a:srgbClr val="FF00FF"/>
                </a:solidFill>
              </a:rPr>
              <a:t>revision control system </a:t>
            </a:r>
            <a:r>
              <a:rPr lang="en-US" sz="2800" dirty="0"/>
              <a:t>such as “</a:t>
            </a:r>
            <a:r>
              <a:rPr lang="en-US" sz="2800" dirty="0" err="1"/>
              <a:t>git</a:t>
            </a:r>
            <a:r>
              <a:rPr lang="en-US" sz="2800" dirty="0"/>
              <a:t>”. E.g.,</a:t>
            </a:r>
          </a:p>
          <a:p>
            <a:pPr lvl="1"/>
            <a:r>
              <a:rPr lang="en-US" sz="2400" dirty="0">
                <a:hlinkClick r:id="rId3"/>
              </a:rPr>
              <a:t>https://try.github.io/levels/1/challenges/1</a:t>
            </a:r>
            <a:r>
              <a:rPr lang="en-US" sz="2400" dirty="0"/>
              <a:t> </a:t>
            </a:r>
          </a:p>
          <a:p>
            <a:pPr lvl="1"/>
            <a:r>
              <a:rPr lang="en-US" sz="2400" dirty="0">
                <a:hlinkClick r:id="rId4"/>
              </a:rPr>
              <a:t>https://www.atlassian.com/git/tutorials</a:t>
            </a:r>
            <a:r>
              <a:rPr lang="en-US" sz="2400" dirty="0"/>
              <a:t> </a:t>
            </a:r>
          </a:p>
          <a:p>
            <a:r>
              <a:rPr lang="en-US" sz="2800" dirty="0"/>
              <a:t>Sign up to a free site allowing </a:t>
            </a:r>
            <a:r>
              <a:rPr lang="en-US" sz="2800" b="1" dirty="0">
                <a:solidFill>
                  <a:srgbClr val="FF0000"/>
                </a:solidFill>
              </a:rPr>
              <a:t>private</a:t>
            </a:r>
            <a:r>
              <a:rPr lang="en-US" sz="2800" dirty="0">
                <a:solidFill>
                  <a:srgbClr val="FF0000"/>
                </a:solidFill>
              </a:rPr>
              <a:t> </a:t>
            </a:r>
            <a:r>
              <a:rPr lang="en-US" sz="2800" dirty="0"/>
              <a:t>repositories: E.g.,  </a:t>
            </a:r>
            <a:r>
              <a:rPr lang="en-US" sz="2800" dirty="0">
                <a:hlinkClick r:id="rId5"/>
              </a:rPr>
              <a:t>https://education.github.com</a:t>
            </a:r>
            <a:r>
              <a:rPr lang="en-US" sz="2800" dirty="0"/>
              <a:t>  or </a:t>
            </a:r>
            <a:r>
              <a:rPr lang="en-US" sz="2800" dirty="0">
                <a:hlinkClick r:id="rId6"/>
              </a:rPr>
              <a:t>https://bitbucket.org</a:t>
            </a:r>
            <a:r>
              <a:rPr lang="en-US" sz="2800" dirty="0"/>
              <a:t> </a:t>
            </a:r>
          </a:p>
          <a:p>
            <a:r>
              <a:rPr lang="en-US" sz="2800" dirty="0"/>
              <a:t>Learning to use git will pay for itself in time and frustration saved on Labs 5 through 8.</a:t>
            </a:r>
          </a:p>
          <a:p>
            <a:r>
              <a:rPr lang="en-US" sz="2800" dirty="0"/>
              <a:t>Create self-checking testbenches and use them for “regression testing” (see Lab 5 handout).</a:t>
            </a:r>
          </a:p>
        </p:txBody>
      </p:sp>
      <p:sp>
        <p:nvSpPr>
          <p:cNvPr id="4" name="Slide Number Placeholder 3"/>
          <p:cNvSpPr>
            <a:spLocks noGrp="1"/>
          </p:cNvSpPr>
          <p:nvPr>
            <p:ph type="sldNum" sz="quarter" idx="12"/>
          </p:nvPr>
        </p:nvSpPr>
        <p:spPr/>
        <p:txBody>
          <a:bodyPr/>
          <a:lstStyle/>
          <a:p>
            <a:fld id="{8498F53A-C161-3D49-96E1-2DF0E970DAF2}" type="slidenum">
              <a:rPr lang="en-US" smtClean="0"/>
              <a:t>2</a:t>
            </a:fld>
            <a:endParaRPr lang="en-US"/>
          </a:p>
        </p:txBody>
      </p:sp>
    </p:spTree>
    <p:extLst>
      <p:ext uri="{BB962C8B-B14F-4D97-AF65-F5344CB8AC3E}">
        <p14:creationId xmlns:p14="http://schemas.microsoft.com/office/powerpoint/2010/main" val="714086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81" y="1949151"/>
            <a:ext cx="8686800" cy="4102920"/>
          </a:xfrm>
          <a:prstGeom prst="rect">
            <a:avLst/>
          </a:prstGeom>
        </p:spPr>
      </p:pic>
      <p:sp>
        <p:nvSpPr>
          <p:cNvPr id="2" name="Title 1"/>
          <p:cNvSpPr>
            <a:spLocks noGrp="1"/>
          </p:cNvSpPr>
          <p:nvPr>
            <p:ph type="title"/>
          </p:nvPr>
        </p:nvSpPr>
        <p:spPr>
          <a:xfrm>
            <a:off x="457200" y="152400"/>
            <a:ext cx="8229600" cy="1143000"/>
          </a:xfrm>
        </p:spPr>
        <p:txBody>
          <a:bodyPr/>
          <a:lstStyle/>
          <a:p>
            <a:r>
              <a:rPr lang="en-US" dirty="0"/>
              <a:t>Example: Writing 7 into R1</a:t>
            </a:r>
          </a:p>
        </p:txBody>
      </p:sp>
      <p:sp>
        <p:nvSpPr>
          <p:cNvPr id="5" name="TextBox 4"/>
          <p:cNvSpPr txBox="1"/>
          <p:nvPr/>
        </p:nvSpPr>
        <p:spPr>
          <a:xfrm>
            <a:off x="97298" y="3825041"/>
            <a:ext cx="986424" cy="523220"/>
          </a:xfrm>
          <a:prstGeom prst="rect">
            <a:avLst/>
          </a:prstGeom>
          <a:noFill/>
        </p:spPr>
        <p:txBody>
          <a:bodyPr wrap="none" rtlCol="0">
            <a:spAutoFit/>
          </a:bodyPr>
          <a:lstStyle/>
          <a:p>
            <a:r>
              <a:rPr lang="en-US" sz="2800" dirty="0">
                <a:solidFill>
                  <a:srgbClr val="FF00FF"/>
                </a:solidFill>
              </a:rPr>
              <a:t>16’d7</a:t>
            </a:r>
          </a:p>
        </p:txBody>
      </p:sp>
      <p:sp>
        <p:nvSpPr>
          <p:cNvPr id="6" name="TextBox 5"/>
          <p:cNvSpPr txBox="1"/>
          <p:nvPr/>
        </p:nvSpPr>
        <p:spPr>
          <a:xfrm>
            <a:off x="-101979" y="2758471"/>
            <a:ext cx="1194558" cy="523220"/>
          </a:xfrm>
          <a:prstGeom prst="rect">
            <a:avLst/>
          </a:prstGeom>
          <a:noFill/>
        </p:spPr>
        <p:txBody>
          <a:bodyPr wrap="none" rtlCol="0">
            <a:spAutoFit/>
          </a:bodyPr>
          <a:lstStyle/>
          <a:p>
            <a:r>
              <a:rPr lang="en-US" sz="2800" dirty="0">
                <a:solidFill>
                  <a:srgbClr val="FF0000"/>
                </a:solidFill>
              </a:rPr>
              <a:t>3’b001</a:t>
            </a:r>
          </a:p>
        </p:txBody>
      </p:sp>
      <p:cxnSp>
        <p:nvCxnSpPr>
          <p:cNvPr id="7" name="Straight Connector 6"/>
          <p:cNvCxnSpPr/>
          <p:nvPr/>
        </p:nvCxnSpPr>
        <p:spPr>
          <a:xfrm>
            <a:off x="914400" y="3820328"/>
            <a:ext cx="3810000" cy="4713"/>
          </a:xfrm>
          <a:prstGeom prst="line">
            <a:avLst/>
          </a:prstGeom>
          <a:ln w="50800">
            <a:solidFill>
              <a:srgbClr val="FF00FF"/>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4724400" y="3820328"/>
            <a:ext cx="0" cy="360566"/>
          </a:xfrm>
          <a:prstGeom prst="line">
            <a:avLst/>
          </a:prstGeom>
          <a:ln w="50800">
            <a:solidFill>
              <a:srgbClr val="FF00FF"/>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838200" y="3214914"/>
            <a:ext cx="76200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286000" y="3200400"/>
            <a:ext cx="60960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938016" y="3657600"/>
            <a:ext cx="1728984" cy="0"/>
          </a:xfrm>
          <a:prstGeom prst="straightConnector1">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75974" y="3273923"/>
            <a:ext cx="829073" cy="523220"/>
          </a:xfrm>
          <a:prstGeom prst="rect">
            <a:avLst/>
          </a:prstGeom>
          <a:noFill/>
        </p:spPr>
        <p:txBody>
          <a:bodyPr wrap="none" rtlCol="0">
            <a:spAutoFit/>
          </a:bodyPr>
          <a:lstStyle/>
          <a:p>
            <a:r>
              <a:rPr lang="en-US" sz="2800" dirty="0">
                <a:solidFill>
                  <a:srgbClr val="FF0000"/>
                </a:solidFill>
              </a:rPr>
              <a:t>1’b1</a:t>
            </a:r>
          </a:p>
        </p:txBody>
      </p:sp>
      <p:cxnSp>
        <p:nvCxnSpPr>
          <p:cNvPr id="18" name="Straight Arrow Connector 17"/>
          <p:cNvCxnSpPr/>
          <p:nvPr/>
        </p:nvCxnSpPr>
        <p:spPr>
          <a:xfrm>
            <a:off x="2667000" y="3279593"/>
            <a:ext cx="22860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2667000" y="3273923"/>
            <a:ext cx="0" cy="38367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4343400" y="4267200"/>
            <a:ext cx="15240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3048000" y="3214914"/>
            <a:ext cx="1319908"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343400" y="3197424"/>
            <a:ext cx="0" cy="106977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826371" y="4633517"/>
            <a:ext cx="3517029" cy="9427"/>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4343400" y="4400648"/>
            <a:ext cx="0" cy="232869"/>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4343400" y="4400648"/>
            <a:ext cx="152400" cy="0"/>
          </a:xfrm>
          <a:prstGeom prst="line">
            <a:avLst/>
          </a:prstGeom>
          <a:ln>
            <a:solidFill>
              <a:srgbClr val="0000FF"/>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4" name="Elbow Connector 43"/>
          <p:cNvCxnSpPr/>
          <p:nvPr/>
        </p:nvCxnSpPr>
        <p:spPr>
          <a:xfrm flipV="1">
            <a:off x="277249" y="4348261"/>
            <a:ext cx="521571" cy="500209"/>
          </a:xfrm>
          <a:prstGeom prst="bentConnector3">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3810000" y="4325250"/>
            <a:ext cx="367408" cy="523220"/>
          </a:xfrm>
          <a:prstGeom prst="rect">
            <a:avLst/>
          </a:prstGeom>
          <a:noFill/>
        </p:spPr>
        <p:txBody>
          <a:bodyPr wrap="none" rtlCol="0">
            <a:spAutoFit/>
          </a:bodyPr>
          <a:lstStyle/>
          <a:p>
            <a:r>
              <a:rPr lang="en-US" sz="2800" dirty="0">
                <a:solidFill>
                  <a:srgbClr val="FF00FF"/>
                </a:solidFill>
              </a:rPr>
              <a:t>5</a:t>
            </a:r>
          </a:p>
        </p:txBody>
      </p:sp>
      <p:sp>
        <p:nvSpPr>
          <p:cNvPr id="27" name="TextBox 26"/>
          <p:cNvSpPr txBox="1"/>
          <p:nvPr/>
        </p:nvSpPr>
        <p:spPr>
          <a:xfrm>
            <a:off x="4720333" y="4325250"/>
            <a:ext cx="367408" cy="523220"/>
          </a:xfrm>
          <a:prstGeom prst="rect">
            <a:avLst/>
          </a:prstGeom>
          <a:noFill/>
        </p:spPr>
        <p:txBody>
          <a:bodyPr wrap="none" rtlCol="0">
            <a:spAutoFit/>
          </a:bodyPr>
          <a:lstStyle/>
          <a:p>
            <a:r>
              <a:rPr lang="en-US" sz="2800" dirty="0">
                <a:solidFill>
                  <a:srgbClr val="FF00FF"/>
                </a:solidFill>
              </a:rPr>
              <a:t>7</a:t>
            </a:r>
          </a:p>
        </p:txBody>
      </p:sp>
      <p:sp>
        <p:nvSpPr>
          <p:cNvPr id="3" name="Slide Number Placeholder 2"/>
          <p:cNvSpPr>
            <a:spLocks noGrp="1"/>
          </p:cNvSpPr>
          <p:nvPr>
            <p:ph type="sldNum" sz="quarter" idx="12"/>
          </p:nvPr>
        </p:nvSpPr>
        <p:spPr/>
        <p:txBody>
          <a:bodyPr/>
          <a:lstStyle/>
          <a:p>
            <a:fld id="{8498F53A-C161-3D49-96E1-2DF0E970DAF2}" type="slidenum">
              <a:rPr lang="en-US" smtClean="0"/>
              <a:t>20</a:t>
            </a:fld>
            <a:endParaRPr lang="en-US"/>
          </a:p>
        </p:txBody>
      </p:sp>
    </p:spTree>
    <p:extLst>
      <p:ext uri="{BB962C8B-B14F-4D97-AF65-F5344CB8AC3E}">
        <p14:creationId xmlns:p14="http://schemas.microsoft.com/office/powerpoint/2010/main" val="409749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7" grpId="0"/>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81" y="1949151"/>
            <a:ext cx="8686800" cy="4102920"/>
          </a:xfrm>
          <a:prstGeom prst="rect">
            <a:avLst/>
          </a:prstGeom>
        </p:spPr>
      </p:pic>
      <p:sp>
        <p:nvSpPr>
          <p:cNvPr id="2" name="Title 1"/>
          <p:cNvSpPr>
            <a:spLocks noGrp="1"/>
          </p:cNvSpPr>
          <p:nvPr>
            <p:ph type="title"/>
          </p:nvPr>
        </p:nvSpPr>
        <p:spPr>
          <a:xfrm>
            <a:off x="457200" y="152400"/>
            <a:ext cx="8229600" cy="1143000"/>
          </a:xfrm>
        </p:spPr>
        <p:txBody>
          <a:bodyPr/>
          <a:lstStyle/>
          <a:p>
            <a:r>
              <a:rPr lang="en-US" dirty="0"/>
              <a:t>Register File: Reading R0</a:t>
            </a:r>
          </a:p>
        </p:txBody>
      </p:sp>
      <p:sp>
        <p:nvSpPr>
          <p:cNvPr id="6" name="TextBox 5"/>
          <p:cNvSpPr txBox="1"/>
          <p:nvPr/>
        </p:nvSpPr>
        <p:spPr>
          <a:xfrm>
            <a:off x="-140079" y="4963181"/>
            <a:ext cx="1194558" cy="523220"/>
          </a:xfrm>
          <a:prstGeom prst="rect">
            <a:avLst/>
          </a:prstGeom>
          <a:noFill/>
        </p:spPr>
        <p:txBody>
          <a:bodyPr wrap="none" rtlCol="0">
            <a:spAutoFit/>
          </a:bodyPr>
          <a:lstStyle/>
          <a:p>
            <a:r>
              <a:rPr lang="en-US" sz="2800" dirty="0">
                <a:solidFill>
                  <a:srgbClr val="FF0000"/>
                </a:solidFill>
              </a:rPr>
              <a:t>3’b000</a:t>
            </a:r>
          </a:p>
        </p:txBody>
      </p:sp>
      <p:cxnSp>
        <p:nvCxnSpPr>
          <p:cNvPr id="8" name="Straight Connector 7"/>
          <p:cNvCxnSpPr/>
          <p:nvPr/>
        </p:nvCxnSpPr>
        <p:spPr>
          <a:xfrm flipV="1">
            <a:off x="3810000" y="4406577"/>
            <a:ext cx="0" cy="360566"/>
          </a:xfrm>
          <a:prstGeom prst="line">
            <a:avLst/>
          </a:prstGeom>
          <a:ln w="50800">
            <a:solidFill>
              <a:srgbClr val="FF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938016" y="5029200"/>
            <a:ext cx="1424184"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2991349" y="5029200"/>
            <a:ext cx="818651"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434828" y="5209931"/>
            <a:ext cx="2108269" cy="523220"/>
          </a:xfrm>
          <a:prstGeom prst="rect">
            <a:avLst/>
          </a:prstGeom>
          <a:noFill/>
        </p:spPr>
        <p:txBody>
          <a:bodyPr wrap="none" rtlCol="0">
            <a:spAutoFit/>
          </a:bodyPr>
          <a:lstStyle/>
          <a:p>
            <a:r>
              <a:rPr lang="en-US" sz="2800" dirty="0">
                <a:solidFill>
                  <a:srgbClr val="FF0000"/>
                </a:solidFill>
              </a:rPr>
              <a:t>8’b00000001</a:t>
            </a:r>
          </a:p>
        </p:txBody>
      </p:sp>
      <p:sp>
        <p:nvSpPr>
          <p:cNvPr id="33" name="TextBox 32"/>
          <p:cNvSpPr txBox="1"/>
          <p:nvPr/>
        </p:nvSpPr>
        <p:spPr>
          <a:xfrm>
            <a:off x="3810000" y="4325250"/>
            <a:ext cx="367408" cy="523220"/>
          </a:xfrm>
          <a:prstGeom prst="rect">
            <a:avLst/>
          </a:prstGeom>
          <a:noFill/>
        </p:spPr>
        <p:txBody>
          <a:bodyPr wrap="none" rtlCol="0">
            <a:spAutoFit/>
          </a:bodyPr>
          <a:lstStyle/>
          <a:p>
            <a:r>
              <a:rPr lang="en-US" sz="2800" dirty="0">
                <a:solidFill>
                  <a:srgbClr val="FF00FF"/>
                </a:solidFill>
              </a:rPr>
              <a:t>5</a:t>
            </a:r>
          </a:p>
        </p:txBody>
      </p:sp>
      <p:sp>
        <p:nvSpPr>
          <p:cNvPr id="25" name="TextBox 24"/>
          <p:cNvSpPr txBox="1"/>
          <p:nvPr/>
        </p:nvSpPr>
        <p:spPr>
          <a:xfrm>
            <a:off x="4720333" y="4325250"/>
            <a:ext cx="367408" cy="523220"/>
          </a:xfrm>
          <a:prstGeom prst="rect">
            <a:avLst/>
          </a:prstGeom>
          <a:noFill/>
        </p:spPr>
        <p:txBody>
          <a:bodyPr wrap="none" rtlCol="0">
            <a:spAutoFit/>
          </a:bodyPr>
          <a:lstStyle/>
          <a:p>
            <a:r>
              <a:rPr lang="en-US" sz="2800" dirty="0">
                <a:solidFill>
                  <a:srgbClr val="FF00FF"/>
                </a:solidFill>
              </a:rPr>
              <a:t>7</a:t>
            </a:r>
          </a:p>
        </p:txBody>
      </p:sp>
      <p:cxnSp>
        <p:nvCxnSpPr>
          <p:cNvPr id="26" name="Straight Connector 25"/>
          <p:cNvCxnSpPr/>
          <p:nvPr/>
        </p:nvCxnSpPr>
        <p:spPr>
          <a:xfrm flipH="1" flipV="1">
            <a:off x="3810000" y="4726320"/>
            <a:ext cx="2286000" cy="402284"/>
          </a:xfrm>
          <a:prstGeom prst="line">
            <a:avLst/>
          </a:prstGeom>
          <a:ln w="50800">
            <a:solidFill>
              <a:srgbClr val="FF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096000" y="5128604"/>
            <a:ext cx="0" cy="881313"/>
          </a:xfrm>
          <a:prstGeom prst="line">
            <a:avLst/>
          </a:prstGeom>
          <a:ln w="50800">
            <a:solidFill>
              <a:srgbClr val="FF00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5582353" y="5826062"/>
            <a:ext cx="367408" cy="523220"/>
          </a:xfrm>
          <a:prstGeom prst="rect">
            <a:avLst/>
          </a:prstGeom>
          <a:noFill/>
        </p:spPr>
        <p:txBody>
          <a:bodyPr wrap="none" rtlCol="0">
            <a:spAutoFit/>
          </a:bodyPr>
          <a:lstStyle/>
          <a:p>
            <a:r>
              <a:rPr lang="en-US" sz="2800" dirty="0">
                <a:solidFill>
                  <a:srgbClr val="FF00FF"/>
                </a:solidFill>
              </a:rPr>
              <a:t>5</a:t>
            </a:r>
          </a:p>
        </p:txBody>
      </p:sp>
      <p:sp>
        <p:nvSpPr>
          <p:cNvPr id="36" name="TextBox 35"/>
          <p:cNvSpPr txBox="1"/>
          <p:nvPr/>
        </p:nvSpPr>
        <p:spPr>
          <a:xfrm>
            <a:off x="97298" y="5950803"/>
            <a:ext cx="5338816" cy="830997"/>
          </a:xfrm>
          <a:prstGeom prst="rect">
            <a:avLst/>
          </a:prstGeom>
          <a:noFill/>
        </p:spPr>
        <p:txBody>
          <a:bodyPr wrap="square" rtlCol="0">
            <a:spAutoFit/>
          </a:bodyPr>
          <a:lstStyle/>
          <a:p>
            <a:r>
              <a:rPr lang="en-US" sz="2400" dirty="0">
                <a:solidFill>
                  <a:srgbClr val="0000FF"/>
                </a:solidFill>
              </a:rPr>
              <a:t>Reading a value out of register file is purely combinational – no clock!</a:t>
            </a:r>
          </a:p>
        </p:txBody>
      </p:sp>
      <p:sp>
        <p:nvSpPr>
          <p:cNvPr id="3" name="Slide Number Placeholder 2"/>
          <p:cNvSpPr>
            <a:spLocks noGrp="1"/>
          </p:cNvSpPr>
          <p:nvPr>
            <p:ph type="sldNum" sz="quarter" idx="12"/>
          </p:nvPr>
        </p:nvSpPr>
        <p:spPr/>
        <p:txBody>
          <a:bodyPr/>
          <a:lstStyle/>
          <a:p>
            <a:fld id="{8498F53A-C161-3D49-96E1-2DF0E970DAF2}" type="slidenum">
              <a:rPr lang="en-US" smtClean="0"/>
              <a:t>21</a:t>
            </a:fld>
            <a:endParaRPr lang="en-US"/>
          </a:p>
        </p:txBody>
      </p:sp>
    </p:spTree>
    <p:extLst>
      <p:ext uri="{BB962C8B-B14F-4D97-AF65-F5344CB8AC3E}">
        <p14:creationId xmlns:p14="http://schemas.microsoft.com/office/powerpoint/2010/main" val="229858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only 8 Registers?</a:t>
            </a:r>
          </a:p>
        </p:txBody>
      </p:sp>
      <p:sp>
        <p:nvSpPr>
          <p:cNvPr id="3" name="Content Placeholder 2"/>
          <p:cNvSpPr>
            <a:spLocks noGrp="1"/>
          </p:cNvSpPr>
          <p:nvPr>
            <p:ph idx="1"/>
          </p:nvPr>
        </p:nvSpPr>
        <p:spPr/>
        <p:txBody>
          <a:bodyPr>
            <a:normAutofit fontScale="92500" lnSpcReduction="10000"/>
          </a:bodyPr>
          <a:lstStyle/>
          <a:p>
            <a:r>
              <a:rPr lang="en-US" dirty="0"/>
              <a:t>Smaller is faster</a:t>
            </a:r>
          </a:p>
          <a:p>
            <a:r>
              <a:rPr lang="en-US" dirty="0"/>
              <a:t>Reason: delay increases with length of wires</a:t>
            </a:r>
          </a:p>
          <a:p>
            <a:r>
              <a:rPr lang="en-US" dirty="0"/>
              <a:t>(Generally, all others things being equal, prefer computers to be faster.)</a:t>
            </a:r>
          </a:p>
          <a:p>
            <a:endParaRPr lang="en-US" dirty="0"/>
          </a:p>
          <a:p>
            <a:r>
              <a:rPr lang="en-US" dirty="0">
                <a:solidFill>
                  <a:srgbClr val="0000FF"/>
                </a:solidFill>
              </a:rPr>
              <a:t>For arithmetic instructions in the Simple RISC Machine ISA all “operands” must be in the register file.  </a:t>
            </a:r>
          </a:p>
          <a:p>
            <a:r>
              <a:rPr lang="en-US" dirty="0"/>
              <a:t>Other ISAs do not make same choice (x86).</a:t>
            </a:r>
          </a:p>
          <a:p>
            <a:endParaRPr lang="en-US" dirty="0"/>
          </a:p>
        </p:txBody>
      </p:sp>
      <p:sp>
        <p:nvSpPr>
          <p:cNvPr id="4" name="Slide Number Placeholder 3"/>
          <p:cNvSpPr>
            <a:spLocks noGrp="1"/>
          </p:cNvSpPr>
          <p:nvPr>
            <p:ph type="sldNum" sz="quarter" idx="12"/>
          </p:nvPr>
        </p:nvSpPr>
        <p:spPr/>
        <p:txBody>
          <a:bodyPr/>
          <a:lstStyle/>
          <a:p>
            <a:fld id="{8498F53A-C161-3D49-96E1-2DF0E970DAF2}" type="slidenum">
              <a:rPr lang="en-US" smtClean="0"/>
              <a:t>22</a:t>
            </a:fld>
            <a:endParaRPr lang="en-US"/>
          </a:p>
        </p:txBody>
      </p:sp>
    </p:spTree>
    <p:extLst>
      <p:ext uri="{BB962C8B-B14F-4D97-AF65-F5344CB8AC3E}">
        <p14:creationId xmlns:p14="http://schemas.microsoft.com/office/powerpoint/2010/main" val="395767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 Registers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solidFill>
                  <a:schemeClr val="bg1">
                    <a:lumMod val="50000"/>
                  </a:schemeClr>
                </a:solidFill>
              </a:rPr>
              <a:t>The variables f, g, h, </a:t>
            </a:r>
            <a:r>
              <a:rPr lang="en-US" dirty="0" err="1">
                <a:solidFill>
                  <a:schemeClr val="bg1">
                    <a:lumMod val="50000"/>
                  </a:schemeClr>
                </a:solidFill>
              </a:rPr>
              <a:t>i</a:t>
            </a:r>
            <a:r>
              <a:rPr lang="en-US" dirty="0">
                <a:solidFill>
                  <a:schemeClr val="bg1">
                    <a:lumMod val="50000"/>
                  </a:schemeClr>
                </a:solidFill>
              </a:rPr>
              <a:t>, and j are assigned to the registers r0, r1, r2, r3, and r4, respectively. What is the compiled ARM code for the following C?</a:t>
            </a:r>
          </a:p>
          <a:p>
            <a:pPr marL="0" indent="0">
              <a:buNone/>
            </a:pPr>
            <a:r>
              <a:rPr lang="en-US" dirty="0">
                <a:solidFill>
                  <a:schemeClr val="bg1">
                    <a:lumMod val="50000"/>
                  </a:schemeClr>
                </a:solidFill>
                <a:latin typeface="Consolas" panose="020B0609020204030204" pitchFamily="49" charset="0"/>
                <a:cs typeface="Consolas" panose="020B0609020204030204" pitchFamily="49" charset="0"/>
              </a:rPr>
              <a:t>  </a:t>
            </a:r>
            <a:r>
              <a:rPr lang="pt-BR" dirty="0">
                <a:solidFill>
                  <a:schemeClr val="bg1">
                    <a:lumMod val="50000"/>
                  </a:schemeClr>
                </a:solidFill>
                <a:latin typeface="Consolas" panose="020B0609020204030204" pitchFamily="49" charset="0"/>
                <a:cs typeface="Consolas" panose="020B0609020204030204" pitchFamily="49" charset="0"/>
              </a:rPr>
              <a:t>f = (g + h) – (i + j);</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t>Solution:</a:t>
            </a:r>
          </a:p>
          <a:p>
            <a:pPr marL="0" indent="0">
              <a:buNone/>
            </a:pPr>
            <a:r>
              <a:rPr lang="pt-BR" sz="2600" dirty="0">
                <a:solidFill>
                  <a:srgbClr val="0000FF"/>
                </a:solidFill>
                <a:latin typeface="Consolas" panose="020B0609020204030204" pitchFamily="49" charset="0"/>
                <a:cs typeface="Consolas" panose="020B0609020204030204" pitchFamily="49" charset="0"/>
              </a:rPr>
              <a:t>ADD</a:t>
            </a:r>
            <a:r>
              <a:rPr lang="pt-BR" sz="2600" dirty="0">
                <a:latin typeface="Consolas" panose="020B0609020204030204" pitchFamily="49" charset="0"/>
                <a:cs typeface="Consolas" panose="020B0609020204030204" pitchFamily="49" charset="0"/>
              </a:rPr>
              <a:t> R5,R1,R2 </a:t>
            </a:r>
            <a:r>
              <a:rPr lang="pt-BR" sz="2600" dirty="0">
                <a:solidFill>
                  <a:srgbClr val="008000"/>
                </a:solidFill>
                <a:latin typeface="Consolas" panose="020B0609020204030204" pitchFamily="49" charset="0"/>
                <a:cs typeface="Consolas" panose="020B0609020204030204" pitchFamily="49" charset="0"/>
              </a:rPr>
              <a:t>// register R5 contains g + h</a:t>
            </a:r>
          </a:p>
          <a:p>
            <a:pPr marL="0" indent="0">
              <a:buNone/>
            </a:pPr>
            <a:r>
              <a:rPr lang="pt-BR" sz="2600" dirty="0">
                <a:solidFill>
                  <a:srgbClr val="0000FF"/>
                </a:solidFill>
                <a:latin typeface="Consolas" panose="020B0609020204030204" pitchFamily="49" charset="0"/>
                <a:cs typeface="Consolas" panose="020B0609020204030204" pitchFamily="49" charset="0"/>
              </a:rPr>
              <a:t>ADD</a:t>
            </a:r>
            <a:r>
              <a:rPr lang="pt-BR" sz="2600" dirty="0">
                <a:latin typeface="Consolas" panose="020B0609020204030204" pitchFamily="49" charset="0"/>
                <a:cs typeface="Consolas" panose="020B0609020204030204" pitchFamily="49" charset="0"/>
              </a:rPr>
              <a:t> R6,R3,R4 </a:t>
            </a:r>
            <a:r>
              <a:rPr lang="pt-BR" sz="2600" dirty="0">
                <a:solidFill>
                  <a:srgbClr val="008000"/>
                </a:solidFill>
                <a:latin typeface="Consolas" panose="020B0609020204030204" pitchFamily="49" charset="0"/>
                <a:cs typeface="Consolas" panose="020B0609020204030204" pitchFamily="49" charset="0"/>
              </a:rPr>
              <a:t>// register R6 contains i + j</a:t>
            </a:r>
          </a:p>
          <a:p>
            <a:pPr marL="0" indent="0">
              <a:buNone/>
            </a:pPr>
            <a:r>
              <a:rPr lang="pt-BR" sz="2600" dirty="0">
                <a:solidFill>
                  <a:srgbClr val="0000FF"/>
                </a:solidFill>
                <a:latin typeface="Consolas" panose="020B0609020204030204" pitchFamily="49" charset="0"/>
                <a:cs typeface="Consolas" panose="020B0609020204030204" pitchFamily="49" charset="0"/>
              </a:rPr>
              <a:t>SUB</a:t>
            </a:r>
            <a:r>
              <a:rPr lang="pt-BR" sz="2600" dirty="0">
                <a:latin typeface="Consolas" panose="020B0609020204030204" pitchFamily="49" charset="0"/>
                <a:cs typeface="Consolas" panose="020B0609020204030204" pitchFamily="49" charset="0"/>
              </a:rPr>
              <a:t> R0,R5,R6 </a:t>
            </a:r>
            <a:r>
              <a:rPr lang="pt-BR" sz="2600" dirty="0">
                <a:solidFill>
                  <a:srgbClr val="008000"/>
                </a:solidFill>
                <a:latin typeface="Consolas" panose="020B0609020204030204" pitchFamily="49" charset="0"/>
                <a:cs typeface="Consolas" panose="020B0609020204030204" pitchFamily="49" charset="0"/>
              </a:rPr>
              <a:t>// R4 gets R5 – R6, </a:t>
            </a:r>
          </a:p>
          <a:p>
            <a:pPr marL="0" indent="0">
              <a:buNone/>
            </a:pPr>
            <a:r>
              <a:rPr lang="pt-BR" sz="2600" dirty="0">
                <a:solidFill>
                  <a:srgbClr val="008000"/>
                </a:solidFill>
                <a:latin typeface="Consolas" panose="020B0609020204030204" pitchFamily="49" charset="0"/>
                <a:cs typeface="Consolas" panose="020B0609020204030204" pitchFamily="49" charset="0"/>
              </a:rPr>
              <a:t>             // which is (g + h) – (i + j)</a:t>
            </a:r>
            <a:endParaRPr lang="en-US" sz="2600" dirty="0">
              <a:solidFill>
                <a:srgbClr val="008000"/>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8498F53A-C161-3D49-96E1-2DF0E970DAF2}" type="slidenum">
              <a:rPr lang="en-US" smtClean="0"/>
              <a:t>23</a:t>
            </a:fld>
            <a:endParaRPr lang="en-US"/>
          </a:p>
        </p:txBody>
      </p:sp>
    </p:spTree>
    <p:extLst>
      <p:ext uri="{BB962C8B-B14F-4D97-AF65-F5344CB8AC3E}">
        <p14:creationId xmlns:p14="http://schemas.microsoft.com/office/powerpoint/2010/main" val="3933551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2952"/>
            <a:ext cx="9144000" cy="5718772"/>
          </a:xfrm>
          <a:prstGeom prst="rect">
            <a:avLst/>
          </a:prstGeom>
        </p:spPr>
      </p:pic>
      <p:sp>
        <p:nvSpPr>
          <p:cNvPr id="11" name="Title 1"/>
          <p:cNvSpPr>
            <a:spLocks noGrp="1"/>
          </p:cNvSpPr>
          <p:nvPr>
            <p:ph type="title"/>
          </p:nvPr>
        </p:nvSpPr>
        <p:spPr>
          <a:xfrm>
            <a:off x="453571" y="0"/>
            <a:ext cx="8229600" cy="1143000"/>
          </a:xfrm>
        </p:spPr>
        <p:txBody>
          <a:bodyPr>
            <a:noAutofit/>
          </a:bodyPr>
          <a:lstStyle/>
          <a:p>
            <a:r>
              <a:rPr lang="en-US" sz="3600" dirty="0">
                <a:latin typeface="Arial" panose="020B0604020202020204" pitchFamily="34" charset="0"/>
                <a:cs typeface="Arial" panose="020B0604020202020204" pitchFamily="34" charset="0"/>
              </a:rPr>
              <a:t>Simple RISC Machine </a:t>
            </a:r>
            <a:r>
              <a:rPr lang="en-US" sz="3600" dirty="0" err="1">
                <a:latin typeface="Arial" panose="020B0604020202020204" pitchFamily="34" charset="0"/>
                <a:cs typeface="Arial" panose="020B0604020202020204" pitchFamily="34" charset="0"/>
              </a:rPr>
              <a:t>Datapath</a:t>
            </a:r>
            <a:endParaRPr lang="en-US" sz="3600" dirty="0">
              <a:solidFill>
                <a:srgbClr val="0000FF"/>
              </a:solidFill>
            </a:endParaRPr>
          </a:p>
        </p:txBody>
      </p:sp>
      <p:sp>
        <p:nvSpPr>
          <p:cNvPr id="2" name="Slide Number Placeholder 1"/>
          <p:cNvSpPr>
            <a:spLocks noGrp="1"/>
          </p:cNvSpPr>
          <p:nvPr>
            <p:ph type="sldNum" sz="quarter" idx="12"/>
          </p:nvPr>
        </p:nvSpPr>
        <p:spPr/>
        <p:txBody>
          <a:bodyPr/>
          <a:lstStyle/>
          <a:p>
            <a:fld id="{8498F53A-C161-3D49-96E1-2DF0E970DAF2}" type="slidenum">
              <a:rPr lang="en-US" smtClean="0"/>
              <a:t>24</a:t>
            </a:fld>
            <a:endParaRPr lang="en-US"/>
          </a:p>
        </p:txBody>
      </p:sp>
    </p:spTree>
    <p:extLst>
      <p:ext uri="{BB962C8B-B14F-4D97-AF65-F5344CB8AC3E}">
        <p14:creationId xmlns:p14="http://schemas.microsoft.com/office/powerpoint/2010/main" val="3810472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685800" y="2743200"/>
            <a:ext cx="609600" cy="381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1447800" y="2065452"/>
            <a:ext cx="990600" cy="105874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4073071" y="2123259"/>
            <a:ext cx="990600" cy="3913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6698342" y="2146907"/>
            <a:ext cx="990600" cy="3913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6774542" y="2782614"/>
            <a:ext cx="1302658" cy="3913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6850742" y="3812543"/>
            <a:ext cx="1302658" cy="3913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3581400" y="3812543"/>
            <a:ext cx="1302658" cy="3913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4232729" y="4866120"/>
            <a:ext cx="1302658" cy="3913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4232729" y="5927241"/>
            <a:ext cx="1302658" cy="3913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7037613" y="5927241"/>
            <a:ext cx="1302658" cy="3913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2952"/>
            <a:ext cx="9144000" cy="5718772"/>
          </a:xfrm>
          <a:prstGeom prst="rect">
            <a:avLst/>
          </a:prstGeom>
        </p:spPr>
      </p:pic>
      <p:sp>
        <p:nvSpPr>
          <p:cNvPr id="11" name="Title 1"/>
          <p:cNvSpPr>
            <a:spLocks noGrp="1"/>
          </p:cNvSpPr>
          <p:nvPr>
            <p:ph type="title"/>
          </p:nvPr>
        </p:nvSpPr>
        <p:spPr>
          <a:xfrm>
            <a:off x="453571" y="0"/>
            <a:ext cx="8229600" cy="1143000"/>
          </a:xfrm>
        </p:spPr>
        <p:txBody>
          <a:bodyPr>
            <a:noAutofit/>
          </a:bodyPr>
          <a:lstStyle/>
          <a:p>
            <a:r>
              <a:rPr lang="en-US" sz="3600" dirty="0" err="1">
                <a:latin typeface="Arial" panose="020B0604020202020204" pitchFamily="34" charset="0"/>
                <a:cs typeface="Arial" panose="020B0604020202020204" pitchFamily="34" charset="0"/>
              </a:rPr>
              <a:t>Datapath</a:t>
            </a:r>
            <a:r>
              <a:rPr lang="en-US" sz="3600" dirty="0">
                <a:latin typeface="Arial" panose="020B0604020202020204" pitchFamily="34" charset="0"/>
                <a:cs typeface="Arial" panose="020B0604020202020204" pitchFamily="34" charset="0"/>
              </a:rPr>
              <a:t> Control Inputs</a:t>
            </a:r>
            <a:endParaRPr lang="en-US" sz="3600" dirty="0">
              <a:solidFill>
                <a:srgbClr val="0000FF"/>
              </a:solidFill>
            </a:endParaRPr>
          </a:p>
        </p:txBody>
      </p:sp>
      <p:sp>
        <p:nvSpPr>
          <p:cNvPr id="2" name="Slide Number Placeholder 1"/>
          <p:cNvSpPr>
            <a:spLocks noGrp="1"/>
          </p:cNvSpPr>
          <p:nvPr>
            <p:ph type="sldNum" sz="quarter" idx="12"/>
          </p:nvPr>
        </p:nvSpPr>
        <p:spPr/>
        <p:txBody>
          <a:bodyPr/>
          <a:lstStyle/>
          <a:p>
            <a:fld id="{8498F53A-C161-3D49-96E1-2DF0E970DAF2}" type="slidenum">
              <a:rPr lang="en-US" smtClean="0"/>
              <a:t>25</a:t>
            </a:fld>
            <a:endParaRPr lang="en-US"/>
          </a:p>
        </p:txBody>
      </p:sp>
    </p:spTree>
    <p:extLst>
      <p:ext uri="{BB962C8B-B14F-4D97-AF65-F5344CB8AC3E}">
        <p14:creationId xmlns:p14="http://schemas.microsoft.com/office/powerpoint/2010/main" val="3396406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33400" y="609600"/>
            <a:ext cx="8001000" cy="5562600"/>
          </a:xfrm>
        </p:spPr>
        <p:txBody>
          <a:bodyPr>
            <a:noAutofit/>
          </a:bodyPr>
          <a:lstStyle/>
          <a:p>
            <a:pPr marL="0" indent="0">
              <a:buNone/>
            </a:pPr>
            <a:r>
              <a:rPr lang="en-US" altLang="en-US" dirty="0">
                <a:cs typeface="Comic Sans MS" panose="030F0702030302020204" pitchFamily="66" charset="0"/>
              </a:rPr>
              <a:t>Each instruction takes between 1 and 4 cycles to execute: Each cycle, certain control signals are asserted to perform the required operations</a:t>
            </a:r>
          </a:p>
          <a:p>
            <a:pPr marL="0" indent="0">
              <a:buNone/>
            </a:pPr>
            <a:endParaRPr lang="en-US" altLang="en-US" dirty="0">
              <a:cs typeface="Comic Sans MS" panose="030F0702030302020204" pitchFamily="66" charset="0"/>
            </a:endParaRPr>
          </a:p>
          <a:p>
            <a:pPr marL="0" indent="0">
              <a:buNone/>
            </a:pPr>
            <a:r>
              <a:rPr lang="en-US" altLang="en-US" dirty="0">
                <a:cs typeface="Comic Sans MS" panose="030F0702030302020204" pitchFamily="66" charset="0"/>
              </a:rPr>
              <a:t>Which control signals are asserted depends on which instruction is being executed.  A decoder and state machine drives the signals at the right time. You’ll design that part in Lab 6.</a:t>
            </a:r>
          </a:p>
          <a:p>
            <a:endParaRPr lang="en-US" dirty="0"/>
          </a:p>
        </p:txBody>
      </p:sp>
      <p:sp>
        <p:nvSpPr>
          <p:cNvPr id="2" name="Slide Number Placeholder 1"/>
          <p:cNvSpPr>
            <a:spLocks noGrp="1"/>
          </p:cNvSpPr>
          <p:nvPr>
            <p:ph type="sldNum" sz="quarter" idx="12"/>
          </p:nvPr>
        </p:nvSpPr>
        <p:spPr/>
        <p:txBody>
          <a:bodyPr/>
          <a:lstStyle/>
          <a:p>
            <a:fld id="{8498F53A-C161-3D49-96E1-2DF0E970DAF2}" type="slidenum">
              <a:rPr lang="en-US" smtClean="0"/>
              <a:t>26</a:t>
            </a:fld>
            <a:endParaRPr lang="en-US"/>
          </a:p>
        </p:txBody>
      </p:sp>
    </p:spTree>
    <p:extLst>
      <p:ext uri="{BB962C8B-B14F-4D97-AF65-F5344CB8AC3E}">
        <p14:creationId xmlns:p14="http://schemas.microsoft.com/office/powerpoint/2010/main" val="1376976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495800" y="3505200"/>
            <a:ext cx="1143000" cy="914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Oval 3"/>
          <p:cNvSpPr/>
          <p:nvPr/>
        </p:nvSpPr>
        <p:spPr>
          <a:xfrm>
            <a:off x="6096000" y="3530082"/>
            <a:ext cx="1143000" cy="914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304800" y="990600"/>
            <a:ext cx="1143000" cy="2133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3"/>
          <p:cNvSpPr txBox="1">
            <a:spLocks noChangeArrowheads="1"/>
          </p:cNvSpPr>
          <p:nvPr/>
        </p:nvSpPr>
        <p:spPr>
          <a:xfrm>
            <a:off x="3581400" y="35767"/>
            <a:ext cx="5334000" cy="124294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en-US" sz="2400" dirty="0">
                <a:solidFill>
                  <a:srgbClr val="0000FF"/>
                </a:solidFill>
                <a:cs typeface="Comic Sans MS" panose="030F0702030302020204" pitchFamily="66" charset="0"/>
              </a:rPr>
              <a:t>Multiplexers: Purely combinational logic: you could design these blocks with your eyes closed.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9228"/>
            <a:ext cx="9144000" cy="5718772"/>
          </a:xfrm>
          <a:prstGeom prst="rect">
            <a:avLst/>
          </a:prstGeom>
        </p:spPr>
      </p:pic>
      <p:sp>
        <p:nvSpPr>
          <p:cNvPr id="3" name="Slide Number Placeholder 2"/>
          <p:cNvSpPr>
            <a:spLocks noGrp="1"/>
          </p:cNvSpPr>
          <p:nvPr>
            <p:ph type="sldNum" sz="quarter" idx="12"/>
          </p:nvPr>
        </p:nvSpPr>
        <p:spPr/>
        <p:txBody>
          <a:bodyPr/>
          <a:lstStyle/>
          <a:p>
            <a:fld id="{8498F53A-C161-3D49-96E1-2DF0E970DAF2}" type="slidenum">
              <a:rPr lang="en-US" smtClean="0"/>
              <a:t>27</a:t>
            </a:fld>
            <a:endParaRPr lang="en-US"/>
          </a:p>
        </p:txBody>
      </p:sp>
    </p:spTree>
    <p:extLst>
      <p:ext uri="{BB962C8B-B14F-4D97-AF65-F5344CB8AC3E}">
        <p14:creationId xmlns:p14="http://schemas.microsoft.com/office/powerpoint/2010/main" val="401306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191000" y="4495800"/>
            <a:ext cx="27432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3"/>
          <p:cNvSpPr txBox="1">
            <a:spLocks noChangeArrowheads="1"/>
          </p:cNvSpPr>
          <p:nvPr/>
        </p:nvSpPr>
        <p:spPr>
          <a:xfrm>
            <a:off x="3810000" y="41022"/>
            <a:ext cx="5334000" cy="164063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en-US" sz="2400" dirty="0">
                <a:solidFill>
                  <a:srgbClr val="0000FF"/>
                </a:solidFill>
                <a:cs typeface="Comic Sans MS" panose="030F0702030302020204" pitchFamily="66" charset="0"/>
              </a:rPr>
              <a:t>Arithmetic Logic Unit (ALU): Does the actual computing.  E.g., adding, subtracting numbers and performing logical operations (AND, NOT, </a:t>
            </a:r>
            <a:r>
              <a:rPr lang="en-US" altLang="en-US" sz="2400" dirty="0" err="1">
                <a:solidFill>
                  <a:srgbClr val="0000FF"/>
                </a:solidFill>
                <a:cs typeface="Comic Sans MS" panose="030F0702030302020204" pitchFamily="66" charset="0"/>
              </a:rPr>
              <a:t>etc</a:t>
            </a:r>
            <a:r>
              <a:rPr lang="en-US" altLang="en-US" sz="2400" dirty="0">
                <a:solidFill>
                  <a:srgbClr val="0000FF"/>
                </a:solidFill>
                <a:cs typeface="Comic Sans MS" panose="030F0702030302020204" pitchFamily="66" charset="0"/>
              </a:rPr>
              <a:t>…)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9228"/>
            <a:ext cx="9144000" cy="571877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57873546"/>
              </p:ext>
            </p:extLst>
          </p:nvPr>
        </p:nvGraphicFramePr>
        <p:xfrm>
          <a:off x="852651" y="4382814"/>
          <a:ext cx="2257097" cy="1854200"/>
        </p:xfrm>
        <a:graphic>
          <a:graphicData uri="http://schemas.openxmlformats.org/drawingml/2006/table">
            <a:tbl>
              <a:tblPr firstRow="1" bandRow="1">
                <a:tableStyleId>{5C22544A-7EE6-4342-B048-85BDC9FD1C3A}</a:tableStyleId>
              </a:tblPr>
              <a:tblGrid>
                <a:gridCol w="885497">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370840">
                <a:tc>
                  <a:txBody>
                    <a:bodyPr/>
                    <a:lstStyle/>
                    <a:p>
                      <a:r>
                        <a:rPr lang="en-US" dirty="0" err="1"/>
                        <a:t>ALUop</a:t>
                      </a:r>
                      <a:endParaRPr lang="en-US" dirty="0"/>
                    </a:p>
                  </a:txBody>
                  <a:tcPr/>
                </a:tc>
                <a:tc>
                  <a:txBody>
                    <a:bodyPr/>
                    <a:lstStyle/>
                    <a:p>
                      <a:r>
                        <a:rPr lang="en-US" dirty="0"/>
                        <a:t>Operation</a:t>
                      </a:r>
                    </a:p>
                  </a:txBody>
                  <a:tcPr/>
                </a:tc>
                <a:extLst>
                  <a:ext uri="{0D108BD9-81ED-4DB2-BD59-A6C34878D82A}">
                    <a16:rowId xmlns:a16="http://schemas.microsoft.com/office/drawing/2014/main" val="10000"/>
                  </a:ext>
                </a:extLst>
              </a:tr>
              <a:tr h="370840">
                <a:tc>
                  <a:txBody>
                    <a:bodyPr/>
                    <a:lstStyle/>
                    <a:p>
                      <a:r>
                        <a:rPr lang="en-US" dirty="0"/>
                        <a:t>00</a:t>
                      </a:r>
                    </a:p>
                  </a:txBody>
                  <a:tcPr/>
                </a:tc>
                <a:tc>
                  <a:txBody>
                    <a:bodyPr/>
                    <a:lstStyle/>
                    <a:p>
                      <a:r>
                        <a:rPr lang="en-US" sz="1800" b="0" i="0" u="none" strike="noStrike" kern="1200" baseline="0" dirty="0">
                          <a:solidFill>
                            <a:schemeClr val="dk1"/>
                          </a:solidFill>
                          <a:latin typeface="+mn-lt"/>
                          <a:ea typeface="+mn-ea"/>
                          <a:cs typeface="+mn-cs"/>
                        </a:rPr>
                        <a:t> Ain + Bin</a:t>
                      </a:r>
                      <a:endParaRPr lang="en-US" dirty="0"/>
                    </a:p>
                  </a:txBody>
                  <a:tcPr/>
                </a:tc>
                <a:extLst>
                  <a:ext uri="{0D108BD9-81ED-4DB2-BD59-A6C34878D82A}">
                    <a16:rowId xmlns:a16="http://schemas.microsoft.com/office/drawing/2014/main" val="10001"/>
                  </a:ext>
                </a:extLst>
              </a:tr>
              <a:tr h="370840">
                <a:tc>
                  <a:txBody>
                    <a:bodyPr/>
                    <a:lstStyle/>
                    <a:p>
                      <a:r>
                        <a:rPr lang="en-US" dirty="0"/>
                        <a:t>01</a:t>
                      </a:r>
                    </a:p>
                  </a:txBody>
                  <a:tcPr/>
                </a:tc>
                <a:tc>
                  <a:txBody>
                    <a:bodyPr/>
                    <a:lstStyle/>
                    <a:p>
                      <a:r>
                        <a:rPr lang="en-US" sz="1800" b="0" i="0" u="none" strike="noStrike" kern="1200" baseline="0" dirty="0">
                          <a:solidFill>
                            <a:schemeClr val="dk1"/>
                          </a:solidFill>
                          <a:latin typeface="+mn-lt"/>
                          <a:ea typeface="+mn-ea"/>
                          <a:cs typeface="+mn-cs"/>
                        </a:rPr>
                        <a:t> Ain - Bin</a:t>
                      </a:r>
                      <a:endParaRPr lang="en-US" dirty="0"/>
                    </a:p>
                  </a:txBody>
                  <a:tcPr/>
                </a:tc>
                <a:extLst>
                  <a:ext uri="{0D108BD9-81ED-4DB2-BD59-A6C34878D82A}">
                    <a16:rowId xmlns:a16="http://schemas.microsoft.com/office/drawing/2014/main" val="10002"/>
                  </a:ext>
                </a:extLst>
              </a:tr>
              <a:tr h="370840">
                <a:tc>
                  <a:txBody>
                    <a:bodyPr/>
                    <a:lstStyle/>
                    <a:p>
                      <a:r>
                        <a:rPr lang="en-US" dirty="0"/>
                        <a:t>10</a:t>
                      </a:r>
                    </a:p>
                  </a:txBody>
                  <a:tcPr/>
                </a:tc>
                <a:tc>
                  <a:txBody>
                    <a:bodyPr/>
                    <a:lstStyle/>
                    <a:p>
                      <a:r>
                        <a:rPr lang="en-US" sz="1800" b="0" i="0" u="none" strike="noStrike" kern="1200" baseline="0" dirty="0">
                          <a:solidFill>
                            <a:schemeClr val="dk1"/>
                          </a:solidFill>
                          <a:latin typeface="+mn-lt"/>
                          <a:ea typeface="+mn-ea"/>
                          <a:cs typeface="+mn-cs"/>
                        </a:rPr>
                        <a:t> Ain &amp; Bin</a:t>
                      </a:r>
                      <a:endParaRPr lang="en-US" dirty="0"/>
                    </a:p>
                  </a:txBody>
                  <a:tcPr/>
                </a:tc>
                <a:extLst>
                  <a:ext uri="{0D108BD9-81ED-4DB2-BD59-A6C34878D82A}">
                    <a16:rowId xmlns:a16="http://schemas.microsoft.com/office/drawing/2014/main" val="10003"/>
                  </a:ext>
                </a:extLst>
              </a:tr>
              <a:tr h="370840">
                <a:tc>
                  <a:txBody>
                    <a:bodyPr/>
                    <a:lstStyle/>
                    <a:p>
                      <a:r>
                        <a:rPr lang="en-US" dirty="0"/>
                        <a:t>11</a:t>
                      </a:r>
                    </a:p>
                  </a:txBody>
                  <a:tcPr/>
                </a:tc>
                <a:tc>
                  <a:txBody>
                    <a:bodyPr/>
                    <a:lstStyle/>
                    <a:p>
                      <a:r>
                        <a:rPr lang="en-US" sz="1800" b="0" i="0" u="none" strike="noStrike" kern="1200" baseline="0" dirty="0">
                          <a:solidFill>
                            <a:schemeClr val="dk1"/>
                          </a:solidFill>
                          <a:latin typeface="+mn-lt"/>
                          <a:ea typeface="+mn-ea"/>
                          <a:cs typeface="+mn-cs"/>
                        </a:rPr>
                        <a:t> ~ Bin</a:t>
                      </a:r>
                      <a:endParaRPr lang="en-US" dirty="0"/>
                    </a:p>
                  </a:txBody>
                  <a:tcPr/>
                </a:tc>
                <a:extLst>
                  <a:ext uri="{0D108BD9-81ED-4DB2-BD59-A6C34878D82A}">
                    <a16:rowId xmlns:a16="http://schemas.microsoft.com/office/drawing/2014/main" val="10004"/>
                  </a:ext>
                </a:extLst>
              </a:tr>
            </a:tbl>
          </a:graphicData>
        </a:graphic>
      </p:graphicFrame>
      <p:cxnSp>
        <p:nvCxnSpPr>
          <p:cNvPr id="10" name="Straight Arrow Connector 9"/>
          <p:cNvCxnSpPr/>
          <p:nvPr/>
        </p:nvCxnSpPr>
        <p:spPr>
          <a:xfrm flipH="1">
            <a:off x="6781800" y="5486400"/>
            <a:ext cx="488546" cy="304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270346" y="5038397"/>
            <a:ext cx="1789336" cy="923330"/>
          </a:xfrm>
          <a:prstGeom prst="rect">
            <a:avLst/>
          </a:prstGeom>
          <a:noFill/>
        </p:spPr>
        <p:txBody>
          <a:bodyPr wrap="none" rtlCol="0">
            <a:spAutoFit/>
          </a:bodyPr>
          <a:lstStyle/>
          <a:p>
            <a:r>
              <a:rPr lang="en-US" dirty="0">
                <a:solidFill>
                  <a:srgbClr val="0000FF"/>
                </a:solidFill>
              </a:rPr>
              <a:t>1 if result of ALU </a:t>
            </a:r>
          </a:p>
          <a:p>
            <a:r>
              <a:rPr lang="en-US" dirty="0">
                <a:solidFill>
                  <a:srgbClr val="0000FF"/>
                </a:solidFill>
              </a:rPr>
              <a:t>operation is 0 </a:t>
            </a:r>
          </a:p>
          <a:p>
            <a:r>
              <a:rPr lang="en-US" dirty="0">
                <a:solidFill>
                  <a:srgbClr val="0000FF"/>
                </a:solidFill>
              </a:rPr>
              <a:t>and 0 otherwise</a:t>
            </a:r>
          </a:p>
        </p:txBody>
      </p:sp>
      <p:sp>
        <p:nvSpPr>
          <p:cNvPr id="2" name="Slide Number Placeholder 1"/>
          <p:cNvSpPr>
            <a:spLocks noGrp="1"/>
          </p:cNvSpPr>
          <p:nvPr>
            <p:ph type="sldNum" sz="quarter" idx="12"/>
          </p:nvPr>
        </p:nvSpPr>
        <p:spPr/>
        <p:txBody>
          <a:bodyPr/>
          <a:lstStyle/>
          <a:p>
            <a:fld id="{8498F53A-C161-3D49-96E1-2DF0E970DAF2}" type="slidenum">
              <a:rPr lang="en-US" smtClean="0"/>
              <a:t>28</a:t>
            </a:fld>
            <a:endParaRPr lang="en-US"/>
          </a:p>
        </p:txBody>
      </p:sp>
    </p:spTree>
    <p:extLst>
      <p:ext uri="{BB962C8B-B14F-4D97-AF65-F5344CB8AC3E}">
        <p14:creationId xmlns:p14="http://schemas.microsoft.com/office/powerpoint/2010/main" val="292839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Addition/Subtraction in Verilog</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sz="2400" b="1" dirty="0">
                <a:solidFill>
                  <a:srgbClr val="C00000"/>
                </a:solidFill>
                <a:latin typeface="Consolas" charset="0"/>
                <a:ea typeface="Consolas" charset="0"/>
                <a:cs typeface="Consolas" charset="0"/>
              </a:rPr>
              <a:t>wire</a:t>
            </a:r>
            <a:r>
              <a:rPr lang="en-US" sz="2400" dirty="0">
                <a:solidFill>
                  <a:srgbClr val="C00000"/>
                </a:solidFill>
                <a:latin typeface="Consolas" charset="0"/>
                <a:ea typeface="Consolas" charset="0"/>
                <a:cs typeface="Consolas" charset="0"/>
              </a:rPr>
              <a:t> </a:t>
            </a:r>
            <a:r>
              <a:rPr lang="en-US" sz="2400" dirty="0">
                <a:solidFill>
                  <a:srgbClr val="0000FF"/>
                </a:solidFill>
                <a:latin typeface="Consolas" charset="0"/>
                <a:ea typeface="Consolas" charset="0"/>
                <a:cs typeface="Consolas" charset="0"/>
              </a:rPr>
              <a:t>[</a:t>
            </a:r>
            <a:r>
              <a:rPr lang="en-US" sz="2400" dirty="0">
                <a:latin typeface="Consolas" charset="0"/>
                <a:ea typeface="Consolas" charset="0"/>
                <a:cs typeface="Consolas" charset="0"/>
              </a:rPr>
              <a:t>7</a:t>
            </a:r>
            <a:r>
              <a:rPr lang="en-US" sz="2400" dirty="0">
                <a:solidFill>
                  <a:srgbClr val="0000FF"/>
                </a:solidFill>
                <a:latin typeface="Consolas" charset="0"/>
                <a:ea typeface="Consolas" charset="0"/>
                <a:cs typeface="Consolas" charset="0"/>
              </a:rPr>
              <a:t>:</a:t>
            </a:r>
            <a:r>
              <a:rPr lang="en-US" sz="2400" dirty="0">
                <a:latin typeface="Consolas" charset="0"/>
                <a:ea typeface="Consolas" charset="0"/>
                <a:cs typeface="Consolas" charset="0"/>
              </a:rPr>
              <a:t>0</a:t>
            </a:r>
            <a:r>
              <a:rPr lang="en-US" sz="2400" dirty="0">
                <a:solidFill>
                  <a:srgbClr val="0000FF"/>
                </a:solidFill>
                <a:latin typeface="Consolas" charset="0"/>
                <a:ea typeface="Consolas" charset="0"/>
                <a:cs typeface="Consolas" charset="0"/>
              </a:rPr>
              <a:t>]</a:t>
            </a:r>
            <a:r>
              <a:rPr lang="en-US" sz="2400" dirty="0">
                <a:latin typeface="Consolas" charset="0"/>
                <a:ea typeface="Consolas" charset="0"/>
                <a:cs typeface="Consolas" charset="0"/>
              </a:rPr>
              <a:t> X</a:t>
            </a:r>
            <a:r>
              <a:rPr lang="en-US" sz="2400" dirty="0">
                <a:solidFill>
                  <a:srgbClr val="0000FF"/>
                </a:solidFill>
                <a:latin typeface="Consolas" charset="0"/>
                <a:ea typeface="Consolas" charset="0"/>
                <a:cs typeface="Consolas" charset="0"/>
              </a:rPr>
              <a:t>,</a:t>
            </a:r>
            <a:r>
              <a:rPr lang="en-US" sz="2400" dirty="0">
                <a:latin typeface="Consolas" charset="0"/>
                <a:ea typeface="Consolas" charset="0"/>
                <a:cs typeface="Consolas" charset="0"/>
              </a:rPr>
              <a:t> Y</a:t>
            </a:r>
            <a:r>
              <a:rPr lang="en-US" sz="2400" dirty="0">
                <a:solidFill>
                  <a:srgbClr val="0000FF"/>
                </a:solidFill>
                <a:latin typeface="Consolas" charset="0"/>
                <a:ea typeface="Consolas" charset="0"/>
                <a:cs typeface="Consolas" charset="0"/>
              </a:rPr>
              <a:t>,</a:t>
            </a:r>
            <a:r>
              <a:rPr lang="en-US" sz="2400" dirty="0">
                <a:latin typeface="Consolas" charset="0"/>
                <a:ea typeface="Consolas" charset="0"/>
                <a:cs typeface="Consolas" charset="0"/>
              </a:rPr>
              <a:t> Z</a:t>
            </a:r>
            <a:r>
              <a:rPr lang="en-US" sz="2400" dirty="0">
                <a:solidFill>
                  <a:srgbClr val="0000FF"/>
                </a:solidFill>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2400" b="1" dirty="0" err="1">
                <a:solidFill>
                  <a:srgbClr val="C00000"/>
                </a:solidFill>
                <a:latin typeface="Consolas" charset="0"/>
                <a:ea typeface="Consolas" charset="0"/>
                <a:cs typeface="Consolas" charset="0"/>
              </a:rPr>
              <a:t>reg</a:t>
            </a:r>
            <a:r>
              <a:rPr lang="en-US" sz="2400" dirty="0">
                <a:solidFill>
                  <a:srgbClr val="C00000"/>
                </a:solidFill>
                <a:latin typeface="Consolas" charset="0"/>
                <a:ea typeface="Consolas" charset="0"/>
                <a:cs typeface="Consolas" charset="0"/>
              </a:rPr>
              <a:t> </a:t>
            </a:r>
            <a:r>
              <a:rPr lang="en-US" sz="2400" dirty="0">
                <a:solidFill>
                  <a:srgbClr val="0000FF"/>
                </a:solidFill>
                <a:latin typeface="Consolas" charset="0"/>
                <a:ea typeface="Consolas" charset="0"/>
                <a:cs typeface="Consolas" charset="0"/>
              </a:rPr>
              <a:t>[</a:t>
            </a:r>
            <a:r>
              <a:rPr lang="en-US" sz="2400" dirty="0">
                <a:latin typeface="Consolas" charset="0"/>
                <a:ea typeface="Consolas" charset="0"/>
                <a:cs typeface="Consolas" charset="0"/>
              </a:rPr>
              <a:t>7</a:t>
            </a:r>
            <a:r>
              <a:rPr lang="en-US" sz="2400" dirty="0">
                <a:solidFill>
                  <a:srgbClr val="0000FF"/>
                </a:solidFill>
                <a:latin typeface="Consolas" charset="0"/>
                <a:ea typeface="Consolas" charset="0"/>
                <a:cs typeface="Consolas" charset="0"/>
              </a:rPr>
              <a:t>:</a:t>
            </a:r>
            <a:r>
              <a:rPr lang="en-US" sz="2400" dirty="0">
                <a:latin typeface="Consolas" charset="0"/>
                <a:ea typeface="Consolas" charset="0"/>
                <a:cs typeface="Consolas" charset="0"/>
              </a:rPr>
              <a:t>0</a:t>
            </a:r>
            <a:r>
              <a:rPr lang="en-US" sz="2400" dirty="0">
                <a:solidFill>
                  <a:srgbClr val="0000FF"/>
                </a:solidFill>
                <a:latin typeface="Consolas" charset="0"/>
                <a:ea typeface="Consolas" charset="0"/>
                <a:cs typeface="Consolas" charset="0"/>
              </a:rPr>
              <a:t>]</a:t>
            </a:r>
            <a:r>
              <a:rPr lang="en-US" sz="2400" dirty="0">
                <a:latin typeface="Consolas" charset="0"/>
                <a:ea typeface="Consolas" charset="0"/>
                <a:cs typeface="Consolas" charset="0"/>
              </a:rPr>
              <a:t> W</a:t>
            </a:r>
            <a:r>
              <a:rPr lang="en-US" sz="2400" dirty="0">
                <a:solidFill>
                  <a:srgbClr val="0000FF"/>
                </a:solidFill>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2400" b="1" dirty="0">
                <a:solidFill>
                  <a:srgbClr val="C00000"/>
                </a:solidFill>
                <a:latin typeface="Consolas" charset="0"/>
                <a:ea typeface="Consolas" charset="0"/>
                <a:cs typeface="Consolas" charset="0"/>
              </a:rPr>
              <a:t>assign</a:t>
            </a:r>
            <a:r>
              <a:rPr lang="en-US" sz="2400" dirty="0">
                <a:solidFill>
                  <a:srgbClr val="C00000"/>
                </a:solidFill>
                <a:latin typeface="Consolas" charset="0"/>
                <a:ea typeface="Consolas" charset="0"/>
                <a:cs typeface="Consolas" charset="0"/>
              </a:rPr>
              <a:t> </a:t>
            </a:r>
            <a:r>
              <a:rPr lang="en-US" sz="2400" dirty="0">
                <a:latin typeface="Consolas" charset="0"/>
                <a:ea typeface="Consolas" charset="0"/>
                <a:cs typeface="Consolas" charset="0"/>
              </a:rPr>
              <a:t>Z </a:t>
            </a:r>
            <a:r>
              <a:rPr lang="en-US" sz="2400" dirty="0">
                <a:solidFill>
                  <a:srgbClr val="0000FF"/>
                </a:solidFill>
                <a:latin typeface="Consolas" charset="0"/>
                <a:ea typeface="Consolas" charset="0"/>
                <a:cs typeface="Consolas" charset="0"/>
              </a:rPr>
              <a:t>=</a:t>
            </a:r>
            <a:r>
              <a:rPr lang="en-US" sz="2400" dirty="0">
                <a:latin typeface="Consolas" charset="0"/>
                <a:ea typeface="Consolas" charset="0"/>
                <a:cs typeface="Consolas" charset="0"/>
              </a:rPr>
              <a:t> X </a:t>
            </a:r>
            <a:r>
              <a:rPr lang="en-US" sz="2400" dirty="0">
                <a:solidFill>
                  <a:srgbClr val="0000FF"/>
                </a:solidFill>
                <a:latin typeface="Consolas" charset="0"/>
                <a:ea typeface="Consolas" charset="0"/>
                <a:cs typeface="Consolas" charset="0"/>
              </a:rPr>
              <a:t>+</a:t>
            </a:r>
            <a:r>
              <a:rPr lang="en-US" sz="2400" dirty="0">
                <a:latin typeface="Consolas" charset="0"/>
                <a:ea typeface="Consolas" charset="0"/>
                <a:cs typeface="Consolas" charset="0"/>
              </a:rPr>
              <a:t> Y</a:t>
            </a:r>
            <a:r>
              <a:rPr lang="en-US" sz="2400" dirty="0">
                <a:solidFill>
                  <a:srgbClr val="0000FF"/>
                </a:solidFill>
                <a:latin typeface="Consolas" charset="0"/>
                <a:ea typeface="Consolas" charset="0"/>
                <a:cs typeface="Consolas" charset="0"/>
              </a:rPr>
              <a:t>;  </a:t>
            </a:r>
            <a:r>
              <a:rPr lang="en-US" sz="2400" i="1" dirty="0">
                <a:solidFill>
                  <a:srgbClr val="008000"/>
                </a:solidFill>
                <a:latin typeface="Consolas" charset="0"/>
                <a:ea typeface="Consolas" charset="0"/>
                <a:cs typeface="Consolas" charset="0"/>
              </a:rPr>
              <a:t>// works with “-” as well</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2400" b="1" dirty="0">
                <a:solidFill>
                  <a:srgbClr val="C00000"/>
                </a:solidFill>
                <a:latin typeface="Consolas" charset="0"/>
                <a:ea typeface="Consolas" charset="0"/>
                <a:cs typeface="Consolas" charset="0"/>
              </a:rPr>
              <a:t>always</a:t>
            </a:r>
            <a:r>
              <a:rPr lang="en-US" sz="2400" dirty="0">
                <a:solidFill>
                  <a:srgbClr val="C00000"/>
                </a:solidFill>
                <a:latin typeface="Consolas" charset="0"/>
                <a:ea typeface="Consolas" charset="0"/>
                <a:cs typeface="Consolas" charset="0"/>
              </a:rPr>
              <a:t> </a:t>
            </a:r>
            <a:r>
              <a:rPr lang="en-US" sz="2400" dirty="0">
                <a:solidFill>
                  <a:srgbClr val="0000FF"/>
                </a:solidFill>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a:latin typeface="Consolas" charset="0"/>
                <a:ea typeface="Consolas" charset="0"/>
                <a:cs typeface="Consolas" charset="0"/>
              </a:rPr>
              <a:t>  W </a:t>
            </a:r>
            <a:r>
              <a:rPr lang="en-US" sz="2400" dirty="0">
                <a:solidFill>
                  <a:srgbClr val="0000FF"/>
                </a:solidFill>
                <a:latin typeface="Consolas" charset="0"/>
                <a:ea typeface="Consolas" charset="0"/>
                <a:cs typeface="Consolas" charset="0"/>
              </a:rPr>
              <a:t>=</a:t>
            </a:r>
            <a:r>
              <a:rPr lang="en-US" sz="2400" dirty="0">
                <a:latin typeface="Consolas" charset="0"/>
                <a:ea typeface="Consolas" charset="0"/>
                <a:cs typeface="Consolas" charset="0"/>
              </a:rPr>
              <a:t> X </a:t>
            </a:r>
            <a:r>
              <a:rPr lang="en-US" sz="2400" dirty="0">
                <a:solidFill>
                  <a:srgbClr val="0000FF"/>
                </a:solidFill>
                <a:latin typeface="Consolas" charset="0"/>
                <a:ea typeface="Consolas" charset="0"/>
                <a:cs typeface="Consolas" charset="0"/>
              </a:rPr>
              <a:t>-</a:t>
            </a:r>
            <a:r>
              <a:rPr lang="en-US" sz="2400" dirty="0">
                <a:latin typeface="Consolas" charset="0"/>
                <a:ea typeface="Consolas" charset="0"/>
                <a:cs typeface="Consolas" charset="0"/>
              </a:rPr>
              <a:t> Y</a:t>
            </a:r>
            <a:r>
              <a:rPr lang="en-US" sz="2400" dirty="0">
                <a:solidFill>
                  <a:srgbClr val="0000FF"/>
                </a:solidFill>
                <a:latin typeface="Consolas" charset="0"/>
                <a:ea typeface="Consolas" charset="0"/>
                <a:cs typeface="Consolas" charset="0"/>
              </a:rPr>
              <a:t>; </a:t>
            </a:r>
            <a:r>
              <a:rPr lang="en-US" sz="2400" i="1" dirty="0">
                <a:solidFill>
                  <a:srgbClr val="008000"/>
                </a:solidFill>
                <a:latin typeface="Consolas" charset="0"/>
                <a:ea typeface="Consolas" charset="0"/>
                <a:cs typeface="Consolas" charset="0"/>
              </a:rPr>
              <a:t>// works with “+” as well</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p>
        </p:txBody>
      </p:sp>
      <p:sp>
        <p:nvSpPr>
          <p:cNvPr id="4" name="Slide Number Placeholder 3"/>
          <p:cNvSpPr>
            <a:spLocks noGrp="1"/>
          </p:cNvSpPr>
          <p:nvPr>
            <p:ph type="sldNum" sz="quarter" idx="12"/>
          </p:nvPr>
        </p:nvSpPr>
        <p:spPr/>
        <p:txBody>
          <a:bodyPr/>
          <a:lstStyle/>
          <a:p>
            <a:fld id="{8498F53A-C161-3D49-96E1-2DF0E970DAF2}" type="slidenum">
              <a:rPr lang="en-US" smtClean="0"/>
              <a:t>29</a:t>
            </a:fld>
            <a:endParaRPr lang="en-US"/>
          </a:p>
        </p:txBody>
      </p:sp>
    </p:spTree>
    <p:extLst>
      <p:ext uri="{BB962C8B-B14F-4D97-AF65-F5344CB8AC3E}">
        <p14:creationId xmlns:p14="http://schemas.microsoft.com/office/powerpoint/2010/main" val="626920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8229600" cy="4525963"/>
          </a:xfrm>
        </p:spPr>
        <p:txBody>
          <a:bodyPr/>
          <a:lstStyle/>
          <a:p>
            <a:pPr marL="0" indent="0">
              <a:buNone/>
            </a:pPr>
            <a:r>
              <a:rPr lang="en-US" dirty="0"/>
              <a:t>Consider the following line of “C” code:</a:t>
            </a:r>
          </a:p>
          <a:p>
            <a:endParaRPr lang="en-US" dirty="0"/>
          </a:p>
          <a:p>
            <a:pPr marL="0" indent="0">
              <a:buNone/>
            </a:pPr>
            <a:r>
              <a:rPr lang="pt-BR" dirty="0">
                <a:latin typeface="Consolas" panose="020B0609020204030204" pitchFamily="49" charset="0"/>
                <a:cs typeface="Consolas" panose="020B0609020204030204" pitchFamily="49" charset="0"/>
              </a:rPr>
              <a:t>		f = (g + h) – (i + j);</a:t>
            </a:r>
          </a:p>
          <a:p>
            <a:pPr marL="0" indent="0">
              <a:buNone/>
            </a:pPr>
            <a:endParaRPr lang="pt-BR" dirty="0">
              <a:latin typeface="Consolas" panose="020B0609020204030204" pitchFamily="49" charset="0"/>
              <a:cs typeface="Consolas" panose="020B0609020204030204" pitchFamily="49" charset="0"/>
            </a:endParaRPr>
          </a:p>
          <a:p>
            <a:pPr marL="0" indent="0">
              <a:buNone/>
            </a:pPr>
            <a:r>
              <a:rPr lang="pt-BR" dirty="0">
                <a:latin typeface="+mj-lt"/>
                <a:cs typeface="Consolas" panose="020B0609020204030204" pitchFamily="49" charset="0"/>
              </a:rPr>
              <a:t>Question: How does a computer take this line and actually compute “f” given values for “g”, “h”, “i”, and “j” using digital logic?</a:t>
            </a:r>
            <a:endParaRPr lang="en-US" dirty="0">
              <a:latin typeface="+mj-lt"/>
              <a:cs typeface="Consolas" panose="020B0609020204030204" pitchFamily="49" charset="0"/>
            </a:endParaRPr>
          </a:p>
        </p:txBody>
      </p:sp>
      <p:sp>
        <p:nvSpPr>
          <p:cNvPr id="2" name="Slide Number Placeholder 1"/>
          <p:cNvSpPr>
            <a:spLocks noGrp="1"/>
          </p:cNvSpPr>
          <p:nvPr>
            <p:ph type="sldNum" sz="quarter" idx="12"/>
          </p:nvPr>
        </p:nvSpPr>
        <p:spPr/>
        <p:txBody>
          <a:bodyPr/>
          <a:lstStyle/>
          <a:p>
            <a:fld id="{8498F53A-C161-3D49-96E1-2DF0E970DAF2}" type="slidenum">
              <a:rPr lang="en-US" smtClean="0"/>
              <a:t>3</a:t>
            </a:fld>
            <a:endParaRPr lang="en-US"/>
          </a:p>
        </p:txBody>
      </p:sp>
    </p:spTree>
    <p:extLst>
      <p:ext uri="{BB962C8B-B14F-4D97-AF65-F5344CB8AC3E}">
        <p14:creationId xmlns:p14="http://schemas.microsoft.com/office/powerpoint/2010/main" val="2107677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943600" y="2743200"/>
            <a:ext cx="12192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3"/>
          <p:cNvSpPr txBox="1">
            <a:spLocks noChangeArrowheads="1"/>
          </p:cNvSpPr>
          <p:nvPr/>
        </p:nvSpPr>
        <p:spPr>
          <a:xfrm>
            <a:off x="3810000" y="41022"/>
            <a:ext cx="5334000" cy="164063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en-US" sz="2400" dirty="0">
                <a:solidFill>
                  <a:srgbClr val="0000FF"/>
                </a:solidFill>
                <a:cs typeface="Comic Sans MS" panose="030F0702030302020204" pitchFamily="66" charset="0"/>
              </a:rPr>
              <a:t>Shifter unit:  Useful to multiply one ALU</a:t>
            </a:r>
          </a:p>
          <a:p>
            <a:pPr marL="0" indent="0">
              <a:buNone/>
            </a:pPr>
            <a:r>
              <a:rPr lang="en-US" altLang="en-US" sz="2400" dirty="0">
                <a:solidFill>
                  <a:srgbClr val="0000FF"/>
                </a:solidFill>
                <a:cs typeface="Comic Sans MS" panose="030F0702030302020204" pitchFamily="66" charset="0"/>
              </a:rPr>
              <a:t>operand by 2 (or divide by 2).  We can do</a:t>
            </a:r>
          </a:p>
          <a:p>
            <a:pPr marL="0" indent="0">
              <a:buNone/>
            </a:pPr>
            <a:r>
              <a:rPr lang="en-US" altLang="en-US" sz="2400" dirty="0">
                <a:solidFill>
                  <a:srgbClr val="0000FF"/>
                </a:solidFill>
                <a:cs typeface="Comic Sans MS" panose="030F0702030302020204" pitchFamily="66" charset="0"/>
              </a:rPr>
              <a:t>this by shifting 1-bit left or right.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9228"/>
            <a:ext cx="9144000" cy="5718772"/>
          </a:xfrm>
          <a:prstGeom prst="rect">
            <a:avLst/>
          </a:prstGeom>
        </p:spPr>
      </p:pic>
      <p:sp>
        <p:nvSpPr>
          <p:cNvPr id="3" name="Slide Number Placeholder 2"/>
          <p:cNvSpPr>
            <a:spLocks noGrp="1"/>
          </p:cNvSpPr>
          <p:nvPr>
            <p:ph type="sldNum" sz="quarter" idx="12"/>
          </p:nvPr>
        </p:nvSpPr>
        <p:spPr/>
        <p:txBody>
          <a:bodyPr/>
          <a:lstStyle/>
          <a:p>
            <a:fld id="{8498F53A-C161-3D49-96E1-2DF0E970DAF2}" type="slidenum">
              <a:rPr lang="en-US" smtClean="0"/>
              <a:t>30</a:t>
            </a:fld>
            <a:endParaRPr lang="en-US"/>
          </a:p>
        </p:txBody>
      </p:sp>
    </p:spTree>
    <p:extLst>
      <p:ext uri="{BB962C8B-B14F-4D97-AF65-F5344CB8AC3E}">
        <p14:creationId xmlns:p14="http://schemas.microsoft.com/office/powerpoint/2010/main" val="1977216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shift?</a:t>
            </a:r>
          </a:p>
        </p:txBody>
      </p:sp>
      <p:sp>
        <p:nvSpPr>
          <p:cNvPr id="3" name="Content Placeholder 2"/>
          <p:cNvSpPr>
            <a:spLocks noGrp="1"/>
          </p:cNvSpPr>
          <p:nvPr>
            <p:ph idx="1"/>
          </p:nvPr>
        </p:nvSpPr>
        <p:spPr>
          <a:xfrm>
            <a:off x="457200" y="1600200"/>
            <a:ext cx="8458200" cy="452596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sz="3600" dirty="0"/>
          </a:p>
          <a:p>
            <a:pPr marL="0" marR="0" lvl="0" indent="0" defTabSz="914400" eaLnBrk="1" fontAlgn="auto" latinLnBrk="0" hangingPunct="1">
              <a:lnSpc>
                <a:spcPct val="100000"/>
              </a:lnSpc>
              <a:spcBef>
                <a:spcPts val="0"/>
              </a:spcBef>
              <a:spcAft>
                <a:spcPts val="0"/>
              </a:spcAft>
              <a:buClrTx/>
              <a:buSzTx/>
              <a:buFontTx/>
              <a:buNone/>
              <a:tabLst/>
              <a:defRPr/>
            </a:pPr>
            <a:r>
              <a:rPr lang="en-US" sz="2400" b="1" dirty="0">
                <a:solidFill>
                  <a:srgbClr val="C00000"/>
                </a:solidFill>
                <a:latin typeface="Consolas" charset="0"/>
                <a:ea typeface="Consolas" charset="0"/>
                <a:cs typeface="Consolas" charset="0"/>
              </a:rPr>
              <a:t>wire</a:t>
            </a:r>
            <a:r>
              <a:rPr lang="en-US" sz="2400" dirty="0">
                <a:solidFill>
                  <a:srgbClr val="C00000"/>
                </a:solidFill>
                <a:latin typeface="Consolas" charset="0"/>
                <a:ea typeface="Consolas" charset="0"/>
                <a:cs typeface="Consolas" charset="0"/>
              </a:rPr>
              <a:t> </a:t>
            </a:r>
            <a:r>
              <a:rPr lang="en-US" sz="2400" dirty="0">
                <a:solidFill>
                  <a:srgbClr val="0000FF"/>
                </a:solidFill>
                <a:latin typeface="Consolas" charset="0"/>
                <a:ea typeface="Consolas" charset="0"/>
                <a:cs typeface="Consolas" charset="0"/>
              </a:rPr>
              <a:t>[</a:t>
            </a:r>
            <a:r>
              <a:rPr lang="en-US" sz="2400" dirty="0">
                <a:latin typeface="Consolas" charset="0"/>
                <a:ea typeface="Consolas" charset="0"/>
                <a:cs typeface="Consolas" charset="0"/>
              </a:rPr>
              <a:t>3</a:t>
            </a:r>
            <a:r>
              <a:rPr lang="en-US" sz="2400" dirty="0">
                <a:solidFill>
                  <a:srgbClr val="0000FF"/>
                </a:solidFill>
                <a:latin typeface="Consolas" charset="0"/>
                <a:ea typeface="Consolas" charset="0"/>
                <a:cs typeface="Consolas" charset="0"/>
              </a:rPr>
              <a:t>:</a:t>
            </a:r>
            <a:r>
              <a:rPr lang="en-US" sz="2400" dirty="0">
                <a:latin typeface="Consolas" charset="0"/>
                <a:ea typeface="Consolas" charset="0"/>
                <a:cs typeface="Consolas" charset="0"/>
              </a:rPr>
              <a:t>0</a:t>
            </a:r>
            <a:r>
              <a:rPr lang="en-US" sz="2400" dirty="0">
                <a:solidFill>
                  <a:srgbClr val="0000FF"/>
                </a:solidFill>
                <a:latin typeface="Consolas" charset="0"/>
                <a:ea typeface="Consolas" charset="0"/>
                <a:cs typeface="Consolas" charset="0"/>
              </a:rPr>
              <a:t>]</a:t>
            </a:r>
            <a:r>
              <a:rPr lang="en-US" sz="2400" dirty="0">
                <a:latin typeface="Consolas" charset="0"/>
                <a:ea typeface="Consolas" charset="0"/>
                <a:cs typeface="Consolas" charset="0"/>
              </a:rPr>
              <a:t> X</a:t>
            </a:r>
            <a:r>
              <a:rPr lang="en-US" sz="2400" dirty="0">
                <a:solidFill>
                  <a:srgbClr val="0000FF"/>
                </a:solidFill>
                <a:latin typeface="Consolas" charset="0"/>
                <a:ea typeface="Consolas" charset="0"/>
                <a:cs typeface="Consolas" charset="0"/>
              </a:rPr>
              <a:t>,</a:t>
            </a:r>
            <a:r>
              <a:rPr lang="en-US" sz="2400" dirty="0">
                <a:latin typeface="Consolas" charset="0"/>
                <a:ea typeface="Consolas" charset="0"/>
                <a:cs typeface="Consolas" charset="0"/>
              </a:rPr>
              <a:t> Y, Z</a:t>
            </a:r>
            <a:r>
              <a:rPr lang="en-US" sz="2400" dirty="0">
                <a:solidFill>
                  <a:srgbClr val="0000FF"/>
                </a:solidFill>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2400" b="1" dirty="0">
                <a:solidFill>
                  <a:srgbClr val="C00000"/>
                </a:solidFill>
                <a:latin typeface="Consolas" charset="0"/>
                <a:ea typeface="Consolas" charset="0"/>
                <a:cs typeface="Consolas" charset="0"/>
              </a:rPr>
              <a:t>assign</a:t>
            </a:r>
            <a:r>
              <a:rPr lang="en-US" sz="2400" dirty="0">
                <a:solidFill>
                  <a:srgbClr val="C00000"/>
                </a:solidFill>
                <a:latin typeface="Consolas" charset="0"/>
                <a:ea typeface="Consolas" charset="0"/>
                <a:cs typeface="Consolas" charset="0"/>
              </a:rPr>
              <a:t> </a:t>
            </a:r>
            <a:r>
              <a:rPr lang="en-US" sz="2400" dirty="0">
                <a:latin typeface="Consolas" charset="0"/>
                <a:ea typeface="Consolas" charset="0"/>
                <a:cs typeface="Consolas" charset="0"/>
              </a:rPr>
              <a:t>Y </a:t>
            </a:r>
            <a:r>
              <a:rPr lang="en-US" sz="2400" dirty="0">
                <a:solidFill>
                  <a:srgbClr val="0000FF"/>
                </a:solidFill>
                <a:latin typeface="Consolas" charset="0"/>
                <a:ea typeface="Consolas" charset="0"/>
                <a:cs typeface="Consolas" charset="0"/>
              </a:rPr>
              <a:t>=</a:t>
            </a:r>
            <a:r>
              <a:rPr lang="en-US" sz="2400" dirty="0">
                <a:latin typeface="Consolas" charset="0"/>
                <a:ea typeface="Consolas" charset="0"/>
                <a:cs typeface="Consolas" charset="0"/>
              </a:rPr>
              <a:t> </a:t>
            </a:r>
            <a:r>
              <a:rPr lang="en-US" sz="2400" dirty="0">
                <a:solidFill>
                  <a:srgbClr val="0000FF"/>
                </a:solidFill>
                <a:latin typeface="Consolas" charset="0"/>
                <a:ea typeface="Consolas" charset="0"/>
                <a:cs typeface="Consolas" charset="0"/>
              </a:rPr>
              <a:t>{</a:t>
            </a:r>
            <a:r>
              <a:rPr lang="en-US" sz="2400" dirty="0">
                <a:latin typeface="Consolas" charset="0"/>
                <a:ea typeface="Consolas" charset="0"/>
                <a:cs typeface="Consolas" charset="0"/>
              </a:rPr>
              <a:t>X</a:t>
            </a:r>
            <a:r>
              <a:rPr lang="en-US" sz="2400" dirty="0">
                <a:solidFill>
                  <a:srgbClr val="0000FF"/>
                </a:solidFill>
                <a:latin typeface="Consolas" charset="0"/>
                <a:ea typeface="Consolas" charset="0"/>
                <a:cs typeface="Consolas" charset="0"/>
              </a:rPr>
              <a:t>[</a:t>
            </a:r>
            <a:r>
              <a:rPr lang="en-US" sz="2400" dirty="0">
                <a:latin typeface="Consolas" charset="0"/>
                <a:ea typeface="Consolas" charset="0"/>
                <a:cs typeface="Consolas" charset="0"/>
              </a:rPr>
              <a:t>2</a:t>
            </a:r>
            <a:r>
              <a:rPr lang="en-US" sz="2400" dirty="0">
                <a:solidFill>
                  <a:srgbClr val="0000FF"/>
                </a:solidFill>
                <a:latin typeface="Consolas" charset="0"/>
                <a:ea typeface="Consolas" charset="0"/>
                <a:cs typeface="Consolas" charset="0"/>
              </a:rPr>
              <a:t>:</a:t>
            </a:r>
            <a:r>
              <a:rPr lang="en-US" sz="2400" dirty="0">
                <a:latin typeface="Consolas" charset="0"/>
                <a:ea typeface="Consolas" charset="0"/>
                <a:cs typeface="Consolas" charset="0"/>
              </a:rPr>
              <a:t>0</a:t>
            </a:r>
            <a:r>
              <a:rPr lang="en-US" sz="2400" dirty="0">
                <a:solidFill>
                  <a:srgbClr val="0000FF"/>
                </a:solidFill>
                <a:latin typeface="Consolas" charset="0"/>
                <a:ea typeface="Consolas" charset="0"/>
                <a:cs typeface="Consolas" charset="0"/>
              </a:rPr>
              <a:t>],</a:t>
            </a:r>
            <a:r>
              <a:rPr lang="en-US" sz="2400" dirty="0">
                <a:latin typeface="Consolas" charset="0"/>
                <a:ea typeface="Consolas" charset="0"/>
                <a:cs typeface="Consolas" charset="0"/>
              </a:rPr>
              <a:t> </a:t>
            </a:r>
            <a:r>
              <a:rPr lang="en-US" sz="2400" dirty="0">
                <a:solidFill>
                  <a:srgbClr val="7030A0"/>
                </a:solidFill>
                <a:latin typeface="Consolas" charset="0"/>
                <a:ea typeface="Consolas" charset="0"/>
                <a:cs typeface="Consolas" charset="0"/>
              </a:rPr>
              <a:t>1’b0</a:t>
            </a:r>
            <a:r>
              <a:rPr lang="en-US" sz="2400" dirty="0">
                <a:solidFill>
                  <a:srgbClr val="0000FF"/>
                </a:solidFill>
                <a:latin typeface="Consolas" charset="0"/>
                <a:ea typeface="Consolas" charset="0"/>
                <a:cs typeface="Consolas" charset="0"/>
              </a:rPr>
              <a:t>};</a:t>
            </a:r>
            <a:r>
              <a:rPr lang="en-US" sz="2400" dirty="0">
                <a:latin typeface="Consolas" charset="0"/>
                <a:ea typeface="Consolas" charset="0"/>
                <a:cs typeface="Consolas" charset="0"/>
              </a:rPr>
              <a:t> </a:t>
            </a:r>
            <a:r>
              <a:rPr lang="en-US" sz="2400" i="1" dirty="0">
                <a:solidFill>
                  <a:srgbClr val="008000"/>
                </a:solidFill>
                <a:latin typeface="Consolas" charset="0"/>
                <a:ea typeface="Consolas" charset="0"/>
                <a:cs typeface="Consolas" charset="0"/>
              </a:rPr>
              <a:t>// shift X left 1-bit</a:t>
            </a:r>
            <a:endParaRPr lang="en-US" sz="2400" dirty="0">
              <a:solidFill>
                <a:srgbClr val="008000"/>
              </a:solidFill>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2400" b="1" dirty="0">
                <a:solidFill>
                  <a:srgbClr val="C00000"/>
                </a:solidFill>
                <a:latin typeface="Consolas" charset="0"/>
                <a:ea typeface="Consolas" charset="0"/>
                <a:cs typeface="Consolas" charset="0"/>
              </a:rPr>
              <a:t>assign</a:t>
            </a:r>
            <a:r>
              <a:rPr lang="en-US" sz="2400" dirty="0">
                <a:solidFill>
                  <a:srgbClr val="C00000"/>
                </a:solidFill>
                <a:latin typeface="Consolas" charset="0"/>
                <a:ea typeface="Consolas" charset="0"/>
                <a:cs typeface="Consolas" charset="0"/>
              </a:rPr>
              <a:t> </a:t>
            </a:r>
            <a:r>
              <a:rPr lang="en-US" sz="2400" dirty="0">
                <a:latin typeface="Consolas" charset="0"/>
                <a:ea typeface="Consolas" charset="0"/>
                <a:cs typeface="Consolas" charset="0"/>
              </a:rPr>
              <a:t>Z </a:t>
            </a:r>
            <a:r>
              <a:rPr lang="en-US" sz="2400" dirty="0">
                <a:solidFill>
                  <a:srgbClr val="0000FF"/>
                </a:solidFill>
                <a:latin typeface="Consolas" charset="0"/>
                <a:ea typeface="Consolas" charset="0"/>
                <a:cs typeface="Consolas" charset="0"/>
              </a:rPr>
              <a:t>=</a:t>
            </a:r>
            <a:r>
              <a:rPr lang="en-US" sz="2400" dirty="0">
                <a:latin typeface="Consolas" charset="0"/>
                <a:ea typeface="Consolas" charset="0"/>
                <a:cs typeface="Consolas" charset="0"/>
              </a:rPr>
              <a:t> X </a:t>
            </a:r>
            <a:r>
              <a:rPr lang="en-US" sz="2400" dirty="0">
                <a:solidFill>
                  <a:srgbClr val="0000FF"/>
                </a:solidFill>
                <a:latin typeface="Consolas" charset="0"/>
                <a:ea typeface="Consolas" charset="0"/>
                <a:cs typeface="Consolas" charset="0"/>
              </a:rPr>
              <a:t>&lt;&lt;</a:t>
            </a:r>
            <a:r>
              <a:rPr lang="en-US" sz="2400" dirty="0">
                <a:latin typeface="Consolas" charset="0"/>
                <a:ea typeface="Consolas" charset="0"/>
                <a:cs typeface="Consolas" charset="0"/>
              </a:rPr>
              <a:t> 1</a:t>
            </a:r>
            <a:r>
              <a:rPr lang="en-US" sz="2400" dirty="0">
                <a:solidFill>
                  <a:srgbClr val="0000FF"/>
                </a:solidFill>
                <a:latin typeface="Consolas" charset="0"/>
                <a:ea typeface="Consolas" charset="0"/>
                <a:cs typeface="Consolas" charset="0"/>
              </a:rPr>
              <a:t>; </a:t>
            </a:r>
            <a:r>
              <a:rPr lang="en-US" sz="2400" i="1" dirty="0">
                <a:solidFill>
                  <a:srgbClr val="008000"/>
                </a:solidFill>
                <a:latin typeface="Consolas" charset="0"/>
                <a:ea typeface="Consolas" charset="0"/>
                <a:cs typeface="Consolas" charset="0"/>
              </a:rPr>
              <a:t>// also shifts X left 1-bit</a:t>
            </a:r>
          </a:p>
        </p:txBody>
      </p:sp>
      <p:sp>
        <p:nvSpPr>
          <p:cNvPr id="4" name="Slide Number Placeholder 3"/>
          <p:cNvSpPr>
            <a:spLocks noGrp="1"/>
          </p:cNvSpPr>
          <p:nvPr>
            <p:ph type="sldNum" sz="quarter" idx="12"/>
          </p:nvPr>
        </p:nvSpPr>
        <p:spPr/>
        <p:txBody>
          <a:bodyPr/>
          <a:lstStyle/>
          <a:p>
            <a:fld id="{8498F53A-C161-3D49-96E1-2DF0E970DAF2}" type="slidenum">
              <a:rPr lang="en-US" smtClean="0"/>
              <a:t>31</a:t>
            </a:fld>
            <a:endParaRPr lang="en-US"/>
          </a:p>
        </p:txBody>
      </p:sp>
    </p:spTree>
    <p:extLst>
      <p:ext uri="{BB962C8B-B14F-4D97-AF65-F5344CB8AC3E}">
        <p14:creationId xmlns:p14="http://schemas.microsoft.com/office/powerpoint/2010/main" val="1115326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Operation</a:t>
            </a:r>
          </a:p>
        </p:txBody>
      </p:sp>
      <p:sp>
        <p:nvSpPr>
          <p:cNvPr id="3" name="Content Placeholder 2"/>
          <p:cNvSpPr>
            <a:spLocks noGrp="1"/>
          </p:cNvSpPr>
          <p:nvPr>
            <p:ph idx="1"/>
          </p:nvPr>
        </p:nvSpPr>
        <p:spPr>
          <a:xfrm>
            <a:off x="436179" y="2743200"/>
            <a:ext cx="8229600" cy="4525963"/>
          </a:xfrm>
        </p:spPr>
        <p:txBody>
          <a:bodyPr>
            <a:normAutofit/>
          </a:bodyPr>
          <a:lstStyle/>
          <a:p>
            <a:pPr marL="0" indent="0">
              <a:buNone/>
            </a:pPr>
            <a:r>
              <a:rPr lang="en-US" sz="2600" dirty="0">
                <a:solidFill>
                  <a:srgbClr val="0000FF"/>
                </a:solidFill>
              </a:rPr>
              <a:t>MOV</a:t>
            </a:r>
            <a:r>
              <a:rPr lang="en-US" sz="2600" dirty="0"/>
              <a:t> R3, #42        </a:t>
            </a:r>
            <a:r>
              <a:rPr lang="pt-BR" sz="2600" dirty="0">
                <a:solidFill>
                  <a:srgbClr val="008000"/>
                </a:solidFill>
                <a:latin typeface="Consolas" panose="020B0609020204030204" pitchFamily="49" charset="0"/>
                <a:cs typeface="Consolas" panose="020B0609020204030204" pitchFamily="49" charset="0"/>
              </a:rPr>
              <a:t>// register R3 contains 42</a:t>
            </a:r>
          </a:p>
          <a:p>
            <a:pPr marL="0" indent="0">
              <a:buNone/>
            </a:pPr>
            <a:r>
              <a:rPr lang="pt-BR" sz="2600" dirty="0">
                <a:solidFill>
                  <a:srgbClr val="0000FF"/>
                </a:solidFill>
                <a:latin typeface="Consolas" panose="020B0609020204030204" pitchFamily="49" charset="0"/>
                <a:cs typeface="Consolas" panose="020B0609020204030204" pitchFamily="49" charset="0"/>
              </a:rPr>
              <a:t>MOV </a:t>
            </a:r>
            <a:r>
              <a:rPr lang="pt-BR" sz="2600" dirty="0">
                <a:latin typeface="Consolas" panose="020B0609020204030204" pitchFamily="49" charset="0"/>
                <a:cs typeface="Consolas" panose="020B0609020204030204" pitchFamily="49" charset="0"/>
              </a:rPr>
              <a:t>R5,#13   </a:t>
            </a:r>
            <a:r>
              <a:rPr lang="pt-BR" sz="2600" dirty="0">
                <a:solidFill>
                  <a:srgbClr val="008000"/>
                </a:solidFill>
                <a:latin typeface="Consolas" panose="020B0609020204030204" pitchFamily="49" charset="0"/>
                <a:cs typeface="Consolas" panose="020B0609020204030204" pitchFamily="49" charset="0"/>
              </a:rPr>
              <a:t>// register R5 contains 13</a:t>
            </a:r>
          </a:p>
          <a:p>
            <a:pPr marL="0" indent="0">
              <a:buNone/>
            </a:pPr>
            <a:r>
              <a:rPr lang="pt-BR" sz="2600" dirty="0">
                <a:solidFill>
                  <a:srgbClr val="0000FF"/>
                </a:solidFill>
                <a:latin typeface="Consolas" panose="020B0609020204030204" pitchFamily="49" charset="0"/>
                <a:cs typeface="Consolas" panose="020B0609020204030204" pitchFamily="49" charset="0"/>
              </a:rPr>
              <a:t>ADD </a:t>
            </a:r>
            <a:r>
              <a:rPr lang="pt-BR" sz="2600" dirty="0">
                <a:latin typeface="Consolas" panose="020B0609020204030204" pitchFamily="49" charset="0"/>
                <a:cs typeface="Consolas" panose="020B0609020204030204" pitchFamily="49" charset="0"/>
              </a:rPr>
              <a:t>R2,R5,R3 </a:t>
            </a:r>
            <a:r>
              <a:rPr lang="pt-BR" sz="2600" dirty="0">
                <a:solidFill>
                  <a:srgbClr val="008000"/>
                </a:solidFill>
                <a:latin typeface="Consolas" panose="020B0609020204030204" pitchFamily="49" charset="0"/>
                <a:cs typeface="Consolas" panose="020B0609020204030204" pitchFamily="49" charset="0"/>
              </a:rPr>
              <a:t>// R2 gets 42 + 13 = 55</a:t>
            </a:r>
          </a:p>
          <a:p>
            <a:pPr marL="0" indent="0">
              <a:buNone/>
            </a:pPr>
            <a:r>
              <a:rPr lang="pt-BR" sz="2600" dirty="0">
                <a:solidFill>
                  <a:srgbClr val="0000FF"/>
                </a:solidFill>
                <a:latin typeface="Consolas" panose="020B0609020204030204" pitchFamily="49" charset="0"/>
                <a:cs typeface="Consolas" panose="020B0609020204030204" pitchFamily="49" charset="0"/>
              </a:rPr>
              <a:t>MOV</a:t>
            </a:r>
            <a:r>
              <a:rPr lang="pt-BR" sz="2600" dirty="0">
                <a:latin typeface="Consolas" panose="020B0609020204030204" pitchFamily="49" charset="0"/>
                <a:cs typeface="Consolas" panose="020B0609020204030204" pitchFamily="49" charset="0"/>
              </a:rPr>
              <a:t> R7,R3    </a:t>
            </a:r>
            <a:r>
              <a:rPr lang="pt-BR" sz="2600" dirty="0">
                <a:solidFill>
                  <a:srgbClr val="008000"/>
                </a:solidFill>
                <a:latin typeface="Consolas" panose="020B0609020204030204" pitchFamily="49" charset="0"/>
                <a:cs typeface="Consolas" panose="020B0609020204030204" pitchFamily="49" charset="0"/>
              </a:rPr>
              <a:t>// register R7 contains 42</a:t>
            </a:r>
          </a:p>
        </p:txBody>
      </p:sp>
      <p:sp>
        <p:nvSpPr>
          <p:cNvPr id="4" name="Slide Number Placeholder 3"/>
          <p:cNvSpPr>
            <a:spLocks noGrp="1"/>
          </p:cNvSpPr>
          <p:nvPr>
            <p:ph type="sldNum" sz="quarter" idx="12"/>
          </p:nvPr>
        </p:nvSpPr>
        <p:spPr/>
        <p:txBody>
          <a:bodyPr/>
          <a:lstStyle/>
          <a:p>
            <a:fld id="{8498F53A-C161-3D49-96E1-2DF0E970DAF2}" type="slidenum">
              <a:rPr lang="en-US" smtClean="0"/>
              <a:t>32</a:t>
            </a:fld>
            <a:endParaRPr lang="en-US"/>
          </a:p>
        </p:txBody>
      </p:sp>
    </p:spTree>
    <p:extLst>
      <p:ext uri="{BB962C8B-B14F-4D97-AF65-F5344CB8AC3E}">
        <p14:creationId xmlns:p14="http://schemas.microsoft.com/office/powerpoint/2010/main" val="1208565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76" y="1216152"/>
            <a:ext cx="8158379" cy="5102352"/>
          </a:xfrm>
          <a:prstGeom prst="rect">
            <a:avLst/>
          </a:prstGeom>
        </p:spPr>
      </p:pic>
      <p:cxnSp>
        <p:nvCxnSpPr>
          <p:cNvPr id="6" name="Straight Arrow Connector 5"/>
          <p:cNvCxnSpPr/>
          <p:nvPr/>
        </p:nvCxnSpPr>
        <p:spPr>
          <a:xfrm>
            <a:off x="1905000" y="2362200"/>
            <a:ext cx="762000" cy="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541221" y="2057400"/>
            <a:ext cx="367408" cy="523220"/>
          </a:xfrm>
          <a:prstGeom prst="rect">
            <a:avLst/>
          </a:prstGeom>
          <a:noFill/>
        </p:spPr>
        <p:txBody>
          <a:bodyPr wrap="none" rtlCol="0">
            <a:spAutoFit/>
          </a:bodyPr>
          <a:lstStyle/>
          <a:p>
            <a:r>
              <a:rPr lang="en-US" sz="2800" dirty="0">
                <a:solidFill>
                  <a:srgbClr val="FF0000"/>
                </a:solidFill>
              </a:rPr>
              <a:t>3</a:t>
            </a:r>
          </a:p>
        </p:txBody>
      </p:sp>
      <p:cxnSp>
        <p:nvCxnSpPr>
          <p:cNvPr id="10" name="Straight Arrow Connector 9"/>
          <p:cNvCxnSpPr/>
          <p:nvPr/>
        </p:nvCxnSpPr>
        <p:spPr>
          <a:xfrm>
            <a:off x="1905000" y="2612924"/>
            <a:ext cx="762000" cy="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537592" y="2362200"/>
            <a:ext cx="367408" cy="523220"/>
          </a:xfrm>
          <a:prstGeom prst="rect">
            <a:avLst/>
          </a:prstGeom>
          <a:noFill/>
        </p:spPr>
        <p:txBody>
          <a:bodyPr wrap="none" rtlCol="0">
            <a:spAutoFit/>
          </a:bodyPr>
          <a:lstStyle/>
          <a:p>
            <a:r>
              <a:rPr lang="en-US" sz="2800" dirty="0">
                <a:solidFill>
                  <a:srgbClr val="FF0000"/>
                </a:solidFill>
              </a:rPr>
              <a:t>1</a:t>
            </a:r>
          </a:p>
        </p:txBody>
      </p:sp>
      <p:cxnSp>
        <p:nvCxnSpPr>
          <p:cNvPr id="12" name="Straight Arrow Connector 11"/>
          <p:cNvCxnSpPr/>
          <p:nvPr/>
        </p:nvCxnSpPr>
        <p:spPr>
          <a:xfrm flipH="1" flipV="1">
            <a:off x="1295400" y="2319010"/>
            <a:ext cx="10886" cy="56641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122582" y="2928610"/>
            <a:ext cx="367408" cy="523220"/>
          </a:xfrm>
          <a:prstGeom prst="rect">
            <a:avLst/>
          </a:prstGeom>
          <a:noFill/>
        </p:spPr>
        <p:txBody>
          <a:bodyPr wrap="none" rtlCol="0">
            <a:spAutoFit/>
          </a:bodyPr>
          <a:lstStyle/>
          <a:p>
            <a:r>
              <a:rPr lang="en-US" sz="2800" dirty="0">
                <a:solidFill>
                  <a:srgbClr val="FF0000"/>
                </a:solidFill>
              </a:rPr>
              <a:t>1</a:t>
            </a:r>
          </a:p>
        </p:txBody>
      </p:sp>
      <p:cxnSp>
        <p:nvCxnSpPr>
          <p:cNvPr id="17" name="Straight Arrow Connector 16"/>
          <p:cNvCxnSpPr/>
          <p:nvPr/>
        </p:nvCxnSpPr>
        <p:spPr>
          <a:xfrm>
            <a:off x="1489990" y="1981200"/>
            <a:ext cx="1177010" cy="0"/>
          </a:xfrm>
          <a:prstGeom prst="straightConnector1">
            <a:avLst/>
          </a:prstGeom>
          <a:ln w="47625">
            <a:solidFill>
              <a:srgbClr val="FF00FF"/>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flipV="1">
            <a:off x="1122582" y="1752600"/>
            <a:ext cx="367408" cy="228600"/>
          </a:xfrm>
          <a:prstGeom prst="line">
            <a:avLst/>
          </a:prstGeom>
          <a:ln w="47625">
            <a:solidFill>
              <a:srgbClr val="FF00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692624" y="1752175"/>
            <a:ext cx="367408" cy="0"/>
          </a:xfrm>
          <a:prstGeom prst="line">
            <a:avLst/>
          </a:prstGeom>
          <a:ln w="47625">
            <a:solidFill>
              <a:srgbClr val="FF00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92624" y="1294834"/>
            <a:ext cx="5269" cy="437550"/>
          </a:xfrm>
          <a:prstGeom prst="line">
            <a:avLst/>
          </a:prstGeom>
          <a:ln w="47625">
            <a:solidFill>
              <a:srgbClr val="FF00FF"/>
            </a:solidFill>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57200" y="762000"/>
            <a:ext cx="601447" cy="584775"/>
          </a:xfrm>
          <a:prstGeom prst="rect">
            <a:avLst/>
          </a:prstGeom>
          <a:noFill/>
        </p:spPr>
        <p:txBody>
          <a:bodyPr wrap="none" rtlCol="0">
            <a:spAutoFit/>
          </a:bodyPr>
          <a:lstStyle/>
          <a:p>
            <a:r>
              <a:rPr lang="en-US" sz="3200" dirty="0">
                <a:solidFill>
                  <a:srgbClr val="FF00FF"/>
                </a:solidFill>
              </a:rPr>
              <a:t>42</a:t>
            </a:r>
          </a:p>
        </p:txBody>
      </p:sp>
      <p:sp>
        <p:nvSpPr>
          <p:cNvPr id="30" name="TextBox 29"/>
          <p:cNvSpPr txBox="1"/>
          <p:nvPr/>
        </p:nvSpPr>
        <p:spPr>
          <a:xfrm>
            <a:off x="4887835" y="0"/>
            <a:ext cx="4256165" cy="1938992"/>
          </a:xfrm>
          <a:prstGeom prst="rect">
            <a:avLst/>
          </a:prstGeom>
          <a:noFill/>
        </p:spPr>
        <p:txBody>
          <a:bodyPr wrap="none" rtlCol="0">
            <a:spAutoFit/>
          </a:bodyPr>
          <a:lstStyle/>
          <a:p>
            <a:r>
              <a:rPr lang="en-US" altLang="en-US" sz="2400" dirty="0">
                <a:solidFill>
                  <a:srgbClr val="0000FF"/>
                </a:solidFill>
                <a:cs typeface="Comic Sans MS" panose="030F0702030302020204" pitchFamily="66" charset="0"/>
              </a:rPr>
              <a:t>Suppose we want to load the </a:t>
            </a:r>
          </a:p>
          <a:p>
            <a:r>
              <a:rPr lang="en-US" altLang="en-US" sz="2400" dirty="0">
                <a:solidFill>
                  <a:srgbClr val="0000FF"/>
                </a:solidFill>
                <a:cs typeface="Comic Sans MS" panose="030F0702030302020204" pitchFamily="66" charset="0"/>
              </a:rPr>
              <a:t>actual value “42” into Register 3.</a:t>
            </a:r>
          </a:p>
          <a:p>
            <a:r>
              <a:rPr lang="en-US" altLang="en-US" sz="2400" dirty="0">
                <a:solidFill>
                  <a:srgbClr val="0000FF"/>
                </a:solidFill>
                <a:cs typeface="Comic Sans MS" panose="030F0702030302020204" pitchFamily="66" charset="0"/>
              </a:rPr>
              <a:t>We can do this in one cycle!</a:t>
            </a:r>
          </a:p>
          <a:p>
            <a:r>
              <a:rPr lang="en-US" sz="2400" dirty="0">
                <a:solidFill>
                  <a:srgbClr val="0000FF"/>
                </a:solidFill>
              </a:rPr>
              <a:t>Call this “MOV R3, #42”</a:t>
            </a:r>
            <a:endParaRPr lang="en-US" altLang="en-US" sz="2400" dirty="0">
              <a:solidFill>
                <a:srgbClr val="0000FF"/>
              </a:solidFill>
              <a:cs typeface="Comic Sans MS" panose="030F0702030302020204" pitchFamily="66" charset="0"/>
            </a:endParaRPr>
          </a:p>
          <a:p>
            <a:endParaRPr lang="en-US" sz="2400" dirty="0">
              <a:solidFill>
                <a:srgbClr val="0000FF"/>
              </a:solidFill>
            </a:endParaRPr>
          </a:p>
        </p:txBody>
      </p:sp>
      <p:sp>
        <p:nvSpPr>
          <p:cNvPr id="2" name="Slide Number Placeholder 1"/>
          <p:cNvSpPr>
            <a:spLocks noGrp="1"/>
          </p:cNvSpPr>
          <p:nvPr>
            <p:ph type="sldNum" sz="quarter" idx="12"/>
          </p:nvPr>
        </p:nvSpPr>
        <p:spPr/>
        <p:txBody>
          <a:bodyPr/>
          <a:lstStyle/>
          <a:p>
            <a:fld id="{8498F53A-C161-3D49-96E1-2DF0E970DAF2}" type="slidenum">
              <a:rPr lang="en-US" smtClean="0"/>
              <a:t>33</a:t>
            </a:fld>
            <a:endParaRPr lang="en-US"/>
          </a:p>
        </p:txBody>
      </p:sp>
    </p:spTree>
    <p:extLst>
      <p:ext uri="{BB962C8B-B14F-4D97-AF65-F5344CB8AC3E}">
        <p14:creationId xmlns:p14="http://schemas.microsoft.com/office/powerpoint/2010/main" val="1446219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76" y="1216152"/>
            <a:ext cx="8158379" cy="5102352"/>
          </a:xfrm>
          <a:prstGeom prst="rect">
            <a:avLst/>
          </a:prstGeom>
        </p:spPr>
      </p:pic>
      <p:cxnSp>
        <p:nvCxnSpPr>
          <p:cNvPr id="6" name="Straight Arrow Connector 5"/>
          <p:cNvCxnSpPr/>
          <p:nvPr/>
        </p:nvCxnSpPr>
        <p:spPr>
          <a:xfrm>
            <a:off x="1905000" y="2362200"/>
            <a:ext cx="762000" cy="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541221" y="2057400"/>
            <a:ext cx="367408" cy="523220"/>
          </a:xfrm>
          <a:prstGeom prst="rect">
            <a:avLst/>
          </a:prstGeom>
          <a:noFill/>
        </p:spPr>
        <p:txBody>
          <a:bodyPr wrap="none" rtlCol="0">
            <a:spAutoFit/>
          </a:bodyPr>
          <a:lstStyle/>
          <a:p>
            <a:r>
              <a:rPr lang="en-US" sz="2800" dirty="0">
                <a:solidFill>
                  <a:srgbClr val="FF0000"/>
                </a:solidFill>
              </a:rPr>
              <a:t>5</a:t>
            </a:r>
          </a:p>
        </p:txBody>
      </p:sp>
      <p:cxnSp>
        <p:nvCxnSpPr>
          <p:cNvPr id="10" name="Straight Arrow Connector 9"/>
          <p:cNvCxnSpPr/>
          <p:nvPr/>
        </p:nvCxnSpPr>
        <p:spPr>
          <a:xfrm>
            <a:off x="1905000" y="2612924"/>
            <a:ext cx="762000" cy="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537592" y="2362200"/>
            <a:ext cx="367408" cy="523220"/>
          </a:xfrm>
          <a:prstGeom prst="rect">
            <a:avLst/>
          </a:prstGeom>
          <a:noFill/>
        </p:spPr>
        <p:txBody>
          <a:bodyPr wrap="none" rtlCol="0">
            <a:spAutoFit/>
          </a:bodyPr>
          <a:lstStyle/>
          <a:p>
            <a:r>
              <a:rPr lang="en-US" sz="2800" dirty="0">
                <a:solidFill>
                  <a:srgbClr val="FF0000"/>
                </a:solidFill>
              </a:rPr>
              <a:t>1</a:t>
            </a:r>
          </a:p>
        </p:txBody>
      </p:sp>
      <p:cxnSp>
        <p:nvCxnSpPr>
          <p:cNvPr id="12" name="Straight Arrow Connector 11"/>
          <p:cNvCxnSpPr/>
          <p:nvPr/>
        </p:nvCxnSpPr>
        <p:spPr>
          <a:xfrm flipH="1" flipV="1">
            <a:off x="1295400" y="2319010"/>
            <a:ext cx="10886" cy="56641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122582" y="2928610"/>
            <a:ext cx="367408" cy="523220"/>
          </a:xfrm>
          <a:prstGeom prst="rect">
            <a:avLst/>
          </a:prstGeom>
          <a:noFill/>
        </p:spPr>
        <p:txBody>
          <a:bodyPr wrap="none" rtlCol="0">
            <a:spAutoFit/>
          </a:bodyPr>
          <a:lstStyle/>
          <a:p>
            <a:r>
              <a:rPr lang="en-US" sz="2800" dirty="0">
                <a:solidFill>
                  <a:srgbClr val="FF0000"/>
                </a:solidFill>
              </a:rPr>
              <a:t>1</a:t>
            </a:r>
          </a:p>
        </p:txBody>
      </p:sp>
      <p:cxnSp>
        <p:nvCxnSpPr>
          <p:cNvPr id="17" name="Straight Arrow Connector 16"/>
          <p:cNvCxnSpPr/>
          <p:nvPr/>
        </p:nvCxnSpPr>
        <p:spPr>
          <a:xfrm>
            <a:off x="1489990" y="1981200"/>
            <a:ext cx="1177010" cy="0"/>
          </a:xfrm>
          <a:prstGeom prst="straightConnector1">
            <a:avLst/>
          </a:prstGeom>
          <a:ln w="47625">
            <a:solidFill>
              <a:srgbClr val="FF00FF"/>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flipV="1">
            <a:off x="1122582" y="1752600"/>
            <a:ext cx="367408" cy="228600"/>
          </a:xfrm>
          <a:prstGeom prst="line">
            <a:avLst/>
          </a:prstGeom>
          <a:ln w="47625">
            <a:solidFill>
              <a:srgbClr val="FF00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692624" y="1752175"/>
            <a:ext cx="367408" cy="0"/>
          </a:xfrm>
          <a:prstGeom prst="line">
            <a:avLst/>
          </a:prstGeom>
          <a:ln w="47625">
            <a:solidFill>
              <a:srgbClr val="FF00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92624" y="1294834"/>
            <a:ext cx="5269" cy="437550"/>
          </a:xfrm>
          <a:prstGeom prst="line">
            <a:avLst/>
          </a:prstGeom>
          <a:ln w="47625">
            <a:solidFill>
              <a:srgbClr val="FF00FF"/>
            </a:solidFill>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57200" y="762000"/>
            <a:ext cx="601447" cy="584775"/>
          </a:xfrm>
          <a:prstGeom prst="rect">
            <a:avLst/>
          </a:prstGeom>
          <a:noFill/>
        </p:spPr>
        <p:txBody>
          <a:bodyPr wrap="none" rtlCol="0">
            <a:spAutoFit/>
          </a:bodyPr>
          <a:lstStyle/>
          <a:p>
            <a:r>
              <a:rPr lang="en-US" sz="3200" dirty="0">
                <a:solidFill>
                  <a:srgbClr val="FF00FF"/>
                </a:solidFill>
              </a:rPr>
              <a:t>13</a:t>
            </a:r>
          </a:p>
        </p:txBody>
      </p:sp>
      <p:sp>
        <p:nvSpPr>
          <p:cNvPr id="18" name="TextBox 17"/>
          <p:cNvSpPr txBox="1"/>
          <p:nvPr/>
        </p:nvSpPr>
        <p:spPr>
          <a:xfrm>
            <a:off x="4887835" y="0"/>
            <a:ext cx="4256165" cy="1569660"/>
          </a:xfrm>
          <a:prstGeom prst="rect">
            <a:avLst/>
          </a:prstGeom>
          <a:noFill/>
        </p:spPr>
        <p:txBody>
          <a:bodyPr wrap="none" rtlCol="0">
            <a:spAutoFit/>
          </a:bodyPr>
          <a:lstStyle/>
          <a:p>
            <a:r>
              <a:rPr lang="en-US" altLang="en-US" sz="2400" dirty="0">
                <a:solidFill>
                  <a:srgbClr val="0000FF"/>
                </a:solidFill>
                <a:cs typeface="Comic Sans MS" panose="030F0702030302020204" pitchFamily="66" charset="0"/>
              </a:rPr>
              <a:t>Suppose we want to load the </a:t>
            </a:r>
          </a:p>
          <a:p>
            <a:r>
              <a:rPr lang="en-US" altLang="en-US" sz="2400" dirty="0">
                <a:solidFill>
                  <a:srgbClr val="0000FF"/>
                </a:solidFill>
                <a:cs typeface="Comic Sans MS" panose="030F0702030302020204" pitchFamily="66" charset="0"/>
              </a:rPr>
              <a:t>actual value “13” into Register 5.</a:t>
            </a:r>
          </a:p>
          <a:p>
            <a:r>
              <a:rPr lang="en-US" sz="2400" dirty="0">
                <a:solidFill>
                  <a:srgbClr val="0000FF"/>
                </a:solidFill>
              </a:rPr>
              <a:t>(i.e., “MOV R5, #13”)</a:t>
            </a:r>
            <a:endParaRPr lang="en-US" altLang="en-US" sz="2400" dirty="0">
              <a:solidFill>
                <a:srgbClr val="0000FF"/>
              </a:solidFill>
              <a:cs typeface="Comic Sans MS" panose="030F0702030302020204" pitchFamily="66" charset="0"/>
            </a:endParaRPr>
          </a:p>
          <a:p>
            <a:endParaRPr lang="en-US" sz="2400" dirty="0">
              <a:solidFill>
                <a:srgbClr val="0000FF"/>
              </a:solidFill>
            </a:endParaRPr>
          </a:p>
        </p:txBody>
      </p:sp>
      <p:sp>
        <p:nvSpPr>
          <p:cNvPr id="2" name="Slide Number Placeholder 1"/>
          <p:cNvSpPr>
            <a:spLocks noGrp="1"/>
          </p:cNvSpPr>
          <p:nvPr>
            <p:ph type="sldNum" sz="quarter" idx="12"/>
          </p:nvPr>
        </p:nvSpPr>
        <p:spPr/>
        <p:txBody>
          <a:bodyPr/>
          <a:lstStyle/>
          <a:p>
            <a:fld id="{8498F53A-C161-3D49-96E1-2DF0E970DAF2}" type="slidenum">
              <a:rPr lang="en-US" smtClean="0"/>
              <a:t>34</a:t>
            </a:fld>
            <a:endParaRPr lang="en-US"/>
          </a:p>
        </p:txBody>
      </p:sp>
    </p:spTree>
    <p:extLst>
      <p:ext uri="{BB962C8B-B14F-4D97-AF65-F5344CB8AC3E}">
        <p14:creationId xmlns:p14="http://schemas.microsoft.com/office/powerpoint/2010/main" val="2144357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76" y="1216152"/>
            <a:ext cx="8158379" cy="5102352"/>
          </a:xfrm>
          <a:prstGeom prst="rect">
            <a:avLst/>
          </a:prstGeom>
        </p:spPr>
      </p:pic>
      <p:cxnSp>
        <p:nvCxnSpPr>
          <p:cNvPr id="6" name="Straight Arrow Connector 5"/>
          <p:cNvCxnSpPr/>
          <p:nvPr/>
        </p:nvCxnSpPr>
        <p:spPr>
          <a:xfrm>
            <a:off x="1905000" y="2971800"/>
            <a:ext cx="762000" cy="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541221" y="2623810"/>
            <a:ext cx="367408" cy="523220"/>
          </a:xfrm>
          <a:prstGeom prst="rect">
            <a:avLst/>
          </a:prstGeom>
          <a:noFill/>
        </p:spPr>
        <p:txBody>
          <a:bodyPr wrap="none" rtlCol="0">
            <a:spAutoFit/>
          </a:bodyPr>
          <a:lstStyle/>
          <a:p>
            <a:r>
              <a:rPr lang="en-US" sz="2800" dirty="0">
                <a:solidFill>
                  <a:srgbClr val="FF0000"/>
                </a:solidFill>
              </a:rPr>
              <a:t>3</a:t>
            </a:r>
          </a:p>
        </p:txBody>
      </p:sp>
      <p:cxnSp>
        <p:nvCxnSpPr>
          <p:cNvPr id="10" name="Straight Arrow Connector 9"/>
          <p:cNvCxnSpPr/>
          <p:nvPr/>
        </p:nvCxnSpPr>
        <p:spPr>
          <a:xfrm>
            <a:off x="6248400" y="1981200"/>
            <a:ext cx="0" cy="248816"/>
          </a:xfrm>
          <a:prstGeom prst="straightConnector1">
            <a:avLst/>
          </a:prstGeom>
          <a:ln w="47625">
            <a:solidFill>
              <a:srgbClr val="FF00FF"/>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7600926" y="2067580"/>
            <a:ext cx="367408" cy="523220"/>
          </a:xfrm>
          <a:prstGeom prst="rect">
            <a:avLst/>
          </a:prstGeom>
          <a:noFill/>
        </p:spPr>
        <p:txBody>
          <a:bodyPr wrap="none" rtlCol="0">
            <a:spAutoFit/>
          </a:bodyPr>
          <a:lstStyle/>
          <a:p>
            <a:r>
              <a:rPr lang="en-US" sz="2800" dirty="0">
                <a:solidFill>
                  <a:srgbClr val="FF0000"/>
                </a:solidFill>
              </a:rPr>
              <a:t>1</a:t>
            </a:r>
          </a:p>
        </p:txBody>
      </p:sp>
      <p:cxnSp>
        <p:nvCxnSpPr>
          <p:cNvPr id="20" name="Straight Connector 19"/>
          <p:cNvCxnSpPr/>
          <p:nvPr/>
        </p:nvCxnSpPr>
        <p:spPr>
          <a:xfrm flipH="1">
            <a:off x="3810000" y="1981200"/>
            <a:ext cx="2438400" cy="0"/>
          </a:xfrm>
          <a:prstGeom prst="line">
            <a:avLst/>
          </a:prstGeom>
          <a:ln w="47625">
            <a:solidFill>
              <a:srgbClr val="FF00FF"/>
            </a:solidFill>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5346230" y="1396425"/>
            <a:ext cx="601447" cy="584775"/>
          </a:xfrm>
          <a:prstGeom prst="rect">
            <a:avLst/>
          </a:prstGeom>
          <a:noFill/>
        </p:spPr>
        <p:txBody>
          <a:bodyPr wrap="none" rtlCol="0">
            <a:spAutoFit/>
          </a:bodyPr>
          <a:lstStyle/>
          <a:p>
            <a:r>
              <a:rPr lang="en-US" sz="3200" dirty="0">
                <a:solidFill>
                  <a:srgbClr val="FF00FF"/>
                </a:solidFill>
              </a:rPr>
              <a:t>42</a:t>
            </a:r>
          </a:p>
        </p:txBody>
      </p:sp>
      <p:cxnSp>
        <p:nvCxnSpPr>
          <p:cNvPr id="22" name="Straight Arrow Connector 21"/>
          <p:cNvCxnSpPr/>
          <p:nvPr/>
        </p:nvCxnSpPr>
        <p:spPr>
          <a:xfrm flipH="1">
            <a:off x="6553200" y="2286000"/>
            <a:ext cx="914400" cy="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129555" y="0"/>
            <a:ext cx="4929363" cy="1569660"/>
          </a:xfrm>
          <a:prstGeom prst="rect">
            <a:avLst/>
          </a:prstGeom>
          <a:noFill/>
        </p:spPr>
        <p:txBody>
          <a:bodyPr wrap="none" rtlCol="0">
            <a:spAutoFit/>
          </a:bodyPr>
          <a:lstStyle/>
          <a:p>
            <a:r>
              <a:rPr lang="en-US" altLang="en-US" sz="2400" dirty="0">
                <a:solidFill>
                  <a:srgbClr val="0000FF"/>
                </a:solidFill>
                <a:cs typeface="Comic Sans MS" panose="030F0702030302020204" pitchFamily="66" charset="0"/>
              </a:rPr>
              <a:t>Suppose we want to add the value in </a:t>
            </a:r>
          </a:p>
          <a:p>
            <a:r>
              <a:rPr lang="en-US" altLang="en-US" sz="2400" dirty="0">
                <a:solidFill>
                  <a:srgbClr val="0000FF"/>
                </a:solidFill>
                <a:cs typeface="Comic Sans MS" panose="030F0702030302020204" pitchFamily="66" charset="0"/>
              </a:rPr>
              <a:t>R3 to the value in R5, and store the </a:t>
            </a:r>
          </a:p>
          <a:p>
            <a:r>
              <a:rPr lang="en-US" altLang="en-US" sz="2400" dirty="0">
                <a:solidFill>
                  <a:srgbClr val="0000FF"/>
                </a:solidFill>
                <a:cs typeface="Comic Sans MS" panose="030F0702030302020204" pitchFamily="66" charset="0"/>
              </a:rPr>
              <a:t>result in R2 (“</a:t>
            </a:r>
            <a:r>
              <a:rPr lang="en-US" sz="2400" dirty="0">
                <a:solidFill>
                  <a:srgbClr val="0000FF"/>
                </a:solidFill>
              </a:rPr>
              <a:t>ADD R2, R5, R3”)</a:t>
            </a:r>
            <a:endParaRPr lang="en-US" altLang="en-US" sz="2400" dirty="0">
              <a:solidFill>
                <a:srgbClr val="0000FF"/>
              </a:solidFill>
              <a:cs typeface="Comic Sans MS" panose="030F0702030302020204" pitchFamily="66" charset="0"/>
            </a:endParaRPr>
          </a:p>
          <a:p>
            <a:endParaRPr lang="en-US" sz="2400" dirty="0">
              <a:solidFill>
                <a:srgbClr val="0000FF"/>
              </a:solidFill>
            </a:endParaRPr>
          </a:p>
        </p:txBody>
      </p:sp>
      <p:sp>
        <p:nvSpPr>
          <p:cNvPr id="30" name="TextBox 29"/>
          <p:cNvSpPr txBox="1"/>
          <p:nvPr/>
        </p:nvSpPr>
        <p:spPr>
          <a:xfrm>
            <a:off x="838200" y="3417023"/>
            <a:ext cx="3162148" cy="646331"/>
          </a:xfrm>
          <a:prstGeom prst="rect">
            <a:avLst/>
          </a:prstGeom>
          <a:noFill/>
        </p:spPr>
        <p:txBody>
          <a:bodyPr wrap="none" rtlCol="0">
            <a:spAutoFit/>
          </a:bodyPr>
          <a:lstStyle/>
          <a:p>
            <a:r>
              <a:rPr lang="en-US" altLang="en-US" dirty="0">
                <a:solidFill>
                  <a:srgbClr val="0000FF"/>
                </a:solidFill>
                <a:cs typeface="Comic Sans MS" panose="030F0702030302020204" pitchFamily="66" charset="0"/>
              </a:rPr>
              <a:t>Cycle 1:  </a:t>
            </a:r>
            <a:r>
              <a:rPr lang="en-US" altLang="en-US" dirty="0" err="1">
                <a:solidFill>
                  <a:srgbClr val="0000FF"/>
                </a:solidFill>
                <a:cs typeface="Comic Sans MS" panose="030F0702030302020204" pitchFamily="66" charset="0"/>
              </a:rPr>
              <a:t>readnum</a:t>
            </a:r>
            <a:r>
              <a:rPr lang="en-US" altLang="en-US" dirty="0">
                <a:solidFill>
                  <a:srgbClr val="0000FF"/>
                </a:solidFill>
                <a:cs typeface="Comic Sans MS" panose="030F0702030302020204" pitchFamily="66" charset="0"/>
              </a:rPr>
              <a:t>=3, </a:t>
            </a:r>
            <a:r>
              <a:rPr lang="en-US" altLang="en-US" dirty="0" err="1">
                <a:solidFill>
                  <a:srgbClr val="0000FF"/>
                </a:solidFill>
                <a:cs typeface="Comic Sans MS" panose="030F0702030302020204" pitchFamily="66" charset="0"/>
              </a:rPr>
              <a:t>loadb</a:t>
            </a:r>
            <a:r>
              <a:rPr lang="en-US" altLang="en-US" dirty="0">
                <a:solidFill>
                  <a:srgbClr val="0000FF"/>
                </a:solidFill>
                <a:cs typeface="Comic Sans MS" panose="030F0702030302020204" pitchFamily="66" charset="0"/>
              </a:rPr>
              <a:t>=1</a:t>
            </a:r>
          </a:p>
          <a:p>
            <a:r>
              <a:rPr lang="en-US" altLang="en-US" dirty="0">
                <a:solidFill>
                  <a:srgbClr val="0000FF"/>
                </a:solidFill>
                <a:cs typeface="Comic Sans MS" panose="030F0702030302020204" pitchFamily="66" charset="0"/>
              </a:rPr>
              <a:t>Value in Register 3 is stored in B</a:t>
            </a:r>
          </a:p>
        </p:txBody>
      </p:sp>
      <p:sp>
        <p:nvSpPr>
          <p:cNvPr id="2" name="Slide Number Placeholder 1"/>
          <p:cNvSpPr>
            <a:spLocks noGrp="1"/>
          </p:cNvSpPr>
          <p:nvPr>
            <p:ph type="sldNum" sz="quarter" idx="12"/>
          </p:nvPr>
        </p:nvSpPr>
        <p:spPr/>
        <p:txBody>
          <a:bodyPr/>
          <a:lstStyle/>
          <a:p>
            <a:fld id="{8498F53A-C161-3D49-96E1-2DF0E970DAF2}" type="slidenum">
              <a:rPr lang="en-US" smtClean="0"/>
              <a:t>35</a:t>
            </a:fld>
            <a:endParaRPr lang="en-US"/>
          </a:p>
        </p:txBody>
      </p:sp>
    </p:spTree>
    <p:extLst>
      <p:ext uri="{BB962C8B-B14F-4D97-AF65-F5344CB8AC3E}">
        <p14:creationId xmlns:p14="http://schemas.microsoft.com/office/powerpoint/2010/main" val="721310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76" y="1216152"/>
            <a:ext cx="8158379" cy="5102352"/>
          </a:xfrm>
          <a:prstGeom prst="rect">
            <a:avLst/>
          </a:prstGeom>
        </p:spPr>
      </p:pic>
      <p:cxnSp>
        <p:nvCxnSpPr>
          <p:cNvPr id="6" name="Straight Arrow Connector 5"/>
          <p:cNvCxnSpPr/>
          <p:nvPr/>
        </p:nvCxnSpPr>
        <p:spPr>
          <a:xfrm>
            <a:off x="1905000" y="2885420"/>
            <a:ext cx="762000" cy="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541221" y="2623810"/>
            <a:ext cx="367408" cy="523220"/>
          </a:xfrm>
          <a:prstGeom prst="rect">
            <a:avLst/>
          </a:prstGeom>
          <a:noFill/>
        </p:spPr>
        <p:txBody>
          <a:bodyPr wrap="none" rtlCol="0">
            <a:spAutoFit/>
          </a:bodyPr>
          <a:lstStyle/>
          <a:p>
            <a:r>
              <a:rPr lang="en-US" sz="2800" dirty="0">
                <a:solidFill>
                  <a:srgbClr val="FF0000"/>
                </a:solidFill>
              </a:rPr>
              <a:t>5</a:t>
            </a:r>
          </a:p>
        </p:txBody>
      </p:sp>
      <p:cxnSp>
        <p:nvCxnSpPr>
          <p:cNvPr id="10" name="Straight Arrow Connector 9"/>
          <p:cNvCxnSpPr/>
          <p:nvPr/>
        </p:nvCxnSpPr>
        <p:spPr>
          <a:xfrm>
            <a:off x="5181600" y="1981200"/>
            <a:ext cx="0" cy="248816"/>
          </a:xfrm>
          <a:prstGeom prst="straightConnector1">
            <a:avLst/>
          </a:prstGeom>
          <a:ln w="47625">
            <a:solidFill>
              <a:srgbClr val="FF00FF"/>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929339" y="2263523"/>
            <a:ext cx="367408" cy="523220"/>
          </a:xfrm>
          <a:prstGeom prst="rect">
            <a:avLst/>
          </a:prstGeom>
          <a:noFill/>
        </p:spPr>
        <p:txBody>
          <a:bodyPr wrap="none" rtlCol="0">
            <a:spAutoFit/>
          </a:bodyPr>
          <a:lstStyle/>
          <a:p>
            <a:r>
              <a:rPr lang="en-US" sz="2800" dirty="0">
                <a:solidFill>
                  <a:srgbClr val="FF0000"/>
                </a:solidFill>
              </a:rPr>
              <a:t>1</a:t>
            </a:r>
          </a:p>
        </p:txBody>
      </p:sp>
      <p:cxnSp>
        <p:nvCxnSpPr>
          <p:cNvPr id="20" name="Straight Connector 19"/>
          <p:cNvCxnSpPr/>
          <p:nvPr/>
        </p:nvCxnSpPr>
        <p:spPr>
          <a:xfrm flipH="1">
            <a:off x="3810000" y="1981200"/>
            <a:ext cx="1371600" cy="0"/>
          </a:xfrm>
          <a:prstGeom prst="line">
            <a:avLst/>
          </a:prstGeom>
          <a:ln w="47625">
            <a:solidFill>
              <a:srgbClr val="FF00FF"/>
            </a:solidFill>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880877" y="1396425"/>
            <a:ext cx="601447" cy="584775"/>
          </a:xfrm>
          <a:prstGeom prst="rect">
            <a:avLst/>
          </a:prstGeom>
          <a:noFill/>
        </p:spPr>
        <p:txBody>
          <a:bodyPr wrap="none" rtlCol="0">
            <a:spAutoFit/>
          </a:bodyPr>
          <a:lstStyle/>
          <a:p>
            <a:r>
              <a:rPr lang="en-US" sz="3200" dirty="0">
                <a:solidFill>
                  <a:srgbClr val="FF00FF"/>
                </a:solidFill>
              </a:rPr>
              <a:t>13</a:t>
            </a:r>
          </a:p>
        </p:txBody>
      </p:sp>
      <p:cxnSp>
        <p:nvCxnSpPr>
          <p:cNvPr id="22" name="Straight Arrow Connector 21"/>
          <p:cNvCxnSpPr/>
          <p:nvPr/>
        </p:nvCxnSpPr>
        <p:spPr>
          <a:xfrm>
            <a:off x="4267200" y="2329190"/>
            <a:ext cx="685800" cy="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129555" y="0"/>
            <a:ext cx="4929363" cy="1569660"/>
          </a:xfrm>
          <a:prstGeom prst="rect">
            <a:avLst/>
          </a:prstGeom>
          <a:noFill/>
        </p:spPr>
        <p:txBody>
          <a:bodyPr wrap="none" rtlCol="0">
            <a:spAutoFit/>
          </a:bodyPr>
          <a:lstStyle/>
          <a:p>
            <a:r>
              <a:rPr lang="en-US" altLang="en-US" sz="2400" dirty="0">
                <a:solidFill>
                  <a:srgbClr val="0000FF"/>
                </a:solidFill>
                <a:cs typeface="Comic Sans MS" panose="030F0702030302020204" pitchFamily="66" charset="0"/>
              </a:rPr>
              <a:t>Suppose we want to add the value in </a:t>
            </a:r>
          </a:p>
          <a:p>
            <a:r>
              <a:rPr lang="en-US" altLang="en-US" sz="2400" dirty="0">
                <a:solidFill>
                  <a:srgbClr val="0000FF"/>
                </a:solidFill>
                <a:cs typeface="Comic Sans MS" panose="030F0702030302020204" pitchFamily="66" charset="0"/>
              </a:rPr>
              <a:t>R3 to the value in R5, and store the </a:t>
            </a:r>
          </a:p>
          <a:p>
            <a:r>
              <a:rPr lang="en-US" altLang="en-US" sz="2400" dirty="0">
                <a:solidFill>
                  <a:srgbClr val="0000FF"/>
                </a:solidFill>
                <a:cs typeface="Comic Sans MS" panose="030F0702030302020204" pitchFamily="66" charset="0"/>
              </a:rPr>
              <a:t>result in R2 (“</a:t>
            </a:r>
            <a:r>
              <a:rPr lang="en-US" sz="2400" dirty="0">
                <a:solidFill>
                  <a:srgbClr val="0000FF"/>
                </a:solidFill>
              </a:rPr>
              <a:t>ADD R2, R5, R3”)</a:t>
            </a:r>
            <a:endParaRPr lang="en-US" altLang="en-US" sz="2400" dirty="0">
              <a:solidFill>
                <a:srgbClr val="0000FF"/>
              </a:solidFill>
              <a:cs typeface="Comic Sans MS" panose="030F0702030302020204" pitchFamily="66" charset="0"/>
            </a:endParaRPr>
          </a:p>
          <a:p>
            <a:endParaRPr lang="en-US" sz="2400" dirty="0">
              <a:solidFill>
                <a:srgbClr val="0000FF"/>
              </a:solidFill>
            </a:endParaRPr>
          </a:p>
        </p:txBody>
      </p:sp>
      <p:sp>
        <p:nvSpPr>
          <p:cNvPr id="23" name="TextBox 22"/>
          <p:cNvSpPr txBox="1"/>
          <p:nvPr/>
        </p:nvSpPr>
        <p:spPr>
          <a:xfrm>
            <a:off x="838200" y="3417023"/>
            <a:ext cx="3162148" cy="646331"/>
          </a:xfrm>
          <a:prstGeom prst="rect">
            <a:avLst/>
          </a:prstGeom>
          <a:noFill/>
        </p:spPr>
        <p:txBody>
          <a:bodyPr wrap="none" rtlCol="0">
            <a:spAutoFit/>
          </a:bodyPr>
          <a:lstStyle/>
          <a:p>
            <a:r>
              <a:rPr lang="en-US" altLang="en-US" dirty="0">
                <a:solidFill>
                  <a:schemeClr val="tx2">
                    <a:lumMod val="75000"/>
                  </a:schemeClr>
                </a:solidFill>
                <a:cs typeface="Comic Sans MS" panose="030F0702030302020204" pitchFamily="66" charset="0"/>
              </a:rPr>
              <a:t>Cycle 1:  </a:t>
            </a:r>
            <a:r>
              <a:rPr lang="en-US" altLang="en-US" dirty="0" err="1">
                <a:solidFill>
                  <a:schemeClr val="tx2">
                    <a:lumMod val="75000"/>
                  </a:schemeClr>
                </a:solidFill>
                <a:cs typeface="Comic Sans MS" panose="030F0702030302020204" pitchFamily="66" charset="0"/>
              </a:rPr>
              <a:t>readnum</a:t>
            </a:r>
            <a:r>
              <a:rPr lang="en-US" altLang="en-US" dirty="0">
                <a:solidFill>
                  <a:schemeClr val="tx2">
                    <a:lumMod val="75000"/>
                  </a:schemeClr>
                </a:solidFill>
                <a:cs typeface="Comic Sans MS" panose="030F0702030302020204" pitchFamily="66" charset="0"/>
              </a:rPr>
              <a:t>=3, </a:t>
            </a:r>
            <a:r>
              <a:rPr lang="en-US" altLang="en-US" dirty="0" err="1">
                <a:solidFill>
                  <a:schemeClr val="tx2">
                    <a:lumMod val="75000"/>
                  </a:schemeClr>
                </a:solidFill>
                <a:cs typeface="Comic Sans MS" panose="030F0702030302020204" pitchFamily="66" charset="0"/>
              </a:rPr>
              <a:t>loadb</a:t>
            </a:r>
            <a:r>
              <a:rPr lang="en-US" altLang="en-US" dirty="0">
                <a:solidFill>
                  <a:schemeClr val="tx2">
                    <a:lumMod val="75000"/>
                  </a:schemeClr>
                </a:solidFill>
                <a:cs typeface="Comic Sans MS" panose="030F0702030302020204" pitchFamily="66" charset="0"/>
              </a:rPr>
              <a:t>=1</a:t>
            </a:r>
          </a:p>
          <a:p>
            <a:r>
              <a:rPr lang="en-US" altLang="en-US" dirty="0">
                <a:solidFill>
                  <a:schemeClr val="tx2">
                    <a:lumMod val="75000"/>
                  </a:schemeClr>
                </a:solidFill>
                <a:cs typeface="Comic Sans MS" panose="030F0702030302020204" pitchFamily="66" charset="0"/>
              </a:rPr>
              <a:t>Value in Register 3 is stored in B</a:t>
            </a:r>
          </a:p>
        </p:txBody>
      </p:sp>
      <p:sp>
        <p:nvSpPr>
          <p:cNvPr id="25" name="TextBox 24"/>
          <p:cNvSpPr txBox="1"/>
          <p:nvPr/>
        </p:nvSpPr>
        <p:spPr>
          <a:xfrm>
            <a:off x="838200" y="4041249"/>
            <a:ext cx="3170163" cy="646331"/>
          </a:xfrm>
          <a:prstGeom prst="rect">
            <a:avLst/>
          </a:prstGeom>
          <a:noFill/>
        </p:spPr>
        <p:txBody>
          <a:bodyPr wrap="none" rtlCol="0">
            <a:spAutoFit/>
          </a:bodyPr>
          <a:lstStyle/>
          <a:p>
            <a:r>
              <a:rPr lang="en-US" altLang="en-US" dirty="0">
                <a:solidFill>
                  <a:srgbClr val="0000FF"/>
                </a:solidFill>
                <a:cs typeface="Comic Sans MS" panose="030F0702030302020204" pitchFamily="66" charset="0"/>
              </a:rPr>
              <a:t>Cycle 2:  </a:t>
            </a:r>
            <a:r>
              <a:rPr lang="en-US" altLang="en-US" dirty="0" err="1">
                <a:solidFill>
                  <a:srgbClr val="0000FF"/>
                </a:solidFill>
                <a:cs typeface="Comic Sans MS" panose="030F0702030302020204" pitchFamily="66" charset="0"/>
              </a:rPr>
              <a:t>readnum</a:t>
            </a:r>
            <a:r>
              <a:rPr lang="en-US" altLang="en-US" dirty="0">
                <a:solidFill>
                  <a:srgbClr val="0000FF"/>
                </a:solidFill>
                <a:cs typeface="Comic Sans MS" panose="030F0702030302020204" pitchFamily="66" charset="0"/>
              </a:rPr>
              <a:t>=5, </a:t>
            </a:r>
            <a:r>
              <a:rPr lang="en-US" altLang="en-US" dirty="0" err="1">
                <a:solidFill>
                  <a:srgbClr val="0000FF"/>
                </a:solidFill>
                <a:cs typeface="Comic Sans MS" panose="030F0702030302020204" pitchFamily="66" charset="0"/>
              </a:rPr>
              <a:t>loada</a:t>
            </a:r>
            <a:r>
              <a:rPr lang="en-US" altLang="en-US" dirty="0">
                <a:solidFill>
                  <a:srgbClr val="0000FF"/>
                </a:solidFill>
                <a:cs typeface="Comic Sans MS" panose="030F0702030302020204" pitchFamily="66" charset="0"/>
              </a:rPr>
              <a:t>=1</a:t>
            </a:r>
          </a:p>
          <a:p>
            <a:r>
              <a:rPr lang="en-US" altLang="en-US" dirty="0">
                <a:solidFill>
                  <a:srgbClr val="0000FF"/>
                </a:solidFill>
                <a:cs typeface="Comic Sans MS" panose="030F0702030302020204" pitchFamily="66" charset="0"/>
              </a:rPr>
              <a:t>Value in Register 5 is stored in A</a:t>
            </a:r>
          </a:p>
        </p:txBody>
      </p:sp>
      <p:sp>
        <p:nvSpPr>
          <p:cNvPr id="2" name="Slide Number Placeholder 1"/>
          <p:cNvSpPr>
            <a:spLocks noGrp="1"/>
          </p:cNvSpPr>
          <p:nvPr>
            <p:ph type="sldNum" sz="quarter" idx="12"/>
          </p:nvPr>
        </p:nvSpPr>
        <p:spPr/>
        <p:txBody>
          <a:bodyPr/>
          <a:lstStyle/>
          <a:p>
            <a:fld id="{8498F53A-C161-3D49-96E1-2DF0E970DAF2}" type="slidenum">
              <a:rPr lang="en-US" smtClean="0"/>
              <a:t>36</a:t>
            </a:fld>
            <a:endParaRPr lang="en-US"/>
          </a:p>
        </p:txBody>
      </p:sp>
    </p:spTree>
    <p:extLst>
      <p:ext uri="{BB962C8B-B14F-4D97-AF65-F5344CB8AC3E}">
        <p14:creationId xmlns:p14="http://schemas.microsoft.com/office/powerpoint/2010/main" val="1854753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76" y="1216152"/>
            <a:ext cx="8158379" cy="5102352"/>
          </a:xfrm>
          <a:prstGeom prst="rect">
            <a:avLst/>
          </a:prstGeom>
        </p:spPr>
      </p:pic>
      <p:cxnSp>
        <p:nvCxnSpPr>
          <p:cNvPr id="6" name="Straight Arrow Connector 5"/>
          <p:cNvCxnSpPr/>
          <p:nvPr/>
        </p:nvCxnSpPr>
        <p:spPr>
          <a:xfrm>
            <a:off x="4038600" y="3733800"/>
            <a:ext cx="762000" cy="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012616" y="3786047"/>
            <a:ext cx="367408" cy="523220"/>
          </a:xfrm>
          <a:prstGeom prst="rect">
            <a:avLst/>
          </a:prstGeom>
          <a:noFill/>
        </p:spPr>
        <p:txBody>
          <a:bodyPr wrap="none" rtlCol="0">
            <a:spAutoFit/>
          </a:bodyPr>
          <a:lstStyle/>
          <a:p>
            <a:r>
              <a:rPr lang="en-US" sz="2800" dirty="0">
                <a:solidFill>
                  <a:srgbClr val="FF0000"/>
                </a:solidFill>
              </a:rPr>
              <a:t>0</a:t>
            </a:r>
          </a:p>
        </p:txBody>
      </p:sp>
      <p:sp>
        <p:nvSpPr>
          <p:cNvPr id="15" name="TextBox 14"/>
          <p:cNvSpPr txBox="1"/>
          <p:nvPr/>
        </p:nvSpPr>
        <p:spPr>
          <a:xfrm>
            <a:off x="7600926" y="2590800"/>
            <a:ext cx="1011815" cy="523220"/>
          </a:xfrm>
          <a:prstGeom prst="rect">
            <a:avLst/>
          </a:prstGeom>
          <a:noFill/>
        </p:spPr>
        <p:txBody>
          <a:bodyPr wrap="none" rtlCol="0">
            <a:spAutoFit/>
          </a:bodyPr>
          <a:lstStyle/>
          <a:p>
            <a:r>
              <a:rPr lang="en-US" sz="2800" dirty="0">
                <a:solidFill>
                  <a:srgbClr val="FF0000"/>
                </a:solidFill>
              </a:rPr>
              <a:t>2’b00</a:t>
            </a:r>
          </a:p>
        </p:txBody>
      </p:sp>
      <p:cxnSp>
        <p:nvCxnSpPr>
          <p:cNvPr id="22" name="Straight Arrow Connector 21"/>
          <p:cNvCxnSpPr/>
          <p:nvPr/>
        </p:nvCxnSpPr>
        <p:spPr>
          <a:xfrm flipH="1">
            <a:off x="6553200" y="2885420"/>
            <a:ext cx="914400" cy="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6610326" y="3767686"/>
            <a:ext cx="990600" cy="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636693" y="3506076"/>
            <a:ext cx="367408" cy="523220"/>
          </a:xfrm>
          <a:prstGeom prst="rect">
            <a:avLst/>
          </a:prstGeom>
          <a:noFill/>
        </p:spPr>
        <p:txBody>
          <a:bodyPr wrap="none" rtlCol="0">
            <a:spAutoFit/>
          </a:bodyPr>
          <a:lstStyle/>
          <a:p>
            <a:r>
              <a:rPr lang="en-US" sz="2800" dirty="0">
                <a:solidFill>
                  <a:srgbClr val="FF0000"/>
                </a:solidFill>
              </a:rPr>
              <a:t>0</a:t>
            </a:r>
          </a:p>
        </p:txBody>
      </p:sp>
      <p:cxnSp>
        <p:nvCxnSpPr>
          <p:cNvPr id="16" name="Straight Arrow Connector 15"/>
          <p:cNvCxnSpPr/>
          <p:nvPr/>
        </p:nvCxnSpPr>
        <p:spPr>
          <a:xfrm>
            <a:off x="4419600" y="4648200"/>
            <a:ext cx="914400" cy="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077951" y="4621380"/>
            <a:ext cx="1011815" cy="523220"/>
          </a:xfrm>
          <a:prstGeom prst="rect">
            <a:avLst/>
          </a:prstGeom>
          <a:noFill/>
        </p:spPr>
        <p:txBody>
          <a:bodyPr wrap="none" rtlCol="0">
            <a:spAutoFit/>
          </a:bodyPr>
          <a:lstStyle/>
          <a:p>
            <a:r>
              <a:rPr lang="en-US" sz="2800" dirty="0">
                <a:solidFill>
                  <a:srgbClr val="FF0000"/>
                </a:solidFill>
              </a:rPr>
              <a:t>2’b00</a:t>
            </a:r>
          </a:p>
        </p:txBody>
      </p:sp>
      <p:cxnSp>
        <p:nvCxnSpPr>
          <p:cNvPr id="23" name="Straight Arrow Connector 22"/>
          <p:cNvCxnSpPr/>
          <p:nvPr/>
        </p:nvCxnSpPr>
        <p:spPr>
          <a:xfrm>
            <a:off x="4724400" y="5715000"/>
            <a:ext cx="762000" cy="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304128" y="5431812"/>
            <a:ext cx="367408" cy="523220"/>
          </a:xfrm>
          <a:prstGeom prst="rect">
            <a:avLst/>
          </a:prstGeom>
          <a:noFill/>
        </p:spPr>
        <p:txBody>
          <a:bodyPr wrap="none" rtlCol="0">
            <a:spAutoFit/>
          </a:bodyPr>
          <a:lstStyle/>
          <a:p>
            <a:r>
              <a:rPr lang="en-US" sz="2800" dirty="0">
                <a:solidFill>
                  <a:srgbClr val="FF0000"/>
                </a:solidFill>
              </a:rPr>
              <a:t>1</a:t>
            </a:r>
          </a:p>
        </p:txBody>
      </p:sp>
      <p:cxnSp>
        <p:nvCxnSpPr>
          <p:cNvPr id="25" name="Straight Arrow Connector 24"/>
          <p:cNvCxnSpPr/>
          <p:nvPr/>
        </p:nvCxnSpPr>
        <p:spPr>
          <a:xfrm>
            <a:off x="5181600" y="2499402"/>
            <a:ext cx="0" cy="1234398"/>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5039880" y="3678874"/>
            <a:ext cx="141720" cy="271520"/>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5039879" y="3950394"/>
            <a:ext cx="1" cy="256045"/>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5005668" y="4141503"/>
            <a:ext cx="480732" cy="49497"/>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5470849" y="4141504"/>
            <a:ext cx="0" cy="506696"/>
          </a:xfrm>
          <a:prstGeom prst="straightConnector1">
            <a:avLst/>
          </a:prstGeom>
          <a:ln w="47625">
            <a:solidFill>
              <a:srgbClr val="FF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6019800" y="4141504"/>
            <a:ext cx="0" cy="506696"/>
          </a:xfrm>
          <a:prstGeom prst="straightConnector1">
            <a:avLst/>
          </a:prstGeom>
          <a:ln w="47625">
            <a:solidFill>
              <a:srgbClr val="FF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6055919" y="4141503"/>
            <a:ext cx="268681" cy="12795"/>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6324600" y="2496821"/>
            <a:ext cx="0" cy="1234398"/>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6289777" y="3695531"/>
            <a:ext cx="118189" cy="238205"/>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6367937" y="3934955"/>
            <a:ext cx="1" cy="256045"/>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4544194" y="2437848"/>
            <a:ext cx="601447" cy="584775"/>
          </a:xfrm>
          <a:prstGeom prst="rect">
            <a:avLst/>
          </a:prstGeom>
          <a:noFill/>
        </p:spPr>
        <p:txBody>
          <a:bodyPr wrap="none" rtlCol="0">
            <a:spAutoFit/>
          </a:bodyPr>
          <a:lstStyle/>
          <a:p>
            <a:r>
              <a:rPr lang="en-US" sz="3200" dirty="0">
                <a:solidFill>
                  <a:srgbClr val="FF00FF"/>
                </a:solidFill>
              </a:rPr>
              <a:t>13</a:t>
            </a:r>
          </a:p>
        </p:txBody>
      </p:sp>
      <p:sp>
        <p:nvSpPr>
          <p:cNvPr id="48" name="TextBox 47"/>
          <p:cNvSpPr txBox="1"/>
          <p:nvPr/>
        </p:nvSpPr>
        <p:spPr>
          <a:xfrm>
            <a:off x="5614314" y="2412569"/>
            <a:ext cx="601447" cy="584775"/>
          </a:xfrm>
          <a:prstGeom prst="rect">
            <a:avLst/>
          </a:prstGeom>
          <a:noFill/>
        </p:spPr>
        <p:txBody>
          <a:bodyPr wrap="none" rtlCol="0">
            <a:spAutoFit/>
          </a:bodyPr>
          <a:lstStyle/>
          <a:p>
            <a:r>
              <a:rPr lang="en-US" sz="3200" dirty="0">
                <a:solidFill>
                  <a:srgbClr val="FF00FF"/>
                </a:solidFill>
              </a:rPr>
              <a:t>42</a:t>
            </a:r>
          </a:p>
        </p:txBody>
      </p:sp>
      <p:cxnSp>
        <p:nvCxnSpPr>
          <p:cNvPr id="49" name="Straight Arrow Connector 48"/>
          <p:cNvCxnSpPr/>
          <p:nvPr/>
        </p:nvCxnSpPr>
        <p:spPr>
          <a:xfrm>
            <a:off x="5715000" y="4913272"/>
            <a:ext cx="0" cy="780150"/>
          </a:xfrm>
          <a:prstGeom prst="straightConnector1">
            <a:avLst/>
          </a:prstGeom>
          <a:ln w="47625">
            <a:solidFill>
              <a:srgbClr val="FF00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4961153" y="4953000"/>
            <a:ext cx="601447" cy="584775"/>
          </a:xfrm>
          <a:prstGeom prst="rect">
            <a:avLst/>
          </a:prstGeom>
          <a:noFill/>
        </p:spPr>
        <p:txBody>
          <a:bodyPr wrap="none" rtlCol="0">
            <a:spAutoFit/>
          </a:bodyPr>
          <a:lstStyle/>
          <a:p>
            <a:r>
              <a:rPr lang="en-US" sz="3200" dirty="0">
                <a:solidFill>
                  <a:srgbClr val="FF00FF"/>
                </a:solidFill>
              </a:rPr>
              <a:t>55</a:t>
            </a:r>
          </a:p>
        </p:txBody>
      </p:sp>
      <p:sp>
        <p:nvSpPr>
          <p:cNvPr id="61" name="TextBox 60"/>
          <p:cNvSpPr txBox="1"/>
          <p:nvPr/>
        </p:nvSpPr>
        <p:spPr>
          <a:xfrm>
            <a:off x="4129555" y="0"/>
            <a:ext cx="4929363" cy="1569660"/>
          </a:xfrm>
          <a:prstGeom prst="rect">
            <a:avLst/>
          </a:prstGeom>
          <a:noFill/>
        </p:spPr>
        <p:txBody>
          <a:bodyPr wrap="none" rtlCol="0">
            <a:spAutoFit/>
          </a:bodyPr>
          <a:lstStyle/>
          <a:p>
            <a:r>
              <a:rPr lang="en-US" altLang="en-US" sz="2400" dirty="0">
                <a:solidFill>
                  <a:srgbClr val="0000FF"/>
                </a:solidFill>
                <a:cs typeface="Comic Sans MS" panose="030F0702030302020204" pitchFamily="66" charset="0"/>
              </a:rPr>
              <a:t>Suppose we want to add the value in </a:t>
            </a:r>
          </a:p>
          <a:p>
            <a:r>
              <a:rPr lang="en-US" altLang="en-US" sz="2400" dirty="0">
                <a:solidFill>
                  <a:srgbClr val="0000FF"/>
                </a:solidFill>
                <a:cs typeface="Comic Sans MS" panose="030F0702030302020204" pitchFamily="66" charset="0"/>
              </a:rPr>
              <a:t>R3 to the value in R5, and store the </a:t>
            </a:r>
          </a:p>
          <a:p>
            <a:r>
              <a:rPr lang="en-US" altLang="en-US" sz="2400" dirty="0">
                <a:solidFill>
                  <a:srgbClr val="0000FF"/>
                </a:solidFill>
                <a:cs typeface="Comic Sans MS" panose="030F0702030302020204" pitchFamily="66" charset="0"/>
              </a:rPr>
              <a:t>result in R2 (“</a:t>
            </a:r>
            <a:r>
              <a:rPr lang="en-US" sz="2400" dirty="0">
                <a:solidFill>
                  <a:srgbClr val="0000FF"/>
                </a:solidFill>
              </a:rPr>
              <a:t>ADD R2, R5, R3”)</a:t>
            </a:r>
            <a:endParaRPr lang="en-US" altLang="en-US" sz="2400" dirty="0">
              <a:solidFill>
                <a:srgbClr val="0000FF"/>
              </a:solidFill>
              <a:cs typeface="Comic Sans MS" panose="030F0702030302020204" pitchFamily="66" charset="0"/>
            </a:endParaRPr>
          </a:p>
          <a:p>
            <a:endParaRPr lang="en-US" sz="2400" dirty="0">
              <a:solidFill>
                <a:srgbClr val="0000FF"/>
              </a:solidFill>
            </a:endParaRPr>
          </a:p>
        </p:txBody>
      </p:sp>
      <p:sp>
        <p:nvSpPr>
          <p:cNvPr id="66" name="TextBox 65"/>
          <p:cNvSpPr txBox="1"/>
          <p:nvPr/>
        </p:nvSpPr>
        <p:spPr>
          <a:xfrm>
            <a:off x="838200" y="3417023"/>
            <a:ext cx="3162148" cy="646331"/>
          </a:xfrm>
          <a:prstGeom prst="rect">
            <a:avLst/>
          </a:prstGeom>
          <a:noFill/>
        </p:spPr>
        <p:txBody>
          <a:bodyPr wrap="none" rtlCol="0">
            <a:spAutoFit/>
          </a:bodyPr>
          <a:lstStyle/>
          <a:p>
            <a:r>
              <a:rPr lang="en-US" altLang="en-US" dirty="0">
                <a:solidFill>
                  <a:schemeClr val="tx2">
                    <a:lumMod val="75000"/>
                  </a:schemeClr>
                </a:solidFill>
                <a:cs typeface="Comic Sans MS" panose="030F0702030302020204" pitchFamily="66" charset="0"/>
              </a:rPr>
              <a:t>Cycle 1:  </a:t>
            </a:r>
            <a:r>
              <a:rPr lang="en-US" altLang="en-US" dirty="0" err="1">
                <a:solidFill>
                  <a:schemeClr val="tx2">
                    <a:lumMod val="75000"/>
                  </a:schemeClr>
                </a:solidFill>
                <a:cs typeface="Comic Sans MS" panose="030F0702030302020204" pitchFamily="66" charset="0"/>
              </a:rPr>
              <a:t>readnum</a:t>
            </a:r>
            <a:r>
              <a:rPr lang="en-US" altLang="en-US" dirty="0">
                <a:solidFill>
                  <a:schemeClr val="tx2">
                    <a:lumMod val="75000"/>
                  </a:schemeClr>
                </a:solidFill>
                <a:cs typeface="Comic Sans MS" panose="030F0702030302020204" pitchFamily="66" charset="0"/>
              </a:rPr>
              <a:t>=3, </a:t>
            </a:r>
            <a:r>
              <a:rPr lang="en-US" altLang="en-US" dirty="0" err="1">
                <a:solidFill>
                  <a:schemeClr val="tx2">
                    <a:lumMod val="75000"/>
                  </a:schemeClr>
                </a:solidFill>
                <a:cs typeface="Comic Sans MS" panose="030F0702030302020204" pitchFamily="66" charset="0"/>
              </a:rPr>
              <a:t>loadb</a:t>
            </a:r>
            <a:r>
              <a:rPr lang="en-US" altLang="en-US" dirty="0">
                <a:solidFill>
                  <a:schemeClr val="tx2">
                    <a:lumMod val="75000"/>
                  </a:schemeClr>
                </a:solidFill>
                <a:cs typeface="Comic Sans MS" panose="030F0702030302020204" pitchFamily="66" charset="0"/>
              </a:rPr>
              <a:t>=1</a:t>
            </a:r>
          </a:p>
          <a:p>
            <a:r>
              <a:rPr lang="en-US" altLang="en-US" dirty="0">
                <a:solidFill>
                  <a:schemeClr val="tx2">
                    <a:lumMod val="75000"/>
                  </a:schemeClr>
                </a:solidFill>
                <a:cs typeface="Comic Sans MS" panose="030F0702030302020204" pitchFamily="66" charset="0"/>
              </a:rPr>
              <a:t>Value in Register 3 is stored in B</a:t>
            </a:r>
          </a:p>
        </p:txBody>
      </p:sp>
      <p:sp>
        <p:nvSpPr>
          <p:cNvPr id="67" name="TextBox 66"/>
          <p:cNvSpPr txBox="1"/>
          <p:nvPr/>
        </p:nvSpPr>
        <p:spPr>
          <a:xfrm>
            <a:off x="850468" y="4639270"/>
            <a:ext cx="3208635" cy="923330"/>
          </a:xfrm>
          <a:prstGeom prst="rect">
            <a:avLst/>
          </a:prstGeom>
          <a:noFill/>
        </p:spPr>
        <p:txBody>
          <a:bodyPr wrap="none" rtlCol="0">
            <a:spAutoFit/>
          </a:bodyPr>
          <a:lstStyle/>
          <a:p>
            <a:r>
              <a:rPr lang="en-US" altLang="en-US" dirty="0">
                <a:solidFill>
                  <a:srgbClr val="0000FF"/>
                </a:solidFill>
                <a:cs typeface="Comic Sans MS" panose="030F0702030302020204" pitchFamily="66" charset="0"/>
              </a:rPr>
              <a:t>Cycle 3:  shift=00, </a:t>
            </a:r>
            <a:r>
              <a:rPr lang="en-US" altLang="en-US" dirty="0" err="1">
                <a:solidFill>
                  <a:srgbClr val="0000FF"/>
                </a:solidFill>
                <a:cs typeface="Comic Sans MS" panose="030F0702030302020204" pitchFamily="66" charset="0"/>
              </a:rPr>
              <a:t>asel</a:t>
            </a:r>
            <a:r>
              <a:rPr lang="en-US" altLang="en-US" dirty="0">
                <a:solidFill>
                  <a:srgbClr val="0000FF"/>
                </a:solidFill>
                <a:cs typeface="Comic Sans MS" panose="030F0702030302020204" pitchFamily="66" charset="0"/>
              </a:rPr>
              <a:t>=0, </a:t>
            </a:r>
            <a:r>
              <a:rPr lang="en-US" altLang="en-US" dirty="0" err="1">
                <a:solidFill>
                  <a:srgbClr val="0000FF"/>
                </a:solidFill>
                <a:cs typeface="Comic Sans MS" panose="030F0702030302020204" pitchFamily="66" charset="0"/>
              </a:rPr>
              <a:t>bsel</a:t>
            </a:r>
            <a:r>
              <a:rPr lang="en-US" altLang="en-US" dirty="0">
                <a:solidFill>
                  <a:srgbClr val="0000FF"/>
                </a:solidFill>
                <a:cs typeface="Comic Sans MS" panose="030F0702030302020204" pitchFamily="66" charset="0"/>
              </a:rPr>
              <a:t>=0</a:t>
            </a:r>
          </a:p>
          <a:p>
            <a:r>
              <a:rPr lang="en-US" altLang="en-US" dirty="0" err="1">
                <a:solidFill>
                  <a:srgbClr val="0000FF"/>
                </a:solidFill>
                <a:cs typeface="Comic Sans MS" panose="030F0702030302020204" pitchFamily="66" charset="0"/>
              </a:rPr>
              <a:t>ALUop</a:t>
            </a:r>
            <a:r>
              <a:rPr lang="en-US" altLang="en-US" dirty="0">
                <a:solidFill>
                  <a:srgbClr val="0000FF"/>
                </a:solidFill>
                <a:cs typeface="Comic Sans MS" panose="030F0702030302020204" pitchFamily="66" charset="0"/>
              </a:rPr>
              <a:t>=00, </a:t>
            </a:r>
            <a:r>
              <a:rPr lang="en-US" altLang="en-US" dirty="0" err="1">
                <a:solidFill>
                  <a:srgbClr val="0000FF"/>
                </a:solidFill>
                <a:cs typeface="Comic Sans MS" panose="030F0702030302020204" pitchFamily="66" charset="0"/>
              </a:rPr>
              <a:t>loadc</a:t>
            </a:r>
            <a:r>
              <a:rPr lang="en-US" altLang="en-US" dirty="0">
                <a:solidFill>
                  <a:srgbClr val="0000FF"/>
                </a:solidFill>
                <a:cs typeface="Comic Sans MS" panose="030F0702030302020204" pitchFamily="66" charset="0"/>
              </a:rPr>
              <a:t>=1</a:t>
            </a:r>
          </a:p>
          <a:p>
            <a:r>
              <a:rPr lang="en-US" altLang="en-US" dirty="0">
                <a:solidFill>
                  <a:srgbClr val="0000FF"/>
                </a:solidFill>
                <a:cs typeface="Comic Sans MS" panose="030F0702030302020204" pitchFamily="66" charset="0"/>
              </a:rPr>
              <a:t>Sum of R3 and R5 loaded in C.</a:t>
            </a:r>
          </a:p>
        </p:txBody>
      </p:sp>
      <p:sp>
        <p:nvSpPr>
          <p:cNvPr id="68" name="TextBox 67"/>
          <p:cNvSpPr txBox="1"/>
          <p:nvPr/>
        </p:nvSpPr>
        <p:spPr>
          <a:xfrm>
            <a:off x="838200" y="4041249"/>
            <a:ext cx="3170163" cy="646331"/>
          </a:xfrm>
          <a:prstGeom prst="rect">
            <a:avLst/>
          </a:prstGeom>
          <a:noFill/>
        </p:spPr>
        <p:txBody>
          <a:bodyPr wrap="none" rtlCol="0">
            <a:spAutoFit/>
          </a:bodyPr>
          <a:lstStyle/>
          <a:p>
            <a:r>
              <a:rPr lang="en-US" altLang="en-US" dirty="0">
                <a:solidFill>
                  <a:schemeClr val="tx2">
                    <a:lumMod val="75000"/>
                  </a:schemeClr>
                </a:solidFill>
                <a:cs typeface="Comic Sans MS" panose="030F0702030302020204" pitchFamily="66" charset="0"/>
              </a:rPr>
              <a:t>Cycle 2:  </a:t>
            </a:r>
            <a:r>
              <a:rPr lang="en-US" altLang="en-US" dirty="0" err="1">
                <a:solidFill>
                  <a:schemeClr val="tx2">
                    <a:lumMod val="75000"/>
                  </a:schemeClr>
                </a:solidFill>
                <a:cs typeface="Comic Sans MS" panose="030F0702030302020204" pitchFamily="66" charset="0"/>
              </a:rPr>
              <a:t>readnum</a:t>
            </a:r>
            <a:r>
              <a:rPr lang="en-US" altLang="en-US" dirty="0">
                <a:solidFill>
                  <a:schemeClr val="tx2">
                    <a:lumMod val="75000"/>
                  </a:schemeClr>
                </a:solidFill>
                <a:cs typeface="Comic Sans MS" panose="030F0702030302020204" pitchFamily="66" charset="0"/>
              </a:rPr>
              <a:t>=5, </a:t>
            </a:r>
            <a:r>
              <a:rPr lang="en-US" altLang="en-US" dirty="0" err="1">
                <a:solidFill>
                  <a:schemeClr val="tx2">
                    <a:lumMod val="75000"/>
                  </a:schemeClr>
                </a:solidFill>
                <a:cs typeface="Comic Sans MS" panose="030F0702030302020204" pitchFamily="66" charset="0"/>
              </a:rPr>
              <a:t>loada</a:t>
            </a:r>
            <a:r>
              <a:rPr lang="en-US" altLang="en-US" dirty="0">
                <a:solidFill>
                  <a:schemeClr val="tx2">
                    <a:lumMod val="75000"/>
                  </a:schemeClr>
                </a:solidFill>
                <a:cs typeface="Comic Sans MS" panose="030F0702030302020204" pitchFamily="66" charset="0"/>
              </a:rPr>
              <a:t>=1</a:t>
            </a:r>
          </a:p>
          <a:p>
            <a:r>
              <a:rPr lang="en-US" altLang="en-US" dirty="0">
                <a:solidFill>
                  <a:schemeClr val="tx2">
                    <a:lumMod val="75000"/>
                  </a:schemeClr>
                </a:solidFill>
                <a:cs typeface="Comic Sans MS" panose="030F0702030302020204" pitchFamily="66" charset="0"/>
              </a:rPr>
              <a:t>Value in Register 5 is stored in A</a:t>
            </a:r>
          </a:p>
        </p:txBody>
      </p:sp>
      <p:sp>
        <p:nvSpPr>
          <p:cNvPr id="2" name="Slide Number Placeholder 1"/>
          <p:cNvSpPr>
            <a:spLocks noGrp="1"/>
          </p:cNvSpPr>
          <p:nvPr>
            <p:ph type="sldNum" sz="quarter" idx="12"/>
          </p:nvPr>
        </p:nvSpPr>
        <p:spPr/>
        <p:txBody>
          <a:bodyPr/>
          <a:lstStyle/>
          <a:p>
            <a:fld id="{8498F53A-C161-3D49-96E1-2DF0E970DAF2}" type="slidenum">
              <a:rPr lang="en-US" smtClean="0"/>
              <a:t>37</a:t>
            </a:fld>
            <a:endParaRPr lang="en-US"/>
          </a:p>
        </p:txBody>
      </p:sp>
    </p:spTree>
    <p:extLst>
      <p:ext uri="{BB962C8B-B14F-4D97-AF65-F5344CB8AC3E}">
        <p14:creationId xmlns:p14="http://schemas.microsoft.com/office/powerpoint/2010/main" val="2793286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76" y="1216152"/>
            <a:ext cx="8158379" cy="5102352"/>
          </a:xfrm>
          <a:prstGeom prst="rect">
            <a:avLst/>
          </a:prstGeom>
        </p:spPr>
      </p:pic>
      <p:sp>
        <p:nvSpPr>
          <p:cNvPr id="6" name="TextBox 5"/>
          <p:cNvSpPr txBox="1"/>
          <p:nvPr/>
        </p:nvSpPr>
        <p:spPr>
          <a:xfrm>
            <a:off x="1900143" y="1253298"/>
            <a:ext cx="601447" cy="584775"/>
          </a:xfrm>
          <a:prstGeom prst="rect">
            <a:avLst/>
          </a:prstGeom>
          <a:noFill/>
        </p:spPr>
        <p:txBody>
          <a:bodyPr wrap="none" rtlCol="0">
            <a:spAutoFit/>
          </a:bodyPr>
          <a:lstStyle/>
          <a:p>
            <a:r>
              <a:rPr lang="en-US" sz="3200" dirty="0">
                <a:solidFill>
                  <a:srgbClr val="FF00FF"/>
                </a:solidFill>
              </a:rPr>
              <a:t>55</a:t>
            </a:r>
          </a:p>
        </p:txBody>
      </p:sp>
      <p:cxnSp>
        <p:nvCxnSpPr>
          <p:cNvPr id="8" name="Straight Arrow Connector 7"/>
          <p:cNvCxnSpPr/>
          <p:nvPr/>
        </p:nvCxnSpPr>
        <p:spPr>
          <a:xfrm>
            <a:off x="1905000" y="2333205"/>
            <a:ext cx="762000" cy="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1905000" y="2514600"/>
            <a:ext cx="762000" cy="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541221" y="2057400"/>
            <a:ext cx="367408" cy="523220"/>
          </a:xfrm>
          <a:prstGeom prst="rect">
            <a:avLst/>
          </a:prstGeom>
          <a:noFill/>
        </p:spPr>
        <p:txBody>
          <a:bodyPr wrap="none" rtlCol="0">
            <a:spAutoFit/>
          </a:bodyPr>
          <a:lstStyle/>
          <a:p>
            <a:r>
              <a:rPr lang="en-US" sz="2800" dirty="0">
                <a:solidFill>
                  <a:srgbClr val="FF0000"/>
                </a:solidFill>
              </a:rPr>
              <a:t>2</a:t>
            </a:r>
          </a:p>
        </p:txBody>
      </p:sp>
      <p:sp>
        <p:nvSpPr>
          <p:cNvPr id="12" name="TextBox 11"/>
          <p:cNvSpPr txBox="1"/>
          <p:nvPr/>
        </p:nvSpPr>
        <p:spPr>
          <a:xfrm>
            <a:off x="1537592" y="2362200"/>
            <a:ext cx="367408" cy="523220"/>
          </a:xfrm>
          <a:prstGeom prst="rect">
            <a:avLst/>
          </a:prstGeom>
          <a:noFill/>
        </p:spPr>
        <p:txBody>
          <a:bodyPr wrap="none" rtlCol="0">
            <a:spAutoFit/>
          </a:bodyPr>
          <a:lstStyle/>
          <a:p>
            <a:r>
              <a:rPr lang="en-US" sz="2800" dirty="0">
                <a:solidFill>
                  <a:srgbClr val="FF0000"/>
                </a:solidFill>
              </a:rPr>
              <a:t>1</a:t>
            </a:r>
          </a:p>
        </p:txBody>
      </p:sp>
      <p:cxnSp>
        <p:nvCxnSpPr>
          <p:cNvPr id="13" name="Straight Arrow Connector 12"/>
          <p:cNvCxnSpPr/>
          <p:nvPr/>
        </p:nvCxnSpPr>
        <p:spPr>
          <a:xfrm flipH="1" flipV="1">
            <a:off x="1295400" y="2286000"/>
            <a:ext cx="10886" cy="56641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122582" y="2928610"/>
            <a:ext cx="367408" cy="523220"/>
          </a:xfrm>
          <a:prstGeom prst="rect">
            <a:avLst/>
          </a:prstGeom>
          <a:noFill/>
        </p:spPr>
        <p:txBody>
          <a:bodyPr wrap="none" rtlCol="0">
            <a:spAutoFit/>
          </a:bodyPr>
          <a:lstStyle/>
          <a:p>
            <a:r>
              <a:rPr lang="en-US" sz="2800" dirty="0">
                <a:solidFill>
                  <a:srgbClr val="FF0000"/>
                </a:solidFill>
              </a:rPr>
              <a:t>0</a:t>
            </a:r>
          </a:p>
        </p:txBody>
      </p:sp>
      <p:cxnSp>
        <p:nvCxnSpPr>
          <p:cNvPr id="15" name="Straight Arrow Connector 14"/>
          <p:cNvCxnSpPr/>
          <p:nvPr/>
        </p:nvCxnSpPr>
        <p:spPr>
          <a:xfrm>
            <a:off x="5740868" y="5867400"/>
            <a:ext cx="6220" cy="374837"/>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685800" y="6178479"/>
            <a:ext cx="5055068" cy="0"/>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685800" y="2204033"/>
            <a:ext cx="0" cy="3974447"/>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flipV="1">
            <a:off x="682690" y="2204033"/>
            <a:ext cx="550362" cy="5766"/>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1231237" y="1940642"/>
            <a:ext cx="258753" cy="269158"/>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446115" y="1961409"/>
            <a:ext cx="1220885" cy="5766"/>
          </a:xfrm>
          <a:prstGeom prst="straightConnector1">
            <a:avLst/>
          </a:prstGeom>
          <a:ln w="47625">
            <a:solidFill>
              <a:srgbClr val="FF00FF"/>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838200" y="3417023"/>
            <a:ext cx="3162148" cy="646331"/>
          </a:xfrm>
          <a:prstGeom prst="rect">
            <a:avLst/>
          </a:prstGeom>
          <a:noFill/>
        </p:spPr>
        <p:txBody>
          <a:bodyPr wrap="none" rtlCol="0">
            <a:spAutoFit/>
          </a:bodyPr>
          <a:lstStyle/>
          <a:p>
            <a:r>
              <a:rPr lang="en-US" altLang="en-US" dirty="0">
                <a:solidFill>
                  <a:schemeClr val="tx2">
                    <a:lumMod val="75000"/>
                  </a:schemeClr>
                </a:solidFill>
                <a:cs typeface="Comic Sans MS" panose="030F0702030302020204" pitchFamily="66" charset="0"/>
              </a:rPr>
              <a:t>Cycle 1:  </a:t>
            </a:r>
            <a:r>
              <a:rPr lang="en-US" altLang="en-US" dirty="0" err="1">
                <a:solidFill>
                  <a:schemeClr val="tx2">
                    <a:lumMod val="75000"/>
                  </a:schemeClr>
                </a:solidFill>
                <a:cs typeface="Comic Sans MS" panose="030F0702030302020204" pitchFamily="66" charset="0"/>
              </a:rPr>
              <a:t>readnum</a:t>
            </a:r>
            <a:r>
              <a:rPr lang="en-US" altLang="en-US" dirty="0">
                <a:solidFill>
                  <a:schemeClr val="tx2">
                    <a:lumMod val="75000"/>
                  </a:schemeClr>
                </a:solidFill>
                <a:cs typeface="Comic Sans MS" panose="030F0702030302020204" pitchFamily="66" charset="0"/>
              </a:rPr>
              <a:t>=3, </a:t>
            </a:r>
            <a:r>
              <a:rPr lang="en-US" altLang="en-US" dirty="0" err="1">
                <a:solidFill>
                  <a:schemeClr val="tx2">
                    <a:lumMod val="75000"/>
                  </a:schemeClr>
                </a:solidFill>
                <a:cs typeface="Comic Sans MS" panose="030F0702030302020204" pitchFamily="66" charset="0"/>
              </a:rPr>
              <a:t>loadb</a:t>
            </a:r>
            <a:r>
              <a:rPr lang="en-US" altLang="en-US" dirty="0">
                <a:solidFill>
                  <a:schemeClr val="tx2">
                    <a:lumMod val="75000"/>
                  </a:schemeClr>
                </a:solidFill>
                <a:cs typeface="Comic Sans MS" panose="030F0702030302020204" pitchFamily="66" charset="0"/>
              </a:rPr>
              <a:t>=1</a:t>
            </a:r>
          </a:p>
          <a:p>
            <a:r>
              <a:rPr lang="en-US" altLang="en-US" dirty="0">
                <a:solidFill>
                  <a:schemeClr val="tx2">
                    <a:lumMod val="75000"/>
                  </a:schemeClr>
                </a:solidFill>
                <a:cs typeface="Comic Sans MS" panose="030F0702030302020204" pitchFamily="66" charset="0"/>
              </a:rPr>
              <a:t>Value in Register 3 is stored in B</a:t>
            </a:r>
          </a:p>
        </p:txBody>
      </p:sp>
      <p:sp>
        <p:nvSpPr>
          <p:cNvPr id="37" name="TextBox 36"/>
          <p:cNvSpPr txBox="1"/>
          <p:nvPr/>
        </p:nvSpPr>
        <p:spPr>
          <a:xfrm>
            <a:off x="850468" y="4639270"/>
            <a:ext cx="3208635" cy="923330"/>
          </a:xfrm>
          <a:prstGeom prst="rect">
            <a:avLst/>
          </a:prstGeom>
          <a:noFill/>
        </p:spPr>
        <p:txBody>
          <a:bodyPr wrap="none" rtlCol="0">
            <a:spAutoFit/>
          </a:bodyPr>
          <a:lstStyle/>
          <a:p>
            <a:r>
              <a:rPr lang="en-US" altLang="en-US" dirty="0">
                <a:solidFill>
                  <a:schemeClr val="tx2">
                    <a:lumMod val="75000"/>
                  </a:schemeClr>
                </a:solidFill>
                <a:cs typeface="Comic Sans MS" panose="030F0702030302020204" pitchFamily="66" charset="0"/>
              </a:rPr>
              <a:t>Cycle 3:  shift=00, </a:t>
            </a:r>
            <a:r>
              <a:rPr lang="en-US" altLang="en-US" dirty="0" err="1">
                <a:solidFill>
                  <a:schemeClr val="tx2">
                    <a:lumMod val="75000"/>
                  </a:schemeClr>
                </a:solidFill>
                <a:cs typeface="Comic Sans MS" panose="030F0702030302020204" pitchFamily="66" charset="0"/>
              </a:rPr>
              <a:t>asel</a:t>
            </a:r>
            <a:r>
              <a:rPr lang="en-US" altLang="en-US" dirty="0">
                <a:solidFill>
                  <a:schemeClr val="tx2">
                    <a:lumMod val="75000"/>
                  </a:schemeClr>
                </a:solidFill>
                <a:cs typeface="Comic Sans MS" panose="030F0702030302020204" pitchFamily="66" charset="0"/>
              </a:rPr>
              <a:t>=0, </a:t>
            </a:r>
            <a:r>
              <a:rPr lang="en-US" altLang="en-US" dirty="0" err="1">
                <a:solidFill>
                  <a:schemeClr val="tx2">
                    <a:lumMod val="75000"/>
                  </a:schemeClr>
                </a:solidFill>
                <a:cs typeface="Comic Sans MS" panose="030F0702030302020204" pitchFamily="66" charset="0"/>
              </a:rPr>
              <a:t>bsel</a:t>
            </a:r>
            <a:r>
              <a:rPr lang="en-US" altLang="en-US" dirty="0">
                <a:solidFill>
                  <a:schemeClr val="tx2">
                    <a:lumMod val="75000"/>
                  </a:schemeClr>
                </a:solidFill>
                <a:cs typeface="Comic Sans MS" panose="030F0702030302020204" pitchFamily="66" charset="0"/>
              </a:rPr>
              <a:t>=0</a:t>
            </a:r>
          </a:p>
          <a:p>
            <a:r>
              <a:rPr lang="en-US" altLang="en-US" dirty="0" err="1">
                <a:solidFill>
                  <a:schemeClr val="tx2">
                    <a:lumMod val="75000"/>
                  </a:schemeClr>
                </a:solidFill>
                <a:cs typeface="Comic Sans MS" panose="030F0702030302020204" pitchFamily="66" charset="0"/>
              </a:rPr>
              <a:t>ALUop</a:t>
            </a:r>
            <a:r>
              <a:rPr lang="en-US" altLang="en-US" dirty="0">
                <a:solidFill>
                  <a:schemeClr val="tx2">
                    <a:lumMod val="75000"/>
                  </a:schemeClr>
                </a:solidFill>
                <a:cs typeface="Comic Sans MS" panose="030F0702030302020204" pitchFamily="66" charset="0"/>
              </a:rPr>
              <a:t>=00, </a:t>
            </a:r>
            <a:r>
              <a:rPr lang="en-US" altLang="en-US" dirty="0" err="1">
                <a:solidFill>
                  <a:schemeClr val="tx2">
                    <a:lumMod val="75000"/>
                  </a:schemeClr>
                </a:solidFill>
                <a:cs typeface="Comic Sans MS" panose="030F0702030302020204" pitchFamily="66" charset="0"/>
              </a:rPr>
              <a:t>loadc</a:t>
            </a:r>
            <a:r>
              <a:rPr lang="en-US" altLang="en-US" dirty="0">
                <a:solidFill>
                  <a:schemeClr val="tx2">
                    <a:lumMod val="75000"/>
                  </a:schemeClr>
                </a:solidFill>
                <a:cs typeface="Comic Sans MS" panose="030F0702030302020204" pitchFamily="66" charset="0"/>
              </a:rPr>
              <a:t>=1</a:t>
            </a:r>
          </a:p>
          <a:p>
            <a:r>
              <a:rPr lang="en-US" altLang="en-US" dirty="0">
                <a:solidFill>
                  <a:schemeClr val="tx2">
                    <a:lumMod val="75000"/>
                  </a:schemeClr>
                </a:solidFill>
                <a:cs typeface="Comic Sans MS" panose="030F0702030302020204" pitchFamily="66" charset="0"/>
              </a:rPr>
              <a:t>Sum of R3 and R5 loaded in C.</a:t>
            </a:r>
          </a:p>
        </p:txBody>
      </p:sp>
      <p:sp>
        <p:nvSpPr>
          <p:cNvPr id="38" name="TextBox 37"/>
          <p:cNvSpPr txBox="1"/>
          <p:nvPr/>
        </p:nvSpPr>
        <p:spPr>
          <a:xfrm>
            <a:off x="838200" y="4041249"/>
            <a:ext cx="3170163" cy="646331"/>
          </a:xfrm>
          <a:prstGeom prst="rect">
            <a:avLst/>
          </a:prstGeom>
          <a:noFill/>
        </p:spPr>
        <p:txBody>
          <a:bodyPr wrap="none" rtlCol="0">
            <a:spAutoFit/>
          </a:bodyPr>
          <a:lstStyle/>
          <a:p>
            <a:r>
              <a:rPr lang="en-US" altLang="en-US" dirty="0">
                <a:solidFill>
                  <a:schemeClr val="tx2">
                    <a:lumMod val="75000"/>
                  </a:schemeClr>
                </a:solidFill>
                <a:cs typeface="Comic Sans MS" panose="030F0702030302020204" pitchFamily="66" charset="0"/>
              </a:rPr>
              <a:t>Cycle 2:  </a:t>
            </a:r>
            <a:r>
              <a:rPr lang="en-US" altLang="en-US" dirty="0" err="1">
                <a:solidFill>
                  <a:schemeClr val="tx2">
                    <a:lumMod val="75000"/>
                  </a:schemeClr>
                </a:solidFill>
                <a:cs typeface="Comic Sans MS" panose="030F0702030302020204" pitchFamily="66" charset="0"/>
              </a:rPr>
              <a:t>readnum</a:t>
            </a:r>
            <a:r>
              <a:rPr lang="en-US" altLang="en-US" dirty="0">
                <a:solidFill>
                  <a:schemeClr val="tx2">
                    <a:lumMod val="75000"/>
                  </a:schemeClr>
                </a:solidFill>
                <a:cs typeface="Comic Sans MS" panose="030F0702030302020204" pitchFamily="66" charset="0"/>
              </a:rPr>
              <a:t>=5, </a:t>
            </a:r>
            <a:r>
              <a:rPr lang="en-US" altLang="en-US" dirty="0" err="1">
                <a:solidFill>
                  <a:schemeClr val="tx2">
                    <a:lumMod val="75000"/>
                  </a:schemeClr>
                </a:solidFill>
                <a:cs typeface="Comic Sans MS" panose="030F0702030302020204" pitchFamily="66" charset="0"/>
              </a:rPr>
              <a:t>loada</a:t>
            </a:r>
            <a:r>
              <a:rPr lang="en-US" altLang="en-US" dirty="0">
                <a:solidFill>
                  <a:schemeClr val="tx2">
                    <a:lumMod val="75000"/>
                  </a:schemeClr>
                </a:solidFill>
                <a:cs typeface="Comic Sans MS" panose="030F0702030302020204" pitchFamily="66" charset="0"/>
              </a:rPr>
              <a:t>=1</a:t>
            </a:r>
          </a:p>
          <a:p>
            <a:r>
              <a:rPr lang="en-US" altLang="en-US" dirty="0">
                <a:solidFill>
                  <a:schemeClr val="tx2">
                    <a:lumMod val="75000"/>
                  </a:schemeClr>
                </a:solidFill>
                <a:cs typeface="Comic Sans MS" panose="030F0702030302020204" pitchFamily="66" charset="0"/>
              </a:rPr>
              <a:t>Value in Register 5 is stored in A</a:t>
            </a:r>
          </a:p>
        </p:txBody>
      </p:sp>
      <p:sp>
        <p:nvSpPr>
          <p:cNvPr id="39" name="TextBox 38"/>
          <p:cNvSpPr txBox="1"/>
          <p:nvPr/>
        </p:nvSpPr>
        <p:spPr>
          <a:xfrm>
            <a:off x="849517" y="5482429"/>
            <a:ext cx="3904723" cy="646331"/>
          </a:xfrm>
          <a:prstGeom prst="rect">
            <a:avLst/>
          </a:prstGeom>
          <a:noFill/>
        </p:spPr>
        <p:txBody>
          <a:bodyPr wrap="none" rtlCol="0">
            <a:spAutoFit/>
          </a:bodyPr>
          <a:lstStyle/>
          <a:p>
            <a:r>
              <a:rPr lang="en-US" altLang="en-US" dirty="0">
                <a:solidFill>
                  <a:srgbClr val="0000FF"/>
                </a:solidFill>
                <a:cs typeface="Comic Sans MS" panose="030F0702030302020204" pitchFamily="66" charset="0"/>
              </a:rPr>
              <a:t>Cycle 4:  </a:t>
            </a:r>
            <a:r>
              <a:rPr lang="en-US" altLang="en-US" dirty="0" err="1">
                <a:solidFill>
                  <a:srgbClr val="0000FF"/>
                </a:solidFill>
                <a:cs typeface="Comic Sans MS" panose="030F0702030302020204" pitchFamily="66" charset="0"/>
              </a:rPr>
              <a:t>writenum</a:t>
            </a:r>
            <a:r>
              <a:rPr lang="en-US" altLang="en-US" dirty="0">
                <a:solidFill>
                  <a:srgbClr val="0000FF"/>
                </a:solidFill>
                <a:cs typeface="Comic Sans MS" panose="030F0702030302020204" pitchFamily="66" charset="0"/>
              </a:rPr>
              <a:t>=2, write=1,</a:t>
            </a:r>
          </a:p>
          <a:p>
            <a:r>
              <a:rPr lang="en-US" altLang="en-US" dirty="0" err="1">
                <a:solidFill>
                  <a:srgbClr val="0000FF"/>
                </a:solidFill>
                <a:cs typeface="Comic Sans MS" panose="030F0702030302020204" pitchFamily="66" charset="0"/>
              </a:rPr>
              <a:t>Vsel</a:t>
            </a:r>
            <a:r>
              <a:rPr lang="en-US" altLang="en-US" dirty="0">
                <a:solidFill>
                  <a:srgbClr val="0000FF"/>
                </a:solidFill>
                <a:cs typeface="Comic Sans MS" panose="030F0702030302020204" pitchFamily="66" charset="0"/>
              </a:rPr>
              <a:t>=0; Sum of R3 and R5 written to R2.</a:t>
            </a:r>
          </a:p>
        </p:txBody>
      </p:sp>
      <p:sp>
        <p:nvSpPr>
          <p:cNvPr id="41" name="TextBox 40"/>
          <p:cNvSpPr txBox="1"/>
          <p:nvPr/>
        </p:nvSpPr>
        <p:spPr>
          <a:xfrm>
            <a:off x="4129555" y="0"/>
            <a:ext cx="4929363" cy="1569660"/>
          </a:xfrm>
          <a:prstGeom prst="rect">
            <a:avLst/>
          </a:prstGeom>
          <a:noFill/>
        </p:spPr>
        <p:txBody>
          <a:bodyPr wrap="none" rtlCol="0">
            <a:spAutoFit/>
          </a:bodyPr>
          <a:lstStyle/>
          <a:p>
            <a:r>
              <a:rPr lang="en-US" altLang="en-US" sz="2400" dirty="0">
                <a:solidFill>
                  <a:srgbClr val="0000FF"/>
                </a:solidFill>
                <a:cs typeface="Comic Sans MS" panose="030F0702030302020204" pitchFamily="66" charset="0"/>
              </a:rPr>
              <a:t>Suppose we want to add the value in </a:t>
            </a:r>
          </a:p>
          <a:p>
            <a:r>
              <a:rPr lang="en-US" altLang="en-US" sz="2400" dirty="0">
                <a:solidFill>
                  <a:srgbClr val="0000FF"/>
                </a:solidFill>
                <a:cs typeface="Comic Sans MS" panose="030F0702030302020204" pitchFamily="66" charset="0"/>
              </a:rPr>
              <a:t>R3 to the value in R5, and store the </a:t>
            </a:r>
          </a:p>
          <a:p>
            <a:r>
              <a:rPr lang="en-US" altLang="en-US" sz="2400" dirty="0">
                <a:solidFill>
                  <a:srgbClr val="0000FF"/>
                </a:solidFill>
                <a:cs typeface="Comic Sans MS" panose="030F0702030302020204" pitchFamily="66" charset="0"/>
              </a:rPr>
              <a:t>result in R2 (“</a:t>
            </a:r>
            <a:r>
              <a:rPr lang="en-US" sz="2400" dirty="0">
                <a:solidFill>
                  <a:srgbClr val="0000FF"/>
                </a:solidFill>
              </a:rPr>
              <a:t>ADD R2, R5, R3”)</a:t>
            </a:r>
            <a:endParaRPr lang="en-US" altLang="en-US" sz="2400" dirty="0">
              <a:solidFill>
                <a:srgbClr val="0000FF"/>
              </a:solidFill>
              <a:cs typeface="Comic Sans MS" panose="030F0702030302020204" pitchFamily="66" charset="0"/>
            </a:endParaRPr>
          </a:p>
          <a:p>
            <a:endParaRPr lang="en-US" sz="2400" dirty="0">
              <a:solidFill>
                <a:srgbClr val="0000FF"/>
              </a:solidFill>
            </a:endParaRPr>
          </a:p>
        </p:txBody>
      </p:sp>
      <p:sp>
        <p:nvSpPr>
          <p:cNvPr id="2" name="Slide Number Placeholder 1"/>
          <p:cNvSpPr>
            <a:spLocks noGrp="1"/>
          </p:cNvSpPr>
          <p:nvPr>
            <p:ph type="sldNum" sz="quarter" idx="12"/>
          </p:nvPr>
        </p:nvSpPr>
        <p:spPr/>
        <p:txBody>
          <a:bodyPr/>
          <a:lstStyle/>
          <a:p>
            <a:fld id="{8498F53A-C161-3D49-96E1-2DF0E970DAF2}" type="slidenum">
              <a:rPr lang="en-US" smtClean="0"/>
              <a:t>38</a:t>
            </a:fld>
            <a:endParaRPr lang="en-US"/>
          </a:p>
        </p:txBody>
      </p:sp>
    </p:spTree>
    <p:extLst>
      <p:ext uri="{BB962C8B-B14F-4D97-AF65-F5344CB8AC3E}">
        <p14:creationId xmlns:p14="http://schemas.microsoft.com/office/powerpoint/2010/main" val="1600820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29555" y="0"/>
            <a:ext cx="5009192" cy="830997"/>
          </a:xfrm>
          <a:prstGeom prst="rect">
            <a:avLst/>
          </a:prstGeom>
          <a:noFill/>
        </p:spPr>
        <p:txBody>
          <a:bodyPr wrap="none" rtlCol="0">
            <a:spAutoFit/>
          </a:bodyPr>
          <a:lstStyle/>
          <a:p>
            <a:r>
              <a:rPr lang="en-US" altLang="en-US" sz="2400" dirty="0">
                <a:solidFill>
                  <a:srgbClr val="0000FF"/>
                </a:solidFill>
                <a:cs typeface="Comic Sans MS" panose="030F0702030302020204" pitchFamily="66" charset="0"/>
              </a:rPr>
              <a:t>Suppose we want to copy the contents</a:t>
            </a:r>
          </a:p>
          <a:p>
            <a:r>
              <a:rPr lang="en-US" altLang="en-US" sz="2400" dirty="0">
                <a:solidFill>
                  <a:srgbClr val="0000FF"/>
                </a:solidFill>
                <a:cs typeface="Comic Sans MS" panose="030F0702030302020204" pitchFamily="66" charset="0"/>
              </a:rPr>
              <a:t>of R3 to R7 (“MOV R7, R3”)</a:t>
            </a:r>
            <a:endParaRPr lang="en-US" sz="2400" dirty="0">
              <a:solidFill>
                <a:srgbClr val="0000FF"/>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76" y="1216152"/>
            <a:ext cx="8158379" cy="5102352"/>
          </a:xfrm>
          <a:prstGeom prst="rect">
            <a:avLst/>
          </a:prstGeom>
        </p:spPr>
      </p:pic>
      <p:cxnSp>
        <p:nvCxnSpPr>
          <p:cNvPr id="6" name="Straight Arrow Connector 5"/>
          <p:cNvCxnSpPr/>
          <p:nvPr/>
        </p:nvCxnSpPr>
        <p:spPr>
          <a:xfrm>
            <a:off x="1905000" y="2971800"/>
            <a:ext cx="762000" cy="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541221" y="2623810"/>
            <a:ext cx="367408" cy="523220"/>
          </a:xfrm>
          <a:prstGeom prst="rect">
            <a:avLst/>
          </a:prstGeom>
          <a:noFill/>
        </p:spPr>
        <p:txBody>
          <a:bodyPr wrap="none" rtlCol="0">
            <a:spAutoFit/>
          </a:bodyPr>
          <a:lstStyle/>
          <a:p>
            <a:r>
              <a:rPr lang="en-US" sz="2800" dirty="0">
                <a:solidFill>
                  <a:srgbClr val="FF0000"/>
                </a:solidFill>
              </a:rPr>
              <a:t>3</a:t>
            </a:r>
          </a:p>
        </p:txBody>
      </p:sp>
      <p:sp>
        <p:nvSpPr>
          <p:cNvPr id="8" name="TextBox 7"/>
          <p:cNvSpPr txBox="1"/>
          <p:nvPr/>
        </p:nvSpPr>
        <p:spPr>
          <a:xfrm>
            <a:off x="7600926" y="2067580"/>
            <a:ext cx="367408" cy="523220"/>
          </a:xfrm>
          <a:prstGeom prst="rect">
            <a:avLst/>
          </a:prstGeom>
          <a:noFill/>
        </p:spPr>
        <p:txBody>
          <a:bodyPr wrap="none" rtlCol="0">
            <a:spAutoFit/>
          </a:bodyPr>
          <a:lstStyle/>
          <a:p>
            <a:r>
              <a:rPr lang="en-US" sz="2800" dirty="0">
                <a:solidFill>
                  <a:srgbClr val="FF0000"/>
                </a:solidFill>
              </a:rPr>
              <a:t>1</a:t>
            </a:r>
          </a:p>
        </p:txBody>
      </p:sp>
      <p:cxnSp>
        <p:nvCxnSpPr>
          <p:cNvPr id="9" name="Straight Connector 8"/>
          <p:cNvCxnSpPr/>
          <p:nvPr/>
        </p:nvCxnSpPr>
        <p:spPr>
          <a:xfrm flipH="1">
            <a:off x="3810000" y="1981200"/>
            <a:ext cx="2438400" cy="0"/>
          </a:xfrm>
          <a:prstGeom prst="line">
            <a:avLst/>
          </a:prstGeom>
          <a:ln w="47625">
            <a:solidFill>
              <a:srgbClr val="FF00FF"/>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46230" y="1396425"/>
            <a:ext cx="601447" cy="584775"/>
          </a:xfrm>
          <a:prstGeom prst="rect">
            <a:avLst/>
          </a:prstGeom>
          <a:noFill/>
        </p:spPr>
        <p:txBody>
          <a:bodyPr wrap="none" rtlCol="0">
            <a:spAutoFit/>
          </a:bodyPr>
          <a:lstStyle/>
          <a:p>
            <a:r>
              <a:rPr lang="en-US" sz="3200" dirty="0">
                <a:solidFill>
                  <a:srgbClr val="FF00FF"/>
                </a:solidFill>
              </a:rPr>
              <a:t>42</a:t>
            </a:r>
          </a:p>
        </p:txBody>
      </p:sp>
      <p:cxnSp>
        <p:nvCxnSpPr>
          <p:cNvPr id="11" name="Straight Arrow Connector 10"/>
          <p:cNvCxnSpPr/>
          <p:nvPr/>
        </p:nvCxnSpPr>
        <p:spPr>
          <a:xfrm flipH="1">
            <a:off x="6553200" y="2286000"/>
            <a:ext cx="914400" cy="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838200" y="3417023"/>
            <a:ext cx="3162148" cy="646331"/>
          </a:xfrm>
          <a:prstGeom prst="rect">
            <a:avLst/>
          </a:prstGeom>
          <a:noFill/>
        </p:spPr>
        <p:txBody>
          <a:bodyPr wrap="none" rtlCol="0">
            <a:spAutoFit/>
          </a:bodyPr>
          <a:lstStyle/>
          <a:p>
            <a:r>
              <a:rPr lang="en-US" altLang="en-US" dirty="0">
                <a:solidFill>
                  <a:srgbClr val="0000FF"/>
                </a:solidFill>
                <a:cs typeface="Comic Sans MS" panose="030F0702030302020204" pitchFamily="66" charset="0"/>
              </a:rPr>
              <a:t>Cycle 1:  </a:t>
            </a:r>
            <a:r>
              <a:rPr lang="en-US" altLang="en-US" dirty="0" err="1">
                <a:solidFill>
                  <a:srgbClr val="0000FF"/>
                </a:solidFill>
                <a:cs typeface="Comic Sans MS" panose="030F0702030302020204" pitchFamily="66" charset="0"/>
              </a:rPr>
              <a:t>readnum</a:t>
            </a:r>
            <a:r>
              <a:rPr lang="en-US" altLang="en-US" dirty="0">
                <a:solidFill>
                  <a:srgbClr val="0000FF"/>
                </a:solidFill>
                <a:cs typeface="Comic Sans MS" panose="030F0702030302020204" pitchFamily="66" charset="0"/>
              </a:rPr>
              <a:t>=3, </a:t>
            </a:r>
            <a:r>
              <a:rPr lang="en-US" altLang="en-US" dirty="0" err="1">
                <a:solidFill>
                  <a:srgbClr val="0000FF"/>
                </a:solidFill>
                <a:cs typeface="Comic Sans MS" panose="030F0702030302020204" pitchFamily="66" charset="0"/>
              </a:rPr>
              <a:t>loadb</a:t>
            </a:r>
            <a:r>
              <a:rPr lang="en-US" altLang="en-US" dirty="0">
                <a:solidFill>
                  <a:srgbClr val="0000FF"/>
                </a:solidFill>
                <a:cs typeface="Comic Sans MS" panose="030F0702030302020204" pitchFamily="66" charset="0"/>
              </a:rPr>
              <a:t>=1</a:t>
            </a:r>
          </a:p>
          <a:p>
            <a:r>
              <a:rPr lang="en-US" altLang="en-US" dirty="0">
                <a:solidFill>
                  <a:srgbClr val="0000FF"/>
                </a:solidFill>
                <a:cs typeface="Comic Sans MS" panose="030F0702030302020204" pitchFamily="66" charset="0"/>
              </a:rPr>
              <a:t>Value in Register 3 is stored in B</a:t>
            </a:r>
          </a:p>
        </p:txBody>
      </p:sp>
      <p:cxnSp>
        <p:nvCxnSpPr>
          <p:cNvPr id="13" name="Straight Arrow Connector 12"/>
          <p:cNvCxnSpPr/>
          <p:nvPr/>
        </p:nvCxnSpPr>
        <p:spPr>
          <a:xfrm>
            <a:off x="6248400" y="1981200"/>
            <a:ext cx="0" cy="248816"/>
          </a:xfrm>
          <a:prstGeom prst="straightConnector1">
            <a:avLst/>
          </a:prstGeom>
          <a:ln w="47625">
            <a:solidFill>
              <a:srgbClr val="FF00FF"/>
            </a:solidFill>
            <a:tailEnd type="triangle"/>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8498F53A-C161-3D49-96E1-2DF0E970DAF2}" type="slidenum">
              <a:rPr lang="en-US" smtClean="0"/>
              <a:t>39</a:t>
            </a:fld>
            <a:endParaRPr lang="en-US"/>
          </a:p>
        </p:txBody>
      </p:sp>
    </p:spTree>
    <p:extLst>
      <p:ext uri="{BB962C8B-B14F-4D97-AF65-F5344CB8AC3E}">
        <p14:creationId xmlns:p14="http://schemas.microsoft.com/office/powerpoint/2010/main" val="1157059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(Lab 5)</a:t>
            </a:r>
          </a:p>
        </p:txBody>
      </p:sp>
      <p:sp>
        <p:nvSpPr>
          <p:cNvPr id="3" name="Content Placeholder 2"/>
          <p:cNvSpPr>
            <a:spLocks noGrp="1"/>
          </p:cNvSpPr>
          <p:nvPr>
            <p:ph idx="1"/>
          </p:nvPr>
        </p:nvSpPr>
        <p:spPr>
          <a:xfrm>
            <a:off x="457200" y="1600200"/>
            <a:ext cx="8686800" cy="4724400"/>
          </a:xfrm>
        </p:spPr>
        <p:txBody>
          <a:bodyPr>
            <a:normAutofit/>
          </a:bodyPr>
          <a:lstStyle/>
          <a:p>
            <a:pPr marL="0" indent="0">
              <a:buNone/>
            </a:pPr>
            <a:r>
              <a:rPr lang="en-US" dirty="0">
                <a:solidFill>
                  <a:schemeClr val="bg1">
                    <a:lumMod val="50000"/>
                  </a:schemeClr>
                </a:solidFill>
              </a:rPr>
              <a:t>Convert this program (in C or Java) into ARM:</a:t>
            </a:r>
          </a:p>
          <a:p>
            <a:pPr marL="0" indent="0">
              <a:buNone/>
            </a:pPr>
            <a:r>
              <a:rPr lang="en-US" dirty="0">
                <a:solidFill>
                  <a:schemeClr val="bg1">
                    <a:lumMod val="50000"/>
                  </a:schemeClr>
                </a:solidFill>
                <a:latin typeface="Consolas" panose="020B0609020204030204" pitchFamily="49" charset="0"/>
                <a:cs typeface="Consolas" panose="020B0609020204030204" pitchFamily="49" charset="0"/>
              </a:rPr>
              <a:t>  </a:t>
            </a:r>
            <a:r>
              <a:rPr lang="pt-BR" dirty="0">
                <a:solidFill>
                  <a:schemeClr val="bg1">
                    <a:lumMod val="50000"/>
                  </a:schemeClr>
                </a:solidFill>
                <a:latin typeface="Consolas" panose="020B0609020204030204" pitchFamily="49" charset="0"/>
                <a:cs typeface="Consolas" panose="020B0609020204030204" pitchFamily="49" charset="0"/>
              </a:rPr>
              <a:t>f = (g + h) – (i + j);</a:t>
            </a:r>
          </a:p>
          <a:p>
            <a:pPr marL="0" indent="0">
              <a:buNone/>
            </a:pPr>
            <a:endParaRPr lang="en-US" dirty="0">
              <a:latin typeface="Consolas" panose="020B0609020204030204" pitchFamily="49" charset="0"/>
              <a:cs typeface="Consolas" panose="020B0609020204030204" pitchFamily="49" charset="0"/>
            </a:endParaRPr>
          </a:p>
          <a:p>
            <a:pPr marL="0" indent="0">
              <a:buNone/>
            </a:pPr>
            <a:r>
              <a:rPr lang="fr-FR" dirty="0">
                <a:latin typeface="+mj-lt"/>
                <a:cs typeface="Consolas" panose="020B0609020204030204" pitchFamily="49" charset="0"/>
              </a:rPr>
              <a:t>Solution:</a:t>
            </a:r>
          </a:p>
          <a:p>
            <a:pPr marL="0" indent="0">
              <a:buNone/>
            </a:pPr>
            <a:r>
              <a:rPr lang="fr-FR" dirty="0">
                <a:latin typeface="Consolas" panose="020B0609020204030204" pitchFamily="49" charset="0"/>
                <a:cs typeface="Consolas" panose="020B0609020204030204" pitchFamily="49" charset="0"/>
              </a:rPr>
              <a:t>	</a:t>
            </a:r>
            <a:r>
              <a:rPr lang="fr-FR" dirty="0">
                <a:solidFill>
                  <a:srgbClr val="0000FF"/>
                </a:solidFill>
                <a:latin typeface="Consolas" panose="020B0609020204030204" pitchFamily="49" charset="0"/>
                <a:cs typeface="Consolas" panose="020B0609020204030204" pitchFamily="49" charset="0"/>
              </a:rPr>
              <a:t>ADD</a:t>
            </a:r>
            <a:r>
              <a:rPr lang="fr-FR" dirty="0">
                <a:latin typeface="Consolas" panose="020B0609020204030204" pitchFamily="49" charset="0"/>
                <a:cs typeface="Consolas" panose="020B0609020204030204" pitchFamily="49" charset="0"/>
              </a:rPr>
              <a:t> t0, g, h  </a:t>
            </a:r>
            <a:r>
              <a:rPr lang="fr-FR" dirty="0">
                <a:solidFill>
                  <a:srgbClr val="008000"/>
                </a:solidFill>
                <a:latin typeface="Consolas" panose="020B0609020204030204" pitchFamily="49" charset="0"/>
                <a:cs typeface="Consolas" panose="020B0609020204030204" pitchFamily="49" charset="0"/>
              </a:rPr>
              <a:t>// t0 </a:t>
            </a:r>
            <a:r>
              <a:rPr lang="fr-FR" dirty="0" err="1">
                <a:solidFill>
                  <a:srgbClr val="008000"/>
                </a:solidFill>
                <a:latin typeface="Consolas" panose="020B0609020204030204" pitchFamily="49" charset="0"/>
                <a:cs typeface="Consolas" panose="020B0609020204030204" pitchFamily="49" charset="0"/>
              </a:rPr>
              <a:t>contains</a:t>
            </a:r>
            <a:r>
              <a:rPr lang="fr-FR" dirty="0">
                <a:solidFill>
                  <a:srgbClr val="008000"/>
                </a:solidFill>
                <a:latin typeface="Consolas" panose="020B0609020204030204" pitchFamily="49" charset="0"/>
                <a:cs typeface="Consolas" panose="020B0609020204030204" pitchFamily="49" charset="0"/>
              </a:rPr>
              <a:t> g + h</a:t>
            </a:r>
          </a:p>
          <a:p>
            <a:pPr marL="0" indent="0">
              <a:buNone/>
            </a:pPr>
            <a:r>
              <a:rPr lang="fr-FR" dirty="0">
                <a:latin typeface="Consolas" panose="020B0609020204030204" pitchFamily="49" charset="0"/>
                <a:cs typeface="Consolas" panose="020B0609020204030204" pitchFamily="49" charset="0"/>
              </a:rPr>
              <a:t>	</a:t>
            </a:r>
            <a:r>
              <a:rPr lang="fr-FR" dirty="0">
                <a:solidFill>
                  <a:srgbClr val="0000FF"/>
                </a:solidFill>
                <a:latin typeface="Consolas" panose="020B0609020204030204" pitchFamily="49" charset="0"/>
                <a:cs typeface="Consolas" panose="020B0609020204030204" pitchFamily="49" charset="0"/>
              </a:rPr>
              <a:t>ADD</a:t>
            </a:r>
            <a:r>
              <a:rPr lang="fr-FR" dirty="0">
                <a:latin typeface="Consolas" panose="020B0609020204030204" pitchFamily="49" charset="0"/>
                <a:cs typeface="Consolas" panose="020B0609020204030204" pitchFamily="49" charset="0"/>
              </a:rPr>
              <a:t> t1, i, j  </a:t>
            </a:r>
            <a:r>
              <a:rPr lang="fr-FR" dirty="0">
                <a:solidFill>
                  <a:srgbClr val="008000"/>
                </a:solidFill>
                <a:latin typeface="Consolas" panose="020B0609020204030204" pitchFamily="49" charset="0"/>
                <a:cs typeface="Consolas" panose="020B0609020204030204" pitchFamily="49" charset="0"/>
              </a:rPr>
              <a:t>// t1 </a:t>
            </a:r>
            <a:r>
              <a:rPr lang="fr-FR" dirty="0" err="1">
                <a:solidFill>
                  <a:srgbClr val="008000"/>
                </a:solidFill>
                <a:latin typeface="Consolas" panose="020B0609020204030204" pitchFamily="49" charset="0"/>
                <a:cs typeface="Consolas" panose="020B0609020204030204" pitchFamily="49" charset="0"/>
              </a:rPr>
              <a:t>contains</a:t>
            </a:r>
            <a:r>
              <a:rPr lang="fr-FR" dirty="0">
                <a:solidFill>
                  <a:srgbClr val="008000"/>
                </a:solidFill>
                <a:latin typeface="Consolas" panose="020B0609020204030204" pitchFamily="49" charset="0"/>
                <a:cs typeface="Consolas" panose="020B0609020204030204" pitchFamily="49" charset="0"/>
              </a:rPr>
              <a:t> i + j</a:t>
            </a:r>
          </a:p>
          <a:p>
            <a:pPr marL="0" indent="0">
              <a:buNone/>
            </a:pPr>
            <a:r>
              <a:rPr lang="fr-FR" dirty="0">
                <a:solidFill>
                  <a:srgbClr val="008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SUB</a:t>
            </a:r>
            <a:r>
              <a:rPr lang="en-US" dirty="0">
                <a:latin typeface="Consolas" panose="020B0609020204030204" pitchFamily="49" charset="0"/>
                <a:cs typeface="Consolas" panose="020B0609020204030204" pitchFamily="49" charset="0"/>
              </a:rPr>
              <a:t> f, t0, t1 </a:t>
            </a:r>
            <a:r>
              <a:rPr lang="en-US" dirty="0">
                <a:solidFill>
                  <a:srgbClr val="008000"/>
                </a:solidFill>
                <a:latin typeface="Consolas" panose="020B0609020204030204" pitchFamily="49" charset="0"/>
                <a:cs typeface="Consolas" panose="020B0609020204030204" pitchFamily="49" charset="0"/>
              </a:rPr>
              <a:t>// f gets t0 – t1,</a:t>
            </a:r>
          </a:p>
          <a:p>
            <a:pPr marL="0" indent="0">
              <a:buNone/>
            </a:pPr>
            <a:r>
              <a:rPr lang="en-US" dirty="0">
                <a:latin typeface="Consolas" panose="020B0609020204030204" pitchFamily="49" charset="0"/>
                <a:cs typeface="Consolas" panose="020B0609020204030204" pitchFamily="49" charset="0"/>
              </a:rPr>
              <a:t>      </a:t>
            </a:r>
            <a:r>
              <a:rPr lang="en-US" dirty="0">
                <a:solidFill>
                  <a:srgbClr val="008000"/>
                </a:solidFill>
                <a:latin typeface="Consolas" panose="020B0609020204030204" pitchFamily="49" charset="0"/>
                <a:cs typeface="Consolas" panose="020B0609020204030204" pitchFamily="49" charset="0"/>
              </a:rPr>
              <a:t>// which is (g + h) – (</a:t>
            </a:r>
            <a:r>
              <a:rPr lang="en-US" dirty="0" err="1">
                <a:solidFill>
                  <a:srgbClr val="008000"/>
                </a:solidFill>
                <a:latin typeface="Consolas" panose="020B0609020204030204" pitchFamily="49" charset="0"/>
                <a:cs typeface="Consolas" panose="020B0609020204030204" pitchFamily="49" charset="0"/>
              </a:rPr>
              <a:t>i</a:t>
            </a:r>
            <a:r>
              <a:rPr lang="en-US" dirty="0">
                <a:solidFill>
                  <a:srgbClr val="008000"/>
                </a:solidFill>
                <a:latin typeface="Consolas" panose="020B0609020204030204" pitchFamily="49" charset="0"/>
                <a:cs typeface="Consolas" panose="020B0609020204030204" pitchFamily="49" charset="0"/>
              </a:rPr>
              <a:t> + j)</a:t>
            </a:r>
          </a:p>
        </p:txBody>
      </p:sp>
      <p:sp>
        <p:nvSpPr>
          <p:cNvPr id="4" name="Slide Number Placeholder 3"/>
          <p:cNvSpPr>
            <a:spLocks noGrp="1"/>
          </p:cNvSpPr>
          <p:nvPr>
            <p:ph type="sldNum" sz="quarter" idx="12"/>
          </p:nvPr>
        </p:nvSpPr>
        <p:spPr/>
        <p:txBody>
          <a:bodyPr/>
          <a:lstStyle/>
          <a:p>
            <a:fld id="{8498F53A-C161-3D49-96E1-2DF0E970DAF2}" type="slidenum">
              <a:rPr lang="en-US" smtClean="0"/>
              <a:t>4</a:t>
            </a:fld>
            <a:endParaRPr lang="en-US"/>
          </a:p>
        </p:txBody>
      </p:sp>
    </p:spTree>
    <p:extLst>
      <p:ext uri="{BB962C8B-B14F-4D97-AF65-F5344CB8AC3E}">
        <p14:creationId xmlns:p14="http://schemas.microsoft.com/office/powerpoint/2010/main" val="39580051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29555" y="0"/>
            <a:ext cx="5009192" cy="830997"/>
          </a:xfrm>
          <a:prstGeom prst="rect">
            <a:avLst/>
          </a:prstGeom>
          <a:noFill/>
        </p:spPr>
        <p:txBody>
          <a:bodyPr wrap="none" rtlCol="0">
            <a:spAutoFit/>
          </a:bodyPr>
          <a:lstStyle/>
          <a:p>
            <a:r>
              <a:rPr lang="en-US" altLang="en-US" sz="2400" dirty="0">
                <a:solidFill>
                  <a:srgbClr val="0000FF"/>
                </a:solidFill>
                <a:cs typeface="Comic Sans MS" panose="030F0702030302020204" pitchFamily="66" charset="0"/>
              </a:rPr>
              <a:t>Suppose we want to copy the contents</a:t>
            </a:r>
          </a:p>
          <a:p>
            <a:r>
              <a:rPr lang="en-US" altLang="en-US" sz="2400" dirty="0">
                <a:solidFill>
                  <a:srgbClr val="0000FF"/>
                </a:solidFill>
                <a:cs typeface="Comic Sans MS" panose="030F0702030302020204" pitchFamily="66" charset="0"/>
              </a:rPr>
              <a:t>of R3 to R7 (“MOV R7, R3”)</a:t>
            </a:r>
            <a:endParaRPr lang="en-US" sz="2400" dirty="0">
              <a:solidFill>
                <a:srgbClr val="0000FF"/>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76" y="1216152"/>
            <a:ext cx="8158379" cy="5102352"/>
          </a:xfrm>
          <a:prstGeom prst="rect">
            <a:avLst/>
          </a:prstGeom>
        </p:spPr>
      </p:pic>
      <p:sp>
        <p:nvSpPr>
          <p:cNvPr id="6" name="TextBox 5"/>
          <p:cNvSpPr txBox="1"/>
          <p:nvPr/>
        </p:nvSpPr>
        <p:spPr>
          <a:xfrm>
            <a:off x="838200" y="3417023"/>
            <a:ext cx="3162148" cy="646331"/>
          </a:xfrm>
          <a:prstGeom prst="rect">
            <a:avLst/>
          </a:prstGeom>
          <a:noFill/>
        </p:spPr>
        <p:txBody>
          <a:bodyPr wrap="none" rtlCol="0">
            <a:spAutoFit/>
          </a:bodyPr>
          <a:lstStyle/>
          <a:p>
            <a:r>
              <a:rPr lang="en-US" altLang="en-US" dirty="0">
                <a:solidFill>
                  <a:srgbClr val="002060"/>
                </a:solidFill>
                <a:cs typeface="Comic Sans MS" panose="030F0702030302020204" pitchFamily="66" charset="0"/>
              </a:rPr>
              <a:t>Cycle 1:  </a:t>
            </a:r>
            <a:r>
              <a:rPr lang="en-US" altLang="en-US" dirty="0" err="1">
                <a:solidFill>
                  <a:srgbClr val="002060"/>
                </a:solidFill>
                <a:cs typeface="Comic Sans MS" panose="030F0702030302020204" pitchFamily="66" charset="0"/>
              </a:rPr>
              <a:t>readnum</a:t>
            </a:r>
            <a:r>
              <a:rPr lang="en-US" altLang="en-US" dirty="0">
                <a:solidFill>
                  <a:srgbClr val="002060"/>
                </a:solidFill>
                <a:cs typeface="Comic Sans MS" panose="030F0702030302020204" pitchFamily="66" charset="0"/>
              </a:rPr>
              <a:t>=3, </a:t>
            </a:r>
            <a:r>
              <a:rPr lang="en-US" altLang="en-US" dirty="0" err="1">
                <a:solidFill>
                  <a:srgbClr val="002060"/>
                </a:solidFill>
                <a:cs typeface="Comic Sans MS" panose="030F0702030302020204" pitchFamily="66" charset="0"/>
              </a:rPr>
              <a:t>loadb</a:t>
            </a:r>
            <a:r>
              <a:rPr lang="en-US" altLang="en-US" dirty="0">
                <a:solidFill>
                  <a:srgbClr val="002060"/>
                </a:solidFill>
                <a:cs typeface="Comic Sans MS" panose="030F0702030302020204" pitchFamily="66" charset="0"/>
              </a:rPr>
              <a:t>=1</a:t>
            </a:r>
          </a:p>
          <a:p>
            <a:r>
              <a:rPr lang="en-US" altLang="en-US" dirty="0">
                <a:solidFill>
                  <a:srgbClr val="002060"/>
                </a:solidFill>
                <a:cs typeface="Comic Sans MS" panose="030F0702030302020204" pitchFamily="66" charset="0"/>
              </a:rPr>
              <a:t>Value in Register 3 is stored in B</a:t>
            </a:r>
          </a:p>
        </p:txBody>
      </p:sp>
      <p:sp>
        <p:nvSpPr>
          <p:cNvPr id="7" name="TextBox 6"/>
          <p:cNvSpPr txBox="1"/>
          <p:nvPr/>
        </p:nvSpPr>
        <p:spPr>
          <a:xfrm>
            <a:off x="850468" y="4063354"/>
            <a:ext cx="3208635" cy="923330"/>
          </a:xfrm>
          <a:prstGeom prst="rect">
            <a:avLst/>
          </a:prstGeom>
          <a:noFill/>
        </p:spPr>
        <p:txBody>
          <a:bodyPr wrap="none" rtlCol="0">
            <a:spAutoFit/>
          </a:bodyPr>
          <a:lstStyle/>
          <a:p>
            <a:r>
              <a:rPr lang="en-US" altLang="en-US" dirty="0">
                <a:solidFill>
                  <a:srgbClr val="0000FF"/>
                </a:solidFill>
                <a:cs typeface="Comic Sans MS" panose="030F0702030302020204" pitchFamily="66" charset="0"/>
              </a:rPr>
              <a:t>Cycle 2:  shift=00, </a:t>
            </a:r>
            <a:r>
              <a:rPr lang="en-US" altLang="en-US" dirty="0" err="1">
                <a:solidFill>
                  <a:srgbClr val="0000FF"/>
                </a:solidFill>
                <a:cs typeface="Comic Sans MS" panose="030F0702030302020204" pitchFamily="66" charset="0"/>
              </a:rPr>
              <a:t>asel</a:t>
            </a:r>
            <a:r>
              <a:rPr lang="en-US" altLang="en-US" dirty="0">
                <a:solidFill>
                  <a:srgbClr val="0000FF"/>
                </a:solidFill>
                <a:cs typeface="Comic Sans MS" panose="030F0702030302020204" pitchFamily="66" charset="0"/>
              </a:rPr>
              <a:t>=1, </a:t>
            </a:r>
            <a:r>
              <a:rPr lang="en-US" altLang="en-US" dirty="0" err="1">
                <a:solidFill>
                  <a:srgbClr val="0000FF"/>
                </a:solidFill>
                <a:cs typeface="Comic Sans MS" panose="030F0702030302020204" pitchFamily="66" charset="0"/>
              </a:rPr>
              <a:t>bsel</a:t>
            </a:r>
            <a:r>
              <a:rPr lang="en-US" altLang="en-US" dirty="0">
                <a:solidFill>
                  <a:srgbClr val="0000FF"/>
                </a:solidFill>
                <a:cs typeface="Comic Sans MS" panose="030F0702030302020204" pitchFamily="66" charset="0"/>
              </a:rPr>
              <a:t>=0</a:t>
            </a:r>
          </a:p>
          <a:p>
            <a:r>
              <a:rPr lang="en-US" altLang="en-US" dirty="0" err="1">
                <a:solidFill>
                  <a:srgbClr val="0000FF"/>
                </a:solidFill>
                <a:cs typeface="Comic Sans MS" panose="030F0702030302020204" pitchFamily="66" charset="0"/>
              </a:rPr>
              <a:t>ALUop</a:t>
            </a:r>
            <a:r>
              <a:rPr lang="en-US" altLang="en-US" dirty="0">
                <a:solidFill>
                  <a:srgbClr val="0000FF"/>
                </a:solidFill>
                <a:cs typeface="Comic Sans MS" panose="030F0702030302020204" pitchFamily="66" charset="0"/>
              </a:rPr>
              <a:t>=00, </a:t>
            </a:r>
            <a:r>
              <a:rPr lang="en-US" altLang="en-US" dirty="0" err="1">
                <a:solidFill>
                  <a:srgbClr val="0000FF"/>
                </a:solidFill>
                <a:cs typeface="Comic Sans MS" panose="030F0702030302020204" pitchFamily="66" charset="0"/>
              </a:rPr>
              <a:t>loadc</a:t>
            </a:r>
            <a:r>
              <a:rPr lang="en-US" altLang="en-US" dirty="0">
                <a:solidFill>
                  <a:srgbClr val="0000FF"/>
                </a:solidFill>
                <a:cs typeface="Comic Sans MS" panose="030F0702030302020204" pitchFamily="66" charset="0"/>
              </a:rPr>
              <a:t>=1,status=1</a:t>
            </a:r>
          </a:p>
          <a:p>
            <a:r>
              <a:rPr lang="en-US" altLang="en-US" dirty="0">
                <a:solidFill>
                  <a:srgbClr val="0000FF"/>
                </a:solidFill>
                <a:cs typeface="Comic Sans MS" panose="030F0702030302020204" pitchFamily="66" charset="0"/>
              </a:rPr>
              <a:t>Sum of 0 and R3 loaded in C.</a:t>
            </a:r>
          </a:p>
        </p:txBody>
      </p:sp>
      <p:cxnSp>
        <p:nvCxnSpPr>
          <p:cNvPr id="8" name="Straight Arrow Connector 7"/>
          <p:cNvCxnSpPr/>
          <p:nvPr/>
        </p:nvCxnSpPr>
        <p:spPr>
          <a:xfrm>
            <a:off x="4038600" y="3733800"/>
            <a:ext cx="762000" cy="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012616" y="3786047"/>
            <a:ext cx="367408" cy="523220"/>
          </a:xfrm>
          <a:prstGeom prst="rect">
            <a:avLst/>
          </a:prstGeom>
          <a:noFill/>
        </p:spPr>
        <p:txBody>
          <a:bodyPr wrap="none" rtlCol="0">
            <a:spAutoFit/>
          </a:bodyPr>
          <a:lstStyle/>
          <a:p>
            <a:r>
              <a:rPr lang="en-US" sz="2800" dirty="0">
                <a:solidFill>
                  <a:srgbClr val="FF0000"/>
                </a:solidFill>
              </a:rPr>
              <a:t>1</a:t>
            </a:r>
          </a:p>
        </p:txBody>
      </p:sp>
      <p:sp>
        <p:nvSpPr>
          <p:cNvPr id="10" name="TextBox 9"/>
          <p:cNvSpPr txBox="1"/>
          <p:nvPr/>
        </p:nvSpPr>
        <p:spPr>
          <a:xfrm>
            <a:off x="7600926" y="2590800"/>
            <a:ext cx="1011815" cy="523220"/>
          </a:xfrm>
          <a:prstGeom prst="rect">
            <a:avLst/>
          </a:prstGeom>
          <a:noFill/>
        </p:spPr>
        <p:txBody>
          <a:bodyPr wrap="none" rtlCol="0">
            <a:spAutoFit/>
          </a:bodyPr>
          <a:lstStyle/>
          <a:p>
            <a:r>
              <a:rPr lang="en-US" sz="2800" dirty="0">
                <a:solidFill>
                  <a:srgbClr val="FF0000"/>
                </a:solidFill>
              </a:rPr>
              <a:t>2’b00</a:t>
            </a:r>
          </a:p>
        </p:txBody>
      </p:sp>
      <p:cxnSp>
        <p:nvCxnSpPr>
          <p:cNvPr id="11" name="Straight Arrow Connector 10"/>
          <p:cNvCxnSpPr/>
          <p:nvPr/>
        </p:nvCxnSpPr>
        <p:spPr>
          <a:xfrm flipH="1">
            <a:off x="6553200" y="2885420"/>
            <a:ext cx="914400" cy="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6610326" y="3767686"/>
            <a:ext cx="990600" cy="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636693" y="3506076"/>
            <a:ext cx="367408" cy="523220"/>
          </a:xfrm>
          <a:prstGeom prst="rect">
            <a:avLst/>
          </a:prstGeom>
          <a:noFill/>
        </p:spPr>
        <p:txBody>
          <a:bodyPr wrap="none" rtlCol="0">
            <a:spAutoFit/>
          </a:bodyPr>
          <a:lstStyle/>
          <a:p>
            <a:r>
              <a:rPr lang="en-US" sz="2800" dirty="0">
                <a:solidFill>
                  <a:srgbClr val="FF0000"/>
                </a:solidFill>
              </a:rPr>
              <a:t>0</a:t>
            </a:r>
          </a:p>
        </p:txBody>
      </p:sp>
      <p:cxnSp>
        <p:nvCxnSpPr>
          <p:cNvPr id="14" name="Straight Arrow Connector 13"/>
          <p:cNvCxnSpPr/>
          <p:nvPr/>
        </p:nvCxnSpPr>
        <p:spPr>
          <a:xfrm>
            <a:off x="4419600" y="4648200"/>
            <a:ext cx="914400" cy="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077951" y="4621380"/>
            <a:ext cx="1011815" cy="523220"/>
          </a:xfrm>
          <a:prstGeom prst="rect">
            <a:avLst/>
          </a:prstGeom>
          <a:noFill/>
        </p:spPr>
        <p:txBody>
          <a:bodyPr wrap="none" rtlCol="0">
            <a:spAutoFit/>
          </a:bodyPr>
          <a:lstStyle/>
          <a:p>
            <a:r>
              <a:rPr lang="en-US" sz="2800" dirty="0">
                <a:solidFill>
                  <a:srgbClr val="FF0000"/>
                </a:solidFill>
              </a:rPr>
              <a:t>2’b00</a:t>
            </a:r>
          </a:p>
        </p:txBody>
      </p:sp>
      <p:cxnSp>
        <p:nvCxnSpPr>
          <p:cNvPr id="18" name="Straight Arrow Connector 17"/>
          <p:cNvCxnSpPr/>
          <p:nvPr/>
        </p:nvCxnSpPr>
        <p:spPr>
          <a:xfrm>
            <a:off x="4724400" y="5715000"/>
            <a:ext cx="762000" cy="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304128" y="5431812"/>
            <a:ext cx="367408" cy="523220"/>
          </a:xfrm>
          <a:prstGeom prst="rect">
            <a:avLst/>
          </a:prstGeom>
          <a:noFill/>
        </p:spPr>
        <p:txBody>
          <a:bodyPr wrap="none" rtlCol="0">
            <a:spAutoFit/>
          </a:bodyPr>
          <a:lstStyle/>
          <a:p>
            <a:r>
              <a:rPr lang="en-US" sz="2800" dirty="0">
                <a:solidFill>
                  <a:srgbClr val="FF0000"/>
                </a:solidFill>
              </a:rPr>
              <a:t>1</a:t>
            </a:r>
          </a:p>
        </p:txBody>
      </p:sp>
      <p:cxnSp>
        <p:nvCxnSpPr>
          <p:cNvPr id="21" name="Straight Arrow Connector 20"/>
          <p:cNvCxnSpPr/>
          <p:nvPr/>
        </p:nvCxnSpPr>
        <p:spPr>
          <a:xfrm>
            <a:off x="4961153" y="3678874"/>
            <a:ext cx="78727" cy="271520"/>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5039879" y="3950394"/>
            <a:ext cx="1" cy="256045"/>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5005668" y="4141503"/>
            <a:ext cx="480732" cy="49497"/>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5470849" y="4141504"/>
            <a:ext cx="0" cy="506696"/>
          </a:xfrm>
          <a:prstGeom prst="straightConnector1">
            <a:avLst/>
          </a:prstGeom>
          <a:ln w="47625">
            <a:solidFill>
              <a:srgbClr val="FF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6019800" y="4141504"/>
            <a:ext cx="0" cy="506696"/>
          </a:xfrm>
          <a:prstGeom prst="straightConnector1">
            <a:avLst/>
          </a:prstGeom>
          <a:ln w="47625">
            <a:solidFill>
              <a:srgbClr val="FF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a:off x="6055919" y="4141503"/>
            <a:ext cx="268681" cy="12795"/>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6324600" y="2496821"/>
            <a:ext cx="0" cy="1234398"/>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6289777" y="3695531"/>
            <a:ext cx="118189" cy="238205"/>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6367937" y="3934955"/>
            <a:ext cx="1" cy="256045"/>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614314" y="2412569"/>
            <a:ext cx="601447" cy="584775"/>
          </a:xfrm>
          <a:prstGeom prst="rect">
            <a:avLst/>
          </a:prstGeom>
          <a:noFill/>
        </p:spPr>
        <p:txBody>
          <a:bodyPr wrap="none" rtlCol="0">
            <a:spAutoFit/>
          </a:bodyPr>
          <a:lstStyle/>
          <a:p>
            <a:r>
              <a:rPr lang="en-US" sz="3200" dirty="0">
                <a:solidFill>
                  <a:srgbClr val="FF00FF"/>
                </a:solidFill>
              </a:rPr>
              <a:t>42</a:t>
            </a:r>
          </a:p>
        </p:txBody>
      </p:sp>
      <p:cxnSp>
        <p:nvCxnSpPr>
          <p:cNvPr id="32" name="Straight Arrow Connector 31"/>
          <p:cNvCxnSpPr/>
          <p:nvPr/>
        </p:nvCxnSpPr>
        <p:spPr>
          <a:xfrm>
            <a:off x="5715000" y="4913272"/>
            <a:ext cx="0" cy="780150"/>
          </a:xfrm>
          <a:prstGeom prst="straightConnector1">
            <a:avLst/>
          </a:prstGeom>
          <a:ln w="47625">
            <a:solidFill>
              <a:srgbClr val="FF00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961153" y="4953000"/>
            <a:ext cx="601447" cy="584775"/>
          </a:xfrm>
          <a:prstGeom prst="rect">
            <a:avLst/>
          </a:prstGeom>
          <a:noFill/>
        </p:spPr>
        <p:txBody>
          <a:bodyPr wrap="none" rtlCol="0">
            <a:spAutoFit/>
          </a:bodyPr>
          <a:lstStyle/>
          <a:p>
            <a:r>
              <a:rPr lang="en-US" sz="3200" dirty="0">
                <a:solidFill>
                  <a:srgbClr val="FF00FF"/>
                </a:solidFill>
              </a:rPr>
              <a:t>42</a:t>
            </a:r>
          </a:p>
        </p:txBody>
      </p:sp>
      <p:cxnSp>
        <p:nvCxnSpPr>
          <p:cNvPr id="38" name="Straight Arrow Connector 37"/>
          <p:cNvCxnSpPr/>
          <p:nvPr/>
        </p:nvCxnSpPr>
        <p:spPr>
          <a:xfrm flipH="1" flipV="1">
            <a:off x="4398359" y="3427709"/>
            <a:ext cx="512178" cy="1292"/>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4910537" y="3429000"/>
            <a:ext cx="1" cy="256045"/>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4245454" y="2852410"/>
            <a:ext cx="393056" cy="584775"/>
          </a:xfrm>
          <a:prstGeom prst="rect">
            <a:avLst/>
          </a:prstGeom>
          <a:noFill/>
        </p:spPr>
        <p:txBody>
          <a:bodyPr wrap="none" rtlCol="0">
            <a:spAutoFit/>
          </a:bodyPr>
          <a:lstStyle/>
          <a:p>
            <a:r>
              <a:rPr lang="en-US" sz="3200" dirty="0">
                <a:solidFill>
                  <a:srgbClr val="FF00FF"/>
                </a:solidFill>
              </a:rPr>
              <a:t>0</a:t>
            </a:r>
          </a:p>
        </p:txBody>
      </p:sp>
      <p:sp>
        <p:nvSpPr>
          <p:cNvPr id="2" name="Slide Number Placeholder 1"/>
          <p:cNvSpPr>
            <a:spLocks noGrp="1"/>
          </p:cNvSpPr>
          <p:nvPr>
            <p:ph type="sldNum" sz="quarter" idx="12"/>
          </p:nvPr>
        </p:nvSpPr>
        <p:spPr/>
        <p:txBody>
          <a:bodyPr/>
          <a:lstStyle/>
          <a:p>
            <a:fld id="{8498F53A-C161-3D49-96E1-2DF0E970DAF2}" type="slidenum">
              <a:rPr lang="en-US" smtClean="0"/>
              <a:t>40</a:t>
            </a:fld>
            <a:endParaRPr lang="en-US"/>
          </a:p>
        </p:txBody>
      </p:sp>
    </p:spTree>
    <p:extLst>
      <p:ext uri="{BB962C8B-B14F-4D97-AF65-F5344CB8AC3E}">
        <p14:creationId xmlns:p14="http://schemas.microsoft.com/office/powerpoint/2010/main" val="4907850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29555" y="0"/>
            <a:ext cx="5009192" cy="830997"/>
          </a:xfrm>
          <a:prstGeom prst="rect">
            <a:avLst/>
          </a:prstGeom>
          <a:noFill/>
        </p:spPr>
        <p:txBody>
          <a:bodyPr wrap="none" rtlCol="0">
            <a:spAutoFit/>
          </a:bodyPr>
          <a:lstStyle/>
          <a:p>
            <a:r>
              <a:rPr lang="en-US" altLang="en-US" sz="2400" dirty="0">
                <a:solidFill>
                  <a:srgbClr val="0000FF"/>
                </a:solidFill>
                <a:cs typeface="Comic Sans MS" panose="030F0702030302020204" pitchFamily="66" charset="0"/>
              </a:rPr>
              <a:t>Suppose we want to copy the contents</a:t>
            </a:r>
          </a:p>
          <a:p>
            <a:r>
              <a:rPr lang="en-US" altLang="en-US" sz="2400" dirty="0">
                <a:solidFill>
                  <a:srgbClr val="0000FF"/>
                </a:solidFill>
                <a:cs typeface="Comic Sans MS" panose="030F0702030302020204" pitchFamily="66" charset="0"/>
              </a:rPr>
              <a:t>of R3 to R7 (“MOV R7, R3”)</a:t>
            </a:r>
            <a:endParaRPr lang="en-US" sz="2400" dirty="0">
              <a:solidFill>
                <a:srgbClr val="0000FF"/>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76" y="1216152"/>
            <a:ext cx="8158379" cy="5102352"/>
          </a:xfrm>
          <a:prstGeom prst="rect">
            <a:avLst/>
          </a:prstGeom>
        </p:spPr>
      </p:pic>
      <p:sp>
        <p:nvSpPr>
          <p:cNvPr id="6" name="TextBox 5"/>
          <p:cNvSpPr txBox="1"/>
          <p:nvPr/>
        </p:nvSpPr>
        <p:spPr>
          <a:xfrm>
            <a:off x="838200" y="3417023"/>
            <a:ext cx="3162148" cy="646331"/>
          </a:xfrm>
          <a:prstGeom prst="rect">
            <a:avLst/>
          </a:prstGeom>
          <a:noFill/>
        </p:spPr>
        <p:txBody>
          <a:bodyPr wrap="none" rtlCol="0">
            <a:spAutoFit/>
          </a:bodyPr>
          <a:lstStyle/>
          <a:p>
            <a:r>
              <a:rPr lang="en-US" altLang="en-US" dirty="0">
                <a:solidFill>
                  <a:srgbClr val="002060"/>
                </a:solidFill>
                <a:cs typeface="Comic Sans MS" panose="030F0702030302020204" pitchFamily="66" charset="0"/>
              </a:rPr>
              <a:t>Cycle 1:  </a:t>
            </a:r>
            <a:r>
              <a:rPr lang="en-US" altLang="en-US" dirty="0" err="1">
                <a:solidFill>
                  <a:srgbClr val="002060"/>
                </a:solidFill>
                <a:cs typeface="Comic Sans MS" panose="030F0702030302020204" pitchFamily="66" charset="0"/>
              </a:rPr>
              <a:t>readnum</a:t>
            </a:r>
            <a:r>
              <a:rPr lang="en-US" altLang="en-US" dirty="0">
                <a:solidFill>
                  <a:srgbClr val="002060"/>
                </a:solidFill>
                <a:cs typeface="Comic Sans MS" panose="030F0702030302020204" pitchFamily="66" charset="0"/>
              </a:rPr>
              <a:t>=3, </a:t>
            </a:r>
            <a:r>
              <a:rPr lang="en-US" altLang="en-US" dirty="0" err="1">
                <a:solidFill>
                  <a:srgbClr val="002060"/>
                </a:solidFill>
                <a:cs typeface="Comic Sans MS" panose="030F0702030302020204" pitchFamily="66" charset="0"/>
              </a:rPr>
              <a:t>loadb</a:t>
            </a:r>
            <a:r>
              <a:rPr lang="en-US" altLang="en-US" dirty="0">
                <a:solidFill>
                  <a:srgbClr val="002060"/>
                </a:solidFill>
                <a:cs typeface="Comic Sans MS" panose="030F0702030302020204" pitchFamily="66" charset="0"/>
              </a:rPr>
              <a:t>=1</a:t>
            </a:r>
          </a:p>
          <a:p>
            <a:r>
              <a:rPr lang="en-US" altLang="en-US" dirty="0">
                <a:solidFill>
                  <a:srgbClr val="002060"/>
                </a:solidFill>
                <a:cs typeface="Comic Sans MS" panose="030F0702030302020204" pitchFamily="66" charset="0"/>
              </a:rPr>
              <a:t>Value in Register 3 is stored in B</a:t>
            </a:r>
          </a:p>
        </p:txBody>
      </p:sp>
      <p:sp>
        <p:nvSpPr>
          <p:cNvPr id="7" name="TextBox 6"/>
          <p:cNvSpPr txBox="1"/>
          <p:nvPr/>
        </p:nvSpPr>
        <p:spPr>
          <a:xfrm>
            <a:off x="850468" y="4063354"/>
            <a:ext cx="3208635" cy="923330"/>
          </a:xfrm>
          <a:prstGeom prst="rect">
            <a:avLst/>
          </a:prstGeom>
          <a:noFill/>
        </p:spPr>
        <p:txBody>
          <a:bodyPr wrap="none" rtlCol="0">
            <a:spAutoFit/>
          </a:bodyPr>
          <a:lstStyle/>
          <a:p>
            <a:r>
              <a:rPr lang="en-US" altLang="en-US" dirty="0">
                <a:solidFill>
                  <a:schemeClr val="tx2">
                    <a:lumMod val="75000"/>
                  </a:schemeClr>
                </a:solidFill>
                <a:cs typeface="Comic Sans MS" panose="030F0702030302020204" pitchFamily="66" charset="0"/>
              </a:rPr>
              <a:t>Cycle 2:  shift=00, </a:t>
            </a:r>
            <a:r>
              <a:rPr lang="en-US" altLang="en-US" dirty="0" err="1">
                <a:solidFill>
                  <a:schemeClr val="tx2">
                    <a:lumMod val="75000"/>
                  </a:schemeClr>
                </a:solidFill>
                <a:cs typeface="Comic Sans MS" panose="030F0702030302020204" pitchFamily="66" charset="0"/>
              </a:rPr>
              <a:t>asel</a:t>
            </a:r>
            <a:r>
              <a:rPr lang="en-US" altLang="en-US" dirty="0">
                <a:solidFill>
                  <a:schemeClr val="tx2">
                    <a:lumMod val="75000"/>
                  </a:schemeClr>
                </a:solidFill>
                <a:cs typeface="Comic Sans MS" panose="030F0702030302020204" pitchFamily="66" charset="0"/>
              </a:rPr>
              <a:t>=1, </a:t>
            </a:r>
            <a:r>
              <a:rPr lang="en-US" altLang="en-US" dirty="0" err="1">
                <a:solidFill>
                  <a:schemeClr val="tx2">
                    <a:lumMod val="75000"/>
                  </a:schemeClr>
                </a:solidFill>
                <a:cs typeface="Comic Sans MS" panose="030F0702030302020204" pitchFamily="66" charset="0"/>
              </a:rPr>
              <a:t>bsel</a:t>
            </a:r>
            <a:r>
              <a:rPr lang="en-US" altLang="en-US" dirty="0">
                <a:solidFill>
                  <a:schemeClr val="tx2">
                    <a:lumMod val="75000"/>
                  </a:schemeClr>
                </a:solidFill>
                <a:cs typeface="Comic Sans MS" panose="030F0702030302020204" pitchFamily="66" charset="0"/>
              </a:rPr>
              <a:t>=0</a:t>
            </a:r>
          </a:p>
          <a:p>
            <a:r>
              <a:rPr lang="en-US" altLang="en-US" dirty="0" err="1">
                <a:solidFill>
                  <a:schemeClr val="tx2">
                    <a:lumMod val="75000"/>
                  </a:schemeClr>
                </a:solidFill>
                <a:cs typeface="Comic Sans MS" panose="030F0702030302020204" pitchFamily="66" charset="0"/>
              </a:rPr>
              <a:t>ALUop</a:t>
            </a:r>
            <a:r>
              <a:rPr lang="en-US" altLang="en-US" dirty="0">
                <a:solidFill>
                  <a:schemeClr val="tx2">
                    <a:lumMod val="75000"/>
                  </a:schemeClr>
                </a:solidFill>
                <a:cs typeface="Comic Sans MS" panose="030F0702030302020204" pitchFamily="66" charset="0"/>
              </a:rPr>
              <a:t>=00, </a:t>
            </a:r>
            <a:r>
              <a:rPr lang="en-US" altLang="en-US" dirty="0" err="1">
                <a:solidFill>
                  <a:schemeClr val="tx2">
                    <a:lumMod val="75000"/>
                  </a:schemeClr>
                </a:solidFill>
                <a:cs typeface="Comic Sans MS" panose="030F0702030302020204" pitchFamily="66" charset="0"/>
              </a:rPr>
              <a:t>loadc</a:t>
            </a:r>
            <a:r>
              <a:rPr lang="en-US" altLang="en-US" dirty="0">
                <a:solidFill>
                  <a:schemeClr val="tx2">
                    <a:lumMod val="75000"/>
                  </a:schemeClr>
                </a:solidFill>
                <a:cs typeface="Comic Sans MS" panose="030F0702030302020204" pitchFamily="66" charset="0"/>
              </a:rPr>
              <a:t>=1,status=1</a:t>
            </a:r>
          </a:p>
          <a:p>
            <a:r>
              <a:rPr lang="en-US" altLang="en-US" dirty="0">
                <a:solidFill>
                  <a:schemeClr val="tx2">
                    <a:lumMod val="75000"/>
                  </a:schemeClr>
                </a:solidFill>
                <a:cs typeface="Comic Sans MS" panose="030F0702030302020204" pitchFamily="66" charset="0"/>
              </a:rPr>
              <a:t>Sum of 0 and R3 loaded in C.</a:t>
            </a:r>
          </a:p>
        </p:txBody>
      </p:sp>
      <p:sp>
        <p:nvSpPr>
          <p:cNvPr id="39" name="TextBox 38"/>
          <p:cNvSpPr txBox="1"/>
          <p:nvPr/>
        </p:nvSpPr>
        <p:spPr>
          <a:xfrm>
            <a:off x="1900143" y="1253298"/>
            <a:ext cx="601447" cy="584775"/>
          </a:xfrm>
          <a:prstGeom prst="rect">
            <a:avLst/>
          </a:prstGeom>
          <a:noFill/>
        </p:spPr>
        <p:txBody>
          <a:bodyPr wrap="none" rtlCol="0">
            <a:spAutoFit/>
          </a:bodyPr>
          <a:lstStyle/>
          <a:p>
            <a:r>
              <a:rPr lang="en-US" sz="3200" dirty="0">
                <a:solidFill>
                  <a:srgbClr val="FF00FF"/>
                </a:solidFill>
              </a:rPr>
              <a:t>42</a:t>
            </a:r>
          </a:p>
        </p:txBody>
      </p:sp>
      <p:cxnSp>
        <p:nvCxnSpPr>
          <p:cNvPr id="42" name="Straight Arrow Connector 41"/>
          <p:cNvCxnSpPr/>
          <p:nvPr/>
        </p:nvCxnSpPr>
        <p:spPr>
          <a:xfrm>
            <a:off x="1905000" y="2333205"/>
            <a:ext cx="762000" cy="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905000" y="2514600"/>
            <a:ext cx="762000" cy="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1541221" y="2057400"/>
            <a:ext cx="367408" cy="523220"/>
          </a:xfrm>
          <a:prstGeom prst="rect">
            <a:avLst/>
          </a:prstGeom>
          <a:noFill/>
        </p:spPr>
        <p:txBody>
          <a:bodyPr wrap="none" rtlCol="0">
            <a:spAutoFit/>
          </a:bodyPr>
          <a:lstStyle/>
          <a:p>
            <a:r>
              <a:rPr lang="en-US" sz="2800" dirty="0">
                <a:solidFill>
                  <a:srgbClr val="FF0000"/>
                </a:solidFill>
              </a:rPr>
              <a:t>7</a:t>
            </a:r>
          </a:p>
        </p:txBody>
      </p:sp>
      <p:sp>
        <p:nvSpPr>
          <p:cNvPr id="46" name="TextBox 45"/>
          <p:cNvSpPr txBox="1"/>
          <p:nvPr/>
        </p:nvSpPr>
        <p:spPr>
          <a:xfrm>
            <a:off x="1537592" y="2362200"/>
            <a:ext cx="367408" cy="523220"/>
          </a:xfrm>
          <a:prstGeom prst="rect">
            <a:avLst/>
          </a:prstGeom>
          <a:noFill/>
        </p:spPr>
        <p:txBody>
          <a:bodyPr wrap="none" rtlCol="0">
            <a:spAutoFit/>
          </a:bodyPr>
          <a:lstStyle/>
          <a:p>
            <a:r>
              <a:rPr lang="en-US" sz="2800" dirty="0">
                <a:solidFill>
                  <a:srgbClr val="FF0000"/>
                </a:solidFill>
              </a:rPr>
              <a:t>1</a:t>
            </a:r>
          </a:p>
        </p:txBody>
      </p:sp>
      <p:cxnSp>
        <p:nvCxnSpPr>
          <p:cNvPr id="47" name="Straight Arrow Connector 46"/>
          <p:cNvCxnSpPr/>
          <p:nvPr/>
        </p:nvCxnSpPr>
        <p:spPr>
          <a:xfrm flipH="1" flipV="1">
            <a:off x="1295400" y="2286000"/>
            <a:ext cx="10886" cy="56641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122582" y="2928610"/>
            <a:ext cx="367408" cy="523220"/>
          </a:xfrm>
          <a:prstGeom prst="rect">
            <a:avLst/>
          </a:prstGeom>
          <a:noFill/>
        </p:spPr>
        <p:txBody>
          <a:bodyPr wrap="none" rtlCol="0">
            <a:spAutoFit/>
          </a:bodyPr>
          <a:lstStyle/>
          <a:p>
            <a:r>
              <a:rPr lang="en-US" sz="2800" dirty="0">
                <a:solidFill>
                  <a:srgbClr val="FF0000"/>
                </a:solidFill>
              </a:rPr>
              <a:t>0</a:t>
            </a:r>
          </a:p>
        </p:txBody>
      </p:sp>
      <p:cxnSp>
        <p:nvCxnSpPr>
          <p:cNvPr id="49" name="Straight Arrow Connector 48"/>
          <p:cNvCxnSpPr/>
          <p:nvPr/>
        </p:nvCxnSpPr>
        <p:spPr>
          <a:xfrm>
            <a:off x="5740868" y="5867400"/>
            <a:ext cx="6220" cy="374837"/>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H="1">
            <a:off x="685800" y="6178479"/>
            <a:ext cx="5055068" cy="0"/>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V="1">
            <a:off x="685800" y="2204033"/>
            <a:ext cx="0" cy="3974447"/>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flipV="1">
            <a:off x="682690" y="2204033"/>
            <a:ext cx="550362" cy="5766"/>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H="1">
            <a:off x="1231237" y="1940642"/>
            <a:ext cx="258753" cy="269158"/>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flipV="1">
            <a:off x="1446115" y="1961409"/>
            <a:ext cx="1220885" cy="5766"/>
          </a:xfrm>
          <a:prstGeom prst="straightConnector1">
            <a:avLst/>
          </a:prstGeom>
          <a:ln w="47625">
            <a:solidFill>
              <a:srgbClr val="FF00FF"/>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814956" y="4953000"/>
            <a:ext cx="3904723" cy="923330"/>
          </a:xfrm>
          <a:prstGeom prst="rect">
            <a:avLst/>
          </a:prstGeom>
          <a:noFill/>
        </p:spPr>
        <p:txBody>
          <a:bodyPr wrap="none" rtlCol="0">
            <a:spAutoFit/>
          </a:bodyPr>
          <a:lstStyle/>
          <a:p>
            <a:r>
              <a:rPr lang="en-US" altLang="en-US" dirty="0">
                <a:solidFill>
                  <a:srgbClr val="0000FF"/>
                </a:solidFill>
                <a:cs typeface="Comic Sans MS" panose="030F0702030302020204" pitchFamily="66" charset="0"/>
              </a:rPr>
              <a:t>Cycle 3: </a:t>
            </a:r>
            <a:r>
              <a:rPr lang="en-US" altLang="en-US" dirty="0" err="1">
                <a:solidFill>
                  <a:srgbClr val="0000FF"/>
                </a:solidFill>
                <a:cs typeface="Comic Sans MS" panose="030F0702030302020204" pitchFamily="66" charset="0"/>
              </a:rPr>
              <a:t>writenum</a:t>
            </a:r>
            <a:r>
              <a:rPr lang="en-US" altLang="en-US" dirty="0">
                <a:solidFill>
                  <a:srgbClr val="0000FF"/>
                </a:solidFill>
                <a:cs typeface="Comic Sans MS" panose="030F0702030302020204" pitchFamily="66" charset="0"/>
              </a:rPr>
              <a:t>=2, write=1,</a:t>
            </a:r>
          </a:p>
          <a:p>
            <a:r>
              <a:rPr lang="en-US" altLang="en-US" dirty="0" err="1">
                <a:solidFill>
                  <a:srgbClr val="0000FF"/>
                </a:solidFill>
                <a:cs typeface="Comic Sans MS" panose="030F0702030302020204" pitchFamily="66" charset="0"/>
              </a:rPr>
              <a:t>Vsel</a:t>
            </a:r>
            <a:r>
              <a:rPr lang="en-US" altLang="en-US" dirty="0">
                <a:solidFill>
                  <a:srgbClr val="0000FF"/>
                </a:solidFill>
                <a:cs typeface="Comic Sans MS" panose="030F0702030302020204" pitchFamily="66" charset="0"/>
              </a:rPr>
              <a:t>=0; Sum of R3 and R5 written to R2.</a:t>
            </a:r>
          </a:p>
          <a:p>
            <a:endParaRPr lang="en-US" altLang="en-US" dirty="0">
              <a:solidFill>
                <a:schemeClr val="tx2">
                  <a:lumMod val="75000"/>
                </a:schemeClr>
              </a:solidFill>
              <a:cs typeface="Comic Sans MS" panose="030F0702030302020204" pitchFamily="66" charset="0"/>
            </a:endParaRPr>
          </a:p>
        </p:txBody>
      </p:sp>
      <p:sp>
        <p:nvSpPr>
          <p:cNvPr id="2" name="Slide Number Placeholder 1"/>
          <p:cNvSpPr>
            <a:spLocks noGrp="1"/>
          </p:cNvSpPr>
          <p:nvPr>
            <p:ph type="sldNum" sz="quarter" idx="12"/>
          </p:nvPr>
        </p:nvSpPr>
        <p:spPr/>
        <p:txBody>
          <a:bodyPr/>
          <a:lstStyle/>
          <a:p>
            <a:fld id="{8498F53A-C161-3D49-96E1-2DF0E970DAF2}" type="slidenum">
              <a:rPr lang="en-US" smtClean="0"/>
              <a:t>41</a:t>
            </a:fld>
            <a:endParaRPr lang="en-US"/>
          </a:p>
        </p:txBody>
      </p:sp>
    </p:spTree>
    <p:extLst>
      <p:ext uri="{BB962C8B-B14F-4D97-AF65-F5344CB8AC3E}">
        <p14:creationId xmlns:p14="http://schemas.microsoft.com/office/powerpoint/2010/main" val="4145022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6800"/>
            <a:ext cx="8229600" cy="1143000"/>
          </a:xfrm>
        </p:spPr>
        <p:txBody>
          <a:bodyPr/>
          <a:lstStyle/>
          <a:p>
            <a:r>
              <a:rPr lang="en-US" dirty="0"/>
              <a:t>Suppose: g = 5, h = 7, </a:t>
            </a:r>
            <a:r>
              <a:rPr lang="en-US" dirty="0" err="1"/>
              <a:t>i</a:t>
            </a:r>
            <a:r>
              <a:rPr lang="en-US" dirty="0"/>
              <a:t> = 10, j = 2</a:t>
            </a:r>
          </a:p>
        </p:txBody>
      </p:sp>
      <p:sp>
        <p:nvSpPr>
          <p:cNvPr id="3" name="Content Placeholder 2"/>
          <p:cNvSpPr>
            <a:spLocks noGrp="1"/>
          </p:cNvSpPr>
          <p:nvPr>
            <p:ph idx="1"/>
          </p:nvPr>
        </p:nvSpPr>
        <p:spPr>
          <a:xfrm>
            <a:off x="609600" y="2667000"/>
            <a:ext cx="8229600" cy="4525963"/>
          </a:xfrm>
        </p:spPr>
        <p:txBody>
          <a:bodyPr>
            <a:normAutofit/>
          </a:bodyPr>
          <a:lstStyle/>
          <a:p>
            <a:pPr marL="0" indent="0">
              <a:buNone/>
            </a:pPr>
            <a:r>
              <a:rPr lang="en-US" sz="4400" dirty="0"/>
              <a:t>How might the computer remember these values?</a:t>
            </a:r>
          </a:p>
        </p:txBody>
      </p:sp>
      <p:sp>
        <p:nvSpPr>
          <p:cNvPr id="4" name="Slide Number Placeholder 3"/>
          <p:cNvSpPr>
            <a:spLocks noGrp="1"/>
          </p:cNvSpPr>
          <p:nvPr>
            <p:ph type="sldNum" sz="quarter" idx="12"/>
          </p:nvPr>
        </p:nvSpPr>
        <p:spPr/>
        <p:txBody>
          <a:bodyPr/>
          <a:lstStyle/>
          <a:p>
            <a:fld id="{8498F53A-C161-3D49-96E1-2DF0E970DAF2}" type="slidenum">
              <a:rPr lang="en-US" smtClean="0"/>
              <a:t>5</a:t>
            </a:fld>
            <a:endParaRPr lang="en-US"/>
          </a:p>
        </p:txBody>
      </p:sp>
    </p:spTree>
    <p:extLst>
      <p:ext uri="{BB962C8B-B14F-4D97-AF65-F5344CB8AC3E}">
        <p14:creationId xmlns:p14="http://schemas.microsoft.com/office/powerpoint/2010/main" val="4087160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with Load Enable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631" y="2702767"/>
            <a:ext cx="4209769" cy="19186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2469495"/>
            <a:ext cx="2044959" cy="2151910"/>
          </a:xfrm>
          <a:prstGeom prst="rect">
            <a:avLst/>
          </a:prstGeom>
        </p:spPr>
      </p:pic>
      <p:cxnSp>
        <p:nvCxnSpPr>
          <p:cNvPr id="6" name="Straight Arrow Connector 5"/>
          <p:cNvCxnSpPr/>
          <p:nvPr/>
        </p:nvCxnSpPr>
        <p:spPr>
          <a:xfrm>
            <a:off x="914400" y="3581400"/>
            <a:ext cx="777241" cy="0"/>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57200" y="3276600"/>
            <a:ext cx="367408" cy="523220"/>
          </a:xfrm>
          <a:prstGeom prst="rect">
            <a:avLst/>
          </a:prstGeom>
          <a:noFill/>
        </p:spPr>
        <p:txBody>
          <a:bodyPr wrap="none" rtlCol="0">
            <a:spAutoFit/>
          </a:bodyPr>
          <a:lstStyle/>
          <a:p>
            <a:r>
              <a:rPr lang="en-US" sz="2800" dirty="0">
                <a:solidFill>
                  <a:srgbClr val="FF00FF"/>
                </a:solidFill>
              </a:rPr>
              <a:t>5</a:t>
            </a:r>
          </a:p>
        </p:txBody>
      </p:sp>
      <p:cxnSp>
        <p:nvCxnSpPr>
          <p:cNvPr id="9" name="Straight Arrow Connector 8"/>
          <p:cNvCxnSpPr/>
          <p:nvPr/>
        </p:nvCxnSpPr>
        <p:spPr>
          <a:xfrm flipV="1">
            <a:off x="1844041" y="3657600"/>
            <a:ext cx="0" cy="304800"/>
          </a:xfrm>
          <a:prstGeom prst="straightConnector1">
            <a:avLst/>
          </a:prstGeom>
          <a:ln w="476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85800" y="3962400"/>
            <a:ext cx="1158241" cy="0"/>
          </a:xfrm>
          <a:prstGeom prst="straightConnector1">
            <a:avLst/>
          </a:prstGeom>
          <a:ln w="47625">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18392" y="3687392"/>
            <a:ext cx="367408" cy="523220"/>
          </a:xfrm>
          <a:prstGeom prst="rect">
            <a:avLst/>
          </a:prstGeom>
          <a:noFill/>
        </p:spPr>
        <p:txBody>
          <a:bodyPr wrap="none" rtlCol="0">
            <a:spAutoFit/>
          </a:bodyPr>
          <a:lstStyle/>
          <a:p>
            <a:r>
              <a:rPr lang="en-US" sz="2800" dirty="0">
                <a:solidFill>
                  <a:srgbClr val="FF0000"/>
                </a:solidFill>
              </a:rPr>
              <a:t>1</a:t>
            </a:r>
          </a:p>
        </p:txBody>
      </p:sp>
      <p:cxnSp>
        <p:nvCxnSpPr>
          <p:cNvPr id="16" name="Straight Arrow Connector 15"/>
          <p:cNvCxnSpPr/>
          <p:nvPr/>
        </p:nvCxnSpPr>
        <p:spPr>
          <a:xfrm>
            <a:off x="2008214" y="3429000"/>
            <a:ext cx="611301" cy="0"/>
          </a:xfrm>
          <a:prstGeom prst="straightConnector1">
            <a:avLst/>
          </a:prstGeom>
          <a:ln w="47625">
            <a:solidFill>
              <a:srgbClr val="FF00FF"/>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1660336" y="3429000"/>
            <a:ext cx="388621" cy="153955"/>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1081215" y="4343400"/>
            <a:ext cx="1281141" cy="0"/>
          </a:xfrm>
          <a:prstGeom prst="straightConnector1">
            <a:avLst/>
          </a:prstGeom>
          <a:ln w="47625">
            <a:solidFill>
              <a:srgbClr val="0000FF"/>
            </a:solidFill>
            <a:tailEnd type="non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2313864" y="3810000"/>
            <a:ext cx="317423" cy="0"/>
          </a:xfrm>
          <a:prstGeom prst="straightConnector1">
            <a:avLst/>
          </a:prstGeom>
          <a:ln w="47625">
            <a:solidFill>
              <a:srgbClr val="0000FF"/>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2362356" y="3810000"/>
            <a:ext cx="0" cy="533400"/>
          </a:xfrm>
          <a:prstGeom prst="straightConnector1">
            <a:avLst/>
          </a:prstGeom>
          <a:ln w="47625">
            <a:solidFill>
              <a:srgbClr val="0000FF"/>
            </a:solidFill>
            <a:tailEnd type="none"/>
          </a:ln>
        </p:spPr>
        <p:style>
          <a:lnRef idx="2">
            <a:schemeClr val="accent1"/>
          </a:lnRef>
          <a:fillRef idx="0">
            <a:schemeClr val="accent1"/>
          </a:fillRef>
          <a:effectRef idx="1">
            <a:schemeClr val="accent1"/>
          </a:effectRef>
          <a:fontRef idx="minor">
            <a:schemeClr val="tx1"/>
          </a:fontRef>
        </p:style>
      </p:cxnSp>
      <p:cxnSp>
        <p:nvCxnSpPr>
          <p:cNvPr id="29" name="Elbow Connector 28"/>
          <p:cNvCxnSpPr/>
          <p:nvPr/>
        </p:nvCxnSpPr>
        <p:spPr>
          <a:xfrm flipV="1">
            <a:off x="514631" y="4621405"/>
            <a:ext cx="1145705" cy="636395"/>
          </a:xfrm>
          <a:prstGeom prst="bentConnector3">
            <a:avLst/>
          </a:prstGeom>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3520598" y="3411521"/>
            <a:ext cx="367408" cy="523220"/>
          </a:xfrm>
          <a:prstGeom prst="rect">
            <a:avLst/>
          </a:prstGeom>
          <a:noFill/>
        </p:spPr>
        <p:txBody>
          <a:bodyPr wrap="none" rtlCol="0">
            <a:spAutoFit/>
          </a:bodyPr>
          <a:lstStyle/>
          <a:p>
            <a:r>
              <a:rPr lang="en-US" sz="2800" dirty="0">
                <a:solidFill>
                  <a:srgbClr val="FF00FF"/>
                </a:solidFill>
              </a:rPr>
              <a:t>5</a:t>
            </a:r>
          </a:p>
        </p:txBody>
      </p:sp>
      <p:cxnSp>
        <p:nvCxnSpPr>
          <p:cNvPr id="31" name="Straight Arrow Connector 30"/>
          <p:cNvCxnSpPr/>
          <p:nvPr/>
        </p:nvCxnSpPr>
        <p:spPr>
          <a:xfrm>
            <a:off x="2619515" y="3352800"/>
            <a:ext cx="611301" cy="0"/>
          </a:xfrm>
          <a:prstGeom prst="straightConnector1">
            <a:avLst/>
          </a:prstGeom>
          <a:ln w="47625">
            <a:solidFill>
              <a:srgbClr val="FF00FF"/>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2008213" y="3352800"/>
            <a:ext cx="611301" cy="0"/>
          </a:xfrm>
          <a:prstGeom prst="straightConnector1">
            <a:avLst/>
          </a:prstGeom>
          <a:ln w="47625">
            <a:solidFill>
              <a:srgbClr val="FF00FF"/>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1393966" y="2819400"/>
            <a:ext cx="2187434" cy="0"/>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a:off x="3581400" y="2819400"/>
            <a:ext cx="4223" cy="609600"/>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a:off x="3048000" y="3411521"/>
            <a:ext cx="562268" cy="17479"/>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1386876" y="2790571"/>
            <a:ext cx="7090" cy="452588"/>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flipV="1">
            <a:off x="1393966" y="3217121"/>
            <a:ext cx="614248" cy="135679"/>
          </a:xfrm>
          <a:prstGeom prst="straightConnector1">
            <a:avLst/>
          </a:prstGeom>
          <a:ln w="47625">
            <a:solidFill>
              <a:srgbClr val="FF00FF"/>
            </a:solidFill>
            <a:tailEnd type="none"/>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312342" y="3700790"/>
            <a:ext cx="367408" cy="523220"/>
          </a:xfrm>
          <a:prstGeom prst="rect">
            <a:avLst/>
          </a:prstGeom>
          <a:noFill/>
        </p:spPr>
        <p:txBody>
          <a:bodyPr wrap="none" rtlCol="0">
            <a:spAutoFit/>
          </a:bodyPr>
          <a:lstStyle/>
          <a:p>
            <a:r>
              <a:rPr lang="en-US" sz="2800" dirty="0">
                <a:solidFill>
                  <a:srgbClr val="FF0000"/>
                </a:solidFill>
              </a:rPr>
              <a:t>0</a:t>
            </a:r>
          </a:p>
        </p:txBody>
      </p:sp>
      <p:cxnSp>
        <p:nvCxnSpPr>
          <p:cNvPr id="49" name="Straight Arrow Connector 48"/>
          <p:cNvCxnSpPr/>
          <p:nvPr/>
        </p:nvCxnSpPr>
        <p:spPr>
          <a:xfrm>
            <a:off x="7086600" y="2702767"/>
            <a:ext cx="0" cy="648611"/>
          </a:xfrm>
          <a:prstGeom prst="straightConnector1">
            <a:avLst/>
          </a:prstGeom>
          <a:ln w="47625">
            <a:solidFill>
              <a:srgbClr val="FF00FF"/>
            </a:solidFill>
            <a:tailEnd type="triangle"/>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6979096" y="2062911"/>
            <a:ext cx="367408" cy="523220"/>
          </a:xfrm>
          <a:prstGeom prst="rect">
            <a:avLst/>
          </a:prstGeom>
          <a:noFill/>
        </p:spPr>
        <p:txBody>
          <a:bodyPr wrap="none" rtlCol="0">
            <a:spAutoFit/>
          </a:bodyPr>
          <a:lstStyle/>
          <a:p>
            <a:r>
              <a:rPr lang="en-US" sz="2800" dirty="0">
                <a:solidFill>
                  <a:srgbClr val="FF00FF"/>
                </a:solidFill>
              </a:rPr>
              <a:t>5</a:t>
            </a:r>
          </a:p>
        </p:txBody>
      </p:sp>
      <p:cxnSp>
        <p:nvCxnSpPr>
          <p:cNvPr id="53" name="Straight Arrow Connector 52"/>
          <p:cNvCxnSpPr/>
          <p:nvPr/>
        </p:nvCxnSpPr>
        <p:spPr>
          <a:xfrm flipV="1">
            <a:off x="5791200" y="3420260"/>
            <a:ext cx="793879" cy="8740"/>
          </a:xfrm>
          <a:prstGeom prst="straightConnector1">
            <a:avLst/>
          </a:prstGeom>
          <a:ln w="47625">
            <a:solidFill>
              <a:srgbClr val="FF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5356035" y="3165641"/>
            <a:ext cx="367408" cy="523220"/>
          </a:xfrm>
          <a:prstGeom prst="rect">
            <a:avLst/>
          </a:prstGeom>
          <a:noFill/>
        </p:spPr>
        <p:txBody>
          <a:bodyPr wrap="none" rtlCol="0">
            <a:spAutoFit/>
          </a:bodyPr>
          <a:lstStyle/>
          <a:p>
            <a:r>
              <a:rPr lang="en-US" sz="2800" dirty="0">
                <a:solidFill>
                  <a:srgbClr val="FF0000"/>
                </a:solidFill>
              </a:rPr>
              <a:t>1</a:t>
            </a:r>
          </a:p>
        </p:txBody>
      </p:sp>
      <p:cxnSp>
        <p:nvCxnSpPr>
          <p:cNvPr id="56" name="Straight Arrow Connector 55"/>
          <p:cNvCxnSpPr/>
          <p:nvPr/>
        </p:nvCxnSpPr>
        <p:spPr>
          <a:xfrm>
            <a:off x="5943600" y="3614057"/>
            <a:ext cx="754537" cy="0"/>
          </a:xfrm>
          <a:prstGeom prst="straightConnector1">
            <a:avLst/>
          </a:prstGeom>
          <a:ln w="47625">
            <a:solidFill>
              <a:srgbClr val="0000FF"/>
            </a:solidFill>
            <a:tailEnd type="triangle"/>
          </a:ln>
        </p:spPr>
        <p:style>
          <a:lnRef idx="2">
            <a:schemeClr val="accent1"/>
          </a:lnRef>
          <a:fillRef idx="0">
            <a:schemeClr val="accent1"/>
          </a:fillRef>
          <a:effectRef idx="1">
            <a:schemeClr val="accent1"/>
          </a:effectRef>
          <a:fontRef idx="minor">
            <a:schemeClr val="tx1"/>
          </a:fontRef>
        </p:style>
      </p:cxnSp>
      <p:cxnSp>
        <p:nvCxnSpPr>
          <p:cNvPr id="58" name="Elbow Connector 57"/>
          <p:cNvCxnSpPr/>
          <p:nvPr/>
        </p:nvCxnSpPr>
        <p:spPr>
          <a:xfrm flipV="1">
            <a:off x="5300971" y="3962400"/>
            <a:ext cx="1145705" cy="636395"/>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7097486" y="3687392"/>
            <a:ext cx="0" cy="648611"/>
          </a:xfrm>
          <a:prstGeom prst="straightConnector1">
            <a:avLst/>
          </a:prstGeom>
          <a:ln w="47625">
            <a:solidFill>
              <a:srgbClr val="FF00FF"/>
            </a:solidFill>
            <a:tailEnd type="triangle"/>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7294409" y="3757377"/>
            <a:ext cx="367408" cy="523220"/>
          </a:xfrm>
          <a:prstGeom prst="rect">
            <a:avLst/>
          </a:prstGeom>
          <a:noFill/>
        </p:spPr>
        <p:txBody>
          <a:bodyPr wrap="none" rtlCol="0">
            <a:spAutoFit/>
          </a:bodyPr>
          <a:lstStyle/>
          <a:p>
            <a:r>
              <a:rPr lang="en-US" sz="2800" dirty="0">
                <a:solidFill>
                  <a:srgbClr val="FF00FF"/>
                </a:solidFill>
              </a:rPr>
              <a:t>5</a:t>
            </a:r>
          </a:p>
        </p:txBody>
      </p:sp>
      <p:sp>
        <p:nvSpPr>
          <p:cNvPr id="61" name="TextBox 60"/>
          <p:cNvSpPr txBox="1"/>
          <p:nvPr/>
        </p:nvSpPr>
        <p:spPr>
          <a:xfrm>
            <a:off x="521559" y="3326005"/>
            <a:ext cx="367408" cy="523220"/>
          </a:xfrm>
          <a:prstGeom prst="rect">
            <a:avLst/>
          </a:prstGeom>
          <a:noFill/>
        </p:spPr>
        <p:txBody>
          <a:bodyPr wrap="none" rtlCol="0">
            <a:spAutoFit/>
          </a:bodyPr>
          <a:lstStyle/>
          <a:p>
            <a:r>
              <a:rPr lang="en-US" sz="2800" dirty="0">
                <a:solidFill>
                  <a:srgbClr val="FF00FF"/>
                </a:solidFill>
              </a:rPr>
              <a:t>7</a:t>
            </a:r>
          </a:p>
        </p:txBody>
      </p:sp>
      <p:sp>
        <p:nvSpPr>
          <p:cNvPr id="62" name="TextBox 61"/>
          <p:cNvSpPr txBox="1"/>
          <p:nvPr/>
        </p:nvSpPr>
        <p:spPr>
          <a:xfrm>
            <a:off x="2191512" y="2910870"/>
            <a:ext cx="367408" cy="523220"/>
          </a:xfrm>
          <a:prstGeom prst="rect">
            <a:avLst/>
          </a:prstGeom>
          <a:noFill/>
        </p:spPr>
        <p:txBody>
          <a:bodyPr wrap="none" rtlCol="0">
            <a:spAutoFit/>
          </a:bodyPr>
          <a:lstStyle/>
          <a:p>
            <a:r>
              <a:rPr lang="en-US" sz="2800" dirty="0">
                <a:solidFill>
                  <a:srgbClr val="FF00FF"/>
                </a:solidFill>
              </a:rPr>
              <a:t>5</a:t>
            </a:r>
          </a:p>
        </p:txBody>
      </p:sp>
      <p:sp>
        <p:nvSpPr>
          <p:cNvPr id="63" name="TextBox 62"/>
          <p:cNvSpPr txBox="1"/>
          <p:nvPr/>
        </p:nvSpPr>
        <p:spPr>
          <a:xfrm>
            <a:off x="7056993" y="2049067"/>
            <a:ext cx="367408" cy="523220"/>
          </a:xfrm>
          <a:prstGeom prst="rect">
            <a:avLst/>
          </a:prstGeom>
          <a:noFill/>
        </p:spPr>
        <p:txBody>
          <a:bodyPr wrap="none" rtlCol="0">
            <a:spAutoFit/>
          </a:bodyPr>
          <a:lstStyle/>
          <a:p>
            <a:r>
              <a:rPr lang="en-US" sz="2800" dirty="0">
                <a:solidFill>
                  <a:srgbClr val="FF00FF"/>
                </a:solidFill>
              </a:rPr>
              <a:t>7</a:t>
            </a:r>
          </a:p>
        </p:txBody>
      </p:sp>
      <p:sp>
        <p:nvSpPr>
          <p:cNvPr id="64" name="TextBox 63"/>
          <p:cNvSpPr txBox="1"/>
          <p:nvPr/>
        </p:nvSpPr>
        <p:spPr>
          <a:xfrm>
            <a:off x="5330043" y="3136455"/>
            <a:ext cx="367408" cy="523220"/>
          </a:xfrm>
          <a:prstGeom prst="rect">
            <a:avLst/>
          </a:prstGeom>
          <a:noFill/>
        </p:spPr>
        <p:txBody>
          <a:bodyPr wrap="none" rtlCol="0">
            <a:spAutoFit/>
          </a:bodyPr>
          <a:lstStyle/>
          <a:p>
            <a:r>
              <a:rPr lang="en-US" sz="2800" dirty="0">
                <a:solidFill>
                  <a:srgbClr val="FF0000"/>
                </a:solidFill>
              </a:rPr>
              <a:t>0</a:t>
            </a:r>
          </a:p>
        </p:txBody>
      </p:sp>
      <p:sp>
        <p:nvSpPr>
          <p:cNvPr id="3" name="Slide Number Placeholder 2"/>
          <p:cNvSpPr>
            <a:spLocks noGrp="1"/>
          </p:cNvSpPr>
          <p:nvPr>
            <p:ph type="sldNum" sz="quarter" idx="12"/>
          </p:nvPr>
        </p:nvSpPr>
        <p:spPr/>
        <p:txBody>
          <a:bodyPr/>
          <a:lstStyle/>
          <a:p>
            <a:fld id="{8498F53A-C161-3D49-96E1-2DF0E970DAF2}" type="slidenum">
              <a:rPr lang="en-US" smtClean="0"/>
              <a:t>6</a:t>
            </a:fld>
            <a:endParaRPr lang="en-US"/>
          </a:p>
        </p:txBody>
      </p:sp>
    </p:spTree>
    <p:extLst>
      <p:ext uri="{BB962C8B-B14F-4D97-AF65-F5344CB8AC3E}">
        <p14:creationId xmlns:p14="http://schemas.microsoft.com/office/powerpoint/2010/main" val="238558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8"/>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6"/>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3"/>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9"/>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2" nodeType="clickEffect">
                                  <p:stCondLst>
                                    <p:cond delay="0"/>
                                  </p:stCondLst>
                                  <p:childTnLst>
                                    <p:set>
                                      <p:cBhvr>
                                        <p:cTn id="52" dur="1" fill="hold">
                                          <p:stCondLst>
                                            <p:cond delay="0"/>
                                          </p:stCondLst>
                                        </p:cTn>
                                        <p:tgtEl>
                                          <p:spTgt spid="14"/>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4"/>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1"/>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29"/>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2"/>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31"/>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6"/>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5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0"/>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58"/>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55"/>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52"/>
                                        </p:tgtEl>
                                        <p:attrNameLst>
                                          <p:attrName>style.visibility</p:attrName>
                                        </p:attrNameLst>
                                      </p:cBhvr>
                                      <p:to>
                                        <p:strVal val="hidden"/>
                                      </p:to>
                                    </p:set>
                                  </p:childTnLst>
                                </p:cTn>
                              </p:par>
                              <p:par>
                                <p:cTn id="131" presetID="1" presetClass="entr" presetSubtype="0" fill="hold" grpId="0" nodeType="withEffect">
                                  <p:stCondLst>
                                    <p:cond delay="0"/>
                                  </p:stCondLst>
                                  <p:childTnLst>
                                    <p:set>
                                      <p:cBhvr>
                                        <p:cTn id="132" dur="1" fill="hold">
                                          <p:stCondLst>
                                            <p:cond delay="0"/>
                                          </p:stCondLst>
                                        </p:cTn>
                                        <p:tgtEl>
                                          <p:spTgt spid="6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4" grpId="0"/>
      <p:bldP spid="14" grpId="1"/>
      <p:bldP spid="14" grpId="2"/>
      <p:bldP spid="30" grpId="0"/>
      <p:bldP spid="48" grpId="0"/>
      <p:bldP spid="52" grpId="0"/>
      <p:bldP spid="52" grpId="1"/>
      <p:bldP spid="55" grpId="0"/>
      <p:bldP spid="55" grpId="1"/>
      <p:bldP spid="60" grpId="0"/>
      <p:bldP spid="61" grpId="0"/>
      <p:bldP spid="62" grpId="0"/>
      <p:bldP spid="63" grpId="0"/>
      <p:bldP spid="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498F53A-C161-3D49-96E1-2DF0E970DAF2}" type="slidenum">
              <a:rPr lang="en-US" smtClean="0"/>
              <a:t>7</a:t>
            </a:fld>
            <a:endParaRPr lang="en-US"/>
          </a:p>
        </p:txBody>
      </p:sp>
      <p:sp>
        <p:nvSpPr>
          <p:cNvPr id="5" name="Rectangle 3"/>
          <p:cNvSpPr>
            <a:spLocks noChangeArrowheads="1"/>
          </p:cNvSpPr>
          <p:nvPr/>
        </p:nvSpPr>
        <p:spPr bwMode="auto">
          <a:xfrm>
            <a:off x="2438400" y="1905000"/>
            <a:ext cx="46482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pPr>
            <a:r>
              <a:rPr lang="en-US" sz="1600" b="1" dirty="0">
                <a:solidFill>
                  <a:srgbClr val="C00000"/>
                </a:solidFill>
                <a:latin typeface="Consolas" panose="020B0609020204030204" pitchFamily="49" charset="0"/>
                <a:cs typeface="Consolas" panose="020B0609020204030204" pitchFamily="49" charset="0"/>
              </a:rPr>
              <a:t>module</a:t>
            </a:r>
            <a:r>
              <a:rPr lang="en-US" sz="1600" dirty="0">
                <a:solidFill>
                  <a:srgbClr val="C00000"/>
                </a:solidFill>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vDFFE</a:t>
            </a:r>
            <a:r>
              <a:rPr lang="en-US" sz="1600" dirty="0">
                <a:solidFill>
                  <a:srgbClr val="0000FF"/>
                </a:solidFill>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clk</a:t>
            </a:r>
            <a:r>
              <a:rPr lang="en-US" sz="1600" dirty="0">
                <a:solidFill>
                  <a:srgbClr val="0000FF"/>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en</a:t>
            </a:r>
            <a:r>
              <a:rPr lang="en-US" sz="1600" dirty="0">
                <a:solidFill>
                  <a:srgbClr val="0000FF"/>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in</a:t>
            </a:r>
            <a:r>
              <a:rPr lang="en-US" sz="1600" dirty="0">
                <a:solidFill>
                  <a:srgbClr val="0000FF"/>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out</a:t>
            </a:r>
            <a:r>
              <a:rPr lang="en-US" sz="1600" dirty="0">
                <a:solidFill>
                  <a:srgbClr val="0000FF"/>
                </a:solidFill>
                <a:latin typeface="Consolas" panose="020B0609020204030204" pitchFamily="49" charset="0"/>
                <a:cs typeface="Consolas" panose="020B0609020204030204" pitchFamily="49" charset="0"/>
              </a:rPr>
              <a:t>) ;</a:t>
            </a:r>
          </a:p>
          <a:p>
            <a:pPr>
              <a:spcBef>
                <a:spcPct val="0"/>
              </a:spcBef>
            </a:pPr>
            <a:r>
              <a:rPr lang="en-US" sz="1600" dirty="0">
                <a:latin typeface="Consolas" panose="020B0609020204030204" pitchFamily="49" charset="0"/>
                <a:cs typeface="Consolas" panose="020B0609020204030204" pitchFamily="49" charset="0"/>
              </a:rPr>
              <a:t>  </a:t>
            </a:r>
            <a:r>
              <a:rPr lang="en-US" sz="1600" b="1" dirty="0">
                <a:solidFill>
                  <a:srgbClr val="C00000"/>
                </a:solidFill>
                <a:latin typeface="Consolas" panose="020B0609020204030204" pitchFamily="49" charset="0"/>
                <a:cs typeface="Consolas" panose="020B0609020204030204" pitchFamily="49" charset="0"/>
              </a:rPr>
              <a:t>parameter</a:t>
            </a:r>
            <a:r>
              <a:rPr lang="en-US" sz="1600" dirty="0">
                <a:solidFill>
                  <a:srgbClr val="C00000"/>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n </a:t>
            </a:r>
            <a:r>
              <a:rPr lang="en-US" sz="1600" dirty="0">
                <a:solidFill>
                  <a:srgbClr val="0000FF"/>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1</a:t>
            </a:r>
            <a:r>
              <a:rPr lang="en-US" sz="1600" dirty="0">
                <a:solidFill>
                  <a:srgbClr val="0000FF"/>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i="1" dirty="0">
                <a:solidFill>
                  <a:srgbClr val="008000"/>
                </a:solidFill>
                <a:latin typeface="Consolas" panose="020B0609020204030204" pitchFamily="49" charset="0"/>
                <a:cs typeface="Consolas" panose="020B0609020204030204" pitchFamily="49" charset="0"/>
              </a:rPr>
              <a:t>// width</a:t>
            </a:r>
          </a:p>
          <a:p>
            <a:pPr>
              <a:spcBef>
                <a:spcPct val="0"/>
              </a:spcBef>
            </a:pPr>
            <a:r>
              <a:rPr lang="en-US" sz="1600" dirty="0">
                <a:latin typeface="Consolas" panose="020B0609020204030204" pitchFamily="49" charset="0"/>
                <a:cs typeface="Consolas" panose="020B0609020204030204" pitchFamily="49" charset="0"/>
              </a:rPr>
              <a:t>  </a:t>
            </a:r>
            <a:r>
              <a:rPr lang="en-US" sz="1600" b="1" dirty="0">
                <a:solidFill>
                  <a:srgbClr val="C00000"/>
                </a:solidFill>
                <a:latin typeface="Consolas" panose="020B0609020204030204" pitchFamily="49" charset="0"/>
                <a:cs typeface="Consolas" panose="020B0609020204030204" pitchFamily="49" charset="0"/>
              </a:rPr>
              <a:t>input</a:t>
            </a:r>
            <a:r>
              <a:rPr lang="en-US" sz="1600" dirty="0">
                <a:solidFill>
                  <a:srgbClr val="C00000"/>
                </a:solidFill>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clk</a:t>
            </a:r>
            <a:r>
              <a:rPr lang="en-US" sz="1600" dirty="0">
                <a:solidFill>
                  <a:srgbClr val="0000FF"/>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en</a:t>
            </a:r>
            <a:r>
              <a:rPr lang="en-US" sz="1600" dirty="0">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a:t>
            </a:r>
          </a:p>
          <a:p>
            <a:pPr>
              <a:spcBef>
                <a:spcPct val="0"/>
              </a:spcBef>
            </a:pPr>
            <a:r>
              <a:rPr lang="en-US" sz="1600" dirty="0">
                <a:latin typeface="Consolas" panose="020B0609020204030204" pitchFamily="49" charset="0"/>
                <a:cs typeface="Consolas" panose="020B0609020204030204" pitchFamily="49" charset="0"/>
              </a:rPr>
              <a:t>  </a:t>
            </a:r>
            <a:r>
              <a:rPr lang="en-US" sz="1600" b="1" dirty="0">
                <a:solidFill>
                  <a:srgbClr val="C00000"/>
                </a:solidFill>
                <a:latin typeface="Consolas" panose="020B0609020204030204" pitchFamily="49" charset="0"/>
                <a:cs typeface="Consolas" panose="020B0609020204030204" pitchFamily="49" charset="0"/>
              </a:rPr>
              <a:t>input</a:t>
            </a:r>
            <a:r>
              <a:rPr lang="en-US" sz="1600" dirty="0">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n</a:t>
            </a:r>
            <a:r>
              <a:rPr lang="en-US" sz="1600" dirty="0">
                <a:solidFill>
                  <a:srgbClr val="0000FF"/>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1</a:t>
            </a:r>
            <a:r>
              <a:rPr lang="en-US" sz="1600" dirty="0">
                <a:solidFill>
                  <a:srgbClr val="0000FF"/>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0</a:t>
            </a:r>
            <a:r>
              <a:rPr lang="en-US" sz="1600" dirty="0">
                <a:solidFill>
                  <a:srgbClr val="0000FF"/>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in </a:t>
            </a:r>
            <a:r>
              <a:rPr lang="en-US" sz="1600" dirty="0">
                <a:solidFill>
                  <a:srgbClr val="0000FF"/>
                </a:solidFill>
                <a:latin typeface="Consolas" panose="020B0609020204030204" pitchFamily="49" charset="0"/>
                <a:cs typeface="Consolas" panose="020B0609020204030204" pitchFamily="49" charset="0"/>
              </a:rPr>
              <a:t>;</a:t>
            </a:r>
          </a:p>
          <a:p>
            <a:pPr>
              <a:spcBef>
                <a:spcPct val="0"/>
              </a:spcBef>
            </a:pPr>
            <a:r>
              <a:rPr lang="en-US" sz="1600" dirty="0">
                <a:latin typeface="Consolas" panose="020B0609020204030204" pitchFamily="49" charset="0"/>
                <a:cs typeface="Consolas" panose="020B0609020204030204" pitchFamily="49" charset="0"/>
              </a:rPr>
              <a:t>  </a:t>
            </a:r>
            <a:r>
              <a:rPr lang="en-US" sz="1600" b="1" dirty="0">
                <a:solidFill>
                  <a:srgbClr val="C00000"/>
                </a:solidFill>
                <a:latin typeface="Consolas" panose="020B0609020204030204" pitchFamily="49" charset="0"/>
                <a:cs typeface="Consolas" panose="020B0609020204030204" pitchFamily="49" charset="0"/>
              </a:rPr>
              <a:t>output</a:t>
            </a:r>
            <a:r>
              <a:rPr lang="en-US" sz="1600" dirty="0">
                <a:solidFill>
                  <a:srgbClr val="C00000"/>
                </a:solidFill>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n-1</a:t>
            </a:r>
            <a:r>
              <a:rPr lang="en-US" sz="1600" dirty="0">
                <a:solidFill>
                  <a:srgbClr val="0000FF"/>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0</a:t>
            </a:r>
            <a:r>
              <a:rPr lang="en-US" sz="1600" dirty="0">
                <a:solidFill>
                  <a:srgbClr val="0000FF"/>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out </a:t>
            </a:r>
            <a:r>
              <a:rPr lang="en-US" sz="1600" dirty="0">
                <a:solidFill>
                  <a:srgbClr val="0000FF"/>
                </a:solidFill>
                <a:latin typeface="Consolas" panose="020B0609020204030204" pitchFamily="49" charset="0"/>
                <a:cs typeface="Consolas" panose="020B0609020204030204" pitchFamily="49" charset="0"/>
              </a:rPr>
              <a:t>;</a:t>
            </a:r>
          </a:p>
          <a:p>
            <a:pPr>
              <a:spcBef>
                <a:spcPct val="0"/>
              </a:spcBef>
            </a:pPr>
            <a:r>
              <a:rPr lang="en-US" sz="1600" dirty="0">
                <a:latin typeface="Consolas" panose="020B0609020204030204" pitchFamily="49" charset="0"/>
                <a:cs typeface="Consolas" panose="020B0609020204030204" pitchFamily="49" charset="0"/>
              </a:rPr>
              <a:t>  </a:t>
            </a:r>
            <a:r>
              <a:rPr lang="en-US" sz="1600" b="1" dirty="0" err="1">
                <a:solidFill>
                  <a:srgbClr val="C00000"/>
                </a:solidFill>
                <a:latin typeface="Consolas" panose="020B0609020204030204" pitchFamily="49" charset="0"/>
                <a:cs typeface="Consolas" panose="020B0609020204030204" pitchFamily="49" charset="0"/>
              </a:rPr>
              <a:t>reg</a:t>
            </a:r>
            <a:r>
              <a:rPr lang="en-US" sz="1600" dirty="0">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n-1</a:t>
            </a:r>
            <a:r>
              <a:rPr lang="en-US" sz="1600" dirty="0">
                <a:solidFill>
                  <a:srgbClr val="0000FF"/>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0</a:t>
            </a:r>
            <a:r>
              <a:rPr lang="en-US" sz="1600" dirty="0">
                <a:solidFill>
                  <a:srgbClr val="0000FF"/>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out </a:t>
            </a:r>
            <a:r>
              <a:rPr lang="en-US" sz="1600" dirty="0">
                <a:solidFill>
                  <a:srgbClr val="0000FF"/>
                </a:solidFill>
                <a:latin typeface="Consolas" panose="020B0609020204030204" pitchFamily="49" charset="0"/>
                <a:cs typeface="Consolas" panose="020B0609020204030204" pitchFamily="49" charset="0"/>
              </a:rPr>
              <a:t>;</a:t>
            </a:r>
          </a:p>
          <a:p>
            <a:pPr>
              <a:spcBef>
                <a:spcPct val="0"/>
              </a:spcBef>
            </a:pPr>
            <a:r>
              <a:rPr lang="en-US" sz="1600" dirty="0">
                <a:latin typeface="Consolas" panose="020B0609020204030204" pitchFamily="49" charset="0"/>
                <a:cs typeface="Consolas" panose="020B0609020204030204" pitchFamily="49" charset="0"/>
              </a:rPr>
              <a:t>  </a:t>
            </a:r>
            <a:r>
              <a:rPr lang="en-US" sz="1600" b="1" dirty="0">
                <a:solidFill>
                  <a:srgbClr val="C00000"/>
                </a:solidFill>
                <a:latin typeface="Consolas" panose="020B0609020204030204" pitchFamily="49" charset="0"/>
                <a:cs typeface="Consolas" panose="020B0609020204030204" pitchFamily="49" charset="0"/>
              </a:rPr>
              <a:t>wire</a:t>
            </a:r>
            <a:r>
              <a:rPr lang="en-US" sz="1600" dirty="0">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n-1</a:t>
            </a:r>
            <a:r>
              <a:rPr lang="en-US" sz="1600" dirty="0">
                <a:solidFill>
                  <a:srgbClr val="0000FF"/>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0</a:t>
            </a:r>
            <a:r>
              <a:rPr lang="en-US" sz="1600" dirty="0">
                <a:solidFill>
                  <a:srgbClr val="0000FF"/>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next_out</a:t>
            </a:r>
            <a:r>
              <a:rPr lang="en-US" sz="1600" dirty="0">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a:t>
            </a:r>
          </a:p>
          <a:p>
            <a:pPr>
              <a:spcBef>
                <a:spcPct val="0"/>
              </a:spcBef>
            </a:pPr>
            <a:endParaRPr lang="en-US" sz="1600" dirty="0">
              <a:latin typeface="Consolas" panose="020B0609020204030204" pitchFamily="49" charset="0"/>
              <a:cs typeface="Consolas" panose="020B0609020204030204" pitchFamily="49" charset="0"/>
            </a:endParaRPr>
          </a:p>
          <a:p>
            <a:pPr>
              <a:spcBef>
                <a:spcPct val="0"/>
              </a:spcBef>
            </a:pPr>
            <a:r>
              <a:rPr lang="en-US" sz="1600" dirty="0">
                <a:latin typeface="Consolas" panose="020B0609020204030204" pitchFamily="49" charset="0"/>
                <a:cs typeface="Consolas" panose="020B0609020204030204" pitchFamily="49" charset="0"/>
              </a:rPr>
              <a:t>  </a:t>
            </a:r>
            <a:r>
              <a:rPr lang="en-US" sz="1600" b="1" dirty="0">
                <a:solidFill>
                  <a:srgbClr val="C00000"/>
                </a:solidFill>
                <a:latin typeface="Consolas" panose="020B0609020204030204" pitchFamily="49" charset="0"/>
                <a:cs typeface="Consolas" panose="020B0609020204030204" pitchFamily="49" charset="0"/>
              </a:rPr>
              <a:t>assign</a:t>
            </a:r>
            <a:r>
              <a:rPr lang="en-US" sz="1600" dirty="0">
                <a:solidFill>
                  <a:srgbClr val="C00000"/>
                </a:solidFill>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next_out</a:t>
            </a:r>
            <a:r>
              <a:rPr lang="en-US" sz="1600" dirty="0">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en</a:t>
            </a:r>
            <a:r>
              <a:rPr lang="en-US" sz="1600" dirty="0">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in </a:t>
            </a:r>
            <a:r>
              <a:rPr lang="en-US" sz="1600" dirty="0">
                <a:solidFill>
                  <a:srgbClr val="0000FF"/>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out</a:t>
            </a:r>
            <a:r>
              <a:rPr lang="en-US" sz="1600" dirty="0">
                <a:solidFill>
                  <a:srgbClr val="0000FF"/>
                </a:solidFill>
                <a:latin typeface="Consolas" panose="020B0609020204030204" pitchFamily="49" charset="0"/>
                <a:cs typeface="Consolas" panose="020B0609020204030204" pitchFamily="49" charset="0"/>
              </a:rPr>
              <a:t>;</a:t>
            </a:r>
          </a:p>
          <a:p>
            <a:pPr>
              <a:spcBef>
                <a:spcPct val="0"/>
              </a:spcBef>
            </a:pPr>
            <a:endParaRPr lang="en-US" sz="1600" dirty="0">
              <a:latin typeface="Consolas" panose="020B0609020204030204" pitchFamily="49" charset="0"/>
              <a:cs typeface="Consolas" panose="020B0609020204030204" pitchFamily="49" charset="0"/>
            </a:endParaRPr>
          </a:p>
          <a:p>
            <a:pPr>
              <a:spcBef>
                <a:spcPct val="0"/>
              </a:spcBef>
            </a:pPr>
            <a:r>
              <a:rPr lang="en-US" sz="1600" dirty="0">
                <a:latin typeface="Consolas" panose="020B0609020204030204" pitchFamily="49" charset="0"/>
                <a:cs typeface="Consolas" panose="020B0609020204030204" pitchFamily="49" charset="0"/>
              </a:rPr>
              <a:t>  </a:t>
            </a:r>
            <a:r>
              <a:rPr lang="en-US" sz="1600" b="1" dirty="0">
                <a:solidFill>
                  <a:srgbClr val="C00000"/>
                </a:solidFill>
                <a:latin typeface="Consolas" panose="020B0609020204030204" pitchFamily="49" charset="0"/>
                <a:cs typeface="Consolas" panose="020B0609020204030204" pitchFamily="49" charset="0"/>
              </a:rPr>
              <a:t>always</a:t>
            </a:r>
            <a:r>
              <a:rPr lang="en-US" sz="1600" dirty="0">
                <a:solidFill>
                  <a:srgbClr val="C00000"/>
                </a:solidFill>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a:t>
            </a:r>
            <a:r>
              <a:rPr lang="en-US" sz="1600" b="1" dirty="0" err="1">
                <a:solidFill>
                  <a:srgbClr val="C00000"/>
                </a:solidFill>
                <a:latin typeface="Consolas" panose="020B0609020204030204" pitchFamily="49" charset="0"/>
                <a:cs typeface="Consolas" panose="020B0609020204030204" pitchFamily="49" charset="0"/>
              </a:rPr>
              <a:t>posedge</a:t>
            </a:r>
            <a:r>
              <a:rPr lang="en-US" sz="1600" dirty="0">
                <a:solidFill>
                  <a:srgbClr val="C00000"/>
                </a:solidFill>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clk</a:t>
            </a:r>
            <a:r>
              <a:rPr lang="en-US" sz="1600" dirty="0">
                <a:solidFill>
                  <a:srgbClr val="0000FF"/>
                </a:solidFill>
                <a:latin typeface="Consolas" panose="020B0609020204030204" pitchFamily="49" charset="0"/>
                <a:cs typeface="Consolas" panose="020B0609020204030204" pitchFamily="49" charset="0"/>
              </a:rPr>
              <a:t>)</a:t>
            </a:r>
          </a:p>
          <a:p>
            <a:pPr>
              <a:spcBef>
                <a:spcPct val="0"/>
              </a:spcBef>
            </a:pPr>
            <a:r>
              <a:rPr lang="en-US" sz="1600" dirty="0">
                <a:latin typeface="Consolas" panose="020B0609020204030204" pitchFamily="49" charset="0"/>
                <a:cs typeface="Consolas" panose="020B0609020204030204" pitchFamily="49" charset="0"/>
              </a:rPr>
              <a:t>    out </a:t>
            </a:r>
            <a:r>
              <a:rPr lang="en-US" sz="1600" dirty="0">
                <a:solidFill>
                  <a:srgbClr val="0000FF"/>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next_out</a:t>
            </a:r>
            <a:r>
              <a:rPr lang="en-US" sz="1600" dirty="0">
                <a:solidFill>
                  <a:srgbClr val="0000FF"/>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p>
          <a:p>
            <a:pPr>
              <a:spcBef>
                <a:spcPct val="0"/>
              </a:spcBef>
            </a:pPr>
            <a:r>
              <a:rPr lang="en-US" sz="1600" b="1" dirty="0" err="1">
                <a:solidFill>
                  <a:srgbClr val="C00000"/>
                </a:solidFill>
                <a:latin typeface="Consolas" panose="020B0609020204030204" pitchFamily="49" charset="0"/>
                <a:cs typeface="Consolas" panose="020B0609020204030204" pitchFamily="49" charset="0"/>
              </a:rPr>
              <a:t>endmodule</a:t>
            </a:r>
            <a:endParaRPr lang="en-US" sz="1600" b="1" dirty="0">
              <a:solidFill>
                <a:srgbClr val="C00000"/>
              </a:solidFill>
              <a:latin typeface="Consolas" panose="020B0609020204030204" pitchFamily="49" charset="0"/>
              <a:cs typeface="Consolas" panose="020B0609020204030204" pitchFamily="49" charset="0"/>
            </a:endParaRPr>
          </a:p>
        </p:txBody>
      </p:sp>
      <p:sp>
        <p:nvSpPr>
          <p:cNvPr id="6" name="Title 1"/>
          <p:cNvSpPr>
            <a:spLocks noGrp="1"/>
          </p:cNvSpPr>
          <p:nvPr>
            <p:ph type="title"/>
          </p:nvPr>
        </p:nvSpPr>
        <p:spPr>
          <a:xfrm>
            <a:off x="457200" y="274638"/>
            <a:ext cx="8229600" cy="1143000"/>
          </a:xfrm>
        </p:spPr>
        <p:txBody>
          <a:bodyPr/>
          <a:lstStyle/>
          <a:p>
            <a:r>
              <a:rPr lang="en-US" dirty="0"/>
              <a:t>Register with Load Enable</a:t>
            </a:r>
          </a:p>
        </p:txBody>
      </p:sp>
    </p:spTree>
    <p:extLst>
      <p:ext uri="{BB962C8B-B14F-4D97-AF65-F5344CB8AC3E}">
        <p14:creationId xmlns:p14="http://schemas.microsoft.com/office/powerpoint/2010/main" val="853281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normAutofit fontScale="90000"/>
          </a:bodyPr>
          <a:lstStyle/>
          <a:p>
            <a:r>
              <a:rPr lang="en-US" dirty="0"/>
              <a:t>Remembering More Than One Thing…</a:t>
            </a:r>
          </a:p>
        </p:txBody>
      </p:sp>
      <p:grpSp>
        <p:nvGrpSpPr>
          <p:cNvPr id="13" name="Group 12"/>
          <p:cNvGrpSpPr/>
          <p:nvPr/>
        </p:nvGrpSpPr>
        <p:grpSpPr>
          <a:xfrm>
            <a:off x="4385659" y="1235304"/>
            <a:ext cx="3852408" cy="2816465"/>
            <a:chOff x="4385659" y="1387710"/>
            <a:chExt cx="4267200" cy="311971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5659" y="1387710"/>
              <a:ext cx="4267200" cy="2856556"/>
            </a:xfrm>
            <a:prstGeom prst="rect">
              <a:avLst/>
            </a:prstGeom>
          </p:spPr>
        </p:pic>
        <p:sp>
          <p:nvSpPr>
            <p:cNvPr id="5" name="TextBox 4"/>
            <p:cNvSpPr txBox="1"/>
            <p:nvPr/>
          </p:nvSpPr>
          <p:spPr>
            <a:xfrm>
              <a:off x="5867400" y="4261205"/>
              <a:ext cx="2087668" cy="246221"/>
            </a:xfrm>
            <a:prstGeom prst="rect">
              <a:avLst/>
            </a:prstGeom>
            <a:noFill/>
          </p:spPr>
          <p:txBody>
            <a:bodyPr wrap="none" rtlCol="0">
              <a:spAutoFit/>
            </a:bodyPr>
            <a:lstStyle/>
            <a:p>
              <a:r>
                <a:rPr lang="en-US" sz="1000" dirty="0">
                  <a:solidFill>
                    <a:schemeClr val="bg1">
                      <a:lumMod val="50000"/>
                    </a:schemeClr>
                  </a:solidFill>
                </a:rPr>
                <a:t>[source: http://www.trinity.ox.ac.uk/]</a:t>
              </a:r>
            </a:p>
          </p:txBody>
        </p:sp>
      </p:grpSp>
      <p:grpSp>
        <p:nvGrpSpPr>
          <p:cNvPr id="11" name="Group 10"/>
          <p:cNvGrpSpPr/>
          <p:nvPr/>
        </p:nvGrpSpPr>
        <p:grpSpPr>
          <a:xfrm>
            <a:off x="494211" y="1224418"/>
            <a:ext cx="3352800" cy="2466678"/>
            <a:chOff x="494211" y="1376824"/>
            <a:chExt cx="3352800" cy="2466678"/>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211" y="1376824"/>
              <a:ext cx="3352800" cy="2237651"/>
            </a:xfrm>
            <a:prstGeom prst="rect">
              <a:avLst/>
            </a:prstGeom>
          </p:spPr>
        </p:pic>
        <p:sp>
          <p:nvSpPr>
            <p:cNvPr id="7" name="TextBox 6"/>
            <p:cNvSpPr txBox="1"/>
            <p:nvPr/>
          </p:nvSpPr>
          <p:spPr>
            <a:xfrm>
              <a:off x="1438952" y="3597281"/>
              <a:ext cx="2220542" cy="246221"/>
            </a:xfrm>
            <a:prstGeom prst="rect">
              <a:avLst/>
            </a:prstGeom>
            <a:noFill/>
          </p:spPr>
          <p:txBody>
            <a:bodyPr wrap="none" rtlCol="0">
              <a:spAutoFit/>
            </a:bodyPr>
            <a:lstStyle/>
            <a:p>
              <a:r>
                <a:rPr lang="en-US" sz="1000" dirty="0">
                  <a:solidFill>
                    <a:schemeClr val="bg1">
                      <a:lumMod val="50000"/>
                    </a:schemeClr>
                  </a:solidFill>
                </a:rPr>
                <a:t>[source: http://www.independent.co.uk]</a:t>
              </a:r>
            </a:p>
          </p:txBody>
        </p:sp>
      </p:grpSp>
      <p:grpSp>
        <p:nvGrpSpPr>
          <p:cNvPr id="15" name="Group 14"/>
          <p:cNvGrpSpPr/>
          <p:nvPr/>
        </p:nvGrpSpPr>
        <p:grpSpPr>
          <a:xfrm>
            <a:off x="4484688" y="4199460"/>
            <a:ext cx="4125367" cy="2091839"/>
            <a:chOff x="4223590" y="4810322"/>
            <a:chExt cx="3605274" cy="1828117"/>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5659" y="4810322"/>
              <a:ext cx="3015421" cy="1580016"/>
            </a:xfrm>
            <a:prstGeom prst="rect">
              <a:avLst/>
            </a:prstGeom>
          </p:spPr>
        </p:pic>
        <p:sp>
          <p:nvSpPr>
            <p:cNvPr id="9" name="TextBox 8"/>
            <p:cNvSpPr txBox="1"/>
            <p:nvPr/>
          </p:nvSpPr>
          <p:spPr>
            <a:xfrm>
              <a:off x="4223590" y="6422995"/>
              <a:ext cx="3605274" cy="215444"/>
            </a:xfrm>
            <a:prstGeom prst="rect">
              <a:avLst/>
            </a:prstGeom>
            <a:noFill/>
          </p:spPr>
          <p:txBody>
            <a:bodyPr wrap="none" rtlCol="0">
              <a:spAutoFit/>
            </a:bodyPr>
            <a:lstStyle/>
            <a:p>
              <a:r>
                <a:rPr lang="en-US" sz="800" dirty="0">
                  <a:solidFill>
                    <a:schemeClr val="bg1">
                      <a:lumMod val="50000"/>
                    </a:schemeClr>
                  </a:solidFill>
                </a:rPr>
                <a:t>[source: https://dcadlibrary.wordpress.com/2013/05/20/anatomy-of-a-call-number/]</a:t>
              </a:r>
            </a:p>
          </p:txBody>
        </p:sp>
      </p:grpSp>
      <p:grpSp>
        <p:nvGrpSpPr>
          <p:cNvPr id="14" name="Group 13"/>
          <p:cNvGrpSpPr/>
          <p:nvPr/>
        </p:nvGrpSpPr>
        <p:grpSpPr>
          <a:xfrm>
            <a:off x="720917" y="3924174"/>
            <a:ext cx="3126094" cy="2481679"/>
            <a:chOff x="720917" y="4076580"/>
            <a:chExt cx="3126094" cy="2481679"/>
          </a:xfrm>
        </p:grpSpPr>
        <p:sp>
          <p:nvSpPr>
            <p:cNvPr id="10" name="TextBox 9"/>
            <p:cNvSpPr txBox="1"/>
            <p:nvPr/>
          </p:nvSpPr>
          <p:spPr>
            <a:xfrm>
              <a:off x="720917" y="6219705"/>
              <a:ext cx="3126094" cy="338554"/>
            </a:xfrm>
            <a:prstGeom prst="rect">
              <a:avLst/>
            </a:prstGeom>
            <a:noFill/>
          </p:spPr>
          <p:txBody>
            <a:bodyPr wrap="square" rtlCol="0">
              <a:spAutoFit/>
            </a:bodyPr>
            <a:lstStyle/>
            <a:p>
              <a:r>
                <a:rPr lang="en-US" sz="800" dirty="0">
                  <a:solidFill>
                    <a:schemeClr val="bg1">
                      <a:lumMod val="50000"/>
                    </a:schemeClr>
                  </a:solidFill>
                </a:rPr>
                <a:t>[http://wiki.ubc.ca/images/thumb/d/d2/Book_spines.png/300px-Book_spines.png]</a:t>
              </a:r>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0106" y="4076580"/>
              <a:ext cx="2857500" cy="2143125"/>
            </a:xfrm>
            <a:prstGeom prst="rect">
              <a:avLst/>
            </a:prstGeom>
          </p:spPr>
        </p:pic>
      </p:grpSp>
      <p:sp>
        <p:nvSpPr>
          <p:cNvPr id="17" name="Slide Number Placeholder 34"/>
          <p:cNvSpPr>
            <a:spLocks noGrp="1"/>
          </p:cNvSpPr>
          <p:nvPr>
            <p:ph type="sldNum" sz="quarter" idx="4294967295"/>
          </p:nvPr>
        </p:nvSpPr>
        <p:spPr>
          <a:xfrm>
            <a:off x="6553200" y="6356350"/>
            <a:ext cx="2133600" cy="365125"/>
          </a:xfrm>
          <a:prstGeom prst="rect">
            <a:avLst/>
          </a:prstGeom>
        </p:spPr>
        <p:txBody>
          <a:bodyPr/>
          <a:lstStyle/>
          <a:p>
            <a:pPr>
              <a:defRPr/>
            </a:pPr>
            <a:fld id="{3E9E3E02-5668-3C40-A4ED-C290406CC06C}" type="slidenum">
              <a:rPr lang="en-GB" smtClean="0"/>
              <a:pPr>
                <a:defRPr/>
              </a:pPr>
              <a:t>8</a:t>
            </a:fld>
            <a:r>
              <a:rPr lang="en-GB" dirty="0"/>
              <a:t> </a:t>
            </a:r>
          </a:p>
        </p:txBody>
      </p:sp>
      <p:sp>
        <p:nvSpPr>
          <p:cNvPr id="19" name="Date Placeholder 3"/>
          <p:cNvSpPr>
            <a:spLocks noGrp="1"/>
          </p:cNvSpPr>
          <p:nvPr>
            <p:ph type="dt" sz="half" idx="4294967295"/>
          </p:nvPr>
        </p:nvSpPr>
        <p:spPr>
          <a:xfrm>
            <a:off x="457200" y="6356350"/>
            <a:ext cx="1896946" cy="365125"/>
          </a:xfrm>
          <a:prstGeom prst="rect">
            <a:avLst/>
          </a:prstGeom>
        </p:spPr>
        <p:txBody>
          <a:bodyPr/>
          <a:lstStyle/>
          <a:p>
            <a:r>
              <a:rPr lang="en-US"/>
              <a:t>INTRODUCTION TO ARM</a:t>
            </a:r>
            <a:endParaRPr lang="en-US" dirty="0"/>
          </a:p>
        </p:txBody>
      </p:sp>
      <p:sp>
        <p:nvSpPr>
          <p:cNvPr id="20" name="Footer Placeholder 4"/>
          <p:cNvSpPr>
            <a:spLocks noGrp="1"/>
          </p:cNvSpPr>
          <p:nvPr>
            <p:ph type="ftr" sz="quarter" idx="4294967295"/>
          </p:nvPr>
        </p:nvSpPr>
        <p:spPr>
          <a:xfrm>
            <a:off x="3131868" y="6350605"/>
            <a:ext cx="2895600" cy="365125"/>
          </a:xfrm>
          <a:prstGeom prst="rect">
            <a:avLst/>
          </a:prstGeom>
        </p:spPr>
        <p:txBody>
          <a:bodyPr/>
          <a:lstStyle/>
          <a:p>
            <a:r>
              <a:rPr lang="en-US">
                <a:solidFill>
                  <a:srgbClr val="A8B6C5"/>
                </a:solidFill>
              </a:rPr>
              <a:t>SECTION 5: MEMORY</a:t>
            </a:r>
            <a:endParaRPr lang="en-US" dirty="0">
              <a:solidFill>
                <a:srgbClr val="3F8591"/>
              </a:solidFill>
            </a:endParaRPr>
          </a:p>
        </p:txBody>
      </p:sp>
    </p:spTree>
    <p:extLst>
      <p:ext uri="{BB962C8B-B14F-4D97-AF65-F5344CB8AC3E}">
        <p14:creationId xmlns:p14="http://schemas.microsoft.com/office/powerpoint/2010/main" val="175054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3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3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3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558" y="428096"/>
            <a:ext cx="4400958" cy="3300719"/>
          </a:xfrm>
          <a:prstGeom prst="rect">
            <a:avLst/>
          </a:prstGeom>
        </p:spPr>
      </p:pic>
      <p:sp>
        <p:nvSpPr>
          <p:cNvPr id="11" name="Rounded Rectangle 10"/>
          <p:cNvSpPr/>
          <p:nvPr/>
        </p:nvSpPr>
        <p:spPr>
          <a:xfrm>
            <a:off x="3760789" y="1730097"/>
            <a:ext cx="800100" cy="1596718"/>
          </a:xfrm>
          <a:prstGeom prst="roundRect">
            <a:avLst/>
          </a:prstGeom>
          <a:noFill/>
          <a:ln w="1270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7758" y="4362450"/>
            <a:ext cx="4108450" cy="1835150"/>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558" y="4362450"/>
            <a:ext cx="3505200" cy="1835150"/>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821" y="3446463"/>
            <a:ext cx="2170484" cy="1347800"/>
          </a:xfrm>
          <a:prstGeom prst="rect">
            <a:avLst/>
          </a:prstGeom>
        </p:spPr>
      </p:pic>
      <p:cxnSp>
        <p:nvCxnSpPr>
          <p:cNvPr id="25" name="Straight Arrow Connector 24"/>
          <p:cNvCxnSpPr/>
          <p:nvPr/>
        </p:nvCxnSpPr>
        <p:spPr>
          <a:xfrm>
            <a:off x="4611688" y="1871133"/>
            <a:ext cx="1382712" cy="0"/>
          </a:xfrm>
          <a:prstGeom prst="straightConnector1">
            <a:avLst/>
          </a:prstGeom>
          <a:ln w="1270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6627796" y="2614618"/>
            <a:ext cx="0" cy="1037998"/>
          </a:xfrm>
          <a:prstGeom prst="straightConnector1">
            <a:avLst/>
          </a:prstGeom>
          <a:ln w="1270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07088" y="662520"/>
            <a:ext cx="1782916" cy="1952098"/>
          </a:xfrm>
          <a:prstGeom prst="rect">
            <a:avLst/>
          </a:prstGeom>
        </p:spPr>
      </p:pic>
      <p:sp>
        <p:nvSpPr>
          <p:cNvPr id="15" name="Slide Number Placeholder 34"/>
          <p:cNvSpPr>
            <a:spLocks noGrp="1"/>
          </p:cNvSpPr>
          <p:nvPr>
            <p:ph type="sldNum" sz="quarter" idx="4"/>
          </p:nvPr>
        </p:nvSpPr>
        <p:spPr>
          <a:xfrm>
            <a:off x="6553200" y="6356350"/>
            <a:ext cx="2133600" cy="365125"/>
          </a:xfrm>
        </p:spPr>
        <p:txBody>
          <a:bodyPr/>
          <a:lstStyle/>
          <a:p>
            <a:pPr>
              <a:defRPr/>
            </a:pPr>
            <a:fld id="{3E9E3E02-5668-3C40-A4ED-C290406CC06C}" type="slidenum">
              <a:rPr lang="en-GB" smtClean="0"/>
              <a:pPr>
                <a:defRPr/>
              </a:pPr>
              <a:t>9</a:t>
            </a:fld>
            <a:r>
              <a:rPr lang="en-GB" dirty="0"/>
              <a:t> </a:t>
            </a:r>
          </a:p>
        </p:txBody>
      </p:sp>
      <p:sp>
        <p:nvSpPr>
          <p:cNvPr id="16" name="Date Placeholder 3"/>
          <p:cNvSpPr>
            <a:spLocks noGrp="1"/>
          </p:cNvSpPr>
          <p:nvPr>
            <p:ph type="dt" sz="half" idx="2"/>
          </p:nvPr>
        </p:nvSpPr>
        <p:spPr>
          <a:xfrm>
            <a:off x="457200" y="6356350"/>
            <a:ext cx="1896946" cy="365125"/>
          </a:xfrm>
        </p:spPr>
        <p:txBody>
          <a:bodyPr/>
          <a:lstStyle/>
          <a:p>
            <a:r>
              <a:rPr lang="en-US"/>
              <a:t>INTRODUCTION TO ARM</a:t>
            </a:r>
            <a:endParaRPr lang="en-US" dirty="0"/>
          </a:p>
        </p:txBody>
      </p:sp>
      <p:sp>
        <p:nvSpPr>
          <p:cNvPr id="17" name="Footer Placeholder 4"/>
          <p:cNvSpPr>
            <a:spLocks noGrp="1"/>
          </p:cNvSpPr>
          <p:nvPr>
            <p:ph type="ftr" sz="quarter" idx="3"/>
          </p:nvPr>
        </p:nvSpPr>
        <p:spPr>
          <a:xfrm>
            <a:off x="3131868" y="6350605"/>
            <a:ext cx="2895600" cy="365125"/>
          </a:xfrm>
        </p:spPr>
        <p:txBody>
          <a:bodyPr/>
          <a:lstStyle/>
          <a:p>
            <a:r>
              <a:rPr lang="en-US">
                <a:solidFill>
                  <a:srgbClr val="A8B6C5"/>
                </a:solidFill>
              </a:rPr>
              <a:t>SECTION 5: MEMORY</a:t>
            </a:r>
            <a:endParaRPr lang="en-US" dirty="0">
              <a:solidFill>
                <a:srgbClr val="3F8591"/>
              </a:solidFill>
            </a:endParaRPr>
          </a:p>
        </p:txBody>
      </p:sp>
    </p:spTree>
    <p:extLst>
      <p:ext uri="{BB962C8B-B14F-4D97-AF65-F5344CB8AC3E}">
        <p14:creationId xmlns:p14="http://schemas.microsoft.com/office/powerpoint/2010/main" val="125573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62773</TotalTime>
  <Words>1809</Words>
  <Application>Microsoft Macintosh PowerPoint</Application>
  <PresentationFormat>On-screen Show (4:3)</PresentationFormat>
  <Paragraphs>371</Paragraphs>
  <Slides>41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Comic Sans MS</vt:lpstr>
      <vt:lpstr>Consolas</vt:lpstr>
      <vt:lpstr>Times New Roman</vt:lpstr>
      <vt:lpstr>Office Theme</vt:lpstr>
      <vt:lpstr>CPEN 211: Introduction to Microcomputers  Lab 5 Introduction</vt:lpstr>
      <vt:lpstr>General Advice for Lab 5</vt:lpstr>
      <vt:lpstr>PowerPoint Presentation</vt:lpstr>
      <vt:lpstr>Example (Lab 5)</vt:lpstr>
      <vt:lpstr>Suppose: g = 5, h = 7, i = 10, j = 2</vt:lpstr>
      <vt:lpstr>Register with Load Enable</vt:lpstr>
      <vt:lpstr>Register with Load Enable</vt:lpstr>
      <vt:lpstr>Remembering More Than One Thing…</vt:lpstr>
      <vt:lpstr>PowerPoint Presentation</vt:lpstr>
      <vt:lpstr>Memory has locations and things stored in those locations;  locations are numbers; things are numbers.</vt:lpstr>
      <vt:lpstr>Memory</vt:lpstr>
      <vt:lpstr>Register File</vt:lpstr>
      <vt:lpstr>Register File</vt:lpstr>
      <vt:lpstr>Register File</vt:lpstr>
      <vt:lpstr>Register File</vt:lpstr>
      <vt:lpstr>Register File</vt:lpstr>
      <vt:lpstr>Register File</vt:lpstr>
      <vt:lpstr>Register File</vt:lpstr>
      <vt:lpstr>Example: Writing 5 into R0</vt:lpstr>
      <vt:lpstr>Example: Writing 7 into R1</vt:lpstr>
      <vt:lpstr>Register File: Reading R0</vt:lpstr>
      <vt:lpstr>Why only 8 Registers?</vt:lpstr>
      <vt:lpstr>Example w/ Registers</vt:lpstr>
      <vt:lpstr>Simple RISC Machine Datapath</vt:lpstr>
      <vt:lpstr>Datapath Control Inputs</vt:lpstr>
      <vt:lpstr>PowerPoint Presentation</vt:lpstr>
      <vt:lpstr>PowerPoint Presentation</vt:lpstr>
      <vt:lpstr>PowerPoint Presentation</vt:lpstr>
      <vt:lpstr>Addition/Subtraction in Verilog</vt:lpstr>
      <vt:lpstr>PowerPoint Presentation</vt:lpstr>
      <vt:lpstr>How to shift?</vt:lpstr>
      <vt:lpstr>Datapath Operation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British Columbia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EECE 259: Introduction to Microcomputers  Slide Set 4:  Combinational logic in VHDL Combinational Logic Building Blocks</dc:title>
  <dc:creator>Tor M. Aamodt</dc:creator>
  <cp:lastModifiedBy>Tor Aamodt</cp:lastModifiedBy>
  <cp:revision>516</cp:revision>
  <dcterms:created xsi:type="dcterms:W3CDTF">2014-08-25T09:22:09Z</dcterms:created>
  <dcterms:modified xsi:type="dcterms:W3CDTF">2020-10-08T21:43:56Z</dcterms:modified>
</cp:coreProperties>
</file>