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8" r:id="rId2"/>
    <p:sldId id="259" r:id="rId3"/>
    <p:sldId id="438" r:id="rId4"/>
    <p:sldId id="436" r:id="rId5"/>
    <p:sldId id="437" r:id="rId6"/>
    <p:sldId id="433" r:id="rId7"/>
    <p:sldId id="439" r:id="rId8"/>
    <p:sldId id="260" r:id="rId9"/>
    <p:sldId id="441" r:id="rId10"/>
    <p:sldId id="440" r:id="rId11"/>
    <p:sldId id="442" r:id="rId12"/>
    <p:sldId id="443" r:id="rId13"/>
    <p:sldId id="444" r:id="rId14"/>
    <p:sldId id="445" r:id="rId15"/>
    <p:sldId id="446" r:id="rId16"/>
    <p:sldId id="447" r:id="rId17"/>
    <p:sldId id="44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66" autoAdjust="0"/>
    <p:restoredTop sz="94363" autoAdjust="0"/>
  </p:normalViewPr>
  <p:slideViewPr>
    <p:cSldViewPr snapToObjects="1">
      <p:cViewPr varScale="1">
        <p:scale>
          <a:sx n="99" d="100"/>
          <a:sy n="99" d="100"/>
        </p:scale>
        <p:origin x="10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74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63D24-8326-C040-B625-797DC9696D32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88F39-EDB3-A846-9258-F4DE45E1A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98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CC211-E0E6-FC4D-90D1-B1982944D2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13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7685-DE76-804A-A646-C5031D0FC8FD}" type="datetime1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2005-2012 W. J. Dally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3CE0-6AD6-9341-94B4-AE3105F642F0}" type="datetime1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2005-2012 W. J. Dally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CC44-3FC7-E64D-8EC4-88403EEBD08D}" type="datetime1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2005-2012 W. J. Dally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7A86-2984-8643-80F9-383E266D3369}" type="datetime1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2005-2012 W. J. Dally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8729-D3B6-C24D-BAD8-80235D95A73F}" type="datetime1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2005-2012 W. J. Dally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0296-5132-A843-B2DC-C245F57ACECF}" type="datetime1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2005-2012 W. J. Dally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B149-5B4B-E44C-9164-DDB396828EC5}" type="datetime1">
              <a:rPr lang="en-US" smtClean="0"/>
              <a:t>10/17/19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2005-2012 W. J. Dally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DBB9-CD24-2245-9C64-2F2DA98B0BEE}" type="datetime1">
              <a:rPr lang="en-US" smtClean="0"/>
              <a:t>10/17/19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2005-2012 W. J. Dally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2D90-2B9C-0549-BE54-0CDFA6731A59}" type="datetime1">
              <a:rPr lang="en-US" smtClean="0"/>
              <a:t>10/17/19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2005-2012 W. J. Dally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3B57-4CB4-0D4B-B2DD-990013EE6CBD}" type="datetime1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2005-2012 W. J. Dally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3B50-1771-E844-8DEB-099A6C782431}" type="datetime1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2005-2012 W. J. Dally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0E2A9-2FFE-254B-A65F-32A6DCB4BE6B}" type="datetime1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(c) 2005-2012 W. J. Dally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8F53A-C161-3D49-96E1-2DF0E970DA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FF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66800"/>
            <a:ext cx="7772400" cy="35814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CPEN 211: Introduction to Microcomputers</a:t>
            </a:r>
            <a:br>
              <a:rPr lang="en-US" sz="2800" dirty="0">
                <a:solidFill>
                  <a:srgbClr val="FFFF00"/>
                </a:solidFill>
              </a:rPr>
            </a:br>
            <a:br>
              <a:rPr lang="en-US" sz="2800" dirty="0">
                <a:solidFill>
                  <a:srgbClr val="FFFF00"/>
                </a:solidFill>
              </a:rPr>
            </a:br>
            <a:r>
              <a:rPr lang="en-US" sz="3600" dirty="0">
                <a:solidFill>
                  <a:srgbClr val="FFFF00"/>
                </a:solidFill>
              </a:rPr>
              <a:t>Lab 6 Introduction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44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Prof. Tor </a:t>
            </a:r>
            <a:r>
              <a:rPr lang="en-US" dirty="0" err="1">
                <a:solidFill>
                  <a:srgbClr val="FFFF00"/>
                </a:solidFill>
              </a:rPr>
              <a:t>Aamodt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2B27-AAD4-ED42-BE66-B34B6609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7494"/>
          </a:xfrm>
        </p:spPr>
        <p:txBody>
          <a:bodyPr/>
          <a:lstStyle/>
          <a:p>
            <a:r>
              <a:rPr lang="en-US" dirty="0"/>
              <a:t>More than one instruction?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EF6D4-D022-3F4A-9587-B9BB7B717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03" y="838200"/>
            <a:ext cx="8651397" cy="1371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Adding “Instruction Register” enables support for </a:t>
            </a:r>
            <a:r>
              <a:rPr lang="en-US" sz="2400" dirty="0">
                <a:solidFill>
                  <a:srgbClr val="0000FF"/>
                </a:solidFill>
              </a:rPr>
              <a:t>ADD Rd, Rn, Rm </a:t>
            </a:r>
          </a:p>
          <a:p>
            <a:r>
              <a:rPr lang="en-US" sz="2400" dirty="0"/>
              <a:t>Rm and Rn indicate which two of the eight registers in ”</a:t>
            </a:r>
            <a:r>
              <a:rPr lang="en-US" sz="2400" dirty="0" err="1"/>
              <a:t>regfile</a:t>
            </a:r>
            <a:r>
              <a:rPr lang="en-US" sz="2400" dirty="0"/>
              <a:t>” should be added together</a:t>
            </a:r>
          </a:p>
          <a:p>
            <a:r>
              <a:rPr lang="en-US" sz="2400" dirty="0"/>
              <a:t>Rd is the register  in “</a:t>
            </a:r>
            <a:r>
              <a:rPr lang="en-US" sz="2400" dirty="0" err="1"/>
              <a:t>regfile</a:t>
            </a:r>
            <a:r>
              <a:rPr lang="en-US" sz="2400" dirty="0"/>
              <a:t>” where we will put the result into.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030E7-F425-2A4E-B922-D654BDE4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865E8-1ECE-DC41-9114-E471C6417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14" y="2209800"/>
            <a:ext cx="695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52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1E32-FB61-D541-8DBA-8CF27A781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4642"/>
            <a:ext cx="8229600" cy="823558"/>
          </a:xfrm>
        </p:spPr>
        <p:txBody>
          <a:bodyPr/>
          <a:lstStyle/>
          <a:p>
            <a:r>
              <a:rPr lang="en-US" dirty="0"/>
              <a:t>Two instructions…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01A71-811D-A24A-B5AD-660B0A8F7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685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Use “Opcode” to enable “MOV Rn,#&lt;im8&gt;” and  ADD “Rd, Rn, Rm”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D8D13-871B-B043-9D33-61285E1C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054BE8-1E96-E349-879B-36F57EFE3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58" y="1676400"/>
            <a:ext cx="6705600" cy="478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26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8E02A-0B71-0040-A02C-26F68DC3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6: Design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8ABAB-9A41-434D-A4D7-DD6DE109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18" y="1616181"/>
            <a:ext cx="8229600" cy="685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Design state machine to support following instructions…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D2717-EA89-B24B-931A-34BE02CD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CD7BE6-3F72-FD40-91EC-6655B89F3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18" y="2820697"/>
            <a:ext cx="8534400" cy="301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66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7375-CBF1-174B-ABDE-7179FE99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used in prior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8F207-71C5-1C47-B448-AE8A20B0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C811F9-FF03-5E44-A128-7A9A694E5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144000" cy="386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65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95E3-1228-C240-8BF4-9971A17C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5265"/>
            <a:ext cx="8229600" cy="1143000"/>
          </a:xfrm>
        </p:spPr>
        <p:txBody>
          <a:bodyPr/>
          <a:lstStyle/>
          <a:p>
            <a:r>
              <a:rPr lang="en-US" dirty="0"/>
              <a:t>Lab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AC93D-A65C-D746-A20A-6C41ACC39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99835"/>
            <a:ext cx="8229600" cy="91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Datapath changes…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F10A0-36C0-6146-B862-56AD881B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C1576A-0F11-5B45-8C7B-616C37CEA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8800"/>
            <a:ext cx="5486400" cy="2171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8AAF6F-9F6A-AE41-88E3-E2F33296B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4290208"/>
            <a:ext cx="45720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43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F8F2-CFAC-474C-B569-7EC2D002B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Instruction Decoder and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80BDF-9824-EC4E-821D-CA6E700F9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077200" cy="1371600"/>
          </a:xfrm>
        </p:spPr>
        <p:txBody>
          <a:bodyPr>
            <a:normAutofit/>
          </a:bodyPr>
          <a:lstStyle/>
          <a:p>
            <a:r>
              <a:rPr lang="en-US" sz="1800" dirty="0"/>
              <a:t>FSM requires both opcode and op as inputs.</a:t>
            </a:r>
          </a:p>
          <a:p>
            <a:r>
              <a:rPr lang="en-US" sz="1800" dirty="0"/>
              <a:t>Instruction decoder in Figure 8 is a suggestion (could be made part of FSM).</a:t>
            </a:r>
          </a:p>
          <a:p>
            <a:r>
              <a:rPr lang="en-US" sz="1800" dirty="0"/>
              <a:t>Input from FSM to Decoder is </a:t>
            </a:r>
            <a:r>
              <a:rPr lang="en-US" sz="1800" dirty="0" err="1"/>
              <a:t>nsel</a:t>
            </a:r>
            <a:r>
              <a:rPr lang="en-US" sz="1800" dirty="0"/>
              <a:t>, but FSM can also send other outputs besides “</a:t>
            </a:r>
            <a:r>
              <a:rPr lang="en-US" sz="1800" dirty="0" err="1"/>
              <a:t>nsel</a:t>
            </a:r>
            <a:r>
              <a:rPr lang="en-US" sz="1800" dirty="0"/>
              <a:t>” to </a:t>
            </a:r>
            <a:r>
              <a:rPr lang="en-US" sz="1800" dirty="0" err="1"/>
              <a:t>datapath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7E69B-7F73-5549-A5C0-9B280310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6F728A-7995-6C46-A5ED-7A7AD4648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82241"/>
            <a:ext cx="6248400" cy="432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25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5278-3D5D-6446-A904-24D8C82B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395"/>
            <a:ext cx="8229600" cy="952832"/>
          </a:xfrm>
        </p:spPr>
        <p:txBody>
          <a:bodyPr/>
          <a:lstStyle/>
          <a:p>
            <a:r>
              <a:rPr lang="en-US" dirty="0"/>
              <a:t>Instruction 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E5F91-1107-A941-8498-CBF479B17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237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Just a suggestion…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F90A0-FD9F-A54D-916E-291EAF38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940884-86C7-424B-BC69-35A94B13E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83431"/>
            <a:ext cx="6934200" cy="437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26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343C-8FF6-804E-AE4C-115A2E3E8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Autograder</a:t>
            </a:r>
            <a:r>
              <a:rPr lang="en-US" dirty="0"/>
              <a:t> checker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438D3-6C76-6F45-A3CB-C42BBBF1B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3038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Reminder: Simulate lab6_autograder_check.v in </a:t>
            </a:r>
            <a:r>
              <a:rPr lang="en-US" dirty="0" err="1"/>
              <a:t>ModelSim</a:t>
            </a:r>
            <a:r>
              <a:rPr lang="en-US" dirty="0"/>
              <a:t> to make sure your Verilog is compatible with the </a:t>
            </a:r>
            <a:r>
              <a:rPr lang="en-US" dirty="0" err="1"/>
              <a:t>autograder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1116D-FF3D-0F4D-BB9D-72DDD07C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52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1D05-EB75-9841-B3C2-DF3EF1DC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Instruction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5CE34-1178-544F-8715-ED88B67B8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Lab 5 you built a </a:t>
            </a:r>
            <a:r>
              <a:rPr lang="en-US" dirty="0" err="1"/>
              <a:t>datapath</a:t>
            </a:r>
            <a:r>
              <a:rPr lang="en-US" dirty="0"/>
              <a:t> for a computer…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61813-0FD9-D046-9E4E-98D69B1C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CD63DB98-E843-5A41-B525-CDAB82AA29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799028"/>
              </p:ext>
            </p:extLst>
          </p:nvPr>
        </p:nvGraphicFramePr>
        <p:xfrm>
          <a:off x="1077238" y="2743200"/>
          <a:ext cx="3505200" cy="322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Visio" r:id="rId3" imgW="2407539" imgH="2217420" progId="Visio.Drawing.11">
                  <p:embed/>
                </p:oleObj>
              </mc:Choice>
              <mc:Fallback>
                <p:oleObj name="Visio" r:id="rId3" imgW="2407539" imgH="2217420" progId="Visio.Drawing.11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238" y="2743200"/>
                        <a:ext cx="3505200" cy="322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BC0647B-AD81-9041-A5EB-60951E299E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590800"/>
            <a:ext cx="5413013" cy="389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5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" y="1216152"/>
            <a:ext cx="8158379" cy="510235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905000" y="2885420"/>
            <a:ext cx="7620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41221" y="262381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81600" y="1981200"/>
            <a:ext cx="0" cy="248816"/>
          </a:xfrm>
          <a:prstGeom prst="straightConnector1">
            <a:avLst/>
          </a:prstGeom>
          <a:ln w="47625">
            <a:solidFill>
              <a:srgbClr val="FF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29339" y="22635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810000" y="1981200"/>
            <a:ext cx="1371600" cy="0"/>
          </a:xfrm>
          <a:prstGeom prst="line">
            <a:avLst/>
          </a:prstGeom>
          <a:ln w="47625">
            <a:solidFill>
              <a:srgbClr val="FF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80877" y="139642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13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267200" y="2329190"/>
            <a:ext cx="6858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29555" y="0"/>
            <a:ext cx="49293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Suppose we want to add the value in </a:t>
            </a:r>
          </a:p>
          <a:p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R3 to the value in R5, and store the </a:t>
            </a:r>
          </a:p>
          <a:p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result in R2 (“</a:t>
            </a:r>
            <a:r>
              <a:rPr lang="en-US" sz="2400" dirty="0">
                <a:solidFill>
                  <a:srgbClr val="0000FF"/>
                </a:solidFill>
              </a:rPr>
              <a:t>ADD R2, R5, R3”)</a:t>
            </a:r>
            <a:endParaRPr lang="en-US" altLang="en-US" sz="2400" dirty="0">
              <a:solidFill>
                <a:srgbClr val="0000FF"/>
              </a:solidFill>
              <a:cs typeface="Comic Sans MS" panose="030F0702030302020204" pitchFamily="66" charset="0"/>
            </a:endParaRPr>
          </a:p>
          <a:p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8200" y="3583127"/>
            <a:ext cx="3170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cs typeface="Comic Sans MS" panose="030F0702030302020204" pitchFamily="66" charset="0"/>
              </a:rPr>
              <a:t>Cycle 1:  </a:t>
            </a:r>
            <a:r>
              <a:rPr lang="en-US" altLang="en-US" dirty="0" err="1">
                <a:solidFill>
                  <a:srgbClr val="0000FF"/>
                </a:solidFill>
                <a:cs typeface="Comic Sans MS" panose="030F0702030302020204" pitchFamily="66" charset="0"/>
              </a:rPr>
              <a:t>readnum</a:t>
            </a:r>
            <a:r>
              <a:rPr lang="en-US" altLang="en-US" dirty="0">
                <a:solidFill>
                  <a:srgbClr val="0000FF"/>
                </a:solidFill>
                <a:cs typeface="Comic Sans MS" panose="030F0702030302020204" pitchFamily="66" charset="0"/>
              </a:rPr>
              <a:t>=5, </a:t>
            </a:r>
            <a:r>
              <a:rPr lang="en-US" altLang="en-US" dirty="0" err="1">
                <a:solidFill>
                  <a:srgbClr val="0000FF"/>
                </a:solidFill>
                <a:cs typeface="Comic Sans MS" panose="030F0702030302020204" pitchFamily="66" charset="0"/>
              </a:rPr>
              <a:t>loada</a:t>
            </a:r>
            <a:r>
              <a:rPr lang="en-US" altLang="en-US" dirty="0">
                <a:solidFill>
                  <a:srgbClr val="0000FF"/>
                </a:solidFill>
                <a:cs typeface="Comic Sans MS" panose="030F0702030302020204" pitchFamily="66" charset="0"/>
              </a:rPr>
              <a:t>=1</a:t>
            </a:r>
          </a:p>
          <a:p>
            <a:r>
              <a:rPr lang="en-US" altLang="en-US" dirty="0">
                <a:solidFill>
                  <a:srgbClr val="0000FF"/>
                </a:solidFill>
                <a:cs typeface="Comic Sans MS" panose="030F0702030302020204" pitchFamily="66" charset="0"/>
              </a:rPr>
              <a:t>Value in Register 5 is stored in 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DCCA65-92C9-9349-9C3B-0F900E840146}"/>
              </a:ext>
            </a:extLst>
          </p:cNvPr>
          <p:cNvSpPr txBox="1"/>
          <p:nvPr/>
        </p:nvSpPr>
        <p:spPr>
          <a:xfrm>
            <a:off x="3132" y="10180"/>
            <a:ext cx="2928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Recall from Lab 5…</a:t>
            </a:r>
          </a:p>
        </p:txBody>
      </p:sp>
    </p:spTree>
    <p:extLst>
      <p:ext uri="{BB962C8B-B14F-4D97-AF65-F5344CB8AC3E}">
        <p14:creationId xmlns:p14="http://schemas.microsoft.com/office/powerpoint/2010/main" val="80939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" y="1216152"/>
            <a:ext cx="8158379" cy="510235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905000" y="2971800"/>
            <a:ext cx="7620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41221" y="262381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248400" y="1981200"/>
            <a:ext cx="0" cy="248816"/>
          </a:xfrm>
          <a:prstGeom prst="straightConnector1">
            <a:avLst/>
          </a:prstGeom>
          <a:ln w="47625">
            <a:solidFill>
              <a:srgbClr val="FF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00926" y="20675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810000" y="1981200"/>
            <a:ext cx="2438400" cy="0"/>
          </a:xfrm>
          <a:prstGeom prst="line">
            <a:avLst/>
          </a:prstGeom>
          <a:ln w="47625">
            <a:solidFill>
              <a:srgbClr val="FF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46230" y="139642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42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553200" y="2286000"/>
            <a:ext cx="9144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29555" y="0"/>
            <a:ext cx="49293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Suppose we want to add the value in </a:t>
            </a:r>
          </a:p>
          <a:p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R3 to the value in R5, and store the </a:t>
            </a:r>
          </a:p>
          <a:p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result in R2 (“</a:t>
            </a:r>
            <a:r>
              <a:rPr lang="en-US" sz="2400" dirty="0">
                <a:solidFill>
                  <a:srgbClr val="0000FF"/>
                </a:solidFill>
              </a:rPr>
              <a:t>ADD R2, R5, R3”)</a:t>
            </a:r>
            <a:endParaRPr lang="en-US" altLang="en-US" sz="2400" dirty="0">
              <a:solidFill>
                <a:srgbClr val="0000FF"/>
              </a:solidFill>
              <a:cs typeface="Comic Sans MS" panose="030F0702030302020204" pitchFamily="66" charset="0"/>
            </a:endParaRPr>
          </a:p>
          <a:p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20603-CFFF-2940-9F36-15A5E29B1B42}"/>
              </a:ext>
            </a:extLst>
          </p:cNvPr>
          <p:cNvSpPr txBox="1"/>
          <p:nvPr/>
        </p:nvSpPr>
        <p:spPr>
          <a:xfrm>
            <a:off x="838200" y="4234979"/>
            <a:ext cx="3162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Cycle 2: 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readnum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=3,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loadb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=1</a:t>
            </a:r>
          </a:p>
          <a:p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Value in Register 3 is stored in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0ED4AA-C359-C143-82DC-BA79F5AED9B8}"/>
              </a:ext>
            </a:extLst>
          </p:cNvPr>
          <p:cNvSpPr txBox="1"/>
          <p:nvPr/>
        </p:nvSpPr>
        <p:spPr>
          <a:xfrm>
            <a:off x="838200" y="3583127"/>
            <a:ext cx="3170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cs typeface="Comic Sans MS" panose="030F0702030302020204" pitchFamily="66" charset="0"/>
              </a:rPr>
              <a:t>Cycle 1:  </a:t>
            </a:r>
            <a:r>
              <a:rPr lang="en-US" altLang="en-US" dirty="0" err="1">
                <a:solidFill>
                  <a:srgbClr val="0000FF"/>
                </a:solidFill>
                <a:cs typeface="Comic Sans MS" panose="030F0702030302020204" pitchFamily="66" charset="0"/>
              </a:rPr>
              <a:t>readnum</a:t>
            </a:r>
            <a:r>
              <a:rPr lang="en-US" altLang="en-US" dirty="0">
                <a:solidFill>
                  <a:srgbClr val="0000FF"/>
                </a:solidFill>
                <a:cs typeface="Comic Sans MS" panose="030F0702030302020204" pitchFamily="66" charset="0"/>
              </a:rPr>
              <a:t>=5, </a:t>
            </a:r>
            <a:r>
              <a:rPr lang="en-US" altLang="en-US" dirty="0" err="1">
                <a:solidFill>
                  <a:srgbClr val="0000FF"/>
                </a:solidFill>
                <a:cs typeface="Comic Sans MS" panose="030F0702030302020204" pitchFamily="66" charset="0"/>
              </a:rPr>
              <a:t>loada</a:t>
            </a:r>
            <a:r>
              <a:rPr lang="en-US" altLang="en-US" dirty="0">
                <a:solidFill>
                  <a:srgbClr val="0000FF"/>
                </a:solidFill>
                <a:cs typeface="Comic Sans MS" panose="030F0702030302020204" pitchFamily="66" charset="0"/>
              </a:rPr>
              <a:t>=1</a:t>
            </a:r>
          </a:p>
          <a:p>
            <a:r>
              <a:rPr lang="en-US" altLang="en-US" dirty="0">
                <a:solidFill>
                  <a:srgbClr val="0000FF"/>
                </a:solidFill>
                <a:cs typeface="Comic Sans MS" panose="030F0702030302020204" pitchFamily="66" charset="0"/>
              </a:rPr>
              <a:t>Value in Register 5 is stored in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443C9-2C17-B24C-BC3F-DD7A74757945}"/>
              </a:ext>
            </a:extLst>
          </p:cNvPr>
          <p:cNvSpPr txBox="1"/>
          <p:nvPr/>
        </p:nvSpPr>
        <p:spPr>
          <a:xfrm>
            <a:off x="3132" y="10180"/>
            <a:ext cx="2928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Recall from Lab 5…</a:t>
            </a:r>
          </a:p>
        </p:txBody>
      </p:sp>
    </p:spTree>
    <p:extLst>
      <p:ext uri="{BB962C8B-B14F-4D97-AF65-F5344CB8AC3E}">
        <p14:creationId xmlns:p14="http://schemas.microsoft.com/office/powerpoint/2010/main" val="10875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" y="1216152"/>
            <a:ext cx="8158379" cy="510235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038600" y="3733800"/>
            <a:ext cx="7620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12616" y="378604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00926" y="2590800"/>
            <a:ext cx="1011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2’b00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553200" y="2885420"/>
            <a:ext cx="9144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610326" y="3767686"/>
            <a:ext cx="9906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36693" y="35060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19600" y="4648200"/>
            <a:ext cx="9144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77951" y="4621380"/>
            <a:ext cx="1011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2’b00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724400" y="5715000"/>
            <a:ext cx="7620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04128" y="543181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181600" y="2499402"/>
            <a:ext cx="0" cy="1234398"/>
          </a:xfrm>
          <a:prstGeom prst="straightConnector1">
            <a:avLst/>
          </a:prstGeom>
          <a:ln w="47625">
            <a:solidFill>
              <a:srgbClr val="FF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039880" y="3678874"/>
            <a:ext cx="141720" cy="271520"/>
          </a:xfrm>
          <a:prstGeom prst="straightConnector1">
            <a:avLst/>
          </a:prstGeom>
          <a:ln w="47625">
            <a:solidFill>
              <a:srgbClr val="FF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039879" y="3950394"/>
            <a:ext cx="1" cy="256045"/>
          </a:xfrm>
          <a:prstGeom prst="straightConnector1">
            <a:avLst/>
          </a:prstGeom>
          <a:ln w="47625">
            <a:solidFill>
              <a:srgbClr val="FF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005668" y="4141503"/>
            <a:ext cx="480732" cy="49497"/>
          </a:xfrm>
          <a:prstGeom prst="straightConnector1">
            <a:avLst/>
          </a:prstGeom>
          <a:ln w="47625">
            <a:solidFill>
              <a:srgbClr val="FF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470849" y="4141504"/>
            <a:ext cx="0" cy="506696"/>
          </a:xfrm>
          <a:prstGeom prst="straightConnector1">
            <a:avLst/>
          </a:prstGeom>
          <a:ln w="47625">
            <a:solidFill>
              <a:srgbClr val="FF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019800" y="4141504"/>
            <a:ext cx="0" cy="506696"/>
          </a:xfrm>
          <a:prstGeom prst="straightConnector1">
            <a:avLst/>
          </a:prstGeom>
          <a:ln w="47625">
            <a:solidFill>
              <a:srgbClr val="FF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055919" y="4141503"/>
            <a:ext cx="268681" cy="12795"/>
          </a:xfrm>
          <a:prstGeom prst="straightConnector1">
            <a:avLst/>
          </a:prstGeom>
          <a:ln w="47625">
            <a:solidFill>
              <a:srgbClr val="FF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324600" y="2496821"/>
            <a:ext cx="0" cy="1234398"/>
          </a:xfrm>
          <a:prstGeom prst="straightConnector1">
            <a:avLst/>
          </a:prstGeom>
          <a:ln w="47625">
            <a:solidFill>
              <a:srgbClr val="FF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289777" y="3695531"/>
            <a:ext cx="118189" cy="238205"/>
          </a:xfrm>
          <a:prstGeom prst="straightConnector1">
            <a:avLst/>
          </a:prstGeom>
          <a:ln w="47625">
            <a:solidFill>
              <a:srgbClr val="FF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367937" y="3934955"/>
            <a:ext cx="1" cy="256045"/>
          </a:xfrm>
          <a:prstGeom prst="straightConnector1">
            <a:avLst/>
          </a:prstGeom>
          <a:ln w="47625">
            <a:solidFill>
              <a:srgbClr val="FF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544194" y="2437848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614314" y="2412569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42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715000" y="4913272"/>
            <a:ext cx="0" cy="780150"/>
          </a:xfrm>
          <a:prstGeom prst="straightConnector1">
            <a:avLst/>
          </a:prstGeom>
          <a:ln w="47625">
            <a:solidFill>
              <a:srgbClr val="FF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61153" y="495300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55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129555" y="0"/>
            <a:ext cx="49293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Suppose we want to add the value in </a:t>
            </a:r>
          </a:p>
          <a:p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R3 to the value in R5, and store the </a:t>
            </a:r>
          </a:p>
          <a:p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result in R2 (“</a:t>
            </a:r>
            <a:r>
              <a:rPr lang="en-US" sz="2400" dirty="0">
                <a:solidFill>
                  <a:srgbClr val="0000FF"/>
                </a:solidFill>
              </a:rPr>
              <a:t>ADD R2, R5, R3”)</a:t>
            </a:r>
            <a:endParaRPr lang="en-US" altLang="en-US" sz="2400" dirty="0">
              <a:solidFill>
                <a:srgbClr val="0000FF"/>
              </a:solidFill>
              <a:cs typeface="Comic Sans MS" panose="030F0702030302020204" pitchFamily="66" charset="0"/>
            </a:endParaRPr>
          </a:p>
          <a:p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51777" y="4813587"/>
            <a:ext cx="3208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cs typeface="Comic Sans MS" panose="030F0702030302020204" pitchFamily="66" charset="0"/>
              </a:rPr>
              <a:t>Cycle 3:  shift=00, </a:t>
            </a:r>
            <a:r>
              <a:rPr lang="en-US" altLang="en-US" dirty="0" err="1">
                <a:solidFill>
                  <a:srgbClr val="0000FF"/>
                </a:solidFill>
                <a:cs typeface="Comic Sans MS" panose="030F0702030302020204" pitchFamily="66" charset="0"/>
              </a:rPr>
              <a:t>asel</a:t>
            </a:r>
            <a:r>
              <a:rPr lang="en-US" altLang="en-US" dirty="0">
                <a:solidFill>
                  <a:srgbClr val="0000FF"/>
                </a:solidFill>
                <a:cs typeface="Comic Sans MS" panose="030F0702030302020204" pitchFamily="66" charset="0"/>
              </a:rPr>
              <a:t>=0, </a:t>
            </a:r>
            <a:r>
              <a:rPr lang="en-US" altLang="en-US" dirty="0" err="1">
                <a:solidFill>
                  <a:srgbClr val="0000FF"/>
                </a:solidFill>
                <a:cs typeface="Comic Sans MS" panose="030F0702030302020204" pitchFamily="66" charset="0"/>
              </a:rPr>
              <a:t>bsel</a:t>
            </a:r>
            <a:r>
              <a:rPr lang="en-US" altLang="en-US" dirty="0">
                <a:solidFill>
                  <a:srgbClr val="0000FF"/>
                </a:solidFill>
                <a:cs typeface="Comic Sans MS" panose="030F0702030302020204" pitchFamily="66" charset="0"/>
              </a:rPr>
              <a:t>=0</a:t>
            </a:r>
          </a:p>
          <a:p>
            <a:r>
              <a:rPr lang="en-US" altLang="en-US" dirty="0" err="1">
                <a:solidFill>
                  <a:srgbClr val="0000FF"/>
                </a:solidFill>
                <a:cs typeface="Comic Sans MS" panose="030F0702030302020204" pitchFamily="66" charset="0"/>
              </a:rPr>
              <a:t>ALUop</a:t>
            </a:r>
            <a:r>
              <a:rPr lang="en-US" altLang="en-US" dirty="0">
                <a:solidFill>
                  <a:srgbClr val="0000FF"/>
                </a:solidFill>
                <a:cs typeface="Comic Sans MS" panose="030F0702030302020204" pitchFamily="66" charset="0"/>
              </a:rPr>
              <a:t>=00, </a:t>
            </a:r>
            <a:r>
              <a:rPr lang="en-US" altLang="en-US" dirty="0" err="1">
                <a:solidFill>
                  <a:srgbClr val="0000FF"/>
                </a:solidFill>
                <a:cs typeface="Comic Sans MS" panose="030F0702030302020204" pitchFamily="66" charset="0"/>
              </a:rPr>
              <a:t>loadc</a:t>
            </a:r>
            <a:r>
              <a:rPr lang="en-US" altLang="en-US" dirty="0">
                <a:solidFill>
                  <a:srgbClr val="0000FF"/>
                </a:solidFill>
                <a:cs typeface="Comic Sans MS" panose="030F0702030302020204" pitchFamily="66" charset="0"/>
              </a:rPr>
              <a:t>=1</a:t>
            </a:r>
          </a:p>
          <a:p>
            <a:r>
              <a:rPr lang="en-US" altLang="en-US" dirty="0">
                <a:solidFill>
                  <a:srgbClr val="0000FF"/>
                </a:solidFill>
                <a:cs typeface="Comic Sans MS" panose="030F0702030302020204" pitchFamily="66" charset="0"/>
              </a:rPr>
              <a:t>Sum of R3 and R5 loaded in 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5</a:t>
            </a:fld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F52E33-0ED1-C449-B0AB-8AD25462A6B9}"/>
              </a:ext>
            </a:extLst>
          </p:cNvPr>
          <p:cNvSpPr txBox="1"/>
          <p:nvPr/>
        </p:nvSpPr>
        <p:spPr>
          <a:xfrm>
            <a:off x="838200" y="4234979"/>
            <a:ext cx="3162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cs typeface="Comic Sans MS" panose="030F0702030302020204" pitchFamily="66" charset="0"/>
              </a:rPr>
              <a:t>Cycle 2:  </a:t>
            </a:r>
            <a:r>
              <a:rPr lang="en-US" altLang="en-US" dirty="0" err="1">
                <a:solidFill>
                  <a:srgbClr val="002060"/>
                </a:solidFill>
                <a:cs typeface="Comic Sans MS" panose="030F0702030302020204" pitchFamily="66" charset="0"/>
              </a:rPr>
              <a:t>readnum</a:t>
            </a:r>
            <a:r>
              <a:rPr lang="en-US" altLang="en-US" dirty="0">
                <a:solidFill>
                  <a:srgbClr val="002060"/>
                </a:solidFill>
                <a:cs typeface="Comic Sans MS" panose="030F0702030302020204" pitchFamily="66" charset="0"/>
              </a:rPr>
              <a:t>=3, </a:t>
            </a:r>
            <a:r>
              <a:rPr lang="en-US" altLang="en-US" dirty="0" err="1">
                <a:solidFill>
                  <a:srgbClr val="002060"/>
                </a:solidFill>
                <a:cs typeface="Comic Sans MS" panose="030F0702030302020204" pitchFamily="66" charset="0"/>
              </a:rPr>
              <a:t>loadb</a:t>
            </a:r>
            <a:r>
              <a:rPr lang="en-US" altLang="en-US" dirty="0">
                <a:solidFill>
                  <a:srgbClr val="002060"/>
                </a:solidFill>
                <a:cs typeface="Comic Sans MS" panose="030F0702030302020204" pitchFamily="66" charset="0"/>
              </a:rPr>
              <a:t>=1</a:t>
            </a:r>
          </a:p>
          <a:p>
            <a:r>
              <a:rPr lang="en-US" altLang="en-US" dirty="0">
                <a:solidFill>
                  <a:srgbClr val="002060"/>
                </a:solidFill>
                <a:cs typeface="Comic Sans MS" panose="030F0702030302020204" pitchFamily="66" charset="0"/>
              </a:rPr>
              <a:t>Value in Register 3 is stored in 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294D93-BBAD-3248-BD81-015FEAF2E97F}"/>
              </a:ext>
            </a:extLst>
          </p:cNvPr>
          <p:cNvSpPr txBox="1"/>
          <p:nvPr/>
        </p:nvSpPr>
        <p:spPr>
          <a:xfrm>
            <a:off x="838200" y="3583127"/>
            <a:ext cx="3170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cs typeface="Comic Sans MS" panose="030F0702030302020204" pitchFamily="66" charset="0"/>
              </a:rPr>
              <a:t>Cycle 1:  </a:t>
            </a:r>
            <a:r>
              <a:rPr lang="en-US" altLang="en-US" dirty="0" err="1">
                <a:solidFill>
                  <a:srgbClr val="002060"/>
                </a:solidFill>
                <a:cs typeface="Comic Sans MS" panose="030F0702030302020204" pitchFamily="66" charset="0"/>
              </a:rPr>
              <a:t>readnum</a:t>
            </a:r>
            <a:r>
              <a:rPr lang="en-US" altLang="en-US" dirty="0">
                <a:solidFill>
                  <a:srgbClr val="002060"/>
                </a:solidFill>
                <a:cs typeface="Comic Sans MS" panose="030F0702030302020204" pitchFamily="66" charset="0"/>
              </a:rPr>
              <a:t>=5, </a:t>
            </a:r>
            <a:r>
              <a:rPr lang="en-US" altLang="en-US" dirty="0" err="1">
                <a:solidFill>
                  <a:srgbClr val="002060"/>
                </a:solidFill>
                <a:cs typeface="Comic Sans MS" panose="030F0702030302020204" pitchFamily="66" charset="0"/>
              </a:rPr>
              <a:t>loada</a:t>
            </a:r>
            <a:r>
              <a:rPr lang="en-US" altLang="en-US" dirty="0">
                <a:solidFill>
                  <a:srgbClr val="002060"/>
                </a:solidFill>
                <a:cs typeface="Comic Sans MS" panose="030F0702030302020204" pitchFamily="66" charset="0"/>
              </a:rPr>
              <a:t>=1</a:t>
            </a:r>
          </a:p>
          <a:p>
            <a:r>
              <a:rPr lang="en-US" altLang="en-US" dirty="0">
                <a:solidFill>
                  <a:srgbClr val="002060"/>
                </a:solidFill>
                <a:cs typeface="Comic Sans MS" panose="030F0702030302020204" pitchFamily="66" charset="0"/>
              </a:rPr>
              <a:t>Value in Register 5 is stored in 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BF3052-8A24-E345-9DEF-1AECAC8CCB48}"/>
              </a:ext>
            </a:extLst>
          </p:cNvPr>
          <p:cNvSpPr txBox="1"/>
          <p:nvPr/>
        </p:nvSpPr>
        <p:spPr>
          <a:xfrm>
            <a:off x="3132" y="10180"/>
            <a:ext cx="2928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Recall from Lab 5…</a:t>
            </a:r>
          </a:p>
        </p:txBody>
      </p:sp>
    </p:spTree>
    <p:extLst>
      <p:ext uri="{BB962C8B-B14F-4D97-AF65-F5344CB8AC3E}">
        <p14:creationId xmlns:p14="http://schemas.microsoft.com/office/powerpoint/2010/main" val="251470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" y="1216152"/>
            <a:ext cx="8158379" cy="51023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0143" y="1253298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55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05000" y="2333205"/>
            <a:ext cx="7620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05000" y="2514600"/>
            <a:ext cx="7620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41221" y="2057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37592" y="23622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295400" y="2286000"/>
            <a:ext cx="10886" cy="56641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22582" y="292861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40868" y="5867400"/>
            <a:ext cx="6220" cy="374837"/>
          </a:xfrm>
          <a:prstGeom prst="straightConnector1">
            <a:avLst/>
          </a:prstGeom>
          <a:ln w="47625">
            <a:solidFill>
              <a:srgbClr val="FF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85800" y="6178479"/>
            <a:ext cx="5055068" cy="0"/>
          </a:xfrm>
          <a:prstGeom prst="straightConnector1">
            <a:avLst/>
          </a:prstGeom>
          <a:ln w="47625">
            <a:solidFill>
              <a:srgbClr val="FF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800" y="2204033"/>
            <a:ext cx="0" cy="3974447"/>
          </a:xfrm>
          <a:prstGeom prst="straightConnector1">
            <a:avLst/>
          </a:prstGeom>
          <a:ln w="47625">
            <a:solidFill>
              <a:srgbClr val="FF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82690" y="2204033"/>
            <a:ext cx="550362" cy="5766"/>
          </a:xfrm>
          <a:prstGeom prst="straightConnector1">
            <a:avLst/>
          </a:prstGeom>
          <a:ln w="47625">
            <a:solidFill>
              <a:srgbClr val="FF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231237" y="1940642"/>
            <a:ext cx="258753" cy="269158"/>
          </a:xfrm>
          <a:prstGeom prst="straightConnector1">
            <a:avLst/>
          </a:prstGeom>
          <a:ln w="47625">
            <a:solidFill>
              <a:srgbClr val="FF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1446115" y="1961409"/>
            <a:ext cx="1220885" cy="5766"/>
          </a:xfrm>
          <a:prstGeom prst="straightConnector1">
            <a:avLst/>
          </a:prstGeom>
          <a:ln w="47625">
            <a:solidFill>
              <a:srgbClr val="FF00FF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50468" y="4639270"/>
            <a:ext cx="3208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Cycle 3:  shift=00,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asel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=0,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bsel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=0</a:t>
            </a:r>
          </a:p>
          <a:p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ALUop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=00, 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loadc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=1</a:t>
            </a:r>
          </a:p>
          <a:p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cs typeface="Comic Sans MS" panose="030F0702030302020204" pitchFamily="66" charset="0"/>
              </a:rPr>
              <a:t>Sum of R3 and R5 loaded in C.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9517" y="5482429"/>
            <a:ext cx="3904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cs typeface="Comic Sans MS" panose="030F0702030302020204" pitchFamily="66" charset="0"/>
              </a:rPr>
              <a:t>Cycle 4:  </a:t>
            </a:r>
            <a:r>
              <a:rPr lang="en-US" altLang="en-US" dirty="0" err="1">
                <a:solidFill>
                  <a:srgbClr val="0000FF"/>
                </a:solidFill>
                <a:cs typeface="Comic Sans MS" panose="030F0702030302020204" pitchFamily="66" charset="0"/>
              </a:rPr>
              <a:t>writenum</a:t>
            </a:r>
            <a:r>
              <a:rPr lang="en-US" altLang="en-US" dirty="0">
                <a:solidFill>
                  <a:srgbClr val="0000FF"/>
                </a:solidFill>
                <a:cs typeface="Comic Sans MS" panose="030F0702030302020204" pitchFamily="66" charset="0"/>
              </a:rPr>
              <a:t>=2, write=1,</a:t>
            </a:r>
          </a:p>
          <a:p>
            <a:r>
              <a:rPr lang="en-US" altLang="en-US" dirty="0" err="1">
                <a:solidFill>
                  <a:srgbClr val="0000FF"/>
                </a:solidFill>
                <a:cs typeface="Comic Sans MS" panose="030F0702030302020204" pitchFamily="66" charset="0"/>
              </a:rPr>
              <a:t>Vsel</a:t>
            </a:r>
            <a:r>
              <a:rPr lang="en-US" altLang="en-US" dirty="0">
                <a:solidFill>
                  <a:srgbClr val="0000FF"/>
                </a:solidFill>
                <a:cs typeface="Comic Sans MS" panose="030F0702030302020204" pitchFamily="66" charset="0"/>
              </a:rPr>
              <a:t>=0; Sum of R3 and R5 written to R2.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29555" y="0"/>
            <a:ext cx="49293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Suppose we want to add the value in </a:t>
            </a:r>
          </a:p>
          <a:p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R3 to the value in R5, and store the </a:t>
            </a:r>
          </a:p>
          <a:p>
            <a:r>
              <a:rPr lang="en-US" altLang="en-US" sz="2400" dirty="0">
                <a:solidFill>
                  <a:srgbClr val="0000FF"/>
                </a:solidFill>
                <a:cs typeface="Comic Sans MS" panose="030F0702030302020204" pitchFamily="66" charset="0"/>
              </a:rPr>
              <a:t>result in R2 (“</a:t>
            </a:r>
            <a:r>
              <a:rPr lang="en-US" sz="2400" dirty="0">
                <a:solidFill>
                  <a:srgbClr val="0000FF"/>
                </a:solidFill>
              </a:rPr>
              <a:t>ADD R2, R5, R3”)</a:t>
            </a:r>
            <a:endParaRPr lang="en-US" altLang="en-US" sz="2400" dirty="0">
              <a:solidFill>
                <a:srgbClr val="0000FF"/>
              </a:solidFill>
              <a:cs typeface="Comic Sans MS" panose="030F0702030302020204" pitchFamily="66" charset="0"/>
            </a:endParaRPr>
          </a:p>
          <a:p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6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56775E-170B-1545-95A5-E37BF1FD6EF0}"/>
              </a:ext>
            </a:extLst>
          </p:cNvPr>
          <p:cNvSpPr txBox="1"/>
          <p:nvPr/>
        </p:nvSpPr>
        <p:spPr>
          <a:xfrm>
            <a:off x="838200" y="4078069"/>
            <a:ext cx="3162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cs typeface="Comic Sans MS" panose="030F0702030302020204" pitchFamily="66" charset="0"/>
              </a:rPr>
              <a:t>Cycle 2:  </a:t>
            </a:r>
            <a:r>
              <a:rPr lang="en-US" altLang="en-US" dirty="0" err="1">
                <a:solidFill>
                  <a:srgbClr val="002060"/>
                </a:solidFill>
                <a:cs typeface="Comic Sans MS" panose="030F0702030302020204" pitchFamily="66" charset="0"/>
              </a:rPr>
              <a:t>readnum</a:t>
            </a:r>
            <a:r>
              <a:rPr lang="en-US" altLang="en-US" dirty="0">
                <a:solidFill>
                  <a:srgbClr val="002060"/>
                </a:solidFill>
                <a:cs typeface="Comic Sans MS" panose="030F0702030302020204" pitchFamily="66" charset="0"/>
              </a:rPr>
              <a:t>=3, </a:t>
            </a:r>
            <a:r>
              <a:rPr lang="en-US" altLang="en-US" dirty="0" err="1">
                <a:solidFill>
                  <a:srgbClr val="002060"/>
                </a:solidFill>
                <a:cs typeface="Comic Sans MS" panose="030F0702030302020204" pitchFamily="66" charset="0"/>
              </a:rPr>
              <a:t>loadb</a:t>
            </a:r>
            <a:r>
              <a:rPr lang="en-US" altLang="en-US" dirty="0">
                <a:solidFill>
                  <a:srgbClr val="002060"/>
                </a:solidFill>
                <a:cs typeface="Comic Sans MS" panose="030F0702030302020204" pitchFamily="66" charset="0"/>
              </a:rPr>
              <a:t>=1</a:t>
            </a:r>
          </a:p>
          <a:p>
            <a:r>
              <a:rPr lang="en-US" altLang="en-US" dirty="0">
                <a:solidFill>
                  <a:srgbClr val="002060"/>
                </a:solidFill>
                <a:cs typeface="Comic Sans MS" panose="030F0702030302020204" pitchFamily="66" charset="0"/>
              </a:rPr>
              <a:t>Value in Register 3 is stored in 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06A218-5F1A-D44D-B59C-EF03E19A9782}"/>
              </a:ext>
            </a:extLst>
          </p:cNvPr>
          <p:cNvSpPr txBox="1"/>
          <p:nvPr/>
        </p:nvSpPr>
        <p:spPr>
          <a:xfrm>
            <a:off x="838200" y="3426217"/>
            <a:ext cx="3170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cs typeface="Comic Sans MS" panose="030F0702030302020204" pitchFamily="66" charset="0"/>
              </a:rPr>
              <a:t>Cycle 1:  </a:t>
            </a:r>
            <a:r>
              <a:rPr lang="en-US" altLang="en-US" dirty="0" err="1">
                <a:solidFill>
                  <a:srgbClr val="002060"/>
                </a:solidFill>
                <a:cs typeface="Comic Sans MS" panose="030F0702030302020204" pitchFamily="66" charset="0"/>
              </a:rPr>
              <a:t>readnum</a:t>
            </a:r>
            <a:r>
              <a:rPr lang="en-US" altLang="en-US" dirty="0">
                <a:solidFill>
                  <a:srgbClr val="002060"/>
                </a:solidFill>
                <a:cs typeface="Comic Sans MS" panose="030F0702030302020204" pitchFamily="66" charset="0"/>
              </a:rPr>
              <a:t>=5, </a:t>
            </a:r>
            <a:r>
              <a:rPr lang="en-US" altLang="en-US" dirty="0" err="1">
                <a:solidFill>
                  <a:srgbClr val="002060"/>
                </a:solidFill>
                <a:cs typeface="Comic Sans MS" panose="030F0702030302020204" pitchFamily="66" charset="0"/>
              </a:rPr>
              <a:t>loada</a:t>
            </a:r>
            <a:r>
              <a:rPr lang="en-US" altLang="en-US" dirty="0">
                <a:solidFill>
                  <a:srgbClr val="002060"/>
                </a:solidFill>
                <a:cs typeface="Comic Sans MS" panose="030F0702030302020204" pitchFamily="66" charset="0"/>
              </a:rPr>
              <a:t>=1</a:t>
            </a:r>
          </a:p>
          <a:p>
            <a:r>
              <a:rPr lang="en-US" altLang="en-US" dirty="0">
                <a:solidFill>
                  <a:srgbClr val="002060"/>
                </a:solidFill>
                <a:cs typeface="Comic Sans MS" panose="030F0702030302020204" pitchFamily="66" charset="0"/>
              </a:rPr>
              <a:t>Value in Register 5 is stored in 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A9F74-0FE7-7243-9877-21B0C7EC6C2D}"/>
              </a:ext>
            </a:extLst>
          </p:cNvPr>
          <p:cNvSpPr txBox="1"/>
          <p:nvPr/>
        </p:nvSpPr>
        <p:spPr>
          <a:xfrm>
            <a:off x="3132" y="10180"/>
            <a:ext cx="2928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Recall from Lab 5…</a:t>
            </a:r>
          </a:p>
        </p:txBody>
      </p:sp>
    </p:spTree>
    <p:extLst>
      <p:ext uri="{BB962C8B-B14F-4D97-AF65-F5344CB8AC3E}">
        <p14:creationId xmlns:p14="http://schemas.microsoft.com/office/powerpoint/2010/main" val="262789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1D05-EB75-9841-B3C2-DF3EF1DC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Instruction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5CE34-1178-544F-8715-ED88B67B8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Lab 6: Add a “Controller” to automate setting control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61813-0FD9-D046-9E4E-98D69B1C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CD63DB98-E843-5A41-B525-CDAB82AA29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333195"/>
              </p:ext>
            </p:extLst>
          </p:nvPr>
        </p:nvGraphicFramePr>
        <p:xfrm>
          <a:off x="3124200" y="3079750"/>
          <a:ext cx="3505200" cy="322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Visio" r:id="rId3" imgW="2407539" imgH="2217420" progId="Visio.Drawing.11">
                  <p:embed/>
                </p:oleObj>
              </mc:Choice>
              <mc:Fallback>
                <p:oleObj name="Visio" r:id="rId3" imgW="2407539" imgH="2217420" progId="Visio.Drawing.11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id="{CD63DB98-E843-5A41-B525-CDAB82AA29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079750"/>
                        <a:ext cx="3505200" cy="322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212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BBC9-0457-D948-91FE-A8E8CB6B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design this controller?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13FD8-FE09-9E42-9A33-679D4EA2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C8DD3A-5D03-7E41-B60C-FE4044D62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3429000"/>
            <a:ext cx="8636000" cy="2209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8245E6-0CC3-1E41-B779-F199C1747B6A}"/>
              </a:ext>
            </a:extLst>
          </p:cNvPr>
          <p:cNvSpPr txBox="1"/>
          <p:nvPr/>
        </p:nvSpPr>
        <p:spPr>
          <a:xfrm>
            <a:off x="533400" y="1900099"/>
            <a:ext cx="7135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  <a:r>
              <a:rPr lang="en-US" sz="2800" baseline="30000" dirty="0"/>
              <a:t>st</a:t>
            </a:r>
            <a:r>
              <a:rPr lang="en-US" sz="2800" dirty="0"/>
              <a:t> : Imagine just supporting “</a:t>
            </a:r>
            <a:r>
              <a:rPr lang="en-US" sz="2800" dirty="0">
                <a:solidFill>
                  <a:srgbClr val="0000FF"/>
                </a:solidFill>
              </a:rPr>
              <a:t>ADD R2, R5, R3</a:t>
            </a:r>
            <a:r>
              <a:rPr lang="en-US" sz="2800" dirty="0"/>
              <a:t>”… </a:t>
            </a:r>
          </a:p>
        </p:txBody>
      </p:sp>
    </p:spTree>
    <p:extLst>
      <p:ext uri="{BB962C8B-B14F-4D97-AF65-F5344CB8AC3E}">
        <p14:creationId xmlns:p14="http://schemas.microsoft.com/office/powerpoint/2010/main" val="429435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13FD8-FE09-9E42-9A33-679D4EA2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F53A-C161-3D49-96E1-2DF0E970DAF2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C8DD3A-5D03-7E41-B60C-FE4044D62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22070"/>
            <a:ext cx="6248400" cy="15988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8245E6-0CC3-1E41-B779-F199C1747B6A}"/>
              </a:ext>
            </a:extLst>
          </p:cNvPr>
          <p:cNvSpPr txBox="1"/>
          <p:nvPr/>
        </p:nvSpPr>
        <p:spPr>
          <a:xfrm>
            <a:off x="0" y="0"/>
            <a:ext cx="7135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  <a:r>
              <a:rPr lang="en-US" sz="2800" baseline="30000" dirty="0"/>
              <a:t>st</a:t>
            </a:r>
            <a:r>
              <a:rPr lang="en-US" sz="2800" dirty="0"/>
              <a:t> : Imagine just supporting “</a:t>
            </a:r>
            <a:r>
              <a:rPr lang="en-US" sz="2800" dirty="0">
                <a:solidFill>
                  <a:srgbClr val="0000FF"/>
                </a:solidFill>
              </a:rPr>
              <a:t>ADD R2, R5, R3</a:t>
            </a:r>
            <a:r>
              <a:rPr lang="en-US" sz="2800" dirty="0"/>
              <a:t>”…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CB895A-5199-EF45-AF40-7504347DD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9793" y="2722584"/>
            <a:ext cx="8158379" cy="510235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96EF14-188A-7343-95ED-6991E5D0DBB4}"/>
              </a:ext>
            </a:extLst>
          </p:cNvPr>
          <p:cNvCxnSpPr/>
          <p:nvPr/>
        </p:nvCxnSpPr>
        <p:spPr>
          <a:xfrm>
            <a:off x="371431" y="4391852"/>
            <a:ext cx="7620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B46244-94BF-7C4A-BF31-31668ACC17B7}"/>
              </a:ext>
            </a:extLst>
          </p:cNvPr>
          <p:cNvSpPr txBox="1"/>
          <p:nvPr/>
        </p:nvSpPr>
        <p:spPr>
          <a:xfrm>
            <a:off x="7652" y="41302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AFA361-DCC8-8242-AC9F-54BC4D82FA8D}"/>
              </a:ext>
            </a:extLst>
          </p:cNvPr>
          <p:cNvCxnSpPr/>
          <p:nvPr/>
        </p:nvCxnSpPr>
        <p:spPr>
          <a:xfrm>
            <a:off x="3648031" y="3487632"/>
            <a:ext cx="0" cy="248816"/>
          </a:xfrm>
          <a:prstGeom prst="straightConnector1">
            <a:avLst/>
          </a:prstGeom>
          <a:ln w="47625">
            <a:solidFill>
              <a:srgbClr val="FF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264F5B-A64E-3447-A54F-1AD55F039D41}"/>
              </a:ext>
            </a:extLst>
          </p:cNvPr>
          <p:cNvSpPr txBox="1"/>
          <p:nvPr/>
        </p:nvSpPr>
        <p:spPr>
          <a:xfrm>
            <a:off x="2395770" y="37699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3EA9BA-C506-8547-8132-5F6885B4220B}"/>
              </a:ext>
            </a:extLst>
          </p:cNvPr>
          <p:cNvCxnSpPr/>
          <p:nvPr/>
        </p:nvCxnSpPr>
        <p:spPr>
          <a:xfrm flipH="1">
            <a:off x="2276431" y="3487632"/>
            <a:ext cx="1371600" cy="0"/>
          </a:xfrm>
          <a:prstGeom prst="line">
            <a:avLst/>
          </a:prstGeom>
          <a:ln w="47625">
            <a:solidFill>
              <a:srgbClr val="FF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663F05-3016-3545-8818-80B4AA1DFBF2}"/>
              </a:ext>
            </a:extLst>
          </p:cNvPr>
          <p:cNvSpPr txBox="1"/>
          <p:nvPr/>
        </p:nvSpPr>
        <p:spPr>
          <a:xfrm>
            <a:off x="3347308" y="2902857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13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56F475-F5D1-D747-A2C2-E8FF8880787C}"/>
              </a:ext>
            </a:extLst>
          </p:cNvPr>
          <p:cNvCxnSpPr/>
          <p:nvPr/>
        </p:nvCxnSpPr>
        <p:spPr>
          <a:xfrm>
            <a:off x="2733631" y="3835622"/>
            <a:ext cx="6858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B78A636-6C62-D748-9C16-19175AC57BE9}"/>
              </a:ext>
            </a:extLst>
          </p:cNvPr>
          <p:cNvSpPr/>
          <p:nvPr/>
        </p:nvSpPr>
        <p:spPr>
          <a:xfrm>
            <a:off x="2493187" y="4265631"/>
            <a:ext cx="4824419" cy="28971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74B777-3010-0246-9AA9-CA2CB4F26D42}"/>
              </a:ext>
            </a:extLst>
          </p:cNvPr>
          <p:cNvSpPr/>
          <p:nvPr/>
        </p:nvSpPr>
        <p:spPr>
          <a:xfrm>
            <a:off x="4148369" y="3157763"/>
            <a:ext cx="3805980" cy="28971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EC87B3-34AB-3A48-BA5B-03CF3751D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0044" y="3195244"/>
            <a:ext cx="49784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96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62716</TotalTime>
  <Words>632</Words>
  <Application>Microsoft Macintosh PowerPoint</Application>
  <PresentationFormat>On-screen Show (4:3)</PresentationFormat>
  <Paragraphs>106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Office Theme</vt:lpstr>
      <vt:lpstr>Visio</vt:lpstr>
      <vt:lpstr>CPEN 211: Introduction to Microcomputers  Lab 6 Introduction</vt:lpstr>
      <vt:lpstr>Automating Instruction Execution</vt:lpstr>
      <vt:lpstr>PowerPoint Presentation</vt:lpstr>
      <vt:lpstr>PowerPoint Presentation</vt:lpstr>
      <vt:lpstr>PowerPoint Presentation</vt:lpstr>
      <vt:lpstr>PowerPoint Presentation</vt:lpstr>
      <vt:lpstr>Automating Instruction Execution</vt:lpstr>
      <vt:lpstr>How to design this controller?</vt:lpstr>
      <vt:lpstr>PowerPoint Presentation</vt:lpstr>
      <vt:lpstr>More than one instruction?</vt:lpstr>
      <vt:lpstr>Two instructions…</vt:lpstr>
      <vt:lpstr>Lab 6: Design Requirements</vt:lpstr>
      <vt:lpstr>Definitions used in prior table</vt:lpstr>
      <vt:lpstr>Lab Procedure</vt:lpstr>
      <vt:lpstr>Instruction Decoder and Controller</vt:lpstr>
      <vt:lpstr>Instruction Decoder</vt:lpstr>
      <vt:lpstr>Autograder checker</vt:lpstr>
    </vt:vector>
  </TitlesOfParts>
  <Company>University of British Columbia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EECE 259: Introduction to Microcomputers  Slide Set 4:  Combinational logic in VHDL Combinational Logic Building Blocks</dc:title>
  <dc:creator>Tor M. Aamodt</dc:creator>
  <cp:lastModifiedBy>Tor Aamodt</cp:lastModifiedBy>
  <cp:revision>528</cp:revision>
  <dcterms:created xsi:type="dcterms:W3CDTF">2014-08-25T09:22:09Z</dcterms:created>
  <dcterms:modified xsi:type="dcterms:W3CDTF">2019-10-17T19:55:17Z</dcterms:modified>
</cp:coreProperties>
</file>