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3E9"/>
    <a:srgbClr val="FFFFFF"/>
    <a:srgbClr val="C05207"/>
    <a:srgbClr val="2E6CA4"/>
    <a:srgbClr val="2A8AB3"/>
    <a:srgbClr val="A4D4FF"/>
    <a:srgbClr val="0A5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3595" autoAdjust="0"/>
  </p:normalViewPr>
  <p:slideViewPr>
    <p:cSldViewPr snapToGrid="0">
      <p:cViewPr varScale="1">
        <p:scale>
          <a:sx n="74" d="100"/>
          <a:sy n="74" d="100"/>
        </p:scale>
        <p:origin x="9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908442-BB94-48EC-A1A8-3C3B56F92BFC}" type="datetimeFigureOut">
              <a:rPr lang="en-AS" smtClean="0"/>
              <a:t>5/8/2025</a:t>
            </a:fld>
            <a:endParaRPr lang="en-A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B536D-9CB3-4F95-A51E-1157647BC8AB}" type="slidenum">
              <a:rPr lang="en-AS" smtClean="0"/>
              <a:t>‹#›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9196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B536D-9CB3-4F95-A51E-1157647BC8AB}" type="slidenum">
              <a:rPr lang="en-AS" smtClean="0"/>
              <a:t>1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729511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3D2B5-CB21-69EB-B27C-8C87D3FB9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0DA2FA-25AC-9535-2C68-75F5557068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B47C78-31B5-AA47-866F-135848DF15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CF0F1-1C3D-520E-53F9-D624EC9BA7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B536D-9CB3-4F95-A51E-1157647BC8AB}" type="slidenum">
              <a:rPr lang="en-AS" smtClean="0"/>
              <a:t>2</a:t>
            </a:fld>
            <a:endParaRPr lang="en-AS"/>
          </a:p>
        </p:txBody>
      </p:sp>
    </p:spTree>
    <p:extLst>
      <p:ext uri="{BB962C8B-B14F-4D97-AF65-F5344CB8AC3E}">
        <p14:creationId xmlns:p14="http://schemas.microsoft.com/office/powerpoint/2010/main" val="3695765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4C80B-D0A9-C88F-7AD3-6EFE07182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BA81B-381A-6F39-FA3D-A0A090118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03400-F12A-2263-0ABB-1CDBFBDB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89EB-C187-458F-AABC-210B72D8D4D6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62751-23F1-B81B-B9E1-D0A866D5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9E0CE-1D67-4174-A5DF-25A3E3BB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7DE8-805E-4803-9446-009AA4167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22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2296-FE54-39DF-42C2-F962076D0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DFB56-D4D6-1778-4C5B-EFD65F659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5F1B4-1F5E-ADB6-8140-1FBA18A6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89EB-C187-458F-AABC-210B72D8D4D6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CD4FA-1E50-1A12-204C-453259DB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2C72A-31E8-A1E5-15C0-8F94E0DF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7DE8-805E-4803-9446-009AA4167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95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0CA5BF-2763-35EE-2610-7757D6261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1D024-DE03-725A-DB57-BD4065090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2815C-3C1A-A84F-1171-FDF45622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89EB-C187-458F-AABC-210B72D8D4D6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575F9-0630-1149-C410-E8A5A577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826C5-FB09-C09B-59EA-DDC08560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7DE8-805E-4803-9446-009AA4167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66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6399-EFBD-CE0D-74F6-BCBC116C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40673-5481-0FE6-C812-F02E8E9FD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9777A-A99C-BB3E-3DAC-CA6891B1F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89EB-C187-458F-AABC-210B72D8D4D6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EAC8D-DD35-31DF-B59C-8ED69FE2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01AD2-05E6-8062-8387-DEE13B07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7DE8-805E-4803-9446-009AA4167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1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94769-B055-5C47-0789-3C5672E7E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A418A-A95A-FD19-79BF-8C3542D1A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29714-8E6C-14D5-1682-1F73C6B40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89EB-C187-458F-AABC-210B72D8D4D6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2AACC-94E0-5903-CB6A-FC076DC0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C5629-3DAC-C216-2C07-42D4E6FE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7DE8-805E-4803-9446-009AA4167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84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F9E7C-3495-BB39-EA49-F1908AB9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6A244-7144-6CE6-B638-D5202AE6B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33F9E-568A-81F2-DBD5-2E88CEFFD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FA79B-0929-D766-6FBE-62117BCD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89EB-C187-458F-AABC-210B72D8D4D6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11297-5556-FBAE-814B-92CDFFFC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E8718-F8D2-31E7-9F70-96D09AB9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7DE8-805E-4803-9446-009AA4167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45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A6618-9092-4F56-5C44-E58614752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1F22F-8CE7-7508-47CC-7F74C0E7A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42715-1FC2-A747-DFB7-BCD01080C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F1231-48D5-797C-C676-2471FDC77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FF572-85C6-2E04-13C0-61A7BDDE5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1C14E-DC01-0C96-FB24-808EE2DEB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89EB-C187-458F-AABC-210B72D8D4D6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025BF-167F-1925-1E69-12E654EE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85209-26BE-A304-E7DB-CE998015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7DE8-805E-4803-9446-009AA4167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04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2207-3868-E839-A37F-99AE5DFC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62ABF-480E-8267-1049-2DB672907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89EB-C187-458F-AABC-210B72D8D4D6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C6E10-F4A2-584D-F769-DE1C5E35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991EE-1342-01C7-7E7A-20C242A1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7DE8-805E-4803-9446-009AA4167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58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DA9CB-164C-0954-9497-0FBFDB45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89EB-C187-458F-AABC-210B72D8D4D6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F46CD5-CC2C-9E14-AE7D-E3CE2938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FE9F0-458D-2E62-6B2F-1C6A03B6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7DE8-805E-4803-9446-009AA4167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91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F1D81-5E52-6E1E-AB8F-8D152CCD1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DD03C-6648-DC76-B55E-39BD417A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8F4CA-C05A-9DAC-2F42-E98EC7B18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4C141-39B3-E121-460C-3E674CE3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89EB-C187-458F-AABC-210B72D8D4D6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B4097-7718-8F48-E84B-6AA96C445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389C1-0B84-6BDF-3048-61B28D188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7DE8-805E-4803-9446-009AA4167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D7A6-2097-8F88-270B-472778F5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8EEED-E5E3-8D5B-080E-F4E24F99A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8F7CA-F490-E4F0-6948-805CE92D5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B1E10-DF90-E8D2-F752-8DB6EE17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D89EB-C187-458F-AABC-210B72D8D4D6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24639-09EA-E28D-2791-164E4590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ED26F-B9EC-5AD9-352C-76F9786A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7DE8-805E-4803-9446-009AA4167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5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27D314-DBF1-F1E3-9CE0-C6B5D92BE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A9DA8-AC38-B77E-CFA0-603C75902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233BD-5077-1949-6444-933D49551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D89EB-C187-458F-AABC-210B72D8D4D6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58EE8-D191-55D3-951A-8A56AB94D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E9C6B-CD1C-EBE5-F7D0-647A0C713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D7DE8-805E-4803-9446-009AA4167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02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jpe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1.wdp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1">
            <a:extLst>
              <a:ext uri="{FF2B5EF4-FFF2-40B4-BE49-F238E27FC236}">
                <a16:creationId xmlns:a16="http://schemas.microsoft.com/office/drawing/2014/main" id="{51E820F7-4873-464E-D64A-843BF0935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8" t="-2923" r="-8368" b="9091"/>
          <a:stretch/>
        </p:blipFill>
        <p:spPr bwMode="auto">
          <a:xfrm>
            <a:off x="889860" y="651001"/>
            <a:ext cx="1117600" cy="1048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9A84B1-475C-490D-9C13-535F00647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2407"/>
            <a:ext cx="18473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IN" sz="13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906851-EEAA-386B-37C4-97DC394E5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1007"/>
            <a:ext cx="184731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endParaRPr lang="en-IN" sz="130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B06FAF8-0453-C41D-9C5C-92F565279FC4}"/>
              </a:ext>
            </a:extLst>
          </p:cNvPr>
          <p:cNvCxnSpPr>
            <a:cxnSpLocks/>
            <a:stCxn id="10" idx="0"/>
            <a:endCxn id="2052" idx="0"/>
          </p:cNvCxnSpPr>
          <p:nvPr/>
        </p:nvCxnSpPr>
        <p:spPr>
          <a:xfrm rot="16200000" flipV="1">
            <a:off x="3847662" y="-1748000"/>
            <a:ext cx="593665" cy="5391667"/>
          </a:xfrm>
          <a:prstGeom prst="bentConnector3">
            <a:avLst>
              <a:gd name="adj1" fmla="val 1385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060" name="Picture 12" descr="Data security - Free computer icons">
            <a:extLst>
              <a:ext uri="{FF2B5EF4-FFF2-40B4-BE49-F238E27FC236}">
                <a16:creationId xmlns:a16="http://schemas.microsoft.com/office/drawing/2014/main" id="{FB6A7165-B02E-5CED-44B4-F95E97886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129" y="2280873"/>
            <a:ext cx="905605" cy="90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7BA830-AA6E-2016-AB20-0BB886320093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5170897" y="1960679"/>
            <a:ext cx="928051" cy="20458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62" name="Picture 14" descr="Dashboard PNG Transparent Images Free Download | Vector Files | Pngtree">
            <a:extLst>
              <a:ext uri="{FF2B5EF4-FFF2-40B4-BE49-F238E27FC236}">
                <a16:creationId xmlns:a16="http://schemas.microsoft.com/office/drawing/2014/main" id="{BFC79A49-BB6A-183E-6801-2EDB81C64B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6" t="16187" r="10216" b="17211"/>
          <a:stretch/>
        </p:blipFill>
        <p:spPr bwMode="auto">
          <a:xfrm>
            <a:off x="9373249" y="4069337"/>
            <a:ext cx="1540508" cy="127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Artificial Intelligence AI icon SVG Vector &amp; PNG Free Download | UXWing">
            <a:extLst>
              <a:ext uri="{FF2B5EF4-FFF2-40B4-BE49-F238E27FC236}">
                <a16:creationId xmlns:a16="http://schemas.microsoft.com/office/drawing/2014/main" id="{7E31750D-0EDD-0893-71CC-C05A1EEA2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119" y="4955639"/>
            <a:ext cx="1289967" cy="128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65B22A4-37D1-35FF-FE9F-385B8C41EF3D}"/>
              </a:ext>
            </a:extLst>
          </p:cNvPr>
          <p:cNvCxnSpPr>
            <a:stCxn id="2070" idx="2"/>
            <a:endCxn id="2062" idx="2"/>
          </p:cNvCxnSpPr>
          <p:nvPr/>
        </p:nvCxnSpPr>
        <p:spPr>
          <a:xfrm rot="5400000" flipH="1" flipV="1">
            <a:off x="8032659" y="4134762"/>
            <a:ext cx="896288" cy="3325400"/>
          </a:xfrm>
          <a:prstGeom prst="bentConnector3">
            <a:avLst>
              <a:gd name="adj1" fmla="val -25505"/>
            </a:avLst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74" name="Picture 26" descr="database Vector Icons free download in SVG, PNG Format">
            <a:extLst>
              <a:ext uri="{FF2B5EF4-FFF2-40B4-BE49-F238E27FC236}">
                <a16:creationId xmlns:a16="http://schemas.microsoft.com/office/drawing/2014/main" id="{0753A762-1595-95E9-EE77-1480A01DD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197" y="5172708"/>
            <a:ext cx="855830" cy="855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Flowchart: Multidocument 53">
            <a:extLst>
              <a:ext uri="{FF2B5EF4-FFF2-40B4-BE49-F238E27FC236}">
                <a16:creationId xmlns:a16="http://schemas.microsoft.com/office/drawing/2014/main" id="{A92BDFFB-92C6-7E3E-D28B-0ACCB0F7E3F5}"/>
              </a:ext>
            </a:extLst>
          </p:cNvPr>
          <p:cNvSpPr/>
          <p:nvPr/>
        </p:nvSpPr>
        <p:spPr>
          <a:xfrm>
            <a:off x="3192991" y="3838887"/>
            <a:ext cx="1540508" cy="1178592"/>
          </a:xfrm>
          <a:prstGeom prst="flowChartMultidocumen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07349354-66E1-FBE0-D710-8E4C9A77E937}"/>
              </a:ext>
            </a:extLst>
          </p:cNvPr>
          <p:cNvCxnSpPr>
            <a:cxnSpLocks/>
            <a:stCxn id="2267" idx="3"/>
            <a:endCxn id="54" idx="1"/>
          </p:cNvCxnSpPr>
          <p:nvPr/>
        </p:nvCxnSpPr>
        <p:spPr>
          <a:xfrm flipV="1">
            <a:off x="2497708" y="4428183"/>
            <a:ext cx="695283" cy="32989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48" name="Connector: Elbow 2047">
            <a:extLst>
              <a:ext uri="{FF2B5EF4-FFF2-40B4-BE49-F238E27FC236}">
                <a16:creationId xmlns:a16="http://schemas.microsoft.com/office/drawing/2014/main" id="{CBBAE422-5536-587F-AC55-7117CEA80761}"/>
              </a:ext>
            </a:extLst>
          </p:cNvPr>
          <p:cNvCxnSpPr>
            <a:cxnSpLocks/>
            <a:stCxn id="2052" idx="2"/>
            <a:endCxn id="4" idx="1"/>
          </p:cNvCxnSpPr>
          <p:nvPr/>
        </p:nvCxnSpPr>
        <p:spPr>
          <a:xfrm rot="16200000" flipH="1">
            <a:off x="2123232" y="1025094"/>
            <a:ext cx="281471" cy="1630614"/>
          </a:xfrm>
          <a:prstGeom prst="bentConnector2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51" name="TextBox 2050">
            <a:extLst>
              <a:ext uri="{FF2B5EF4-FFF2-40B4-BE49-F238E27FC236}">
                <a16:creationId xmlns:a16="http://schemas.microsoft.com/office/drawing/2014/main" id="{8E84F363-8B10-32DA-97B2-D806C5812062}"/>
              </a:ext>
            </a:extLst>
          </p:cNvPr>
          <p:cNvSpPr txBox="1"/>
          <p:nvPr/>
        </p:nvSpPr>
        <p:spPr>
          <a:xfrm>
            <a:off x="10555526" y="2169208"/>
            <a:ext cx="146076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/>
              <a:t>Decentralized Evidence Logging</a:t>
            </a:r>
          </a:p>
          <a:p>
            <a:r>
              <a:rPr lang="en-IN" sz="1300" dirty="0"/>
              <a:t>&amp; Access Control</a:t>
            </a:r>
          </a:p>
          <a:p>
            <a:r>
              <a:rPr lang="en-IN" sz="1300" dirty="0"/>
              <a:t>[Edu-Chain - Layer 2 EVM Network]</a:t>
            </a:r>
          </a:p>
        </p:txBody>
      </p:sp>
      <p:sp>
        <p:nvSpPr>
          <p:cNvPr id="2075" name="TextBox 2074">
            <a:extLst>
              <a:ext uri="{FF2B5EF4-FFF2-40B4-BE49-F238E27FC236}">
                <a16:creationId xmlns:a16="http://schemas.microsoft.com/office/drawing/2014/main" id="{2E86F4D9-6D06-405E-1C0C-880210406AFE}"/>
              </a:ext>
            </a:extLst>
          </p:cNvPr>
          <p:cNvSpPr txBox="1"/>
          <p:nvPr/>
        </p:nvSpPr>
        <p:spPr>
          <a:xfrm>
            <a:off x="50295" y="1822455"/>
            <a:ext cx="15405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CCTV Live Rendering</a:t>
            </a:r>
            <a:endParaRPr lang="en-IN" sz="1300" b="1" dirty="0"/>
          </a:p>
        </p:txBody>
      </p:sp>
      <p:cxnSp>
        <p:nvCxnSpPr>
          <p:cNvPr id="2082" name="Straight Arrow Connector 2081">
            <a:extLst>
              <a:ext uri="{FF2B5EF4-FFF2-40B4-BE49-F238E27FC236}">
                <a16:creationId xmlns:a16="http://schemas.microsoft.com/office/drawing/2014/main" id="{769B1905-5462-FA0F-7232-74E053FA5844}"/>
              </a:ext>
            </a:extLst>
          </p:cNvPr>
          <p:cNvCxnSpPr>
            <a:cxnSpLocks/>
            <a:endCxn id="2060" idx="0"/>
          </p:cNvCxnSpPr>
          <p:nvPr/>
        </p:nvCxnSpPr>
        <p:spPr>
          <a:xfrm>
            <a:off x="10139586" y="1617051"/>
            <a:ext cx="2346" cy="66382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01" name="TextBox 2100">
            <a:extLst>
              <a:ext uri="{FF2B5EF4-FFF2-40B4-BE49-F238E27FC236}">
                <a16:creationId xmlns:a16="http://schemas.microsoft.com/office/drawing/2014/main" id="{541B3C9D-C8A1-C934-7B59-5BB31EC3070A}"/>
              </a:ext>
            </a:extLst>
          </p:cNvPr>
          <p:cNvSpPr txBox="1"/>
          <p:nvPr/>
        </p:nvSpPr>
        <p:spPr>
          <a:xfrm>
            <a:off x="1506720" y="1681024"/>
            <a:ext cx="1529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 Input Stream</a:t>
            </a:r>
            <a:endParaRPr lang="en-IN" sz="1200" dirty="0"/>
          </a:p>
        </p:txBody>
      </p:sp>
      <p:sp>
        <p:nvSpPr>
          <p:cNvPr id="2103" name="TextBox 2102">
            <a:extLst>
              <a:ext uri="{FF2B5EF4-FFF2-40B4-BE49-F238E27FC236}">
                <a16:creationId xmlns:a16="http://schemas.microsoft.com/office/drawing/2014/main" id="{CD204B4F-D90E-435F-01C0-3E7071EC7CCE}"/>
              </a:ext>
            </a:extLst>
          </p:cNvPr>
          <p:cNvSpPr txBox="1"/>
          <p:nvPr/>
        </p:nvSpPr>
        <p:spPr>
          <a:xfrm>
            <a:off x="4230857" y="6029425"/>
            <a:ext cx="15405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Text/Document Database</a:t>
            </a:r>
            <a:endParaRPr lang="en-IN" sz="1300" dirty="0"/>
          </a:p>
        </p:txBody>
      </p:sp>
      <p:sp>
        <p:nvSpPr>
          <p:cNvPr id="2105" name="TextBox 2104">
            <a:extLst>
              <a:ext uri="{FF2B5EF4-FFF2-40B4-BE49-F238E27FC236}">
                <a16:creationId xmlns:a16="http://schemas.microsoft.com/office/drawing/2014/main" id="{F3B29EC5-8783-29D9-1FEB-4C0C384D7BD6}"/>
              </a:ext>
            </a:extLst>
          </p:cNvPr>
          <p:cNvSpPr txBox="1"/>
          <p:nvPr/>
        </p:nvSpPr>
        <p:spPr>
          <a:xfrm>
            <a:off x="7445940" y="5231974"/>
            <a:ext cx="156545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RAG (Retrieval Augmented Generation) Model</a:t>
            </a:r>
            <a:endParaRPr lang="en-IN" sz="1300" dirty="0"/>
          </a:p>
        </p:txBody>
      </p:sp>
      <p:cxnSp>
        <p:nvCxnSpPr>
          <p:cNvPr id="2107" name="Connector: Elbow 2106">
            <a:extLst>
              <a:ext uri="{FF2B5EF4-FFF2-40B4-BE49-F238E27FC236}">
                <a16:creationId xmlns:a16="http://schemas.microsoft.com/office/drawing/2014/main" id="{20D313A5-0A8B-18C2-3228-03BE7CD6D134}"/>
              </a:ext>
            </a:extLst>
          </p:cNvPr>
          <p:cNvCxnSpPr>
            <a:cxnSpLocks/>
            <a:stCxn id="2062" idx="1"/>
            <a:endCxn id="2070" idx="0"/>
          </p:cNvCxnSpPr>
          <p:nvPr/>
        </p:nvCxnSpPr>
        <p:spPr>
          <a:xfrm rot="10800000" flipV="1">
            <a:off x="6818103" y="4709327"/>
            <a:ext cx="2555146" cy="246311"/>
          </a:xfrm>
          <a:prstGeom prst="bentConnector2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15" name="TextBox 2114">
            <a:extLst>
              <a:ext uri="{FF2B5EF4-FFF2-40B4-BE49-F238E27FC236}">
                <a16:creationId xmlns:a16="http://schemas.microsoft.com/office/drawing/2014/main" id="{941B8F7F-6A6A-D58A-A15C-6E2E3D8770AE}"/>
              </a:ext>
            </a:extLst>
          </p:cNvPr>
          <p:cNvSpPr txBox="1"/>
          <p:nvPr/>
        </p:nvSpPr>
        <p:spPr>
          <a:xfrm>
            <a:off x="10932778" y="4363175"/>
            <a:ext cx="12788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ZenSafe Police Dashboard</a:t>
            </a:r>
            <a:endParaRPr lang="en-IN" sz="1300" b="1" dirty="0"/>
          </a:p>
        </p:txBody>
      </p:sp>
      <p:sp>
        <p:nvSpPr>
          <p:cNvPr id="2126" name="Arrow: Right 2125">
            <a:extLst>
              <a:ext uri="{FF2B5EF4-FFF2-40B4-BE49-F238E27FC236}">
                <a16:creationId xmlns:a16="http://schemas.microsoft.com/office/drawing/2014/main" id="{BA51743A-67D0-FF0D-45AB-1D554A03EE95}"/>
              </a:ext>
            </a:extLst>
          </p:cNvPr>
          <p:cNvSpPr/>
          <p:nvPr/>
        </p:nvSpPr>
        <p:spPr>
          <a:xfrm>
            <a:off x="188640" y="1175725"/>
            <a:ext cx="710816" cy="202909"/>
          </a:xfrm>
          <a:prstGeom prst="rightArrow">
            <a:avLst/>
          </a:prstGeom>
          <a:effectLst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00" dirty="0">
              <a:solidFill>
                <a:schemeClr val="tx1"/>
              </a:solidFill>
            </a:endParaRPr>
          </a:p>
        </p:txBody>
      </p:sp>
      <p:sp>
        <p:nvSpPr>
          <p:cNvPr id="2127" name="TextBox 2126">
            <a:extLst>
              <a:ext uri="{FF2B5EF4-FFF2-40B4-BE49-F238E27FC236}">
                <a16:creationId xmlns:a16="http://schemas.microsoft.com/office/drawing/2014/main" id="{5D0ED9F3-1757-FB40-7C9D-88BE7C210DF7}"/>
              </a:ext>
            </a:extLst>
          </p:cNvPr>
          <p:cNvSpPr txBox="1"/>
          <p:nvPr/>
        </p:nvSpPr>
        <p:spPr>
          <a:xfrm>
            <a:off x="-258298" y="951231"/>
            <a:ext cx="15405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START</a:t>
            </a:r>
            <a:endParaRPr lang="en-IN" sz="1300" dirty="0"/>
          </a:p>
        </p:txBody>
      </p:sp>
      <p:cxnSp>
        <p:nvCxnSpPr>
          <p:cNvPr id="2151" name="Connector: Elbow 2150">
            <a:extLst>
              <a:ext uri="{FF2B5EF4-FFF2-40B4-BE49-F238E27FC236}">
                <a16:creationId xmlns:a16="http://schemas.microsoft.com/office/drawing/2014/main" id="{10A636E1-BF33-8D7D-EF16-0FD67B48E6D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581706" y="1097425"/>
            <a:ext cx="1445343" cy="863254"/>
          </a:xfrm>
          <a:prstGeom prst="bentConnector3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4" name="Straight Arrow Connector 2113">
            <a:extLst>
              <a:ext uri="{FF2B5EF4-FFF2-40B4-BE49-F238E27FC236}">
                <a16:creationId xmlns:a16="http://schemas.microsoft.com/office/drawing/2014/main" id="{2A1A4B11-6025-9111-849E-9F2E543A9250}"/>
              </a:ext>
            </a:extLst>
          </p:cNvPr>
          <p:cNvCxnSpPr>
            <a:cxnSpLocks/>
            <a:stCxn id="2052" idx="2"/>
            <a:endCxn id="2267" idx="0"/>
          </p:cNvCxnSpPr>
          <p:nvPr/>
        </p:nvCxnSpPr>
        <p:spPr>
          <a:xfrm>
            <a:off x="1448660" y="1699666"/>
            <a:ext cx="3237" cy="2369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5" name="TextBox 2144">
            <a:extLst>
              <a:ext uri="{FF2B5EF4-FFF2-40B4-BE49-F238E27FC236}">
                <a16:creationId xmlns:a16="http://schemas.microsoft.com/office/drawing/2014/main" id="{0C7626C6-5A49-0518-69CA-0319785D48EA}"/>
              </a:ext>
            </a:extLst>
          </p:cNvPr>
          <p:cNvSpPr txBox="1"/>
          <p:nvPr/>
        </p:nvSpPr>
        <p:spPr>
          <a:xfrm>
            <a:off x="3220409" y="4043365"/>
            <a:ext cx="130118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Frame level captioning with timestamp for cctv clip</a:t>
            </a:r>
            <a:endParaRPr lang="en-AS" sz="1300" dirty="0"/>
          </a:p>
        </p:txBody>
      </p:sp>
      <p:cxnSp>
        <p:nvCxnSpPr>
          <p:cNvPr id="2149" name="Connector: Elbow 2148">
            <a:extLst>
              <a:ext uri="{FF2B5EF4-FFF2-40B4-BE49-F238E27FC236}">
                <a16:creationId xmlns:a16="http://schemas.microsoft.com/office/drawing/2014/main" id="{7033BD43-7471-1B4C-ED9D-98A84A483E5D}"/>
              </a:ext>
            </a:extLst>
          </p:cNvPr>
          <p:cNvCxnSpPr>
            <a:cxnSpLocks/>
            <a:stCxn id="54" idx="2"/>
            <a:endCxn id="2074" idx="1"/>
          </p:cNvCxnSpPr>
          <p:nvPr/>
        </p:nvCxnSpPr>
        <p:spPr>
          <a:xfrm rot="16200000" flipH="1">
            <a:off x="3900771" y="4928197"/>
            <a:ext cx="627778" cy="71707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9" name="Rectangle 2158">
            <a:extLst>
              <a:ext uri="{FF2B5EF4-FFF2-40B4-BE49-F238E27FC236}">
                <a16:creationId xmlns:a16="http://schemas.microsoft.com/office/drawing/2014/main" id="{351BBA47-3CD2-1267-0273-776788CE8132}"/>
              </a:ext>
            </a:extLst>
          </p:cNvPr>
          <p:cNvSpPr/>
          <p:nvPr/>
        </p:nvSpPr>
        <p:spPr>
          <a:xfrm>
            <a:off x="6591970" y="5421708"/>
            <a:ext cx="426977" cy="3255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S" sz="1300" dirty="0"/>
          </a:p>
        </p:txBody>
      </p:sp>
      <p:grpSp>
        <p:nvGrpSpPr>
          <p:cNvPr id="2174" name="Group 2173">
            <a:extLst>
              <a:ext uri="{FF2B5EF4-FFF2-40B4-BE49-F238E27FC236}">
                <a16:creationId xmlns:a16="http://schemas.microsoft.com/office/drawing/2014/main" id="{4CAF1BDC-38CA-8CBA-E27A-86C2168D98A2}"/>
              </a:ext>
            </a:extLst>
          </p:cNvPr>
          <p:cNvGrpSpPr/>
          <p:nvPr/>
        </p:nvGrpSpPr>
        <p:grpSpPr>
          <a:xfrm>
            <a:off x="6098948" y="1244666"/>
            <a:ext cx="1482758" cy="1464003"/>
            <a:chOff x="6098948" y="1315151"/>
            <a:chExt cx="1482758" cy="1464003"/>
          </a:xfrm>
        </p:grpSpPr>
        <p:sp>
          <p:nvSpPr>
            <p:cNvPr id="10" name="Flowchart: Decision 9">
              <a:extLst>
                <a:ext uri="{FF2B5EF4-FFF2-40B4-BE49-F238E27FC236}">
                  <a16:creationId xmlns:a16="http://schemas.microsoft.com/office/drawing/2014/main" id="{A61B8538-9260-21A8-B768-4077DEA95FEA}"/>
                </a:ext>
              </a:extLst>
            </p:cNvPr>
            <p:cNvSpPr/>
            <p:nvPr/>
          </p:nvSpPr>
          <p:spPr>
            <a:xfrm>
              <a:off x="6098948" y="1315151"/>
              <a:ext cx="1482758" cy="1432026"/>
            </a:xfrm>
            <a:prstGeom prst="flowChartDecision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300" dirty="0">
                <a:solidFill>
                  <a:schemeClr val="tx1"/>
                </a:solidFill>
              </a:endParaRPr>
            </a:p>
          </p:txBody>
        </p:sp>
        <p:pic>
          <p:nvPicPr>
            <p:cNvPr id="2084" name="Picture 36" descr="Download Internet, Crime, Cyber. Royalty-Free Stock Illustration Image -  Pixabay">
              <a:extLst>
                <a:ext uri="{FF2B5EF4-FFF2-40B4-BE49-F238E27FC236}">
                  <a16:creationId xmlns:a16="http://schemas.microsoft.com/office/drawing/2014/main" id="{42B774F5-CE3E-99E1-F788-3057FF9A55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970147">
              <a:off x="6076796" y="2068352"/>
              <a:ext cx="1023108" cy="398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98" name="Picture 2097">
              <a:extLst>
                <a:ext uri="{FF2B5EF4-FFF2-40B4-BE49-F238E27FC236}">
                  <a16:creationId xmlns:a16="http://schemas.microsoft.com/office/drawing/2014/main" id="{8564074F-8282-47E6-7F9B-04A40B193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1774" y="1435219"/>
              <a:ext cx="578934" cy="603797"/>
            </a:xfrm>
            <a:prstGeom prst="rect">
              <a:avLst/>
            </a:prstGeom>
          </p:spPr>
        </p:pic>
        <p:sp>
          <p:nvSpPr>
            <p:cNvPr id="2161" name="TextBox 2160">
              <a:extLst>
                <a:ext uri="{FF2B5EF4-FFF2-40B4-BE49-F238E27FC236}">
                  <a16:creationId xmlns:a16="http://schemas.microsoft.com/office/drawing/2014/main" id="{8D533D9A-F413-0F98-EF92-CE3583CCE5F5}"/>
                </a:ext>
              </a:extLst>
            </p:cNvPr>
            <p:cNvSpPr txBox="1"/>
            <p:nvPr/>
          </p:nvSpPr>
          <p:spPr>
            <a:xfrm>
              <a:off x="6472922" y="1784830"/>
              <a:ext cx="109398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Crime detected?</a:t>
              </a:r>
              <a:endParaRPr lang="en-AS" sz="1300" b="1" dirty="0"/>
            </a:p>
          </p:txBody>
        </p:sp>
      </p:grpSp>
      <p:grpSp>
        <p:nvGrpSpPr>
          <p:cNvPr id="2252" name="Group 2251">
            <a:extLst>
              <a:ext uri="{FF2B5EF4-FFF2-40B4-BE49-F238E27FC236}">
                <a16:creationId xmlns:a16="http://schemas.microsoft.com/office/drawing/2014/main" id="{DB4DCB39-891E-CF82-B6EE-F86C1D6EF775}"/>
              </a:ext>
            </a:extLst>
          </p:cNvPr>
          <p:cNvGrpSpPr/>
          <p:nvPr/>
        </p:nvGrpSpPr>
        <p:grpSpPr>
          <a:xfrm>
            <a:off x="3079274" y="876173"/>
            <a:ext cx="2091623" cy="2209927"/>
            <a:chOff x="3098174" y="1110201"/>
            <a:chExt cx="2091623" cy="2209927"/>
          </a:xfrm>
        </p:grpSpPr>
        <p:grpSp>
          <p:nvGrpSpPr>
            <p:cNvPr id="2192" name="Group 2191">
              <a:extLst>
                <a:ext uri="{FF2B5EF4-FFF2-40B4-BE49-F238E27FC236}">
                  <a16:creationId xmlns:a16="http://schemas.microsoft.com/office/drawing/2014/main" id="{5194E797-484A-C3B4-4B75-81245E1F97A3}"/>
                </a:ext>
              </a:extLst>
            </p:cNvPr>
            <p:cNvGrpSpPr/>
            <p:nvPr/>
          </p:nvGrpSpPr>
          <p:grpSpPr>
            <a:xfrm>
              <a:off x="3098174" y="1110201"/>
              <a:ext cx="2091623" cy="2209927"/>
              <a:chOff x="3080088" y="735887"/>
              <a:chExt cx="2091623" cy="2209927"/>
            </a:xfrm>
            <a:noFill/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68D9BB7-7F18-D5F7-6DAA-F48FC523CA0B}"/>
                  </a:ext>
                </a:extLst>
              </p:cNvPr>
              <p:cNvSpPr/>
              <p:nvPr/>
            </p:nvSpPr>
            <p:spPr>
              <a:xfrm>
                <a:off x="3080088" y="735887"/>
                <a:ext cx="2091623" cy="2209927"/>
              </a:xfrm>
              <a:prstGeom prst="roundRect">
                <a:avLst>
                  <a:gd name="adj" fmla="val 2686"/>
                </a:avLst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3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64" name="Group 2163">
                <a:extLst>
                  <a:ext uri="{FF2B5EF4-FFF2-40B4-BE49-F238E27FC236}">
                    <a16:creationId xmlns:a16="http://schemas.microsoft.com/office/drawing/2014/main" id="{91C484C7-8FB6-BE1F-BFCC-DEF49CA60AA0}"/>
                  </a:ext>
                </a:extLst>
              </p:cNvPr>
              <p:cNvGrpSpPr/>
              <p:nvPr/>
            </p:nvGrpSpPr>
            <p:grpSpPr>
              <a:xfrm>
                <a:off x="3192601" y="819170"/>
                <a:ext cx="1837021" cy="692497"/>
                <a:chOff x="5043478" y="3779110"/>
                <a:chExt cx="1794324" cy="692497"/>
              </a:xfrm>
              <a:grpFill/>
            </p:grpSpPr>
            <p:pic>
              <p:nvPicPr>
                <p:cNvPr id="2050" name="Picture 2" descr="Machine learning - Free electronics icons">
                  <a:extLst>
                    <a:ext uri="{FF2B5EF4-FFF2-40B4-BE49-F238E27FC236}">
                      <a16:creationId xmlns:a16="http://schemas.microsoft.com/office/drawing/2014/main" id="{0C9800BE-9401-1DC4-C960-38EB40C91B5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biLevel thresh="7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42378" y="3846844"/>
                  <a:ext cx="461369" cy="561674"/>
                </a:xfrm>
                <a:prstGeom prst="rect">
                  <a:avLst/>
                </a:prstGeom>
                <a:grpFill/>
              </p:spPr>
            </p:pic>
            <p:sp>
              <p:nvSpPr>
                <p:cNvPr id="2055" name="TextBox 2054">
                  <a:extLst>
                    <a:ext uri="{FF2B5EF4-FFF2-40B4-BE49-F238E27FC236}">
                      <a16:creationId xmlns:a16="http://schemas.microsoft.com/office/drawing/2014/main" id="{080EAEF1-39AE-48D3-03BD-4FB69B21C8A5}"/>
                    </a:ext>
                  </a:extLst>
                </p:cNvPr>
                <p:cNvSpPr txBox="1"/>
                <p:nvPr/>
              </p:nvSpPr>
              <p:spPr>
                <a:xfrm>
                  <a:off x="5043478" y="3779110"/>
                  <a:ext cx="1349303" cy="69249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/>
                    <a:t>CMIL (Contrastive Multiple Instance Learning) Model</a:t>
                  </a:r>
                  <a:endParaRPr lang="en-IN" sz="1300" dirty="0"/>
                </a:p>
              </p:txBody>
            </p:sp>
            <p:sp>
              <p:nvSpPr>
                <p:cNvPr id="2163" name="Rectangle: Rounded Corners 2162">
                  <a:extLst>
                    <a:ext uri="{FF2B5EF4-FFF2-40B4-BE49-F238E27FC236}">
                      <a16:creationId xmlns:a16="http://schemas.microsoft.com/office/drawing/2014/main" id="{1945F7FF-FDF6-9D4B-BA8F-6A792CF4CF53}"/>
                    </a:ext>
                  </a:extLst>
                </p:cNvPr>
                <p:cNvSpPr/>
                <p:nvPr/>
              </p:nvSpPr>
              <p:spPr>
                <a:xfrm>
                  <a:off x="5067590" y="3799350"/>
                  <a:ext cx="1770212" cy="665820"/>
                </a:xfrm>
                <a:prstGeom prst="roundRect">
                  <a:avLst>
                    <a:gd name="adj" fmla="val 4078"/>
                  </a:avLst>
                </a:prstGeom>
                <a:grpFill/>
                <a:ln w="1524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S" sz="1300" dirty="0"/>
                </a:p>
              </p:txBody>
            </p:sp>
          </p:grpSp>
          <p:grpSp>
            <p:nvGrpSpPr>
              <p:cNvPr id="2171" name="Group 2170">
                <a:extLst>
                  <a:ext uri="{FF2B5EF4-FFF2-40B4-BE49-F238E27FC236}">
                    <a16:creationId xmlns:a16="http://schemas.microsoft.com/office/drawing/2014/main" id="{787A103F-F550-5586-C4F1-642A71AA3BB4}"/>
                  </a:ext>
                </a:extLst>
              </p:cNvPr>
              <p:cNvGrpSpPr/>
              <p:nvPr/>
            </p:nvGrpSpPr>
            <p:grpSpPr>
              <a:xfrm>
                <a:off x="3219193" y="1903509"/>
                <a:ext cx="1808525" cy="692497"/>
                <a:chOff x="5067373" y="3585571"/>
                <a:chExt cx="1784002" cy="692497"/>
              </a:xfrm>
              <a:grpFill/>
            </p:grpSpPr>
            <p:pic>
              <p:nvPicPr>
                <p:cNvPr id="5" name="Picture 4" descr="Big data - Free computer icons">
                  <a:extLst>
                    <a:ext uri="{FF2B5EF4-FFF2-40B4-BE49-F238E27FC236}">
                      <a16:creationId xmlns:a16="http://schemas.microsoft.com/office/drawing/2014/main" id="{1D2E8D5F-EE6D-FD7C-6DF1-0F3C5920F5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duotone>
                    <a:prstClr val="black"/>
                    <a:schemeClr val="accent5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91688" y="3671251"/>
                  <a:ext cx="544286" cy="544286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sp>
              <p:nvSpPr>
                <p:cNvPr id="2065" name="TextBox 2064">
                  <a:extLst>
                    <a:ext uri="{FF2B5EF4-FFF2-40B4-BE49-F238E27FC236}">
                      <a16:creationId xmlns:a16="http://schemas.microsoft.com/office/drawing/2014/main" id="{928C63B1-F78B-FC97-33F4-5C9441D1E01F}"/>
                    </a:ext>
                  </a:extLst>
                </p:cNvPr>
                <p:cNvSpPr txBox="1"/>
                <p:nvPr/>
              </p:nvSpPr>
              <p:spPr>
                <a:xfrm>
                  <a:off x="5879253" y="3585571"/>
                  <a:ext cx="938524" cy="69249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300" dirty="0"/>
                    <a:t>UCF Crime Dataset for Training</a:t>
                  </a:r>
                  <a:endParaRPr lang="en-IN" sz="1300" dirty="0"/>
                </a:p>
              </p:txBody>
            </p:sp>
            <p:sp>
              <p:nvSpPr>
                <p:cNvPr id="2169" name="Rectangle: Rounded Corners 2168">
                  <a:extLst>
                    <a:ext uri="{FF2B5EF4-FFF2-40B4-BE49-F238E27FC236}">
                      <a16:creationId xmlns:a16="http://schemas.microsoft.com/office/drawing/2014/main" id="{3C6C28B9-77C3-AA94-DD13-01F3EBF25E7A}"/>
                    </a:ext>
                  </a:extLst>
                </p:cNvPr>
                <p:cNvSpPr/>
                <p:nvPr/>
              </p:nvSpPr>
              <p:spPr>
                <a:xfrm>
                  <a:off x="5067373" y="3612918"/>
                  <a:ext cx="1784002" cy="646191"/>
                </a:xfrm>
                <a:prstGeom prst="roundRect">
                  <a:avLst>
                    <a:gd name="adj" fmla="val 5268"/>
                  </a:avLst>
                </a:prstGeom>
                <a:grpFill/>
                <a:ln w="1524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S" sz="1300" dirty="0"/>
                </a:p>
              </p:txBody>
            </p:sp>
          </p:grpSp>
          <p:cxnSp>
            <p:nvCxnSpPr>
              <p:cNvPr id="2183" name="Straight Arrow Connector 2182">
                <a:extLst>
                  <a:ext uri="{FF2B5EF4-FFF2-40B4-BE49-F238E27FC236}">
                    <a16:creationId xmlns:a16="http://schemas.microsoft.com/office/drawing/2014/main" id="{ECFCE13E-4981-0BAF-24C9-305E676E6299}"/>
                  </a:ext>
                </a:extLst>
              </p:cNvPr>
              <p:cNvCxnSpPr>
                <a:cxnSpLocks/>
                <a:stCxn id="2169" idx="0"/>
              </p:cNvCxnSpPr>
              <p:nvPr/>
            </p:nvCxnSpPr>
            <p:spPr>
              <a:xfrm flipV="1">
                <a:off x="4123456" y="1505230"/>
                <a:ext cx="0" cy="425626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6" name="Straight Arrow Connector 2185">
                <a:extLst>
                  <a:ext uri="{FF2B5EF4-FFF2-40B4-BE49-F238E27FC236}">
                    <a16:creationId xmlns:a16="http://schemas.microsoft.com/office/drawing/2014/main" id="{A79D39FE-2D6B-182E-4812-C8B1A9C645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34905" y="1505230"/>
                <a:ext cx="0" cy="425626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7" name="Straight Arrow Connector 2186">
                <a:extLst>
                  <a:ext uri="{FF2B5EF4-FFF2-40B4-BE49-F238E27FC236}">
                    <a16:creationId xmlns:a16="http://schemas.microsoft.com/office/drawing/2014/main" id="{FBA8784F-4D74-EE50-888B-CD85D72572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15936" y="1505230"/>
                <a:ext cx="0" cy="425626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18" name="TextBox 2217">
              <a:extLst>
                <a:ext uri="{FF2B5EF4-FFF2-40B4-BE49-F238E27FC236}">
                  <a16:creationId xmlns:a16="http://schemas.microsoft.com/office/drawing/2014/main" id="{B7F9495E-356A-8C1D-09DC-828AF9A39968}"/>
                </a:ext>
              </a:extLst>
            </p:cNvPr>
            <p:cNvSpPr txBox="1"/>
            <p:nvPr/>
          </p:nvSpPr>
          <p:spPr>
            <a:xfrm>
              <a:off x="3236787" y="2988288"/>
              <a:ext cx="180950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Crime Prediction Model</a:t>
              </a:r>
              <a:endParaRPr lang="en-AS" sz="1300" dirty="0"/>
            </a:p>
          </p:txBody>
        </p:sp>
      </p:grpSp>
      <p:grpSp>
        <p:nvGrpSpPr>
          <p:cNvPr id="2256" name="Group 2255">
            <a:extLst>
              <a:ext uri="{FF2B5EF4-FFF2-40B4-BE49-F238E27FC236}">
                <a16:creationId xmlns:a16="http://schemas.microsoft.com/office/drawing/2014/main" id="{D15D4F65-3CD2-7532-42AE-0FD4C9008CBA}"/>
              </a:ext>
            </a:extLst>
          </p:cNvPr>
          <p:cNvGrpSpPr/>
          <p:nvPr/>
        </p:nvGrpSpPr>
        <p:grpSpPr>
          <a:xfrm>
            <a:off x="5927898" y="3320869"/>
            <a:ext cx="1628622" cy="876106"/>
            <a:chOff x="4843152" y="3425291"/>
            <a:chExt cx="1628622" cy="876106"/>
          </a:xfrm>
        </p:grpSpPr>
        <p:pic>
          <p:nvPicPr>
            <p:cNvPr id="2066" name="Picture 18">
              <a:extLst>
                <a:ext uri="{FF2B5EF4-FFF2-40B4-BE49-F238E27FC236}">
                  <a16:creationId xmlns:a16="http://schemas.microsoft.com/office/drawing/2014/main" id="{843763EA-DD45-B8CF-7233-437FA6EF5A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1159" y="3441087"/>
              <a:ext cx="1484076" cy="4946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69" name="TextBox 2068">
              <a:extLst>
                <a:ext uri="{FF2B5EF4-FFF2-40B4-BE49-F238E27FC236}">
                  <a16:creationId xmlns:a16="http://schemas.microsoft.com/office/drawing/2014/main" id="{26627FE9-12C0-BBD4-1DC5-DBC3091CD92F}"/>
                </a:ext>
              </a:extLst>
            </p:cNvPr>
            <p:cNvSpPr txBox="1"/>
            <p:nvPr/>
          </p:nvSpPr>
          <p:spPr>
            <a:xfrm>
              <a:off x="4878577" y="4009009"/>
              <a:ext cx="1540509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/>
                <a:t>Database</a:t>
              </a:r>
              <a:endParaRPr lang="en-IN" sz="1300" dirty="0"/>
            </a:p>
          </p:txBody>
        </p:sp>
        <p:sp>
          <p:nvSpPr>
            <p:cNvPr id="2254" name="Rectangle: Rounded Corners 2253">
              <a:extLst>
                <a:ext uri="{FF2B5EF4-FFF2-40B4-BE49-F238E27FC236}">
                  <a16:creationId xmlns:a16="http://schemas.microsoft.com/office/drawing/2014/main" id="{A53A438C-72FE-CF5D-247D-F9743D95B90B}"/>
                </a:ext>
              </a:extLst>
            </p:cNvPr>
            <p:cNvSpPr/>
            <p:nvPr/>
          </p:nvSpPr>
          <p:spPr>
            <a:xfrm>
              <a:off x="4843152" y="3425291"/>
              <a:ext cx="1628622" cy="570849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S" sz="1300" dirty="0"/>
            </a:p>
          </p:txBody>
        </p:sp>
      </p:grpSp>
      <p:grpSp>
        <p:nvGrpSpPr>
          <p:cNvPr id="2264" name="Group 2263">
            <a:extLst>
              <a:ext uri="{FF2B5EF4-FFF2-40B4-BE49-F238E27FC236}">
                <a16:creationId xmlns:a16="http://schemas.microsoft.com/office/drawing/2014/main" id="{C6E8C801-488B-C78A-8AAF-668BAD32D0A5}"/>
              </a:ext>
            </a:extLst>
          </p:cNvPr>
          <p:cNvGrpSpPr/>
          <p:nvPr/>
        </p:nvGrpSpPr>
        <p:grpSpPr>
          <a:xfrm>
            <a:off x="406085" y="4069337"/>
            <a:ext cx="2091623" cy="1377489"/>
            <a:chOff x="3098174" y="1110201"/>
            <a:chExt cx="2091623" cy="1377489"/>
          </a:xfrm>
        </p:grpSpPr>
        <p:grpSp>
          <p:nvGrpSpPr>
            <p:cNvPr id="2265" name="Group 2264">
              <a:extLst>
                <a:ext uri="{FF2B5EF4-FFF2-40B4-BE49-F238E27FC236}">
                  <a16:creationId xmlns:a16="http://schemas.microsoft.com/office/drawing/2014/main" id="{633AB37F-0E91-5172-1AC6-3648BFD8419D}"/>
                </a:ext>
              </a:extLst>
            </p:cNvPr>
            <p:cNvGrpSpPr/>
            <p:nvPr/>
          </p:nvGrpSpPr>
          <p:grpSpPr>
            <a:xfrm>
              <a:off x="3098174" y="1110201"/>
              <a:ext cx="2091623" cy="1377489"/>
              <a:chOff x="3080088" y="735887"/>
              <a:chExt cx="2091623" cy="1377489"/>
            </a:xfrm>
            <a:noFill/>
          </p:grpSpPr>
          <p:sp>
            <p:nvSpPr>
              <p:cNvPr id="2267" name="Rectangle: Rounded Corners 2266">
                <a:extLst>
                  <a:ext uri="{FF2B5EF4-FFF2-40B4-BE49-F238E27FC236}">
                    <a16:creationId xmlns:a16="http://schemas.microsoft.com/office/drawing/2014/main" id="{B99FD596-C5F5-7135-4D54-A335D8BE9682}"/>
                  </a:ext>
                </a:extLst>
              </p:cNvPr>
              <p:cNvSpPr/>
              <p:nvPr/>
            </p:nvSpPr>
            <p:spPr>
              <a:xfrm>
                <a:off x="3080088" y="735887"/>
                <a:ext cx="2091623" cy="1377489"/>
              </a:xfrm>
              <a:prstGeom prst="roundRect">
                <a:avLst>
                  <a:gd name="adj" fmla="val 2686"/>
                </a:avLst>
              </a:prstGeom>
              <a:grpFill/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3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68" name="Group 2267">
                <a:extLst>
                  <a:ext uri="{FF2B5EF4-FFF2-40B4-BE49-F238E27FC236}">
                    <a16:creationId xmlns:a16="http://schemas.microsoft.com/office/drawing/2014/main" id="{24365DBE-5AB2-58DE-F8AE-641AF1E9B9DB}"/>
                  </a:ext>
                </a:extLst>
              </p:cNvPr>
              <p:cNvGrpSpPr/>
              <p:nvPr/>
            </p:nvGrpSpPr>
            <p:grpSpPr>
              <a:xfrm>
                <a:off x="3217285" y="819170"/>
                <a:ext cx="1812335" cy="737110"/>
                <a:chOff x="5067590" y="3779110"/>
                <a:chExt cx="1770212" cy="737110"/>
              </a:xfrm>
              <a:grpFill/>
            </p:grpSpPr>
            <p:sp>
              <p:nvSpPr>
                <p:cNvPr id="2277" name="TextBox 2276">
                  <a:extLst>
                    <a:ext uri="{FF2B5EF4-FFF2-40B4-BE49-F238E27FC236}">
                      <a16:creationId xmlns:a16="http://schemas.microsoft.com/office/drawing/2014/main" id="{F799FF07-2AEA-607E-7D42-B4A8C2B64CDF}"/>
                    </a:ext>
                  </a:extLst>
                </p:cNvPr>
                <p:cNvSpPr txBox="1"/>
                <p:nvPr/>
              </p:nvSpPr>
              <p:spPr>
                <a:xfrm>
                  <a:off x="5067590" y="3779110"/>
                  <a:ext cx="1766490" cy="72494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300" kern="100" dirty="0">
                      <a:solidFill>
                        <a:schemeClr val="tx1"/>
                      </a:solidFill>
                      <a:effectLst/>
                      <a:ea typeface="Calibri" panose="020F0502020204030204" pitchFamily="34" charset="0"/>
                      <a:cs typeface="Mangal" panose="02040503050203030202" pitchFamily="18" charset="0"/>
                    </a:rPr>
                    <a:t>Florence 2 as VLM for Transcription of Video-To-Text</a:t>
                  </a:r>
                  <a:endParaRPr lang="en-IN" sz="1300" kern="100" dirty="0">
                    <a:solidFill>
                      <a:schemeClr val="tx1"/>
                    </a:solidFill>
                    <a:effectLst/>
                    <a:ea typeface="Calibri" panose="020F0502020204030204" pitchFamily="34" charset="0"/>
                    <a:cs typeface="Mangal" panose="02040503050203030202" pitchFamily="18" charset="0"/>
                  </a:endParaRPr>
                </a:p>
              </p:txBody>
            </p:sp>
            <p:sp>
              <p:nvSpPr>
                <p:cNvPr id="2278" name="Rectangle: Rounded Corners 2277">
                  <a:extLst>
                    <a:ext uri="{FF2B5EF4-FFF2-40B4-BE49-F238E27FC236}">
                      <a16:creationId xmlns:a16="http://schemas.microsoft.com/office/drawing/2014/main" id="{5C1D5893-15EC-B116-0791-3D9DDEADFE9E}"/>
                    </a:ext>
                  </a:extLst>
                </p:cNvPr>
                <p:cNvSpPr/>
                <p:nvPr/>
              </p:nvSpPr>
              <p:spPr>
                <a:xfrm>
                  <a:off x="5067590" y="3799350"/>
                  <a:ext cx="1770212" cy="716870"/>
                </a:xfrm>
                <a:prstGeom prst="roundRect">
                  <a:avLst>
                    <a:gd name="adj" fmla="val 4078"/>
                  </a:avLst>
                </a:prstGeom>
                <a:grpFill/>
                <a:ln w="1524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S" sz="1300" dirty="0"/>
                </a:p>
              </p:txBody>
            </p:sp>
          </p:grpSp>
        </p:grpSp>
        <p:sp>
          <p:nvSpPr>
            <p:cNvPr id="2266" name="TextBox 2265">
              <a:extLst>
                <a:ext uri="{FF2B5EF4-FFF2-40B4-BE49-F238E27FC236}">
                  <a16:creationId xmlns:a16="http://schemas.microsoft.com/office/drawing/2014/main" id="{1B71485F-203E-8544-D97B-CB18B647E495}"/>
                </a:ext>
              </a:extLst>
            </p:cNvPr>
            <p:cNvSpPr txBox="1"/>
            <p:nvPr/>
          </p:nvSpPr>
          <p:spPr>
            <a:xfrm>
              <a:off x="3152857" y="1966390"/>
              <a:ext cx="1959680" cy="510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300" kern="100" dirty="0">
                  <a:solidFill>
                    <a:schemeClr val="tx1"/>
                  </a:solidFill>
                  <a:effectLst/>
                  <a:ea typeface="Calibri" panose="020F0502020204030204" pitchFamily="34" charset="0"/>
                  <a:cs typeface="Mangal" panose="02040503050203030202" pitchFamily="18" charset="0"/>
                </a:rPr>
                <a:t>VLM for Text Extraction from Video</a:t>
              </a:r>
              <a:endParaRPr lang="en-IN" sz="1300" kern="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Mangal" panose="02040503050203030202" pitchFamily="18" charset="0"/>
              </a:endParaRPr>
            </a:p>
          </p:txBody>
        </p:sp>
      </p:grpSp>
      <p:sp>
        <p:nvSpPr>
          <p:cNvPr id="2319" name="TextBox 2318">
            <a:extLst>
              <a:ext uri="{FF2B5EF4-FFF2-40B4-BE49-F238E27FC236}">
                <a16:creationId xmlns:a16="http://schemas.microsoft.com/office/drawing/2014/main" id="{4887E256-9D63-2D54-B745-051D8960C18D}"/>
              </a:ext>
            </a:extLst>
          </p:cNvPr>
          <p:cNvSpPr txBox="1"/>
          <p:nvPr/>
        </p:nvSpPr>
        <p:spPr>
          <a:xfrm>
            <a:off x="4872690" y="1676952"/>
            <a:ext cx="1529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O/P</a:t>
            </a:r>
            <a:endParaRPr lang="en-IN" sz="1200" dirty="0"/>
          </a:p>
        </p:txBody>
      </p:sp>
      <p:sp>
        <p:nvSpPr>
          <p:cNvPr id="2320" name="TextBox 2319">
            <a:extLst>
              <a:ext uri="{FF2B5EF4-FFF2-40B4-BE49-F238E27FC236}">
                <a16:creationId xmlns:a16="http://schemas.microsoft.com/office/drawing/2014/main" id="{4BB837EC-5C54-21B8-30EC-F322ECE82D84}"/>
              </a:ext>
            </a:extLst>
          </p:cNvPr>
          <p:cNvSpPr txBox="1"/>
          <p:nvPr/>
        </p:nvSpPr>
        <p:spPr>
          <a:xfrm>
            <a:off x="6329374" y="783205"/>
            <a:ext cx="1529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False</a:t>
            </a:r>
            <a:endParaRPr lang="en-IN" sz="1200" dirty="0"/>
          </a:p>
        </p:txBody>
      </p:sp>
      <p:sp>
        <p:nvSpPr>
          <p:cNvPr id="2321" name="TextBox 2320">
            <a:extLst>
              <a:ext uri="{FF2B5EF4-FFF2-40B4-BE49-F238E27FC236}">
                <a16:creationId xmlns:a16="http://schemas.microsoft.com/office/drawing/2014/main" id="{732018B2-6EC4-9ED5-983F-8788C32EE309}"/>
              </a:ext>
            </a:extLst>
          </p:cNvPr>
          <p:cNvSpPr txBox="1"/>
          <p:nvPr/>
        </p:nvSpPr>
        <p:spPr>
          <a:xfrm>
            <a:off x="7165124" y="1687495"/>
            <a:ext cx="1529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True</a:t>
            </a:r>
            <a:endParaRPr lang="en-IN" sz="1200" dirty="0"/>
          </a:p>
        </p:txBody>
      </p:sp>
      <p:cxnSp>
        <p:nvCxnSpPr>
          <p:cNvPr id="2324" name="Straight Arrow Connector 2323">
            <a:extLst>
              <a:ext uri="{FF2B5EF4-FFF2-40B4-BE49-F238E27FC236}">
                <a16:creationId xmlns:a16="http://schemas.microsoft.com/office/drawing/2014/main" id="{C4BCADF2-E80A-6A14-8E90-243D639C5978}"/>
              </a:ext>
            </a:extLst>
          </p:cNvPr>
          <p:cNvCxnSpPr>
            <a:cxnSpLocks/>
            <a:stCxn id="2074" idx="3"/>
            <a:endCxn id="2070" idx="1"/>
          </p:cNvCxnSpPr>
          <p:nvPr/>
        </p:nvCxnSpPr>
        <p:spPr>
          <a:xfrm>
            <a:off x="5429027" y="5600623"/>
            <a:ext cx="74409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8" name="TextBox 2327">
            <a:extLst>
              <a:ext uri="{FF2B5EF4-FFF2-40B4-BE49-F238E27FC236}">
                <a16:creationId xmlns:a16="http://schemas.microsoft.com/office/drawing/2014/main" id="{902C6285-A79B-01E3-EEDF-FF37F60574FD}"/>
              </a:ext>
            </a:extLst>
          </p:cNvPr>
          <p:cNvSpPr txBox="1"/>
          <p:nvPr/>
        </p:nvSpPr>
        <p:spPr>
          <a:xfrm>
            <a:off x="6553029" y="5424861"/>
            <a:ext cx="530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/>
              <a:t>RAG</a:t>
            </a:r>
            <a:endParaRPr lang="en-AS" sz="1500" b="1" dirty="0"/>
          </a:p>
        </p:txBody>
      </p:sp>
      <p:sp>
        <p:nvSpPr>
          <p:cNvPr id="2330" name="TextBox 2329">
            <a:extLst>
              <a:ext uri="{FF2B5EF4-FFF2-40B4-BE49-F238E27FC236}">
                <a16:creationId xmlns:a16="http://schemas.microsoft.com/office/drawing/2014/main" id="{D36CD48E-299A-57CE-E814-B9F92D08D8F2}"/>
              </a:ext>
            </a:extLst>
          </p:cNvPr>
          <p:cNvSpPr txBox="1"/>
          <p:nvPr/>
        </p:nvSpPr>
        <p:spPr>
          <a:xfrm>
            <a:off x="7261677" y="4251048"/>
            <a:ext cx="1874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Query (E.g. Any white car spotted between 1 - 3 PM)</a:t>
            </a:r>
            <a:endParaRPr lang="en-IN" sz="1200" dirty="0"/>
          </a:p>
        </p:txBody>
      </p:sp>
      <p:sp>
        <p:nvSpPr>
          <p:cNvPr id="2331" name="TextBox 2330">
            <a:extLst>
              <a:ext uri="{FF2B5EF4-FFF2-40B4-BE49-F238E27FC236}">
                <a16:creationId xmlns:a16="http://schemas.microsoft.com/office/drawing/2014/main" id="{9C719E99-5EBB-254A-87B2-70FA52A4FC3C}"/>
              </a:ext>
            </a:extLst>
          </p:cNvPr>
          <p:cNvSpPr txBox="1"/>
          <p:nvPr/>
        </p:nvSpPr>
        <p:spPr>
          <a:xfrm>
            <a:off x="7455705" y="6189059"/>
            <a:ext cx="2233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Response (E.g. Yes, at 2:15 PM)</a:t>
            </a:r>
            <a:endParaRPr lang="en-IN" sz="1200" dirty="0"/>
          </a:p>
        </p:txBody>
      </p:sp>
      <p:grpSp>
        <p:nvGrpSpPr>
          <p:cNvPr id="2352" name="Group 2351">
            <a:extLst>
              <a:ext uri="{FF2B5EF4-FFF2-40B4-BE49-F238E27FC236}">
                <a16:creationId xmlns:a16="http://schemas.microsoft.com/office/drawing/2014/main" id="{000711E0-84DA-038A-E8EE-00AF3C3DCEDB}"/>
              </a:ext>
            </a:extLst>
          </p:cNvPr>
          <p:cNvGrpSpPr/>
          <p:nvPr/>
        </p:nvGrpSpPr>
        <p:grpSpPr>
          <a:xfrm>
            <a:off x="9798441" y="3453838"/>
            <a:ext cx="647999" cy="292388"/>
            <a:chOff x="8126430" y="3729521"/>
            <a:chExt cx="647999" cy="292388"/>
          </a:xfrm>
        </p:grpSpPr>
        <p:pic>
          <p:nvPicPr>
            <p:cNvPr id="2064" name="Picture 16">
              <a:extLst>
                <a:ext uri="{FF2B5EF4-FFF2-40B4-BE49-F238E27FC236}">
                  <a16:creationId xmlns:a16="http://schemas.microsoft.com/office/drawing/2014/main" id="{CF563AF1-DAD5-EF34-7514-1B363E6F21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758" y="3795740"/>
              <a:ext cx="206789" cy="182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49" name="TextBox 2048">
              <a:extLst>
                <a:ext uri="{FF2B5EF4-FFF2-40B4-BE49-F238E27FC236}">
                  <a16:creationId xmlns:a16="http://schemas.microsoft.com/office/drawing/2014/main" id="{286D37CD-4631-29C4-CA20-552B0561916D}"/>
                </a:ext>
              </a:extLst>
            </p:cNvPr>
            <p:cNvSpPr txBox="1"/>
            <p:nvPr/>
          </p:nvSpPr>
          <p:spPr>
            <a:xfrm>
              <a:off x="8126430" y="3729521"/>
              <a:ext cx="51648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00" dirty="0"/>
                <a:t>Alert</a:t>
              </a:r>
              <a:endParaRPr lang="en-IN" sz="1300" dirty="0"/>
            </a:p>
          </p:txBody>
        </p:sp>
        <p:sp>
          <p:nvSpPr>
            <p:cNvPr id="2351" name="Rectangle: Rounded Corners 2350">
              <a:extLst>
                <a:ext uri="{FF2B5EF4-FFF2-40B4-BE49-F238E27FC236}">
                  <a16:creationId xmlns:a16="http://schemas.microsoft.com/office/drawing/2014/main" id="{C7D82D6F-C78F-643A-3F50-1FB30FD91D1A}"/>
                </a:ext>
              </a:extLst>
            </p:cNvPr>
            <p:cNvSpPr/>
            <p:nvPr/>
          </p:nvSpPr>
          <p:spPr>
            <a:xfrm>
              <a:off x="8165883" y="3777614"/>
              <a:ext cx="608546" cy="2088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S" dirty="0"/>
            </a:p>
          </p:txBody>
        </p:sp>
      </p:grpSp>
      <p:cxnSp>
        <p:nvCxnSpPr>
          <p:cNvPr id="2365" name="Straight Connector 2364">
            <a:extLst>
              <a:ext uri="{FF2B5EF4-FFF2-40B4-BE49-F238E27FC236}">
                <a16:creationId xmlns:a16="http://schemas.microsoft.com/office/drawing/2014/main" id="{CB1D297D-DD86-0B90-120D-586A2980648B}"/>
              </a:ext>
            </a:extLst>
          </p:cNvPr>
          <p:cNvCxnSpPr>
            <a:cxnSpLocks/>
            <a:stCxn id="2351" idx="0"/>
            <a:endCxn id="2060" idx="2"/>
          </p:cNvCxnSpPr>
          <p:nvPr/>
        </p:nvCxnSpPr>
        <p:spPr>
          <a:xfrm flipH="1" flipV="1">
            <a:off x="10141932" y="3186478"/>
            <a:ext cx="235" cy="3154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9" name="Straight Arrow Connector 2368">
            <a:extLst>
              <a:ext uri="{FF2B5EF4-FFF2-40B4-BE49-F238E27FC236}">
                <a16:creationId xmlns:a16="http://schemas.microsoft.com/office/drawing/2014/main" id="{38626888-34F0-045D-29E8-94885462A89E}"/>
              </a:ext>
            </a:extLst>
          </p:cNvPr>
          <p:cNvCxnSpPr>
            <a:cxnSpLocks/>
            <a:stCxn id="2351" idx="2"/>
            <a:endCxn id="2062" idx="0"/>
          </p:cNvCxnSpPr>
          <p:nvPr/>
        </p:nvCxnSpPr>
        <p:spPr>
          <a:xfrm>
            <a:off x="10142167" y="3710776"/>
            <a:ext cx="1336" cy="3585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8,152 Cloud Transparent Outline Royalty-Free Photos and Stock Images |  Shutterstock">
            <a:extLst>
              <a:ext uri="{FF2B5EF4-FFF2-40B4-BE49-F238E27FC236}">
                <a16:creationId xmlns:a16="http://schemas.microsoft.com/office/drawing/2014/main" id="{0E188477-30AD-82A0-2E1C-606CE14800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10" t="25893" r="28417" b="33135"/>
          <a:stretch/>
        </p:blipFill>
        <p:spPr bwMode="auto">
          <a:xfrm>
            <a:off x="9011392" y="336552"/>
            <a:ext cx="2336413" cy="129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87" name="TextBox 2386">
            <a:extLst>
              <a:ext uri="{FF2B5EF4-FFF2-40B4-BE49-F238E27FC236}">
                <a16:creationId xmlns:a16="http://schemas.microsoft.com/office/drawing/2014/main" id="{523B6719-28FE-DE9D-7715-D00D8A6EC70B}"/>
              </a:ext>
            </a:extLst>
          </p:cNvPr>
          <p:cNvSpPr txBox="1"/>
          <p:nvPr/>
        </p:nvSpPr>
        <p:spPr>
          <a:xfrm>
            <a:off x="9236207" y="714334"/>
            <a:ext cx="203361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0000" algn="l"/>
              </a:tabLst>
            </a:pPr>
            <a:r>
              <a:rPr lang="en-US" sz="1300" dirty="0"/>
              <a:t>•  Location of Crime </a:t>
            </a:r>
          </a:p>
          <a:p>
            <a:pPr>
              <a:tabLst>
                <a:tab pos="180000" algn="l"/>
              </a:tabLst>
            </a:pPr>
            <a:r>
              <a:rPr lang="en-US" sz="1300" dirty="0"/>
              <a:t>•  Crime Footage</a:t>
            </a:r>
          </a:p>
          <a:p>
            <a:pPr>
              <a:tabLst>
                <a:tab pos="180000" algn="l"/>
              </a:tabLst>
            </a:pPr>
            <a:r>
              <a:rPr lang="en-US" sz="1300" dirty="0"/>
              <a:t>•  6 Nearest CCTV Footage</a:t>
            </a:r>
            <a:endParaRPr lang="en-AS" sz="13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50FD049-18B0-20D1-BF47-710D522D052E}"/>
              </a:ext>
            </a:extLst>
          </p:cNvPr>
          <p:cNvCxnSpPr>
            <a:cxnSpLocks/>
            <a:endCxn id="2254" idx="3"/>
          </p:cNvCxnSpPr>
          <p:nvPr/>
        </p:nvCxnSpPr>
        <p:spPr>
          <a:xfrm rot="10800000">
            <a:off x="7556520" y="3606294"/>
            <a:ext cx="2583066" cy="2837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25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0D9D6-3816-B16B-48FD-470010E16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88369F-32F1-D933-D20D-ABF1B793E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14" y="332508"/>
            <a:ext cx="8746572" cy="573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500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2447</TotalTime>
  <Words>126</Words>
  <Application>Microsoft Office PowerPoint</Application>
  <PresentationFormat>Widescreen</PresentationFormat>
  <Paragraphs>29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Divakar Ejilan</dc:creator>
  <cp:lastModifiedBy>Pavan Kumar</cp:lastModifiedBy>
  <cp:revision>19</cp:revision>
  <dcterms:created xsi:type="dcterms:W3CDTF">2025-01-15T08:03:24Z</dcterms:created>
  <dcterms:modified xsi:type="dcterms:W3CDTF">2025-05-08T07:41:29Z</dcterms:modified>
</cp:coreProperties>
</file>