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marai" charset="1" panose="00000000000000000000"/>
      <p:regular r:id="rId18"/>
    </p:embeddedFont>
    <p:embeddedFont>
      <p:font typeface="Almarai Bold" charset="1" panose="00000000000000000000"/>
      <p:regular r:id="rId19"/>
    </p:embeddedFont>
    <p:embeddedFont>
      <p:font typeface="Times New Roman Italics" charset="1" panose="02030502070405090303"/>
      <p:regular r:id="rId20"/>
    </p:embeddedFont>
    <p:embeddedFont>
      <p:font typeface="Calibri (MS) Italics" charset="1" panose="020F05020202040A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4.pn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6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timesofindia.indiatimes.com/city/kolkata/cbi-analyzes-900-hours-of-cctv-footage-in-doctor-rape-and-murder-case/articleshow/116147154.cms#:~:text=The%20CBI%2C%20probing%20the%20rape%20and%20murder%20of%20the%2031%2Dyear%2Dold%20doctor%20at%20RG%20Kar%20Hospital%2C%20is%20scanning%20900%20hours%20of%20CCTV%20footage%20it%20collected%20from%20the%20hospital." TargetMode="External" Type="http://schemas.openxmlformats.org/officeDocument/2006/relationships/hyperlink"/><Relationship Id="rId11" Target="https://edition.cnn.com/2020/03/19/asia/india-rape-execution-intl-hnk/index.html#:~:text=7%20years%20after%20bus%20rape%20and%20murder%20shocked%20the%20world%2C%20attackers%20hanged%20in%20New%20Delhi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Relationship Id="rId8" Target="../media/image10.png" Type="http://schemas.openxmlformats.org/officeDocument/2006/relationships/image"/><Relationship Id="rId9" Target="https://pmc.ncbi.nlm.nih.gov/articles/PMC6382513/#:~:text=data%20from%20the%20National%20Crime%20Victimization%20Survey%20conducted%20by%20the%20US%20Department%20of%20Justice%20indicates%20that%20a%20large%20number%20(52.6%25)%20of%20violent%20crimes%20resulting%20in%20injury%20goes%20unreported%20to%20law%20enforcement.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marketsandmarkets.com/Market-Reports/public-safety-security-market-1024.html" TargetMode="External" Type="http://schemas.openxmlformats.org/officeDocument/2006/relationships/hyperlink"/><Relationship Id="rId2" Target="../media/image15.png" Type="http://schemas.openxmlformats.org/officeDocument/2006/relationships/image"/><Relationship Id="rId3" Target="../media/image1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4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24.png" Type="http://schemas.openxmlformats.org/officeDocument/2006/relationships/image"/><Relationship Id="rId6" Target="../media/image10.png" Type="http://schemas.openxmlformats.org/officeDocument/2006/relationships/image"/><Relationship Id="rId7" Target="https://pib.gov.in/PressReleaseIframePage.aspx?PRID=2085711#:~:text=With%20100%20cities%20leading%20the%20initiative%2C%20the%20mission%20has%20made%20significant%20progress%2C%20having%20completed%207%2C380%20out%20of%208%2C075%20projects%2C%20with%20an%20investment%20of%20%E2%82%B91%2C47%2C704%20crore." TargetMode="External" Type="http://schemas.openxmlformats.org/officeDocument/2006/relationships/hyperlink"/><Relationship Id="rId8" Target="https://www.marketsandmarkets.com/Market-Reports/ai-in-video-surveillance-market-84216922.html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2813326" y="2523132"/>
            <a:ext cx="841991" cy="8419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0" y="948784"/>
            <a:ext cx="11855553" cy="3552457"/>
            <a:chOff x="0" y="0"/>
            <a:chExt cx="3705457" cy="11103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5457" cy="1110322"/>
            </a:xfrm>
            <a:custGeom>
              <a:avLst/>
              <a:gdLst/>
              <a:ahLst/>
              <a:cxnLst/>
              <a:rect r="r" b="b" t="t" l="l"/>
              <a:pathLst>
                <a:path h="1110322" w="3705457">
                  <a:moveTo>
                    <a:pt x="0" y="0"/>
                  </a:moveTo>
                  <a:lnTo>
                    <a:pt x="3705457" y="0"/>
                  </a:lnTo>
                  <a:lnTo>
                    <a:pt x="3705457" y="1110322"/>
                  </a:lnTo>
                  <a:lnTo>
                    <a:pt x="0" y="1110322"/>
                  </a:lnTo>
                  <a:close/>
                </a:path>
              </a:pathLst>
            </a:custGeom>
            <a:solidFill>
              <a:srgbClr val="5DF0FF">
                <a:alpha val="16863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3705457" cy="1157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5400000">
            <a:off x="8171505" y="1453873"/>
            <a:ext cx="5084560" cy="2542280"/>
          </a:xfrm>
          <a:custGeom>
            <a:avLst/>
            <a:gdLst/>
            <a:ahLst/>
            <a:cxnLst/>
            <a:rect r="r" b="b" t="t" l="l"/>
            <a:pathLst>
              <a:path h="2542280" w="5084560">
                <a:moveTo>
                  <a:pt x="0" y="0"/>
                </a:moveTo>
                <a:lnTo>
                  <a:pt x="5084560" y="0"/>
                </a:lnTo>
                <a:lnTo>
                  <a:pt x="5084560" y="2542280"/>
                </a:lnTo>
                <a:lnTo>
                  <a:pt x="0" y="2542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8923566" y="1521955"/>
            <a:ext cx="5084560" cy="2542280"/>
          </a:xfrm>
          <a:custGeom>
            <a:avLst/>
            <a:gdLst/>
            <a:ahLst/>
            <a:cxnLst/>
            <a:rect r="r" b="b" t="t" l="l"/>
            <a:pathLst>
              <a:path h="2542280" w="5084560">
                <a:moveTo>
                  <a:pt x="0" y="0"/>
                </a:moveTo>
                <a:lnTo>
                  <a:pt x="5084560" y="0"/>
                </a:lnTo>
                <a:lnTo>
                  <a:pt x="5084560" y="2542280"/>
                </a:lnTo>
                <a:lnTo>
                  <a:pt x="0" y="25422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4632793" y="7781622"/>
            <a:ext cx="0" cy="11539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9017816" y="7781622"/>
            <a:ext cx="0" cy="11539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3402839" y="7781622"/>
            <a:ext cx="0" cy="11539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39649" y="2740004"/>
            <a:ext cx="9588420" cy="1001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3"/>
              </a:lnSpc>
            </a:pPr>
            <a:r>
              <a:rPr lang="en-US" sz="3232" spc="13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Practical AI and Blockchain In Empowering CCTV Surveillance For Woman’s and Public Safety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9649" y="1702924"/>
            <a:ext cx="3164172" cy="82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71"/>
              </a:lnSpc>
            </a:pPr>
            <a:r>
              <a:rPr lang="en-US" sz="5309" b="true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ZENSAFE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39649" y="4861611"/>
            <a:ext cx="13858686" cy="1828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88"/>
              </a:lnSpc>
            </a:pPr>
            <a:r>
              <a:rPr lang="en-US" sz="48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Team Matrix</a:t>
            </a:r>
          </a:p>
          <a:p>
            <a:pPr algn="l">
              <a:lnSpc>
                <a:spcPts val="7488"/>
              </a:lnSpc>
            </a:pPr>
            <a:r>
              <a:rPr lang="en-US" sz="48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Sri Manakula Vinayagar Engineering College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9649" y="7388620"/>
            <a:ext cx="3207718" cy="18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Pavan K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(Leader, AI/ML, Blockchain)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20585" y="7388620"/>
            <a:ext cx="3209438" cy="18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Divakar E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(Web &amp; API Developer)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05609" y="7388620"/>
            <a:ext cx="3207718" cy="18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Sachin G.P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(DevOps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Engineer)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051582" y="7388620"/>
            <a:ext cx="3207718" cy="1861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Nidhin S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(UI/UX 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Designer)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914" y="2918442"/>
            <a:ext cx="911914" cy="9119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43858" y="4402676"/>
            <a:ext cx="911914" cy="9119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68395" y="5966441"/>
            <a:ext cx="911914" cy="9119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92933" y="7530855"/>
            <a:ext cx="911914" cy="9119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16575" y="-1489570"/>
            <a:ext cx="4202211" cy="6003158"/>
            <a:chOff x="0" y="0"/>
            <a:chExt cx="4445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6605949" y="8402070"/>
            <a:ext cx="841991" cy="84199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16605949" y="1202778"/>
            <a:ext cx="5246522" cy="7495031"/>
            <a:chOff x="0" y="0"/>
            <a:chExt cx="444500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543681" y="1640457"/>
            <a:ext cx="4904260" cy="7006086"/>
            <a:chOff x="0" y="0"/>
            <a:chExt cx="4445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120628" t="0" r="0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697884" y="2993853"/>
            <a:ext cx="880028" cy="69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26828" y="4478087"/>
            <a:ext cx="880028" cy="69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851366" y="6041852"/>
            <a:ext cx="880028" cy="69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075903" y="7606267"/>
            <a:ext cx="880028" cy="698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922421" y="2940571"/>
            <a:ext cx="6138901" cy="11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  <a:r>
              <a:rPr lang="en-US" sz="21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Establishes a proactive and responsive crime monitoring framework, leading to safer communities and faster interventions.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851366" y="4424805"/>
            <a:ext cx="6138901" cy="11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  <a:r>
              <a:rPr lang="en-US" sz="21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Reduces delays, bias, and evidentiary gaps - helping ensure fair, timely, and transparent legal outcomes.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075903" y="5988570"/>
            <a:ext cx="6138901" cy="11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  <a:spcBef>
                <a:spcPct val="0"/>
              </a:spcBef>
            </a:pPr>
            <a:r>
              <a:rPr lang="en-US" sz="21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Automates surveillance and analysis, allowing officials to act swiftly and focus on high-priority threats.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00440" y="7552985"/>
            <a:ext cx="6138901" cy="114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06"/>
              </a:lnSpc>
              <a:spcBef>
                <a:spcPct val="0"/>
              </a:spcBef>
            </a:pPr>
            <a:r>
              <a:rPr lang="en-US" sz="21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Promotes confidence &amp; bolsters trust among citizens by ensuring accountability, security and visible action against crime.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Impacts &amp; Benefits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89685" y="1028700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1118878" y="6749371"/>
            <a:ext cx="841991" cy="8419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628346" y="8294783"/>
            <a:ext cx="2374761" cy="3392515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21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79048" y="2761552"/>
            <a:ext cx="139551" cy="3280635"/>
            <a:chOff x="0" y="0"/>
            <a:chExt cx="36754" cy="8640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754" cy="864036"/>
            </a:xfrm>
            <a:custGeom>
              <a:avLst/>
              <a:gdLst/>
              <a:ahLst/>
              <a:cxnLst/>
              <a:rect r="r" b="b" t="t" l="l"/>
              <a:pathLst>
                <a:path h="864036" w="36754">
                  <a:moveTo>
                    <a:pt x="0" y="0"/>
                  </a:moveTo>
                  <a:lnTo>
                    <a:pt x="36754" y="0"/>
                  </a:lnTo>
                  <a:lnTo>
                    <a:pt x="36754" y="864036"/>
                  </a:lnTo>
                  <a:lnTo>
                    <a:pt x="0" y="864036"/>
                  </a:lnTo>
                  <a:close/>
                </a:path>
              </a:pathLst>
            </a:custGeom>
            <a:solidFill>
              <a:srgbClr val="17E3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6754" cy="9116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13799" y="2915011"/>
            <a:ext cx="12470037" cy="2926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4"/>
              </a:lnSpc>
            </a:pPr>
            <a:r>
              <a:rPr lang="en-US" sz="2416" spc="236">
                <a:solidFill>
                  <a:srgbClr val="F5FFF5"/>
                </a:solidFill>
                <a:latin typeface="Almarai"/>
                <a:ea typeface="Almarai"/>
                <a:cs typeface="Almarai"/>
                <a:sym typeface="Almarai"/>
              </a:rPr>
              <a:t>ZenSafe stands at the intersection of technology, justice, and public safety. By addressing long-standing challenges in surveillance, evidence integrity, and response time, it redefines how cities can proactively protect their citizens. With scalable infrastructure, AI-driven intelligence, and trusted digital records, ZenSafe is not just a tool - it’s a step toward a safer, smarter society. It’s not about watching anymore - it’s about acting faster, smarter, and fairer.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83724" y="7075117"/>
            <a:ext cx="6320552" cy="1826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sz="25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“When crimes go unseen and justice is late,</a:t>
            </a:r>
          </a:p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sz="25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Fear takes root and trust meets its fate.</a:t>
            </a:r>
          </a:p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sz="25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But with eyes that watch and minds that learn,</a:t>
            </a:r>
          </a:p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sz="25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A safer world is what we earn.”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90195" y="3049848"/>
            <a:ext cx="7569105" cy="7868257"/>
            <a:chOff x="0" y="0"/>
            <a:chExt cx="6108573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75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690195" y="736179"/>
            <a:ext cx="7569105" cy="7868257"/>
            <a:chOff x="0" y="0"/>
            <a:chExt cx="6108573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75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90195" y="-62141"/>
            <a:ext cx="7569105" cy="7868257"/>
            <a:chOff x="0" y="0"/>
            <a:chExt cx="6108573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3"/>
              <a:stretch>
                <a:fillRect l="-1976" t="0" r="-1976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690195" y="1390043"/>
            <a:ext cx="7569105" cy="7868257"/>
            <a:chOff x="0" y="0"/>
            <a:chExt cx="6108573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08573" cy="6350000"/>
            </a:xfrm>
            <a:custGeom>
              <a:avLst/>
              <a:gdLst/>
              <a:ahLst/>
              <a:cxnLst/>
              <a:rect r="r" b="b" t="t" l="l"/>
              <a:pathLst>
                <a:path h="6350000" w="6108573">
                  <a:moveTo>
                    <a:pt x="6108573" y="0"/>
                  </a:moveTo>
                  <a:lnTo>
                    <a:pt x="6108573" y="3295396"/>
                  </a:lnTo>
                  <a:cubicBezTo>
                    <a:pt x="6108573" y="4982464"/>
                    <a:pt x="4741164" y="6350000"/>
                    <a:pt x="3054350" y="6350000"/>
                  </a:cubicBezTo>
                  <a:cubicBezTo>
                    <a:pt x="1367536" y="6350000"/>
                    <a:pt x="0" y="4982464"/>
                    <a:pt x="0" y="3295523"/>
                  </a:cubicBezTo>
                  <a:lnTo>
                    <a:pt x="0" y="0"/>
                  </a:lnTo>
                  <a:lnTo>
                    <a:pt x="6108573" y="0"/>
                  </a:lnTo>
                  <a:close/>
                </a:path>
              </a:pathLst>
            </a:custGeom>
            <a:blipFill>
              <a:blip r:embed="rId2"/>
              <a:stretch>
                <a:fillRect l="-133175" t="0" r="-133175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22763" y="3453765"/>
            <a:ext cx="5735021" cy="319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599"/>
              </a:lnSpc>
            </a:pPr>
            <a:r>
              <a:rPr lang="en-US" b="true" sz="9000" spc="549">
                <a:solidFill>
                  <a:srgbClr val="17E3B2"/>
                </a:solidFill>
                <a:latin typeface="Almarai Bold"/>
                <a:ea typeface="Almarai Bold"/>
                <a:cs typeface="Almarai Bold"/>
                <a:sym typeface="Almarai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1028700"/>
            <a:ext cx="5760720" cy="8229600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>
                <a:alphaModFix amt="24000"/>
              </a:blip>
              <a:stretch>
                <a:fillRect l="-57411" t="0" r="-574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028700" y="1028700"/>
            <a:ext cx="5760720" cy="8229600"/>
            <a:chOff x="0" y="0"/>
            <a:chExt cx="444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53355" y="4653079"/>
            <a:ext cx="4646929" cy="99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02"/>
              </a:lnSpc>
              <a:spcBef>
                <a:spcPct val="0"/>
              </a:spcBef>
            </a:pPr>
            <a:r>
              <a:rPr lang="en-US" b="true" sz="633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AGENDA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12824" y="2981570"/>
            <a:ext cx="2176471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Problem Statement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8633693" y="1557851"/>
            <a:ext cx="1334733" cy="133473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8507599" y="171254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36125" y="2981570"/>
            <a:ext cx="2176471" cy="866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Proposed Solution</a:t>
            </a:r>
          </a:p>
        </p:txBody>
      </p:sp>
      <p:grpSp>
        <p:nvGrpSpPr>
          <p:cNvPr name="Group 16" id="16"/>
          <p:cNvGrpSpPr/>
          <p:nvPr/>
        </p:nvGrpSpPr>
        <p:grpSpPr>
          <a:xfrm rot="5400000">
            <a:off x="11356993" y="1557851"/>
            <a:ext cx="1334733" cy="13347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230899" y="171254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659425" y="2967263"/>
            <a:ext cx="2176471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Market Analysis</a:t>
            </a:r>
          </a:p>
        </p:txBody>
      </p:sp>
      <p:grpSp>
        <p:nvGrpSpPr>
          <p:cNvPr name="Group 20" id="20"/>
          <p:cNvGrpSpPr/>
          <p:nvPr/>
        </p:nvGrpSpPr>
        <p:grpSpPr>
          <a:xfrm rot="5400000">
            <a:off x="14080294" y="1557851"/>
            <a:ext cx="1334733" cy="133473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3954199" y="171254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3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12824" y="5836699"/>
            <a:ext cx="2176471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System Architecture</a:t>
            </a:r>
          </a:p>
        </p:txBody>
      </p:sp>
      <p:grpSp>
        <p:nvGrpSpPr>
          <p:cNvPr name="Group 24" id="24"/>
          <p:cNvGrpSpPr/>
          <p:nvPr/>
        </p:nvGrpSpPr>
        <p:grpSpPr>
          <a:xfrm rot="5400000">
            <a:off x="8633693" y="4412981"/>
            <a:ext cx="1334733" cy="133473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507599" y="456767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87718" y="5836699"/>
            <a:ext cx="2473284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Existing System vs Zensafe</a:t>
            </a:r>
          </a:p>
        </p:txBody>
      </p:sp>
      <p:grpSp>
        <p:nvGrpSpPr>
          <p:cNvPr name="Group 28" id="28"/>
          <p:cNvGrpSpPr/>
          <p:nvPr/>
        </p:nvGrpSpPr>
        <p:grpSpPr>
          <a:xfrm rot="5400000">
            <a:off x="11356993" y="4412981"/>
            <a:ext cx="1334733" cy="1334733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230899" y="456767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59425" y="5836699"/>
            <a:ext cx="2176471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Computation &amp; Deployment</a:t>
            </a:r>
          </a:p>
        </p:txBody>
      </p:sp>
      <p:grpSp>
        <p:nvGrpSpPr>
          <p:cNvPr name="Group 32" id="32"/>
          <p:cNvGrpSpPr/>
          <p:nvPr/>
        </p:nvGrpSpPr>
        <p:grpSpPr>
          <a:xfrm rot="5400000">
            <a:off x="14080294" y="4412981"/>
            <a:ext cx="1334733" cy="133473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3954199" y="456767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129871" y="8691829"/>
            <a:ext cx="2342377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Revenue &amp; Cost Analysis</a:t>
            </a:r>
          </a:p>
        </p:txBody>
      </p:sp>
      <p:grpSp>
        <p:nvGrpSpPr>
          <p:cNvPr name="Group 36" id="36"/>
          <p:cNvGrpSpPr/>
          <p:nvPr/>
        </p:nvGrpSpPr>
        <p:grpSpPr>
          <a:xfrm rot="5400000">
            <a:off x="8633693" y="7268111"/>
            <a:ext cx="1334733" cy="133473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8507599" y="742280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7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936125" y="8691829"/>
            <a:ext cx="2176471" cy="88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Impacts &amp; Benefits</a:t>
            </a:r>
          </a:p>
        </p:txBody>
      </p:sp>
      <p:grpSp>
        <p:nvGrpSpPr>
          <p:cNvPr name="Group 40" id="40"/>
          <p:cNvGrpSpPr/>
          <p:nvPr/>
        </p:nvGrpSpPr>
        <p:grpSpPr>
          <a:xfrm rot="5400000">
            <a:off x="11356993" y="7268111"/>
            <a:ext cx="1334733" cy="133473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230899" y="742280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8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806812" y="8691829"/>
            <a:ext cx="2029084" cy="43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1"/>
              </a:lnSpc>
            </a:pPr>
            <a:r>
              <a:rPr lang="en-US" sz="252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Conclusion</a:t>
            </a:r>
          </a:p>
        </p:txBody>
      </p:sp>
      <p:grpSp>
        <p:nvGrpSpPr>
          <p:cNvPr name="Group 44" id="44"/>
          <p:cNvGrpSpPr/>
          <p:nvPr/>
        </p:nvGrpSpPr>
        <p:grpSpPr>
          <a:xfrm rot="5400000">
            <a:off x="14080294" y="7268111"/>
            <a:ext cx="1334733" cy="133473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3954199" y="7422804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9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812572" y="6871520"/>
            <a:ext cx="291433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5" id="5"/>
          <p:cNvSpPr/>
          <p:nvPr/>
        </p:nvSpPr>
        <p:spPr>
          <a:xfrm>
            <a:off x="3618724" y="5418180"/>
            <a:ext cx="0" cy="1566745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6" id="6"/>
          <p:cNvSpPr/>
          <p:nvPr/>
        </p:nvSpPr>
        <p:spPr>
          <a:xfrm>
            <a:off x="3504424" y="6871520"/>
            <a:ext cx="391294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7" id="7"/>
          <p:cNvSpPr/>
          <p:nvPr/>
        </p:nvSpPr>
        <p:spPr>
          <a:xfrm>
            <a:off x="7190755" y="6871520"/>
            <a:ext cx="391294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8" id="8"/>
          <p:cNvSpPr/>
          <p:nvPr/>
        </p:nvSpPr>
        <p:spPr>
          <a:xfrm>
            <a:off x="10878315" y="6871520"/>
            <a:ext cx="391294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9" id="9"/>
          <p:cNvSpPr/>
          <p:nvPr/>
        </p:nvSpPr>
        <p:spPr>
          <a:xfrm>
            <a:off x="14676963" y="6755914"/>
            <a:ext cx="0" cy="1566745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0" id="10"/>
          <p:cNvSpPr/>
          <p:nvPr/>
        </p:nvSpPr>
        <p:spPr>
          <a:xfrm>
            <a:off x="14561090" y="6871520"/>
            <a:ext cx="2914338" cy="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1" id="11"/>
          <p:cNvSpPr/>
          <p:nvPr/>
        </p:nvSpPr>
        <p:spPr>
          <a:xfrm>
            <a:off x="10989231" y="5418180"/>
            <a:ext cx="0" cy="1566745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2" id="12"/>
          <p:cNvSpPr/>
          <p:nvPr/>
        </p:nvSpPr>
        <p:spPr>
          <a:xfrm>
            <a:off x="7306440" y="6755914"/>
            <a:ext cx="0" cy="1566745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6656494" y="8322659"/>
            <a:ext cx="1299892" cy="129989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627" lIns="46627" bIns="46627" rIns="46627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4027017" y="8322659"/>
            <a:ext cx="1299892" cy="129989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627" lIns="46627" bIns="46627" rIns="46627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968778" y="4118288"/>
            <a:ext cx="1299892" cy="129989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627" lIns="46627" bIns="46627" rIns="46627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339285" y="4118288"/>
            <a:ext cx="1299892" cy="129989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46627" lIns="46627" bIns="46627" rIns="46627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3301595" y="4451106"/>
            <a:ext cx="634257" cy="634257"/>
          </a:xfrm>
          <a:custGeom>
            <a:avLst/>
            <a:gdLst/>
            <a:ahLst/>
            <a:cxnLst/>
            <a:rect r="r" b="b" t="t" l="l"/>
            <a:pathLst>
              <a:path h="634257" w="634257">
                <a:moveTo>
                  <a:pt x="0" y="0"/>
                </a:moveTo>
                <a:lnTo>
                  <a:pt x="634257" y="0"/>
                </a:lnTo>
                <a:lnTo>
                  <a:pt x="634257" y="634256"/>
                </a:lnTo>
                <a:lnTo>
                  <a:pt x="0" y="634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067175" y="8660934"/>
            <a:ext cx="552701" cy="552701"/>
          </a:xfrm>
          <a:custGeom>
            <a:avLst/>
            <a:gdLst/>
            <a:ahLst/>
            <a:cxnLst/>
            <a:rect r="r" b="b" t="t" l="l"/>
            <a:pathLst>
              <a:path h="552701" w="552701">
                <a:moveTo>
                  <a:pt x="0" y="0"/>
                </a:moveTo>
                <a:lnTo>
                  <a:pt x="552701" y="0"/>
                </a:lnTo>
                <a:lnTo>
                  <a:pt x="552701" y="552701"/>
                </a:lnTo>
                <a:lnTo>
                  <a:pt x="0" y="552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687364" y="4423996"/>
            <a:ext cx="603735" cy="603735"/>
          </a:xfrm>
          <a:custGeom>
            <a:avLst/>
            <a:gdLst/>
            <a:ahLst/>
            <a:cxnLst/>
            <a:rect r="r" b="b" t="t" l="l"/>
            <a:pathLst>
              <a:path h="603735" w="603735">
                <a:moveTo>
                  <a:pt x="0" y="0"/>
                </a:moveTo>
                <a:lnTo>
                  <a:pt x="603734" y="0"/>
                </a:lnTo>
                <a:lnTo>
                  <a:pt x="603734" y="603734"/>
                </a:lnTo>
                <a:lnTo>
                  <a:pt x="0" y="6037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4378280" y="8673923"/>
            <a:ext cx="597366" cy="597366"/>
          </a:xfrm>
          <a:custGeom>
            <a:avLst/>
            <a:gdLst/>
            <a:ahLst/>
            <a:cxnLst/>
            <a:rect r="r" b="b" t="t" l="l"/>
            <a:pathLst>
              <a:path h="597366" w="597366">
                <a:moveTo>
                  <a:pt x="0" y="0"/>
                </a:moveTo>
                <a:lnTo>
                  <a:pt x="597366" y="0"/>
                </a:lnTo>
                <a:lnTo>
                  <a:pt x="597366" y="597365"/>
                </a:lnTo>
                <a:lnTo>
                  <a:pt x="0" y="5973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>
            <a:hlinkClick r:id="rId9" tooltip="https://pmc.ncbi.nlm.nih.gov/articles/PMC6382513/#:~:text=data%20from%20the%20National%20Crime%20Victimization%20Survey%20conducted%20by%20the%20US%20Department%20of%20Justice%20indicates%20that%20a%20large%20number%20(52.6%25)%20of%20violent%20crimes%20resulting%20in%20injury%20goes%20unreported%20to%20law%20enforcement."/>
          </p:cNvPr>
          <p:cNvSpPr/>
          <p:nvPr/>
        </p:nvSpPr>
        <p:spPr>
          <a:xfrm flipH="false" flipV="false" rot="0">
            <a:off x="8868357" y="4505117"/>
            <a:ext cx="313743" cy="313743"/>
          </a:xfrm>
          <a:custGeom>
            <a:avLst/>
            <a:gdLst/>
            <a:ahLst/>
            <a:cxnLst/>
            <a:rect r="r" b="b" t="t" l="l"/>
            <a:pathLst>
              <a:path h="313743" w="313743">
                <a:moveTo>
                  <a:pt x="0" y="0"/>
                </a:moveTo>
                <a:lnTo>
                  <a:pt x="313743" y="0"/>
                </a:lnTo>
                <a:lnTo>
                  <a:pt x="313743" y="313744"/>
                </a:lnTo>
                <a:lnTo>
                  <a:pt x="0" y="3137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Problem Statement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04423" y="705646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35118" y="2238270"/>
            <a:ext cx="13417765" cy="1022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7"/>
              </a:lnSpc>
            </a:pPr>
            <a:r>
              <a:rPr lang="en-US" sz="27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“When crimes go unseen and fear takes the lead, The cries for justice are lost in the bleed.</a:t>
            </a:r>
          </a:p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Justice delayed is justice denied - </a:t>
            </a:r>
            <a:r>
              <a:rPr lang="en-US" sz="2787" i="true">
                <a:solidFill>
                  <a:srgbClr val="FFFFFF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Silence becomes the place where truth has died.”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96969" y="4393956"/>
            <a:ext cx="4261366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Underreporting and Delay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396969" y="4989630"/>
            <a:ext cx="5283264" cy="129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  <a:spcBef>
                <a:spcPct val="0"/>
              </a:spcBef>
            </a:pP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Crimes often go unnoticed or unreported due to public fear or apathy. Lack of real-time monitoring results in delayed responses and increased threats to life and safety.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178492" y="7480225"/>
            <a:ext cx="4343043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CCTV A</a:t>
            </a: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nalysis Bottleneck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38271" y="8075900"/>
            <a:ext cx="5283264" cy="129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5"/>
              </a:lnSpc>
              <a:spcBef>
                <a:spcPct val="0"/>
              </a:spcBef>
            </a:pP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Manual</a:t>
            </a: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footage analysis during investigations is slow and resource-heavy, delaying evidence retrieval and impacting the speed and effectiveness of case resolution.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313407" y="7480225"/>
            <a:ext cx="3551992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De</a:t>
            </a: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layed Justice Loop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582135" y="8075900"/>
            <a:ext cx="5283264" cy="162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605"/>
              </a:lnSpc>
              <a:spcBef>
                <a:spcPct val="0"/>
              </a:spcBef>
            </a:pP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Tim</a:t>
            </a: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e-consuming investigations and inefficient systems delay justice. This erodes public trust and burdens law enforcement with extended case cycles and mounting unresolved evidence.</a:t>
            </a:r>
          </a:p>
          <a:p>
            <a:pPr algn="r">
              <a:lnSpc>
                <a:spcPts val="2605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1763002" y="4393956"/>
            <a:ext cx="5270421" cy="478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Tam</a:t>
            </a:r>
            <a:r>
              <a:rPr lang="en-US" b="true" sz="2799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pering and Bias In Evidence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763002" y="4989630"/>
            <a:ext cx="5283264" cy="1299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5"/>
              </a:lnSpc>
              <a:spcBef>
                <a:spcPct val="0"/>
              </a:spcBef>
            </a:pPr>
            <a:r>
              <a:rPr lang="en-US" sz="1887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Crucial digital evidence can be altered or suppressed. Political or financial influence often compromises the integrity of investigations, leading to unjust outcomes.</a:t>
            </a:r>
          </a:p>
        </p:txBody>
      </p:sp>
      <p:sp>
        <p:nvSpPr>
          <p:cNvPr name="Freeform 42" id="42">
            <a:hlinkClick r:id="rId10" tooltip="https://timesofindia.indiatimes.com/city/kolkata/cbi-analyzes-900-hours-of-cctv-footage-in-doctor-rape-and-murder-case/articleshow/116147154.cms#:~:text=The%20CBI%2C%20probing%20the%20rape%20and%20murder%20of%20the%2031%2Dyear%2Dold%20doctor%20at%20RG%20Kar%20Hospital%2C%20is%20scanning%20900%20hours%20of%20CCTV%20footage%20it%20collected%20from%20the%20hospital."/>
          </p:cNvPr>
          <p:cNvSpPr/>
          <p:nvPr/>
        </p:nvSpPr>
        <p:spPr>
          <a:xfrm flipH="false" flipV="false" rot="0">
            <a:off x="1684793" y="7553287"/>
            <a:ext cx="313743" cy="313743"/>
          </a:xfrm>
          <a:custGeom>
            <a:avLst/>
            <a:gdLst/>
            <a:ahLst/>
            <a:cxnLst/>
            <a:rect r="r" b="b" t="t" l="l"/>
            <a:pathLst>
              <a:path h="313743" w="313743">
                <a:moveTo>
                  <a:pt x="0" y="0"/>
                </a:moveTo>
                <a:lnTo>
                  <a:pt x="313743" y="0"/>
                </a:lnTo>
                <a:lnTo>
                  <a:pt x="313743" y="313744"/>
                </a:lnTo>
                <a:lnTo>
                  <a:pt x="0" y="3137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3" id="43">
            <a:hlinkClick r:id="rId11" tooltip="https://edition.cnn.com/2020/03/19/asia/india-rape-execution-intl-hnk/index.html#:~:text=7%20years%20after%20bus%20rape%20and%20murder%20shocked%20the%20world%2C%20attackers%20hanged%20in%20New%20Delhi"/>
          </p:cNvPr>
          <p:cNvSpPr/>
          <p:nvPr/>
        </p:nvSpPr>
        <p:spPr>
          <a:xfrm flipH="false" flipV="false" rot="0">
            <a:off x="9785007" y="7572337"/>
            <a:ext cx="313743" cy="313743"/>
          </a:xfrm>
          <a:custGeom>
            <a:avLst/>
            <a:gdLst/>
            <a:ahLst/>
            <a:cxnLst/>
            <a:rect r="r" b="b" t="t" l="l"/>
            <a:pathLst>
              <a:path h="313743" w="313743">
                <a:moveTo>
                  <a:pt x="0" y="0"/>
                </a:moveTo>
                <a:lnTo>
                  <a:pt x="313744" y="0"/>
                </a:lnTo>
                <a:lnTo>
                  <a:pt x="313744" y="313744"/>
                </a:lnTo>
                <a:lnTo>
                  <a:pt x="0" y="3137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25047" y="2087105"/>
            <a:ext cx="1416221" cy="14162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13856344" y="1166983"/>
            <a:ext cx="841991" cy="84199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061237" y="5793727"/>
            <a:ext cx="1416221" cy="141622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25047" y="5793727"/>
            <a:ext cx="1416221" cy="141622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24396" y="2066886"/>
            <a:ext cx="1416221" cy="141622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2475022" y="2453278"/>
            <a:ext cx="588651" cy="588651"/>
          </a:xfrm>
          <a:custGeom>
            <a:avLst/>
            <a:gdLst/>
            <a:ahLst/>
            <a:cxnLst/>
            <a:rect r="r" b="b" t="t" l="l"/>
            <a:pathLst>
              <a:path h="588651" w="588651">
                <a:moveTo>
                  <a:pt x="0" y="0"/>
                </a:moveTo>
                <a:lnTo>
                  <a:pt x="588651" y="0"/>
                </a:lnTo>
                <a:lnTo>
                  <a:pt x="588651" y="588651"/>
                </a:lnTo>
                <a:lnTo>
                  <a:pt x="0" y="588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63239" y="6131918"/>
            <a:ext cx="739838" cy="739838"/>
          </a:xfrm>
          <a:custGeom>
            <a:avLst/>
            <a:gdLst/>
            <a:ahLst/>
            <a:cxnLst/>
            <a:rect r="r" b="b" t="t" l="l"/>
            <a:pathLst>
              <a:path h="739838" w="739838">
                <a:moveTo>
                  <a:pt x="0" y="0"/>
                </a:moveTo>
                <a:lnTo>
                  <a:pt x="739838" y="0"/>
                </a:lnTo>
                <a:lnTo>
                  <a:pt x="739838" y="739838"/>
                </a:lnTo>
                <a:lnTo>
                  <a:pt x="0" y="739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438181" y="6143278"/>
            <a:ext cx="662333" cy="662333"/>
          </a:xfrm>
          <a:custGeom>
            <a:avLst/>
            <a:gdLst/>
            <a:ahLst/>
            <a:cxnLst/>
            <a:rect r="r" b="b" t="t" l="l"/>
            <a:pathLst>
              <a:path h="662333" w="662333">
                <a:moveTo>
                  <a:pt x="0" y="0"/>
                </a:moveTo>
                <a:lnTo>
                  <a:pt x="662333" y="0"/>
                </a:lnTo>
                <a:lnTo>
                  <a:pt x="662333" y="662333"/>
                </a:lnTo>
                <a:lnTo>
                  <a:pt x="0" y="662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228937" y="2447264"/>
            <a:ext cx="655464" cy="655464"/>
          </a:xfrm>
          <a:custGeom>
            <a:avLst/>
            <a:gdLst/>
            <a:ahLst/>
            <a:cxnLst/>
            <a:rect r="r" b="b" t="t" l="l"/>
            <a:pathLst>
              <a:path h="655464" w="655464">
                <a:moveTo>
                  <a:pt x="0" y="0"/>
                </a:moveTo>
                <a:lnTo>
                  <a:pt x="655464" y="0"/>
                </a:lnTo>
                <a:lnTo>
                  <a:pt x="655464" y="655464"/>
                </a:lnTo>
                <a:lnTo>
                  <a:pt x="0" y="6554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850341" y="3659882"/>
            <a:ext cx="5365633" cy="56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5"/>
              </a:lnSpc>
              <a:spcBef>
                <a:spcPct val="0"/>
              </a:spcBef>
            </a:pPr>
            <a:r>
              <a:rPr lang="en-US" b="true" sz="3250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Real-Time Crime Detection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636114" y="4386359"/>
            <a:ext cx="5794088" cy="10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AI-powered surveillance identifies crimes instantly, reducing response time. </a:t>
            </a: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Prevents delays by analyzing live CCTV feeds for suspicious activity.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70780" y="3687463"/>
            <a:ext cx="6723453" cy="56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5"/>
              </a:lnSpc>
              <a:spcBef>
                <a:spcPct val="0"/>
              </a:spcBef>
            </a:pPr>
            <a:r>
              <a:rPr lang="en-US" b="true" sz="3250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Trustless Crime Archiving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753877" y="4416884"/>
            <a:ext cx="6030941" cy="10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7"/>
              </a:lnSpc>
            </a:pP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Uses dual-laye</a:t>
            </a:r>
            <a:r>
              <a:rPr lang="en-US" sz="2100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 hashing of video and ID, stores footage on IPFS, and records final hash with metadata on blockchain for tamper-proof evidence.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93767" y="7362348"/>
            <a:ext cx="6658795" cy="56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5"/>
              </a:lnSpc>
              <a:spcBef>
                <a:spcPct val="0"/>
              </a:spcBef>
            </a:pPr>
            <a:r>
              <a:rPr lang="en-US" b="true" sz="3250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Natural Language CCTV Querying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542595" y="8091768"/>
            <a:ext cx="5981127" cy="10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Allows investigators to search CCTV footage using simple text queries. </a:t>
            </a: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Speeds up evidence retrieval by describing events instead of manually searching.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41521" y="7362348"/>
            <a:ext cx="7181971" cy="568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5"/>
              </a:lnSpc>
              <a:spcBef>
                <a:spcPct val="0"/>
              </a:spcBef>
            </a:pPr>
            <a:r>
              <a:rPr lang="en-US" b="true" sz="3250">
                <a:solidFill>
                  <a:srgbClr val="79DEC6"/>
                </a:solidFill>
                <a:latin typeface="Almarai Bold"/>
                <a:ea typeface="Almarai Bold"/>
                <a:cs typeface="Almarai Bold"/>
                <a:sym typeface="Almarai Bold"/>
              </a:rPr>
              <a:t>Tactical Monitoring Grid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672291" y="8091768"/>
            <a:ext cx="6194113" cy="107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97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Intelligently auto-retrieves nearby CCTV feeds, shares verified </a:t>
            </a:r>
            <a:r>
              <a:rPr lang="en-US" sz="21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crime footage, geotags incidents, and alerts police for rapid response.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Proposed Solution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2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23739" y="1976323"/>
            <a:ext cx="8288125" cy="661128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989377" y="6456900"/>
            <a:ext cx="682937" cy="682937"/>
          </a:xfrm>
          <a:custGeom>
            <a:avLst/>
            <a:gdLst/>
            <a:ahLst/>
            <a:cxnLst/>
            <a:rect r="r" b="b" t="t" l="l"/>
            <a:pathLst>
              <a:path h="682937" w="682937">
                <a:moveTo>
                  <a:pt x="0" y="0"/>
                </a:moveTo>
                <a:lnTo>
                  <a:pt x="682937" y="0"/>
                </a:lnTo>
                <a:lnTo>
                  <a:pt x="682937" y="682937"/>
                </a:lnTo>
                <a:lnTo>
                  <a:pt x="0" y="6829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3086581" y="6798368"/>
            <a:ext cx="113541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1" id="11"/>
          <p:cNvSpPr/>
          <p:nvPr/>
        </p:nvSpPr>
        <p:spPr>
          <a:xfrm>
            <a:off x="4212475" y="6798368"/>
            <a:ext cx="155455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 flipV="true">
            <a:off x="4145800" y="5367091"/>
            <a:ext cx="0" cy="15074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3" id="13"/>
          <p:cNvSpPr/>
          <p:nvPr/>
        </p:nvSpPr>
        <p:spPr>
          <a:xfrm flipV="true">
            <a:off x="4145800" y="6716365"/>
            <a:ext cx="0" cy="15074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diamond" len="lg" w="lg"/>
            <a:tailEnd type="diamond" len="lg" w="lg"/>
          </a:ln>
        </p:spPr>
      </p:sp>
      <p:sp>
        <p:nvSpPr>
          <p:cNvPr name="AutoShape 14" id="14"/>
          <p:cNvSpPr/>
          <p:nvPr/>
        </p:nvSpPr>
        <p:spPr>
          <a:xfrm>
            <a:off x="4202950" y="5438882"/>
            <a:ext cx="155455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" id="15"/>
          <p:cNvSpPr/>
          <p:nvPr/>
        </p:nvSpPr>
        <p:spPr>
          <a:xfrm>
            <a:off x="4202950" y="8153826"/>
            <a:ext cx="155455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6" id="16"/>
          <p:cNvGrpSpPr/>
          <p:nvPr/>
        </p:nvGrpSpPr>
        <p:grpSpPr>
          <a:xfrm rot="0">
            <a:off x="1622735" y="6090258"/>
            <a:ext cx="1416221" cy="141622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795605" y="4831842"/>
            <a:ext cx="1195030" cy="119503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795605" y="6200853"/>
            <a:ext cx="1195030" cy="119503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795605" y="7569864"/>
            <a:ext cx="1195030" cy="119503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C9FF">
                    <a:alpha val="61500"/>
                  </a:srgbClr>
                </a:gs>
                <a:gs pos="100000">
                  <a:srgbClr val="A2BEF4">
                    <a:alpha val="14500"/>
                  </a:srgbClr>
                </a:gs>
              </a:gsLst>
              <a:lin ang="0"/>
            </a:gradFill>
            <a:ln w="95250" cap="sq">
              <a:solidFill>
                <a:srgbClr val="051D4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6153429" y="7914135"/>
            <a:ext cx="479382" cy="479382"/>
          </a:xfrm>
          <a:custGeom>
            <a:avLst/>
            <a:gdLst/>
            <a:ahLst/>
            <a:cxnLst/>
            <a:rect r="r" b="b" t="t" l="l"/>
            <a:pathLst>
              <a:path h="479382" w="479382">
                <a:moveTo>
                  <a:pt x="0" y="0"/>
                </a:moveTo>
                <a:lnTo>
                  <a:pt x="479382" y="0"/>
                </a:lnTo>
                <a:lnTo>
                  <a:pt x="479382" y="479382"/>
                </a:lnTo>
                <a:lnTo>
                  <a:pt x="0" y="479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108048" y="6484721"/>
            <a:ext cx="570144" cy="570144"/>
          </a:xfrm>
          <a:custGeom>
            <a:avLst/>
            <a:gdLst/>
            <a:ahLst/>
            <a:cxnLst/>
            <a:rect r="r" b="b" t="t" l="l"/>
            <a:pathLst>
              <a:path h="570144" w="570144">
                <a:moveTo>
                  <a:pt x="0" y="0"/>
                </a:moveTo>
                <a:lnTo>
                  <a:pt x="570144" y="0"/>
                </a:lnTo>
                <a:lnTo>
                  <a:pt x="570144" y="570144"/>
                </a:lnTo>
                <a:lnTo>
                  <a:pt x="0" y="570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153429" y="5136717"/>
            <a:ext cx="479382" cy="479382"/>
          </a:xfrm>
          <a:custGeom>
            <a:avLst/>
            <a:gdLst/>
            <a:ahLst/>
            <a:cxnLst/>
            <a:rect r="r" b="b" t="t" l="l"/>
            <a:pathLst>
              <a:path h="479382" w="479382">
                <a:moveTo>
                  <a:pt x="0" y="0"/>
                </a:moveTo>
                <a:lnTo>
                  <a:pt x="479382" y="0"/>
                </a:lnTo>
                <a:lnTo>
                  <a:pt x="479382" y="479381"/>
                </a:lnTo>
                <a:lnTo>
                  <a:pt x="0" y="4793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9037587" y="8175512"/>
            <a:ext cx="8239244" cy="50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  <a:spcBef>
                <a:spcPct val="0"/>
              </a:spcBef>
            </a:pPr>
            <a:r>
              <a:rPr lang="en-US" sz="2699" i="true">
                <a:solidFill>
                  <a:srgbClr val="FFFFFF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Global Public Safety Market Growth Projection (2024-2030)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7565" y="2609850"/>
            <a:ext cx="7183394" cy="1450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 2024, the global public safety market was valued at $520.8 billion and is expected to grow to $878.2 billion by 2030 at a CAGR of 11.0%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Market Analysis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3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08814" y="7578855"/>
            <a:ext cx="1844064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60"/>
              </a:lnSpc>
            </a:pPr>
            <a:r>
              <a:rPr lang="en-US" sz="2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Target Audience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058924" y="5080742"/>
            <a:ext cx="1598549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Government &amp; Municipalities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58924" y="6440228"/>
            <a:ext cx="1437560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Police &amp; Law Enforcement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058924" y="7795686"/>
            <a:ext cx="994440" cy="678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Private  Sectors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0" id="40">
            <a:hlinkClick r:id="rId10" tooltip="https://www.marketsandmarkets.com/Market-Reports/public-safety-security-market-1024.html"/>
          </p:cNvPr>
          <p:cNvSpPr/>
          <p:nvPr/>
        </p:nvSpPr>
        <p:spPr>
          <a:xfrm flipH="false" flipV="false" rot="0">
            <a:off x="8257215" y="3662380"/>
            <a:ext cx="313743" cy="313743"/>
          </a:xfrm>
          <a:custGeom>
            <a:avLst/>
            <a:gdLst/>
            <a:ahLst/>
            <a:cxnLst/>
            <a:rect r="r" b="b" t="t" l="l"/>
            <a:pathLst>
              <a:path h="313743" w="313743">
                <a:moveTo>
                  <a:pt x="0" y="0"/>
                </a:moveTo>
                <a:lnTo>
                  <a:pt x="313744" y="0"/>
                </a:lnTo>
                <a:lnTo>
                  <a:pt x="313744" y="313743"/>
                </a:lnTo>
                <a:lnTo>
                  <a:pt x="0" y="3137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796106" y="7929818"/>
            <a:ext cx="1683983" cy="2405689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-5400000">
            <a:off x="2929983" y="7929818"/>
            <a:ext cx="841991" cy="84199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21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26211" t="0" r="-126211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2813752" y="860549"/>
            <a:ext cx="7415566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System Architecture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4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2785055" y="2316812"/>
            <a:ext cx="12717889" cy="6815851"/>
          </a:xfrm>
          <a:custGeom>
            <a:avLst/>
            <a:gdLst/>
            <a:ahLst/>
            <a:cxnLst/>
            <a:rect r="r" b="b" t="t" l="l"/>
            <a:pathLst>
              <a:path h="6815851" w="12717889">
                <a:moveTo>
                  <a:pt x="0" y="0"/>
                </a:moveTo>
                <a:lnTo>
                  <a:pt x="12717890" y="0"/>
                </a:lnTo>
                <a:lnTo>
                  <a:pt x="12717890" y="6815851"/>
                </a:lnTo>
                <a:lnTo>
                  <a:pt x="0" y="68158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479" r="0" b="-2479"/>
            </a:stretch>
          </a:blipFill>
          <a:ln w="47625" cap="sq">
            <a:solidFill>
              <a:srgbClr val="006F72"/>
            </a:solidFill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280177" y="2220911"/>
          <a:ext cx="15727646" cy="7429500"/>
        </p:xfrm>
        <a:graphic>
          <a:graphicData uri="http://schemas.openxmlformats.org/drawingml/2006/table">
            <a:tbl>
              <a:tblPr/>
              <a:tblGrid>
                <a:gridCol w="3662597"/>
                <a:gridCol w="5873279"/>
                <a:gridCol w="6191770"/>
              </a:tblGrid>
              <a:tr h="11043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Almarai Bold"/>
                          <a:ea typeface="Almarai Bold"/>
                          <a:cs typeface="Almarai Bold"/>
                          <a:sym typeface="Almarai Bold"/>
                        </a:rPr>
                        <a:t>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Almarai Bold"/>
                          <a:ea typeface="Almarai Bold"/>
                          <a:cs typeface="Almarai Bold"/>
                          <a:sym typeface="Almarai Bold"/>
                        </a:rPr>
                        <a:t>Existing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Almarai Bold"/>
                          <a:ea typeface="Almarai Bold"/>
                          <a:cs typeface="Almarai Bold"/>
                          <a:sym typeface="Almarai Bold"/>
                        </a:rPr>
                        <a:t>Zensafe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72"/>
                    </a:solidFill>
                  </a:tcPr>
                </a:tc>
              </a:tr>
              <a:tr h="1265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Incident Reporting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Requires the public to manually report crimes, often delayed or skipped.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AI-powered CCTV auto-reports incidents with location, crime clip and nearby camera feeds.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Real-time Crime Detection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Performs video-level crime classification, unsuitable for live CCTV streams.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Frame-level predictions enable true real-time crime detection and response.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CCTV Footage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Manual review of hours of footage; consumes time and manpower.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Natural language querying cut down effort by 80-90%, enabling rapid investigation.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Evidence Integrity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Lacks standardization; footage can be tampered or lost, especially under influence.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Hybrid hash of video, timestamp and location are logged immutably on blockchain for security.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502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Access &amp; Transparency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Data access often opaque, prone to internal delays and manipulation.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Role-based access with on-chain audit logs ensures transparency and traceability in every action.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2813752" y="860549"/>
            <a:ext cx="801215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Existing System vs Zensafe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5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01730" t="0" r="-20173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295243" y="2395105"/>
          <a:ext cx="6990426" cy="5777560"/>
        </p:xfrm>
        <a:graphic>
          <a:graphicData uri="http://schemas.openxmlformats.org/drawingml/2006/table">
            <a:tbl>
              <a:tblPr/>
              <a:tblGrid>
                <a:gridCol w="3417167"/>
                <a:gridCol w="3573259"/>
              </a:tblGrid>
              <a:tr h="121237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Almarai Bold"/>
                          <a:ea typeface="Almarai Bold"/>
                          <a:cs typeface="Almarai Bold"/>
                          <a:sym typeface="Almarai Bold"/>
                        </a:rPr>
                        <a:t>Task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7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700" b="true">
                          <a:solidFill>
                            <a:srgbClr val="FFFFFF"/>
                          </a:solidFill>
                          <a:latin typeface="Almarai Bold"/>
                          <a:ea typeface="Almarai Bold"/>
                          <a:cs typeface="Almarai Bold"/>
                          <a:sym typeface="Almarai Bold"/>
                        </a:rPr>
                        <a:t>Performance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F72"/>
                    </a:solidFill>
                  </a:tcPr>
                </a:tc>
              </a:tr>
              <a:tr h="132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Crime Detection Inferencing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~ 2.5 frames/sec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2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Caption Generation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~ 4 sec/frame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552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Caption Embedding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~ 2 ms/token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73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Vector Store Updation/Retrieval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Almarai"/>
                          <a:ea typeface="Almarai"/>
                          <a:cs typeface="Almarai"/>
                          <a:sym typeface="Almarai"/>
                        </a:rPr>
                        <a:t>~ 700 ms/minute footage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6F7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2813752" y="860549"/>
            <a:ext cx="801215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Computation &amp; Deployment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8831" y="8820099"/>
            <a:ext cx="14530338" cy="1021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3"/>
              </a:lnSpc>
              <a:spcBef>
                <a:spcPct val="0"/>
              </a:spcBef>
            </a:pPr>
            <a:r>
              <a:rPr lang="en-US" sz="2799" i="true">
                <a:solidFill>
                  <a:srgbClr val="FFFFFF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Note: Performance estimations are based on RTX 3050-controlled testing environments and projected scalability of A100 GPU.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00577" y="2567394"/>
            <a:ext cx="8392180" cy="560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174"/>
              </a:lnSpc>
              <a:buFont typeface="Arial"/>
              <a:buChar char="•"/>
            </a:pP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We perform edge computing using the NVIDIA A100 GPU, leveraging its exceptional parallel processing to handle real-time surveillance workloads efficiently.</a:t>
            </a:r>
          </a:p>
          <a:p>
            <a:pPr algn="l">
              <a:lnSpc>
                <a:spcPts val="3174"/>
              </a:lnSpc>
            </a:pPr>
          </a:p>
          <a:p>
            <a:pPr algn="l" marL="496571" indent="-248285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si</a:t>
            </a: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ngle A100 can handle 80-120 CCTV cameras at ~1 FPS, enabling</a:t>
            </a: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scalable, zonal deployment across urban clusters.</a:t>
            </a:r>
          </a:p>
          <a:p>
            <a:pPr algn="l">
              <a:lnSpc>
                <a:spcPts val="3174"/>
              </a:lnSpc>
              <a:spcBef>
                <a:spcPct val="0"/>
              </a:spcBef>
            </a:pPr>
          </a:p>
          <a:p>
            <a:pPr algn="l" marL="496571" indent="-248285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Running key tasks like AI inferencing and generation locally reduces latency and ensures quicker response.</a:t>
            </a:r>
          </a:p>
          <a:p>
            <a:pPr algn="l">
              <a:lnSpc>
                <a:spcPts val="3174"/>
              </a:lnSpc>
              <a:spcBef>
                <a:spcPct val="0"/>
              </a:spcBef>
            </a:pPr>
          </a:p>
          <a:p>
            <a:pPr algn="l" marL="496571" indent="-248285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This </a:t>
            </a:r>
            <a:r>
              <a:rPr lang="en-US" sz="2300" spc="144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architecture minimizes cloud dependency, cutting bandwidth costs and ensuring uninterrupted processing even in low-connectivity areas.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079048" y="559895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813752" y="860549"/>
            <a:ext cx="8012157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59"/>
              </a:lnSpc>
              <a:spcBef>
                <a:spcPct val="0"/>
              </a:spcBef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Revenue &amp; Cost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4423" y="705646"/>
            <a:ext cx="1586922" cy="927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7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546719" y="522353"/>
            <a:ext cx="2171134" cy="426432"/>
          </a:xfrm>
          <a:custGeom>
            <a:avLst/>
            <a:gdLst/>
            <a:ahLst/>
            <a:cxnLst/>
            <a:rect r="r" b="b" t="t" l="l"/>
            <a:pathLst>
              <a:path h="426432" w="2171134">
                <a:moveTo>
                  <a:pt x="0" y="0"/>
                </a:moveTo>
                <a:lnTo>
                  <a:pt x="2171134" y="0"/>
                </a:lnTo>
                <a:lnTo>
                  <a:pt x="2171134" y="426431"/>
                </a:lnTo>
                <a:lnTo>
                  <a:pt x="0" y="426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93202" y="2073841"/>
            <a:ext cx="8723000" cy="6389241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13016147" y="5021194"/>
            <a:ext cx="1337429" cy="58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46"/>
              </a:lnSpc>
            </a:pPr>
            <a:r>
              <a:rPr lang="en-US" sz="17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$20K- 30K per </a:t>
            </a:r>
          </a:p>
          <a:p>
            <a:pPr algn="ctr">
              <a:lnSpc>
                <a:spcPts val="2346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Cluster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50892" y="8046196"/>
            <a:ext cx="4467939" cy="50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5"/>
              </a:lnSpc>
              <a:spcBef>
                <a:spcPct val="0"/>
              </a:spcBef>
            </a:pPr>
            <a:r>
              <a:rPr lang="en-US" sz="2699" i="true">
                <a:solidFill>
                  <a:srgbClr val="FFFFFF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Investment Pie Chart per Cluster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4423" y="2743608"/>
            <a:ext cx="8169596" cy="610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35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The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Indian g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overnment has invested over ₹1,47,000 crore in Smart City projects across 100 cities. ZenSafe aligns perfectly with this push for AI-driven urban infrastructure.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 marL="474979" indent="-237490" lvl="1">
              <a:lnSpc>
                <a:spcPts val="3035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With SaaS-based models, smart surveillance systems generate up to 60–70% of their lifetime value through recurring revenue - maintenance, licensing, and analytics subscriptions.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 marL="474979" indent="-237490" lvl="1">
              <a:lnSpc>
                <a:spcPts val="3035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Edge processing can cut cloud expenses by 30–60%, while reducing latency and bandwidth use - making ZenSafe highly scalable and profitable over time.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  <a:p>
            <a:pPr algn="l" marL="474979" indent="-237490" lvl="1">
              <a:lnSpc>
                <a:spcPts val="3035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The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AI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s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urveil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ance marke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is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expected t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rea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ch $12.46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b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lio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by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2030. With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lim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it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ed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end-to-e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nd tamper-proof s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ys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ems, Ze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Safe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po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sed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for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niche 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dominan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</a:t>
            </a:r>
            <a:r>
              <a:rPr lang="en-US" sz="21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e.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</p:txBody>
      </p:sp>
      <p:sp>
        <p:nvSpPr>
          <p:cNvPr name="Freeform 15" id="15">
            <a:hlinkClick r:id="rId7" tooltip="https://pib.gov.in/PressReleaseIframePage.aspx?PRID=2085711#:~:text=With%20100%20cities%20leading%20the%20initiative%2C%20the%20mission%20has%20made%20significant%20progress%2C%20having%20completed%207%2C380%20out%20of%208%2C075%20projects%2C%20with%20an%20investment%20of%20%E2%82%B91%2C47%2C704%20crore."/>
          </p:cNvPr>
          <p:cNvSpPr/>
          <p:nvPr/>
        </p:nvSpPr>
        <p:spPr>
          <a:xfrm flipH="false" flipV="false" rot="0">
            <a:off x="8596647" y="2800758"/>
            <a:ext cx="261647" cy="261647"/>
          </a:xfrm>
          <a:custGeom>
            <a:avLst/>
            <a:gdLst/>
            <a:ahLst/>
            <a:cxnLst/>
            <a:rect r="r" b="b" t="t" l="l"/>
            <a:pathLst>
              <a:path h="261647" w="261647">
                <a:moveTo>
                  <a:pt x="0" y="0"/>
                </a:moveTo>
                <a:lnTo>
                  <a:pt x="261647" y="0"/>
                </a:lnTo>
                <a:lnTo>
                  <a:pt x="261647" y="261647"/>
                </a:lnTo>
                <a:lnTo>
                  <a:pt x="0" y="261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>
            <a:hlinkClick r:id="rId8" tooltip="https://www.marketsandmarkets.com/Market-Reports/ai-in-video-surveillance-market-84216922.html"/>
          </p:cNvPr>
          <p:cNvSpPr/>
          <p:nvPr/>
        </p:nvSpPr>
        <p:spPr>
          <a:xfrm flipH="false" flipV="false" rot="0">
            <a:off x="9074019" y="7403858"/>
            <a:ext cx="254437" cy="254437"/>
          </a:xfrm>
          <a:custGeom>
            <a:avLst/>
            <a:gdLst/>
            <a:ahLst/>
            <a:cxnLst/>
            <a:rect r="r" b="b" t="t" l="l"/>
            <a:pathLst>
              <a:path h="254437" w="254437">
                <a:moveTo>
                  <a:pt x="0" y="0"/>
                </a:moveTo>
                <a:lnTo>
                  <a:pt x="254437" y="0"/>
                </a:lnTo>
                <a:lnTo>
                  <a:pt x="254437" y="254437"/>
                </a:lnTo>
                <a:lnTo>
                  <a:pt x="0" y="2544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DAGd8yIFeCE</dc:identifier>
  <dcterms:modified xsi:type="dcterms:W3CDTF">2011-08-01T06:04:30Z</dcterms:modified>
  <cp:revision>1</cp:revision>
  <dc:title>Blue Professional Business Project Presentation </dc:title>
</cp:coreProperties>
</file>