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23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26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5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49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5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948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8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78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33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8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7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7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5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32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01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F34E88-4CA5-4EEF-A10D-32860DA259D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8D9B3A-87B0-4BBB-91FE-AB7B49AD8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7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966B4BA-505F-2DC4-20FA-8169606771D1}"/>
              </a:ext>
            </a:extLst>
          </p:cNvPr>
          <p:cNvGrpSpPr/>
          <p:nvPr/>
        </p:nvGrpSpPr>
        <p:grpSpPr>
          <a:xfrm>
            <a:off x="127819" y="1052052"/>
            <a:ext cx="3844414" cy="4493342"/>
            <a:chOff x="137651" y="226142"/>
            <a:chExt cx="5260259" cy="6400802"/>
          </a:xfrm>
          <a:blipFill dpi="0" rotWithShape="1">
            <a:blip r:embed="rId2"/>
            <a:srcRect/>
            <a:stretch>
              <a:fillRect/>
            </a:stretch>
          </a:blipFill>
          <a:effectLst>
            <a:outerShdw blurRad="50800" dist="38100" dir="5400000" algn="t" rotWithShape="0">
              <a:schemeClr val="accent2">
                <a:lumMod val="75000"/>
                <a:alpha val="40000"/>
              </a:schemeClr>
            </a:outerShdw>
          </a:effectLst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0BF4901-37B3-70B5-ED15-50B942EC9EA7}"/>
                </a:ext>
              </a:extLst>
            </p:cNvPr>
            <p:cNvSpPr/>
            <p:nvPr/>
          </p:nvSpPr>
          <p:spPr>
            <a:xfrm>
              <a:off x="137651" y="226142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0E1C149D-003C-DD96-4D81-23243DA1F098}"/>
                </a:ext>
              </a:extLst>
            </p:cNvPr>
            <p:cNvSpPr/>
            <p:nvPr/>
          </p:nvSpPr>
          <p:spPr>
            <a:xfrm>
              <a:off x="1391264" y="919316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894F78B6-667E-B916-8D21-5299920F6B02}"/>
                </a:ext>
              </a:extLst>
            </p:cNvPr>
            <p:cNvSpPr/>
            <p:nvPr/>
          </p:nvSpPr>
          <p:spPr>
            <a:xfrm>
              <a:off x="137651" y="1686232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D69A3635-B0B2-293A-F030-B162579983ED}"/>
                </a:ext>
              </a:extLst>
            </p:cNvPr>
            <p:cNvSpPr/>
            <p:nvPr/>
          </p:nvSpPr>
          <p:spPr>
            <a:xfrm>
              <a:off x="1391261" y="2342535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84DCD7F-0AEA-1F65-673F-1D9E0935E4E5}"/>
                </a:ext>
              </a:extLst>
            </p:cNvPr>
            <p:cNvSpPr/>
            <p:nvPr/>
          </p:nvSpPr>
          <p:spPr>
            <a:xfrm>
              <a:off x="137651" y="3116827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11EA105-5D32-FB2A-575D-D836395EC86A}"/>
                </a:ext>
              </a:extLst>
            </p:cNvPr>
            <p:cNvSpPr/>
            <p:nvPr/>
          </p:nvSpPr>
          <p:spPr>
            <a:xfrm>
              <a:off x="1391262" y="3785420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F203D7DF-2FB2-3A18-312A-210CAE4B862D}"/>
                </a:ext>
              </a:extLst>
            </p:cNvPr>
            <p:cNvSpPr/>
            <p:nvPr/>
          </p:nvSpPr>
          <p:spPr>
            <a:xfrm>
              <a:off x="137651" y="4547422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9EFB1E1-DA13-9A36-157B-6F2F5B6B39DB}"/>
                </a:ext>
              </a:extLst>
            </p:cNvPr>
            <p:cNvSpPr/>
            <p:nvPr/>
          </p:nvSpPr>
          <p:spPr>
            <a:xfrm>
              <a:off x="1391261" y="5240596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97885C26-4FB9-E91C-4F8F-DD3F56E30251}"/>
                </a:ext>
              </a:extLst>
            </p:cNvPr>
            <p:cNvSpPr/>
            <p:nvPr/>
          </p:nvSpPr>
          <p:spPr>
            <a:xfrm>
              <a:off x="2620296" y="226142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044E51D3-2DFE-4A2C-2143-3FFA00DF4F61}"/>
                </a:ext>
              </a:extLst>
            </p:cNvPr>
            <p:cNvSpPr/>
            <p:nvPr/>
          </p:nvSpPr>
          <p:spPr>
            <a:xfrm>
              <a:off x="3873909" y="919316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7848E116-7093-78B4-BFC4-7149043AB9B1}"/>
                </a:ext>
              </a:extLst>
            </p:cNvPr>
            <p:cNvSpPr/>
            <p:nvPr/>
          </p:nvSpPr>
          <p:spPr>
            <a:xfrm>
              <a:off x="2620296" y="1686232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6400C7E5-002B-FDDE-1625-3E505DD38A8C}"/>
                </a:ext>
              </a:extLst>
            </p:cNvPr>
            <p:cNvSpPr/>
            <p:nvPr/>
          </p:nvSpPr>
          <p:spPr>
            <a:xfrm>
              <a:off x="3873906" y="2342535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361BDE22-C0A0-6F34-AA60-5209EFACE606}"/>
                </a:ext>
              </a:extLst>
            </p:cNvPr>
            <p:cNvSpPr/>
            <p:nvPr/>
          </p:nvSpPr>
          <p:spPr>
            <a:xfrm>
              <a:off x="2620296" y="3116827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11DC999B-9F3F-57C0-578B-8A436A6CB1A1}"/>
                </a:ext>
              </a:extLst>
            </p:cNvPr>
            <p:cNvSpPr/>
            <p:nvPr/>
          </p:nvSpPr>
          <p:spPr>
            <a:xfrm>
              <a:off x="3873907" y="3785420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F26D4EB6-C765-042A-F764-ED4D7A6A2CA3}"/>
                </a:ext>
              </a:extLst>
            </p:cNvPr>
            <p:cNvSpPr/>
            <p:nvPr/>
          </p:nvSpPr>
          <p:spPr>
            <a:xfrm>
              <a:off x="2620296" y="4547422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6E9CC173-981B-FE22-77A3-8A4323345A6B}"/>
                </a:ext>
              </a:extLst>
            </p:cNvPr>
            <p:cNvSpPr/>
            <p:nvPr/>
          </p:nvSpPr>
          <p:spPr>
            <a:xfrm>
              <a:off x="3873906" y="5240596"/>
              <a:ext cx="1524001" cy="138634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C660481-7BBD-87A8-FD4A-726976BF6954}"/>
              </a:ext>
            </a:extLst>
          </p:cNvPr>
          <p:cNvSpPr txBox="1"/>
          <p:nvPr/>
        </p:nvSpPr>
        <p:spPr>
          <a:xfrm>
            <a:off x="4473677" y="2403911"/>
            <a:ext cx="7492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 err="1">
                <a:solidFill>
                  <a:srgbClr val="002060"/>
                </a:solidFill>
                <a:latin typeface="Copperplate Gothic Bold" panose="020E0705020206020404" pitchFamily="34" charset="0"/>
              </a:rPr>
              <a:t>AtilQ</a:t>
            </a:r>
            <a:r>
              <a:rPr lang="en-IN" sz="36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 Hospitality Analysis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9E49CB-A4F0-E017-4D63-C55EED4D1B2F}"/>
              </a:ext>
            </a:extLst>
          </p:cNvPr>
          <p:cNvSpPr txBox="1"/>
          <p:nvPr/>
        </p:nvSpPr>
        <p:spPr>
          <a:xfrm>
            <a:off x="4296693" y="3185932"/>
            <a:ext cx="7492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Data Analysis using </a:t>
            </a:r>
            <a:r>
              <a:rPr lang="en-US" sz="2400" b="1" dirty="0" err="1">
                <a:solidFill>
                  <a:srgbClr val="002060"/>
                </a:solidFill>
                <a:latin typeface="Copperplate Gothic Bold" panose="020E0705020206020404" pitchFamily="34" charset="0"/>
              </a:rPr>
              <a:t>PowerBi</a:t>
            </a:r>
            <a:endParaRPr lang="en-IN" sz="2400" b="1" dirty="0">
              <a:solidFill>
                <a:srgbClr val="00206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19FD4F-A639-9958-3077-547649B979B3}"/>
              </a:ext>
            </a:extLst>
          </p:cNvPr>
          <p:cNvSpPr txBox="1"/>
          <p:nvPr/>
        </p:nvSpPr>
        <p:spPr>
          <a:xfrm>
            <a:off x="8423906" y="4837508"/>
            <a:ext cx="3364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Presented By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Nikita Jagtap</a:t>
            </a:r>
            <a:endParaRPr lang="en-IN" sz="2000" b="1" dirty="0">
              <a:solidFill>
                <a:srgbClr val="002060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9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95FB-8538-9A50-DA26-A373F67C9610}"/>
              </a:ext>
            </a:extLst>
          </p:cNvPr>
          <p:cNvSpPr txBox="1"/>
          <p:nvPr/>
        </p:nvSpPr>
        <p:spPr>
          <a:xfrm>
            <a:off x="2222089" y="0"/>
            <a:ext cx="7492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About Project </a:t>
            </a:r>
            <a:endParaRPr lang="en-IN" sz="36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5F15F-4BD4-BC54-56F5-DC6BC1E9D8D0}"/>
              </a:ext>
            </a:extLst>
          </p:cNvPr>
          <p:cNvSpPr txBox="1"/>
          <p:nvPr/>
        </p:nvSpPr>
        <p:spPr>
          <a:xfrm>
            <a:off x="589941" y="2720445"/>
            <a:ext cx="1092363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Grands owns multiple five-star hotels across India. They have been in the hospitality industry for the past 20 years. Due to strategic moves from other competitors and ineffective decision-making in management, </a:t>
            </a:r>
            <a:r>
              <a:rPr lang="en-US" b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Grands are losing its market share and revenue in the luxury/business hotels category. </a:t>
            </a:r>
            <a:r>
              <a:rPr lang="en-IN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IN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Hotels have their properties in the cities of Mumbai, Delhi, Bangalore &amp; Hyderabad. There properties are further categorized as </a:t>
            </a:r>
            <a:r>
              <a:rPr lang="en-IN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IN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Bay, </a:t>
            </a:r>
            <a:r>
              <a:rPr lang="en-IN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IN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Blu, </a:t>
            </a:r>
            <a:r>
              <a:rPr lang="en-IN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IN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City, </a:t>
            </a:r>
            <a:r>
              <a:rPr lang="en-IN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IN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Exotica, </a:t>
            </a:r>
            <a:r>
              <a:rPr lang="en-IN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IN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Grands, </a:t>
            </a:r>
            <a:r>
              <a:rPr lang="en-IN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IN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Palace &amp; </a:t>
            </a:r>
            <a:r>
              <a:rPr lang="en-IN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IN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Seasons.</a:t>
            </a:r>
            <a:endParaRPr lang="en-IN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IN" sz="24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F789D13-7CBA-2744-8910-3B96D65B9F72}"/>
              </a:ext>
            </a:extLst>
          </p:cNvPr>
          <p:cNvSpPr/>
          <p:nvPr/>
        </p:nvSpPr>
        <p:spPr>
          <a:xfrm>
            <a:off x="566118" y="4631952"/>
            <a:ext cx="1956619" cy="2193264"/>
          </a:xfrm>
          <a:prstGeom prst="roundRect">
            <a:avLst/>
          </a:prstGeom>
          <a:noFill/>
          <a:ln w="34925" cmpd="sng">
            <a:solidFill>
              <a:schemeClr val="accent1">
                <a:shade val="1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56619"/>
                      <a:gd name="connsiteY0" fmla="*/ 326110 h 2526890"/>
                      <a:gd name="connsiteX1" fmla="*/ 326110 w 1956619"/>
                      <a:gd name="connsiteY1" fmla="*/ 0 h 2526890"/>
                      <a:gd name="connsiteX2" fmla="*/ 1004397 w 1956619"/>
                      <a:gd name="connsiteY2" fmla="*/ 0 h 2526890"/>
                      <a:gd name="connsiteX3" fmla="*/ 1630509 w 1956619"/>
                      <a:gd name="connsiteY3" fmla="*/ 0 h 2526890"/>
                      <a:gd name="connsiteX4" fmla="*/ 1956619 w 1956619"/>
                      <a:gd name="connsiteY4" fmla="*/ 326110 h 2526890"/>
                      <a:gd name="connsiteX5" fmla="*/ 1956619 w 1956619"/>
                      <a:gd name="connsiteY5" fmla="*/ 913507 h 2526890"/>
                      <a:gd name="connsiteX6" fmla="*/ 1956619 w 1956619"/>
                      <a:gd name="connsiteY6" fmla="*/ 1575890 h 2526890"/>
                      <a:gd name="connsiteX7" fmla="*/ 1956619 w 1956619"/>
                      <a:gd name="connsiteY7" fmla="*/ 2200780 h 2526890"/>
                      <a:gd name="connsiteX8" fmla="*/ 1630509 w 1956619"/>
                      <a:gd name="connsiteY8" fmla="*/ 2526890 h 2526890"/>
                      <a:gd name="connsiteX9" fmla="*/ 1004397 w 1956619"/>
                      <a:gd name="connsiteY9" fmla="*/ 2526890 h 2526890"/>
                      <a:gd name="connsiteX10" fmla="*/ 326110 w 1956619"/>
                      <a:gd name="connsiteY10" fmla="*/ 2526890 h 2526890"/>
                      <a:gd name="connsiteX11" fmla="*/ 0 w 1956619"/>
                      <a:gd name="connsiteY11" fmla="*/ 2200780 h 2526890"/>
                      <a:gd name="connsiteX12" fmla="*/ 0 w 1956619"/>
                      <a:gd name="connsiteY12" fmla="*/ 1575890 h 2526890"/>
                      <a:gd name="connsiteX13" fmla="*/ 0 w 1956619"/>
                      <a:gd name="connsiteY13" fmla="*/ 988493 h 2526890"/>
                      <a:gd name="connsiteX14" fmla="*/ 0 w 1956619"/>
                      <a:gd name="connsiteY14" fmla="*/ 326110 h 2526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956619" h="2526890" extrusionOk="0">
                        <a:moveTo>
                          <a:pt x="0" y="326110"/>
                        </a:moveTo>
                        <a:cubicBezTo>
                          <a:pt x="-6062" y="142265"/>
                          <a:pt x="105173" y="15325"/>
                          <a:pt x="326110" y="0"/>
                        </a:cubicBezTo>
                        <a:cubicBezTo>
                          <a:pt x="473350" y="-6724"/>
                          <a:pt x="731027" y="4251"/>
                          <a:pt x="1004397" y="0"/>
                        </a:cubicBezTo>
                        <a:cubicBezTo>
                          <a:pt x="1277767" y="-4251"/>
                          <a:pt x="1355314" y="-16794"/>
                          <a:pt x="1630509" y="0"/>
                        </a:cubicBezTo>
                        <a:cubicBezTo>
                          <a:pt x="1806994" y="-1981"/>
                          <a:pt x="1992556" y="163175"/>
                          <a:pt x="1956619" y="326110"/>
                        </a:cubicBezTo>
                        <a:cubicBezTo>
                          <a:pt x="1950352" y="446374"/>
                          <a:pt x="1949657" y="630478"/>
                          <a:pt x="1956619" y="913507"/>
                        </a:cubicBezTo>
                        <a:cubicBezTo>
                          <a:pt x="1963581" y="1196536"/>
                          <a:pt x="1931571" y="1254148"/>
                          <a:pt x="1956619" y="1575890"/>
                        </a:cubicBezTo>
                        <a:cubicBezTo>
                          <a:pt x="1981667" y="1897632"/>
                          <a:pt x="1940834" y="2047902"/>
                          <a:pt x="1956619" y="2200780"/>
                        </a:cubicBezTo>
                        <a:cubicBezTo>
                          <a:pt x="1953802" y="2385546"/>
                          <a:pt x="1785457" y="2497710"/>
                          <a:pt x="1630509" y="2526890"/>
                        </a:cubicBezTo>
                        <a:cubicBezTo>
                          <a:pt x="1363199" y="2501817"/>
                          <a:pt x="1189217" y="2508281"/>
                          <a:pt x="1004397" y="2526890"/>
                        </a:cubicBezTo>
                        <a:cubicBezTo>
                          <a:pt x="819577" y="2545499"/>
                          <a:pt x="643567" y="2504351"/>
                          <a:pt x="326110" y="2526890"/>
                        </a:cubicBezTo>
                        <a:cubicBezTo>
                          <a:pt x="149536" y="2523400"/>
                          <a:pt x="14587" y="2371480"/>
                          <a:pt x="0" y="2200780"/>
                        </a:cubicBezTo>
                        <a:cubicBezTo>
                          <a:pt x="3714" y="1982570"/>
                          <a:pt x="-20066" y="1723952"/>
                          <a:pt x="0" y="1575890"/>
                        </a:cubicBezTo>
                        <a:cubicBezTo>
                          <a:pt x="20066" y="1427828"/>
                          <a:pt x="11803" y="1183596"/>
                          <a:pt x="0" y="988493"/>
                        </a:cubicBezTo>
                        <a:cubicBezTo>
                          <a:pt x="-11803" y="793390"/>
                          <a:pt x="10929" y="516381"/>
                          <a:pt x="0" y="3261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25E8757-638C-3206-3D0F-623FD72C72CD}"/>
              </a:ext>
            </a:extLst>
          </p:cNvPr>
          <p:cNvSpPr/>
          <p:nvPr/>
        </p:nvSpPr>
        <p:spPr>
          <a:xfrm>
            <a:off x="3493289" y="4623770"/>
            <a:ext cx="1956619" cy="2214905"/>
          </a:xfrm>
          <a:prstGeom prst="roundRect">
            <a:avLst/>
          </a:prstGeom>
          <a:noFill/>
          <a:ln w="34925" cmpd="sng">
            <a:solidFill>
              <a:schemeClr val="accent1">
                <a:shade val="1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956619"/>
                      <a:gd name="connsiteY0" fmla="*/ 326110 h 2526890"/>
                      <a:gd name="connsiteX1" fmla="*/ 326110 w 1956619"/>
                      <a:gd name="connsiteY1" fmla="*/ 0 h 2526890"/>
                      <a:gd name="connsiteX2" fmla="*/ 978310 w 1956619"/>
                      <a:gd name="connsiteY2" fmla="*/ 0 h 2526890"/>
                      <a:gd name="connsiteX3" fmla="*/ 1630509 w 1956619"/>
                      <a:gd name="connsiteY3" fmla="*/ 0 h 2526890"/>
                      <a:gd name="connsiteX4" fmla="*/ 1956619 w 1956619"/>
                      <a:gd name="connsiteY4" fmla="*/ 326110 h 2526890"/>
                      <a:gd name="connsiteX5" fmla="*/ 1956619 w 1956619"/>
                      <a:gd name="connsiteY5" fmla="*/ 951000 h 2526890"/>
                      <a:gd name="connsiteX6" fmla="*/ 1956619 w 1956619"/>
                      <a:gd name="connsiteY6" fmla="*/ 1538397 h 2526890"/>
                      <a:gd name="connsiteX7" fmla="*/ 1956619 w 1956619"/>
                      <a:gd name="connsiteY7" fmla="*/ 2200780 h 2526890"/>
                      <a:gd name="connsiteX8" fmla="*/ 1630509 w 1956619"/>
                      <a:gd name="connsiteY8" fmla="*/ 2526890 h 2526890"/>
                      <a:gd name="connsiteX9" fmla="*/ 965266 w 1956619"/>
                      <a:gd name="connsiteY9" fmla="*/ 2526890 h 2526890"/>
                      <a:gd name="connsiteX10" fmla="*/ 326110 w 1956619"/>
                      <a:gd name="connsiteY10" fmla="*/ 2526890 h 2526890"/>
                      <a:gd name="connsiteX11" fmla="*/ 0 w 1956619"/>
                      <a:gd name="connsiteY11" fmla="*/ 2200780 h 2526890"/>
                      <a:gd name="connsiteX12" fmla="*/ 0 w 1956619"/>
                      <a:gd name="connsiteY12" fmla="*/ 1594637 h 2526890"/>
                      <a:gd name="connsiteX13" fmla="*/ 0 w 1956619"/>
                      <a:gd name="connsiteY13" fmla="*/ 951000 h 2526890"/>
                      <a:gd name="connsiteX14" fmla="*/ 0 w 1956619"/>
                      <a:gd name="connsiteY14" fmla="*/ 326110 h 2526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956619" h="2526890" extrusionOk="0">
                        <a:moveTo>
                          <a:pt x="0" y="326110"/>
                        </a:moveTo>
                        <a:cubicBezTo>
                          <a:pt x="-4086" y="153173"/>
                          <a:pt x="120350" y="-10594"/>
                          <a:pt x="326110" y="0"/>
                        </a:cubicBezTo>
                        <a:cubicBezTo>
                          <a:pt x="476677" y="20633"/>
                          <a:pt x="687357" y="-9281"/>
                          <a:pt x="978310" y="0"/>
                        </a:cubicBezTo>
                        <a:cubicBezTo>
                          <a:pt x="1269263" y="9281"/>
                          <a:pt x="1454620" y="5943"/>
                          <a:pt x="1630509" y="0"/>
                        </a:cubicBezTo>
                        <a:cubicBezTo>
                          <a:pt x="1840774" y="-19517"/>
                          <a:pt x="1948808" y="147796"/>
                          <a:pt x="1956619" y="326110"/>
                        </a:cubicBezTo>
                        <a:cubicBezTo>
                          <a:pt x="1937515" y="636793"/>
                          <a:pt x="1967318" y="646800"/>
                          <a:pt x="1956619" y="951000"/>
                        </a:cubicBezTo>
                        <a:cubicBezTo>
                          <a:pt x="1945921" y="1255200"/>
                          <a:pt x="1928443" y="1353863"/>
                          <a:pt x="1956619" y="1538397"/>
                        </a:cubicBezTo>
                        <a:cubicBezTo>
                          <a:pt x="1984795" y="1722931"/>
                          <a:pt x="1954315" y="1961151"/>
                          <a:pt x="1956619" y="2200780"/>
                        </a:cubicBezTo>
                        <a:cubicBezTo>
                          <a:pt x="1947989" y="2344509"/>
                          <a:pt x="1781065" y="2519535"/>
                          <a:pt x="1630509" y="2526890"/>
                        </a:cubicBezTo>
                        <a:cubicBezTo>
                          <a:pt x="1355961" y="2536266"/>
                          <a:pt x="1207510" y="2524448"/>
                          <a:pt x="965266" y="2526890"/>
                        </a:cubicBezTo>
                        <a:cubicBezTo>
                          <a:pt x="723022" y="2529332"/>
                          <a:pt x="631409" y="2529888"/>
                          <a:pt x="326110" y="2526890"/>
                        </a:cubicBezTo>
                        <a:cubicBezTo>
                          <a:pt x="139469" y="2560425"/>
                          <a:pt x="-9636" y="2424689"/>
                          <a:pt x="0" y="2200780"/>
                        </a:cubicBezTo>
                        <a:cubicBezTo>
                          <a:pt x="-22713" y="1914000"/>
                          <a:pt x="-2500" y="1808045"/>
                          <a:pt x="0" y="1594637"/>
                        </a:cubicBezTo>
                        <a:cubicBezTo>
                          <a:pt x="2500" y="1381229"/>
                          <a:pt x="10723" y="1110747"/>
                          <a:pt x="0" y="951000"/>
                        </a:cubicBezTo>
                        <a:cubicBezTo>
                          <a:pt x="-10723" y="791253"/>
                          <a:pt x="-9683" y="498503"/>
                          <a:pt x="0" y="3261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835E659-B4F2-6A7C-A45D-DBED76D53A64}"/>
              </a:ext>
            </a:extLst>
          </p:cNvPr>
          <p:cNvSpPr/>
          <p:nvPr/>
        </p:nvSpPr>
        <p:spPr>
          <a:xfrm>
            <a:off x="6420460" y="4647980"/>
            <a:ext cx="1956619" cy="2190695"/>
          </a:xfrm>
          <a:prstGeom prst="roundRect">
            <a:avLst/>
          </a:prstGeom>
          <a:noFill/>
          <a:ln w="34925" cmpd="sng">
            <a:solidFill>
              <a:schemeClr val="accent1">
                <a:shade val="1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3978248048">
                  <a:custGeom>
                    <a:avLst/>
                    <a:gdLst>
                      <a:gd name="connsiteX0" fmla="*/ 0 w 1956619"/>
                      <a:gd name="connsiteY0" fmla="*/ 326110 h 2526890"/>
                      <a:gd name="connsiteX1" fmla="*/ 326110 w 1956619"/>
                      <a:gd name="connsiteY1" fmla="*/ 0 h 2526890"/>
                      <a:gd name="connsiteX2" fmla="*/ 1004397 w 1956619"/>
                      <a:gd name="connsiteY2" fmla="*/ 0 h 2526890"/>
                      <a:gd name="connsiteX3" fmla="*/ 1630509 w 1956619"/>
                      <a:gd name="connsiteY3" fmla="*/ 0 h 2526890"/>
                      <a:gd name="connsiteX4" fmla="*/ 1956619 w 1956619"/>
                      <a:gd name="connsiteY4" fmla="*/ 326110 h 2526890"/>
                      <a:gd name="connsiteX5" fmla="*/ 1956619 w 1956619"/>
                      <a:gd name="connsiteY5" fmla="*/ 951000 h 2526890"/>
                      <a:gd name="connsiteX6" fmla="*/ 1956619 w 1956619"/>
                      <a:gd name="connsiteY6" fmla="*/ 1519650 h 2526890"/>
                      <a:gd name="connsiteX7" fmla="*/ 1956619 w 1956619"/>
                      <a:gd name="connsiteY7" fmla="*/ 2200780 h 2526890"/>
                      <a:gd name="connsiteX8" fmla="*/ 1630509 w 1956619"/>
                      <a:gd name="connsiteY8" fmla="*/ 2526890 h 2526890"/>
                      <a:gd name="connsiteX9" fmla="*/ 1004397 w 1956619"/>
                      <a:gd name="connsiteY9" fmla="*/ 2526890 h 2526890"/>
                      <a:gd name="connsiteX10" fmla="*/ 326110 w 1956619"/>
                      <a:gd name="connsiteY10" fmla="*/ 2526890 h 2526890"/>
                      <a:gd name="connsiteX11" fmla="*/ 0 w 1956619"/>
                      <a:gd name="connsiteY11" fmla="*/ 2200780 h 2526890"/>
                      <a:gd name="connsiteX12" fmla="*/ 0 w 1956619"/>
                      <a:gd name="connsiteY12" fmla="*/ 1594637 h 2526890"/>
                      <a:gd name="connsiteX13" fmla="*/ 0 w 1956619"/>
                      <a:gd name="connsiteY13" fmla="*/ 969747 h 2526890"/>
                      <a:gd name="connsiteX14" fmla="*/ 0 w 1956619"/>
                      <a:gd name="connsiteY14" fmla="*/ 326110 h 2526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956619" h="2526890" extrusionOk="0">
                        <a:moveTo>
                          <a:pt x="0" y="326110"/>
                        </a:moveTo>
                        <a:cubicBezTo>
                          <a:pt x="-12438" y="123068"/>
                          <a:pt x="183407" y="-16680"/>
                          <a:pt x="326110" y="0"/>
                        </a:cubicBezTo>
                        <a:cubicBezTo>
                          <a:pt x="652903" y="12491"/>
                          <a:pt x="773429" y="-28609"/>
                          <a:pt x="1004397" y="0"/>
                        </a:cubicBezTo>
                        <a:cubicBezTo>
                          <a:pt x="1235365" y="28609"/>
                          <a:pt x="1473768" y="3284"/>
                          <a:pt x="1630509" y="0"/>
                        </a:cubicBezTo>
                        <a:cubicBezTo>
                          <a:pt x="1795797" y="-15444"/>
                          <a:pt x="1965125" y="152450"/>
                          <a:pt x="1956619" y="326110"/>
                        </a:cubicBezTo>
                        <a:cubicBezTo>
                          <a:pt x="1952692" y="555303"/>
                          <a:pt x="1971045" y="662602"/>
                          <a:pt x="1956619" y="951000"/>
                        </a:cubicBezTo>
                        <a:cubicBezTo>
                          <a:pt x="1942194" y="1239398"/>
                          <a:pt x="1939443" y="1259624"/>
                          <a:pt x="1956619" y="1519650"/>
                        </a:cubicBezTo>
                        <a:cubicBezTo>
                          <a:pt x="1973796" y="1779676"/>
                          <a:pt x="1973583" y="2027549"/>
                          <a:pt x="1956619" y="2200780"/>
                        </a:cubicBezTo>
                        <a:cubicBezTo>
                          <a:pt x="1980878" y="2401217"/>
                          <a:pt x="1816721" y="2539633"/>
                          <a:pt x="1630509" y="2526890"/>
                        </a:cubicBezTo>
                        <a:cubicBezTo>
                          <a:pt x="1505105" y="2539712"/>
                          <a:pt x="1249080" y="2543230"/>
                          <a:pt x="1004397" y="2526890"/>
                        </a:cubicBezTo>
                        <a:cubicBezTo>
                          <a:pt x="759714" y="2510550"/>
                          <a:pt x="662213" y="2520789"/>
                          <a:pt x="326110" y="2526890"/>
                        </a:cubicBezTo>
                        <a:cubicBezTo>
                          <a:pt x="151923" y="2533663"/>
                          <a:pt x="-8621" y="2337219"/>
                          <a:pt x="0" y="2200780"/>
                        </a:cubicBezTo>
                        <a:cubicBezTo>
                          <a:pt x="17005" y="2002923"/>
                          <a:pt x="13394" y="1889317"/>
                          <a:pt x="0" y="1594637"/>
                        </a:cubicBezTo>
                        <a:cubicBezTo>
                          <a:pt x="-13394" y="1299957"/>
                          <a:pt x="17205" y="1205766"/>
                          <a:pt x="0" y="969747"/>
                        </a:cubicBezTo>
                        <a:cubicBezTo>
                          <a:pt x="-17205" y="733728"/>
                          <a:pt x="28675" y="642342"/>
                          <a:pt x="0" y="3261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37054E3-E862-98F6-8A4D-7BC881437733}"/>
              </a:ext>
            </a:extLst>
          </p:cNvPr>
          <p:cNvSpPr/>
          <p:nvPr/>
        </p:nvSpPr>
        <p:spPr>
          <a:xfrm>
            <a:off x="9311141" y="4647980"/>
            <a:ext cx="1956619" cy="2169056"/>
          </a:xfrm>
          <a:prstGeom prst="roundRect">
            <a:avLst/>
          </a:prstGeom>
          <a:noFill/>
          <a:ln w="34925" cmpd="sng">
            <a:solidFill>
              <a:schemeClr val="accent1">
                <a:shade val="1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617256088">
                  <a:custGeom>
                    <a:avLst/>
                    <a:gdLst>
                      <a:gd name="connsiteX0" fmla="*/ 0 w 1956619"/>
                      <a:gd name="connsiteY0" fmla="*/ 326110 h 2526890"/>
                      <a:gd name="connsiteX1" fmla="*/ 326110 w 1956619"/>
                      <a:gd name="connsiteY1" fmla="*/ 0 h 2526890"/>
                      <a:gd name="connsiteX2" fmla="*/ 939178 w 1956619"/>
                      <a:gd name="connsiteY2" fmla="*/ 0 h 2526890"/>
                      <a:gd name="connsiteX3" fmla="*/ 1630509 w 1956619"/>
                      <a:gd name="connsiteY3" fmla="*/ 0 h 2526890"/>
                      <a:gd name="connsiteX4" fmla="*/ 1956619 w 1956619"/>
                      <a:gd name="connsiteY4" fmla="*/ 326110 h 2526890"/>
                      <a:gd name="connsiteX5" fmla="*/ 1956619 w 1956619"/>
                      <a:gd name="connsiteY5" fmla="*/ 932253 h 2526890"/>
                      <a:gd name="connsiteX6" fmla="*/ 1956619 w 1956619"/>
                      <a:gd name="connsiteY6" fmla="*/ 1519650 h 2526890"/>
                      <a:gd name="connsiteX7" fmla="*/ 1956619 w 1956619"/>
                      <a:gd name="connsiteY7" fmla="*/ 2200780 h 2526890"/>
                      <a:gd name="connsiteX8" fmla="*/ 1630509 w 1956619"/>
                      <a:gd name="connsiteY8" fmla="*/ 2526890 h 2526890"/>
                      <a:gd name="connsiteX9" fmla="*/ 991353 w 1956619"/>
                      <a:gd name="connsiteY9" fmla="*/ 2526890 h 2526890"/>
                      <a:gd name="connsiteX10" fmla="*/ 326110 w 1956619"/>
                      <a:gd name="connsiteY10" fmla="*/ 2526890 h 2526890"/>
                      <a:gd name="connsiteX11" fmla="*/ 0 w 1956619"/>
                      <a:gd name="connsiteY11" fmla="*/ 2200780 h 2526890"/>
                      <a:gd name="connsiteX12" fmla="*/ 0 w 1956619"/>
                      <a:gd name="connsiteY12" fmla="*/ 1613383 h 2526890"/>
                      <a:gd name="connsiteX13" fmla="*/ 0 w 1956619"/>
                      <a:gd name="connsiteY13" fmla="*/ 969747 h 2526890"/>
                      <a:gd name="connsiteX14" fmla="*/ 0 w 1956619"/>
                      <a:gd name="connsiteY14" fmla="*/ 326110 h 2526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956619" h="2526890" extrusionOk="0">
                        <a:moveTo>
                          <a:pt x="0" y="326110"/>
                        </a:moveTo>
                        <a:cubicBezTo>
                          <a:pt x="9474" y="132060"/>
                          <a:pt x="159019" y="20400"/>
                          <a:pt x="326110" y="0"/>
                        </a:cubicBezTo>
                        <a:cubicBezTo>
                          <a:pt x="625750" y="20756"/>
                          <a:pt x="673755" y="3963"/>
                          <a:pt x="939178" y="0"/>
                        </a:cubicBezTo>
                        <a:cubicBezTo>
                          <a:pt x="1204601" y="-3963"/>
                          <a:pt x="1350269" y="5701"/>
                          <a:pt x="1630509" y="0"/>
                        </a:cubicBezTo>
                        <a:cubicBezTo>
                          <a:pt x="1809192" y="-6825"/>
                          <a:pt x="1972515" y="168926"/>
                          <a:pt x="1956619" y="326110"/>
                        </a:cubicBezTo>
                        <a:cubicBezTo>
                          <a:pt x="1984508" y="595069"/>
                          <a:pt x="1938871" y="694498"/>
                          <a:pt x="1956619" y="932253"/>
                        </a:cubicBezTo>
                        <a:cubicBezTo>
                          <a:pt x="1974367" y="1170008"/>
                          <a:pt x="1980561" y="1235289"/>
                          <a:pt x="1956619" y="1519650"/>
                        </a:cubicBezTo>
                        <a:cubicBezTo>
                          <a:pt x="1932677" y="1804011"/>
                          <a:pt x="1923224" y="1957297"/>
                          <a:pt x="1956619" y="2200780"/>
                        </a:cubicBezTo>
                        <a:cubicBezTo>
                          <a:pt x="1950903" y="2386360"/>
                          <a:pt x="1808675" y="2543611"/>
                          <a:pt x="1630509" y="2526890"/>
                        </a:cubicBezTo>
                        <a:cubicBezTo>
                          <a:pt x="1312466" y="2511445"/>
                          <a:pt x="1256900" y="2544383"/>
                          <a:pt x="991353" y="2526890"/>
                        </a:cubicBezTo>
                        <a:cubicBezTo>
                          <a:pt x="725806" y="2509397"/>
                          <a:pt x="474108" y="2552252"/>
                          <a:pt x="326110" y="2526890"/>
                        </a:cubicBezTo>
                        <a:cubicBezTo>
                          <a:pt x="148269" y="2537759"/>
                          <a:pt x="-9114" y="2389752"/>
                          <a:pt x="0" y="2200780"/>
                        </a:cubicBezTo>
                        <a:cubicBezTo>
                          <a:pt x="-16394" y="2068505"/>
                          <a:pt x="1912" y="1852773"/>
                          <a:pt x="0" y="1613383"/>
                        </a:cubicBezTo>
                        <a:cubicBezTo>
                          <a:pt x="-1912" y="1373993"/>
                          <a:pt x="-6097" y="1191501"/>
                          <a:pt x="0" y="969747"/>
                        </a:cubicBezTo>
                        <a:cubicBezTo>
                          <a:pt x="6097" y="747993"/>
                          <a:pt x="-9550" y="549732"/>
                          <a:pt x="0" y="3261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7BBBA-95F6-2F9A-62D6-5275FCEF205D}"/>
              </a:ext>
            </a:extLst>
          </p:cNvPr>
          <p:cNvSpPr txBox="1"/>
          <p:nvPr/>
        </p:nvSpPr>
        <p:spPr>
          <a:xfrm>
            <a:off x="678420" y="4738262"/>
            <a:ext cx="1714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Bay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Blu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City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Exotica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Grands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Palace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Seasons</a:t>
            </a:r>
            <a:endParaRPr lang="en-IN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0DEA02-18AE-7D9D-D3F0-535C42D2BACB}"/>
              </a:ext>
            </a:extLst>
          </p:cNvPr>
          <p:cNvSpPr txBox="1"/>
          <p:nvPr/>
        </p:nvSpPr>
        <p:spPr>
          <a:xfrm>
            <a:off x="478928" y="4227863"/>
            <a:ext cx="2113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Mumbai</a:t>
            </a:r>
            <a:endParaRPr lang="en-IN" sz="20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354B22-3F34-E3B9-53F1-6DEA52B14C19}"/>
              </a:ext>
            </a:extLst>
          </p:cNvPr>
          <p:cNvSpPr txBox="1"/>
          <p:nvPr/>
        </p:nvSpPr>
        <p:spPr>
          <a:xfrm>
            <a:off x="3577256" y="4851421"/>
            <a:ext cx="1714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Bay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Blu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City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Exotica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Grands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Palace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6BD8D7-AD8D-A8D2-BC07-E0C15943A102}"/>
              </a:ext>
            </a:extLst>
          </p:cNvPr>
          <p:cNvSpPr txBox="1"/>
          <p:nvPr/>
        </p:nvSpPr>
        <p:spPr>
          <a:xfrm>
            <a:off x="6541294" y="4851421"/>
            <a:ext cx="1714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Bay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Blu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City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Exotica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Grands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Palace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D0A978-6B25-4604-8D00-7CC5BEBE6F92}"/>
              </a:ext>
            </a:extLst>
          </p:cNvPr>
          <p:cNvSpPr txBox="1"/>
          <p:nvPr/>
        </p:nvSpPr>
        <p:spPr>
          <a:xfrm>
            <a:off x="9431975" y="4884205"/>
            <a:ext cx="1714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Bay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Blu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City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Grands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Palace</a:t>
            </a:r>
          </a:p>
          <a:p>
            <a:pPr algn="ctr"/>
            <a:endParaRPr lang="en-IN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0FFDE2-6CFB-0EAA-C86A-00F78163FE35}"/>
              </a:ext>
            </a:extLst>
          </p:cNvPr>
          <p:cNvSpPr txBox="1"/>
          <p:nvPr/>
        </p:nvSpPr>
        <p:spPr>
          <a:xfrm>
            <a:off x="3377764" y="4177418"/>
            <a:ext cx="2113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Bangalore</a:t>
            </a:r>
            <a:endParaRPr lang="en-IN" sz="20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A386F8-BC7F-56F6-5180-3A3A283054C4}"/>
              </a:ext>
            </a:extLst>
          </p:cNvPr>
          <p:cNvSpPr txBox="1"/>
          <p:nvPr/>
        </p:nvSpPr>
        <p:spPr>
          <a:xfrm>
            <a:off x="6341802" y="4214997"/>
            <a:ext cx="2113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Hyderabad</a:t>
            </a:r>
            <a:endParaRPr lang="en-IN" sz="20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72BEB4-A823-5C52-15CB-03DB83CFDAC9}"/>
              </a:ext>
            </a:extLst>
          </p:cNvPr>
          <p:cNvSpPr txBox="1"/>
          <p:nvPr/>
        </p:nvSpPr>
        <p:spPr>
          <a:xfrm>
            <a:off x="9232483" y="4227863"/>
            <a:ext cx="2113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Delhi</a:t>
            </a:r>
            <a:endParaRPr lang="en-IN" sz="20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B49216-FF6D-5CCF-3702-C80A831F7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76783"/>
              </p:ext>
            </p:extLst>
          </p:nvPr>
        </p:nvGraphicFramePr>
        <p:xfrm>
          <a:off x="2222088" y="719666"/>
          <a:ext cx="7492184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746092">
                  <a:extLst>
                    <a:ext uri="{9D8B030D-6E8A-4147-A177-3AD203B41FA5}">
                      <a16:colId xmlns:a16="http://schemas.microsoft.com/office/drawing/2014/main" val="811868384"/>
                    </a:ext>
                  </a:extLst>
                </a:gridCol>
                <a:gridCol w="3746092">
                  <a:extLst>
                    <a:ext uri="{9D8B030D-6E8A-4147-A177-3AD203B41FA5}">
                      <a16:colId xmlns:a16="http://schemas.microsoft.com/office/drawing/2014/main" val="389123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Project Title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AtliQ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Hospitality Analysis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Technology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Data Analytics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8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Domain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Travel and Tourism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9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Project Difficulty Level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Advanced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00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Tool used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MS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PowerBI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60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6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95FB-8538-9A50-DA26-A373F67C9610}"/>
              </a:ext>
            </a:extLst>
          </p:cNvPr>
          <p:cNvSpPr txBox="1"/>
          <p:nvPr/>
        </p:nvSpPr>
        <p:spPr>
          <a:xfrm>
            <a:off x="2261418" y="1027395"/>
            <a:ext cx="7492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Problem Statement</a:t>
            </a:r>
            <a:endParaRPr lang="en-IN" sz="36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5F15F-4BD4-BC54-56F5-DC6BC1E9D8D0}"/>
              </a:ext>
            </a:extLst>
          </p:cNvPr>
          <p:cNvSpPr txBox="1"/>
          <p:nvPr/>
        </p:nvSpPr>
        <p:spPr>
          <a:xfrm>
            <a:off x="1637071" y="2274838"/>
            <a:ext cx="984700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0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Grands are losing its market share and revenue in the luxury/business hotels category.</a:t>
            </a:r>
          </a:p>
          <a:p>
            <a:pPr algn="just"/>
            <a:endParaRPr lang="en-US" sz="2400" b="0" i="0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As a strategic move, the managing director of 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AtliQ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Grands wanted to incorporate “Business and Data Intelligence” to regain their market share and revenue.</a:t>
            </a:r>
          </a:p>
          <a:p>
            <a:pPr algn="just"/>
            <a:endParaRPr lang="en-US" sz="2400" b="0" i="0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Provide Insights to the Revenue team by utilizing the given data.</a:t>
            </a:r>
          </a:p>
        </p:txBody>
      </p:sp>
    </p:spTree>
    <p:extLst>
      <p:ext uri="{BB962C8B-B14F-4D97-AF65-F5344CB8AC3E}">
        <p14:creationId xmlns:p14="http://schemas.microsoft.com/office/powerpoint/2010/main" val="332830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E1FBAF-D8AF-79B8-C9EA-50B773431C36}"/>
              </a:ext>
            </a:extLst>
          </p:cNvPr>
          <p:cNvSpPr/>
          <p:nvPr/>
        </p:nvSpPr>
        <p:spPr>
          <a:xfrm>
            <a:off x="218767" y="2260092"/>
            <a:ext cx="11779045" cy="452410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CE449-9D50-251B-D031-C6F6775BB71E}"/>
              </a:ext>
            </a:extLst>
          </p:cNvPr>
          <p:cNvSpPr txBox="1"/>
          <p:nvPr/>
        </p:nvSpPr>
        <p:spPr>
          <a:xfrm>
            <a:off x="2349908" y="353627"/>
            <a:ext cx="7492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About the Dataset</a:t>
            </a:r>
            <a:endParaRPr lang="en-IN" sz="36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FA1B1-406B-F398-EABA-D054D1269604}"/>
              </a:ext>
            </a:extLst>
          </p:cNvPr>
          <p:cNvSpPr txBox="1"/>
          <p:nvPr/>
        </p:nvSpPr>
        <p:spPr>
          <a:xfrm>
            <a:off x="176981" y="997026"/>
            <a:ext cx="118183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file contains all the meta information regarding the columns described in the CSV files. we have provided 5 CSV files:</a:t>
            </a:r>
            <a:b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dim_date</a:t>
            </a:r>
            <a:r>
              <a:rPr lang="en-US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      2.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dim_hotels</a:t>
            </a:r>
            <a:r>
              <a:rPr lang="en-US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   3.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dim_rooms</a:t>
            </a:r>
            <a:r>
              <a:rPr lang="en-US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    4.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fact_aggregated_bookings</a:t>
            </a:r>
            <a:r>
              <a:rPr lang="en-US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         5.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fact_bookings</a:t>
            </a:r>
            <a:endParaRPr lang="en-US" b="0" i="0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0BCAE-215F-0A61-54A0-304FBFF2533B}"/>
              </a:ext>
            </a:extLst>
          </p:cNvPr>
          <p:cNvSpPr txBox="1"/>
          <p:nvPr/>
        </p:nvSpPr>
        <p:spPr>
          <a:xfrm>
            <a:off x="176981" y="2563755"/>
            <a:ext cx="265470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Column Description for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dim_date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algn="ctr"/>
            <a:endParaRPr lang="en-US" sz="1400" b="1" i="0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1. date: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This column represents the dates present in May, June and July.</a:t>
            </a:r>
            <a:b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2. mmm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yy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column represents the date in the format of mmm 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yy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monthname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year).</a:t>
            </a:r>
            <a:b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3. week no: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column represents the unique week number for that particular date.</a:t>
            </a:r>
            <a:b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day_type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column represents whether the given day is Weekend or 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Weekeday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521FA-C66D-E1CF-DD52-EDFB9834C8E7}"/>
              </a:ext>
            </a:extLst>
          </p:cNvPr>
          <p:cNvSpPr txBox="1"/>
          <p:nvPr/>
        </p:nvSpPr>
        <p:spPr>
          <a:xfrm>
            <a:off x="3116826" y="2536987"/>
            <a:ext cx="251705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Column Description for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dim_hotels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algn="ctr"/>
            <a:endParaRPr lang="en-US" sz="1400" b="1" i="0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property_id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column represents the Unique ID for each of the hotels.</a:t>
            </a:r>
            <a:b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property_name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column represents the name of each hotel.</a:t>
            </a:r>
            <a:b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3. category: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column determines which class[Luxury, Business] a particular hotel/property belongs to.</a:t>
            </a:r>
            <a:b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 city: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column represents where the particular hotel/property resides in.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5D5E4-601B-497C-A11B-0265330BF992}"/>
              </a:ext>
            </a:extLst>
          </p:cNvPr>
          <p:cNvSpPr txBox="1"/>
          <p:nvPr/>
        </p:nvSpPr>
        <p:spPr>
          <a:xfrm>
            <a:off x="6108290" y="2536987"/>
            <a:ext cx="221225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Column Description for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dim_rooms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algn="ctr"/>
            <a:endParaRPr lang="en-US" sz="1400" b="1" i="0" dirty="0">
              <a:solidFill>
                <a:srgbClr val="00206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room_id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column represents the type of room[RT1, RT2, RT3, RT4] in a hotel.</a:t>
            </a:r>
            <a:b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room_class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column represents to which class[Standard, Elite, Premium, Presidential] particular room type belongs.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85034-7D42-B91F-62AF-412B4B903BBA}"/>
              </a:ext>
            </a:extLst>
          </p:cNvPr>
          <p:cNvSpPr txBox="1"/>
          <p:nvPr/>
        </p:nvSpPr>
        <p:spPr>
          <a:xfrm>
            <a:off x="8893277" y="2446963"/>
            <a:ext cx="310207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Column Description for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fact_aggregated_bookings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property_id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column represents the Unique ID for each of the hotels.</a:t>
            </a:r>
            <a:b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check_in_date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This column represents all the </a:t>
            </a:r>
            <a:r>
              <a:rPr lang="en-US" sz="1400" b="0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check_in_dates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of the customers.</a:t>
            </a:r>
            <a:b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3.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room_category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column represents the type of room[RT1, RT2, RT3, RT4] in a hotel.</a:t>
            </a:r>
            <a:b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 </a:t>
            </a:r>
            <a:r>
              <a:rPr lang="en-US" sz="1400" b="1" i="0" dirty="0" err="1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successful_bookings</a:t>
            </a: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column represents all the successful room bookings that happen for a particular room type in that hotel on that particular date.</a:t>
            </a:r>
            <a:b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b="1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5. capacity: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This column represents the maximum count of rooms available for a particular room type in that hotel on that particular date.</a:t>
            </a:r>
          </a:p>
        </p:txBody>
      </p:sp>
    </p:spTree>
    <p:extLst>
      <p:ext uri="{BB962C8B-B14F-4D97-AF65-F5344CB8AC3E}">
        <p14:creationId xmlns:p14="http://schemas.microsoft.com/office/powerpoint/2010/main" val="20875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F4E651-BFF5-2799-8D17-B6C3EB6720CD}"/>
              </a:ext>
            </a:extLst>
          </p:cNvPr>
          <p:cNvSpPr txBox="1"/>
          <p:nvPr/>
        </p:nvSpPr>
        <p:spPr>
          <a:xfrm>
            <a:off x="604684" y="612844"/>
            <a:ext cx="109826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Column Description for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fact_bookings</a:t>
            </a: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booking_id</a:t>
            </a: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:</a:t>
            </a: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 This column represents the Unique Booking ID for each customer when they booked their rooms.</a:t>
            </a:r>
            <a:b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</a:b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2.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property_id</a:t>
            </a: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:</a:t>
            </a: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 This column represents the Unique ID for each of the hotels</a:t>
            </a:r>
            <a:b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</a:b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3.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booking_date</a:t>
            </a: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: </a:t>
            </a: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This column represents the date on which the customer booked their rooms.</a:t>
            </a:r>
            <a:b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</a:b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4.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check_in_date</a:t>
            </a: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:</a:t>
            </a: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 This column represents the date on which the customer check-in(entered) at the hotel.</a:t>
            </a:r>
            <a:b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</a:b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5.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check_out_date</a:t>
            </a: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: </a:t>
            </a: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This column represents the date on which the customer check-out(left) of the hotel.</a:t>
            </a:r>
            <a:b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</a:b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6.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no_guests</a:t>
            </a: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: </a:t>
            </a: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This column represents the number of guests who stayed in a particular room in that hotel.</a:t>
            </a:r>
            <a:b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</a:b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7.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room_category</a:t>
            </a: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:</a:t>
            </a: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 This column represents the type of room[RT1, RT2, RT3, RT4] in a hotel.</a:t>
            </a:r>
            <a:b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</a:b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8.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booking_platform</a:t>
            </a: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: </a:t>
            </a: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This column represents in which way the customer booked his room.</a:t>
            </a:r>
            <a:b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</a:b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9.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ratings_given</a:t>
            </a: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: </a:t>
            </a: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This column represents the ratings given by the customer for hotel services.</a:t>
            </a:r>
            <a:b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</a:b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10.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booking_status</a:t>
            </a: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: </a:t>
            </a: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This column represents whether the customer cancelled his booking[Cancelled], successfully stayed in the hotel[Checked Out] or booked his room but not stayed in the hotel[No show].</a:t>
            </a:r>
            <a:b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</a:b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11.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revenue_generated</a:t>
            </a: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: </a:t>
            </a: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This column represents the amount of money generated by the hotel from a particular customer.</a:t>
            </a:r>
            <a:b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</a:b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12. </a:t>
            </a:r>
            <a:r>
              <a:rPr lang="en-US" b="1" i="0" dirty="0" err="1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revenue_realized</a:t>
            </a:r>
            <a:r>
              <a:rPr lang="en-US" b="1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: </a:t>
            </a: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This column represents the final amount of money that goes to the hotel based on booking status. If the booking status is cancelled, then 40% of the revenue generated is deducted and the remaining is refunded to the customer. If the booking status is Checked Out/No show, then full revenue generated will goes to hotels.</a:t>
            </a:r>
          </a:p>
          <a:p>
            <a:br>
              <a:rPr lang="en-US" dirty="0">
                <a:solidFill>
                  <a:srgbClr val="002060"/>
                </a:solidFill>
                <a:latin typeface="Constantia" panose="02030602050306030303" pitchFamily="18" charset="0"/>
              </a:rPr>
            </a:br>
            <a:endParaRPr lang="en-IN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6B5F0C-7811-915E-8E4D-043544CE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08" y="1548988"/>
            <a:ext cx="7666384" cy="4762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A05B93-47FE-CBD2-5DBA-BFED5EB1E24B}"/>
              </a:ext>
            </a:extLst>
          </p:cNvPr>
          <p:cNvSpPr txBox="1"/>
          <p:nvPr/>
        </p:nvSpPr>
        <p:spPr>
          <a:xfrm>
            <a:off x="2262808" y="546099"/>
            <a:ext cx="7492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onstantia" panose="02030602050306030303" pitchFamily="18" charset="0"/>
              </a:rPr>
              <a:t>Data Modelling</a:t>
            </a:r>
            <a:endParaRPr lang="en-IN" sz="3600" b="1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6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7199E-3D33-3C2D-4D2F-37DDD10F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77" y="1107363"/>
            <a:ext cx="9868755" cy="5547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5E2B6-0022-18EA-B2B6-442B017B5DC1}"/>
              </a:ext>
            </a:extLst>
          </p:cNvPr>
          <p:cNvSpPr txBox="1"/>
          <p:nvPr/>
        </p:nvSpPr>
        <p:spPr>
          <a:xfrm>
            <a:off x="2252976" y="310124"/>
            <a:ext cx="7492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onstantia" panose="02030602050306030303" pitchFamily="18" charset="0"/>
              </a:rPr>
              <a:t>Dashboard</a:t>
            </a:r>
            <a:endParaRPr lang="en-IN" sz="3600" b="1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6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8CB1B1-F0B6-75A4-3315-054C7D7657D8}"/>
              </a:ext>
            </a:extLst>
          </p:cNvPr>
          <p:cNvSpPr txBox="1"/>
          <p:nvPr/>
        </p:nvSpPr>
        <p:spPr>
          <a:xfrm>
            <a:off x="307259" y="598535"/>
            <a:ext cx="115774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Revenue Overview</a:t>
            </a:r>
            <a:endParaRPr lang="en-US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onstantia" panose="02030602050306030303" pitchFamily="18" charset="0"/>
              </a:rPr>
              <a:t> Total Revenue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: The total revenue generated is 1708.8M.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onstantia" panose="02030602050306030303" pitchFamily="18" charset="0"/>
              </a:rPr>
              <a:t> Revenue by City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: Mumbai leads in revenue generation with 669M, followed by Bangalore (420M), Hyderabad  (325M), and Delhi    </a:t>
            </a:r>
          </a:p>
          <a:p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  (295M).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onstantia" panose="02030602050306030303" pitchFamily="18" charset="0"/>
              </a:rPr>
              <a:t> Revenue by Room Type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: The highest revenue is generated from Elite rooms (560.3M), followed by Premium (462.2M),  </a:t>
            </a:r>
          </a:p>
          <a:p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  Presidential (376.8M), and Standard rooms (309.6M).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onstantia" panose="02030602050306030303" pitchFamily="18" charset="0"/>
              </a:rPr>
              <a:t> Revenue by Room Category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: Luxury rooms contribute the most to revenue (1053M), while Business rooms generate 656M.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onstantia" panose="02030602050306030303" pitchFamily="18" charset="0"/>
              </a:rPr>
              <a:t> Revenue by Booking Status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: Checked-out bookings contribute the most to revenue (1409M), while canceled bookings and </a:t>
            </a:r>
          </a:p>
          <a:p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   no-shows account for 199M and 100M,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onstantia" panose="02030602050306030303" pitchFamily="18" charset="0"/>
              </a:rPr>
              <a:t> Revenue by Weekdays and Weekends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: Revenue is generally higher on weekdays (88.2M) compared to weekends </a:t>
            </a:r>
          </a:p>
          <a:p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  (51.3M), with a noticeable peak in week 28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8D5A-6C40-C603-07DB-67A80DEC9984}"/>
              </a:ext>
            </a:extLst>
          </p:cNvPr>
          <p:cNvSpPr txBox="1"/>
          <p:nvPr/>
        </p:nvSpPr>
        <p:spPr>
          <a:xfrm>
            <a:off x="2233312" y="123311"/>
            <a:ext cx="7492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onstantia" panose="02030602050306030303" pitchFamily="18" charset="0"/>
              </a:rPr>
              <a:t>Insights</a:t>
            </a:r>
            <a:endParaRPr lang="en-IN" sz="2400" b="1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7F9F0-E0A1-5DBD-4390-399974F79FA1}"/>
              </a:ext>
            </a:extLst>
          </p:cNvPr>
          <p:cNvSpPr txBox="1"/>
          <p:nvPr/>
        </p:nvSpPr>
        <p:spPr>
          <a:xfrm>
            <a:off x="358877" y="3976093"/>
            <a:ext cx="1154307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Occupancy &amp; Booking Metrics</a:t>
            </a:r>
            <a:endParaRPr lang="en-US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onstantia" panose="02030602050306030303" pitchFamily="18" charset="0"/>
              </a:rPr>
              <a:t> Occupancy Rate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: The overall occupancy rate is 57.9%. Delhi has the highest occupancy rate (60.5%), followed by Hyderabad </a:t>
            </a:r>
          </a:p>
          <a:p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   (58.1%), and Mumbai (57.9%).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onstantia" panose="02030602050306030303" pitchFamily="18" charset="0"/>
              </a:rPr>
              <a:t> Successful Bookings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: There are 134.6K successful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onstantia" panose="02030602050306030303" pitchFamily="18" charset="0"/>
              </a:rPr>
              <a:t> Booking by Platforms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: Most bookings come from the "others" category (55,066), followed by </a:t>
            </a:r>
            <a:r>
              <a:rPr lang="en-US" sz="1600" dirty="0" err="1">
                <a:solidFill>
                  <a:srgbClr val="002060"/>
                </a:solidFill>
                <a:latin typeface="Constantia" panose="02030602050306030303" pitchFamily="18" charset="0"/>
              </a:rPr>
              <a:t>makemytrip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, and various direct </a:t>
            </a:r>
          </a:p>
          <a:p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   and indirect online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onstantia" panose="02030602050306030303" pitchFamily="18" charset="0"/>
              </a:rPr>
              <a:t> Cancel Rate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: The overall cancelation rate is 24.8%, which seems significant.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onstantia" panose="02030602050306030303" pitchFamily="18" charset="0"/>
              </a:rPr>
              <a:t> Average Rating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: The properties have an average rating of 3.62 out of 5, indicating moderate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7293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5F06E0-B991-0E65-CC13-262AA4808199}"/>
              </a:ext>
            </a:extLst>
          </p:cNvPr>
          <p:cNvSpPr txBox="1"/>
          <p:nvPr/>
        </p:nvSpPr>
        <p:spPr>
          <a:xfrm>
            <a:off x="516192" y="391463"/>
            <a:ext cx="112972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onstantia" panose="02030602050306030303" pitchFamily="18" charset="0"/>
              </a:rPr>
              <a:t>Property-Level Insights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The report includes a table of properties with their respective revenue, total bookings, occupancy rate, cancelation rate, and average rating.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Constantia" panose="02030602050306030303" pitchFamily="18" charset="0"/>
              </a:rPr>
              <a:t>AtilQ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 Bay in Mumbai generated 58M revenue with an occupancy rate of 65.81% and an average rating of 4.28.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Constantia" panose="02030602050306030303" pitchFamily="18" charset="0"/>
              </a:rPr>
              <a:t>AtilQ</a:t>
            </a:r>
            <a:r>
              <a:rPr lang="en-US" sz="1600" dirty="0">
                <a:solidFill>
                  <a:srgbClr val="002060"/>
                </a:solidFill>
                <a:latin typeface="Constantia" panose="02030602050306030303" pitchFamily="18" charset="0"/>
              </a:rPr>
              <a:t> Grands in Bangalore has a lower occupancy rate (55.29%) and a cancelation rate of 25.35%.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F00E2E-38D7-DBD1-7A5E-5460361AF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11" y="2503368"/>
            <a:ext cx="1116944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Mumbai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 is the leading city in terms of revenue generation, but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Delhi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 has the highest occupancy rate.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nstantia" panose="0203060205030603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 Elite and Luxury rooms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 are the most profitable in terms of revenue.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nstantia" panose="0203060205030603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 Checked-out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 bookings are the primary contributors to revenue, indicating successful service delivery.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nstantia" panose="0203060205030603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 Weekdays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 generate higher revenue than weekends, possibly due to business travelers.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nstantia" panose="0203060205030603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cancelation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 is relatively high, which may need to be addressed to optimize revenue.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nstantia" panose="0203060205030603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average rating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 suggests there's room for improvement in customer satisfaction across the properties.\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060"/>
              </a:solidFill>
              <a:latin typeface="source-serif-pro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20% of bookings comes from makeyourtrip.com.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Constantia" panose="02030602050306030303" pitchFamily="18" charset="0"/>
              </a:rPr>
              <a:t>Elite room class generates the highest revenue followed by Premium and Presidential.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2060"/>
              </a:solidFill>
              <a:effectLst/>
              <a:latin typeface="Constantia" panose="0203060205030603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DBD3B-D78A-F3F8-8F0B-C705E40DD9EC}"/>
              </a:ext>
            </a:extLst>
          </p:cNvPr>
          <p:cNvSpPr txBox="1"/>
          <p:nvPr/>
        </p:nvSpPr>
        <p:spPr>
          <a:xfrm>
            <a:off x="1731867" y="1972877"/>
            <a:ext cx="7492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onstantia" panose="02030602050306030303" pitchFamily="18" charset="0"/>
              </a:rPr>
              <a:t>Overall Insights</a:t>
            </a:r>
            <a:endParaRPr lang="en-IN" sz="2400" b="1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1150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118</TotalTime>
  <Words>1462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Cambria Math</vt:lpstr>
      <vt:lpstr>Constantia</vt:lpstr>
      <vt:lpstr>Copperplate Gothic Bold</vt:lpstr>
      <vt:lpstr>Corbel</vt:lpstr>
      <vt:lpstr>source-serif-pro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Kamble</dc:creator>
  <cp:lastModifiedBy>Nikita Kamble</cp:lastModifiedBy>
  <cp:revision>12</cp:revision>
  <dcterms:created xsi:type="dcterms:W3CDTF">2024-08-18T17:35:19Z</dcterms:created>
  <dcterms:modified xsi:type="dcterms:W3CDTF">2024-08-25T12:18:18Z</dcterms:modified>
</cp:coreProperties>
</file>