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239E06-F3D6-473B-8F2B-4B459837FDEB}"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4C4BBA-9FE1-4007-9E7A-2B7889F0CBA7}" type="slidenum">
              <a:rPr lang="en-IN" smtClean="0"/>
              <a:t>‹#›</a:t>
            </a:fld>
            <a:endParaRPr lang="en-IN"/>
          </a:p>
        </p:txBody>
      </p:sp>
    </p:spTree>
    <p:extLst>
      <p:ext uri="{BB962C8B-B14F-4D97-AF65-F5344CB8AC3E}">
        <p14:creationId xmlns:p14="http://schemas.microsoft.com/office/powerpoint/2010/main" val="1169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239E06-F3D6-473B-8F2B-4B459837FDEB}"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4C4BBA-9FE1-4007-9E7A-2B7889F0CBA7}" type="slidenum">
              <a:rPr lang="en-IN" smtClean="0"/>
              <a:t>‹#›</a:t>
            </a:fld>
            <a:endParaRPr lang="en-IN"/>
          </a:p>
        </p:txBody>
      </p:sp>
    </p:spTree>
    <p:extLst>
      <p:ext uri="{BB962C8B-B14F-4D97-AF65-F5344CB8AC3E}">
        <p14:creationId xmlns:p14="http://schemas.microsoft.com/office/powerpoint/2010/main" val="276861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239E06-F3D6-473B-8F2B-4B459837FDEB}"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4C4BBA-9FE1-4007-9E7A-2B7889F0CBA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69345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239E06-F3D6-473B-8F2B-4B459837FDEB}"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4C4BBA-9FE1-4007-9E7A-2B7889F0CBA7}" type="slidenum">
              <a:rPr lang="en-IN" smtClean="0"/>
              <a:t>‹#›</a:t>
            </a:fld>
            <a:endParaRPr lang="en-IN"/>
          </a:p>
        </p:txBody>
      </p:sp>
    </p:spTree>
    <p:extLst>
      <p:ext uri="{BB962C8B-B14F-4D97-AF65-F5344CB8AC3E}">
        <p14:creationId xmlns:p14="http://schemas.microsoft.com/office/powerpoint/2010/main" val="2421731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239E06-F3D6-473B-8F2B-4B459837FDEB}"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4C4BBA-9FE1-4007-9E7A-2B7889F0CBA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8244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239E06-F3D6-473B-8F2B-4B459837FDEB}"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4C4BBA-9FE1-4007-9E7A-2B7889F0CBA7}" type="slidenum">
              <a:rPr lang="en-IN" smtClean="0"/>
              <a:t>‹#›</a:t>
            </a:fld>
            <a:endParaRPr lang="en-IN"/>
          </a:p>
        </p:txBody>
      </p:sp>
    </p:spTree>
    <p:extLst>
      <p:ext uri="{BB962C8B-B14F-4D97-AF65-F5344CB8AC3E}">
        <p14:creationId xmlns:p14="http://schemas.microsoft.com/office/powerpoint/2010/main" val="2849162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39E06-F3D6-473B-8F2B-4B459837FDEB}"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4C4BBA-9FE1-4007-9E7A-2B7889F0CBA7}" type="slidenum">
              <a:rPr lang="en-IN" smtClean="0"/>
              <a:t>‹#›</a:t>
            </a:fld>
            <a:endParaRPr lang="en-IN"/>
          </a:p>
        </p:txBody>
      </p:sp>
    </p:spTree>
    <p:extLst>
      <p:ext uri="{BB962C8B-B14F-4D97-AF65-F5344CB8AC3E}">
        <p14:creationId xmlns:p14="http://schemas.microsoft.com/office/powerpoint/2010/main" val="2562343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39E06-F3D6-473B-8F2B-4B459837FDEB}"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4C4BBA-9FE1-4007-9E7A-2B7889F0CBA7}" type="slidenum">
              <a:rPr lang="en-IN" smtClean="0"/>
              <a:t>‹#›</a:t>
            </a:fld>
            <a:endParaRPr lang="en-IN"/>
          </a:p>
        </p:txBody>
      </p:sp>
    </p:spTree>
    <p:extLst>
      <p:ext uri="{BB962C8B-B14F-4D97-AF65-F5344CB8AC3E}">
        <p14:creationId xmlns:p14="http://schemas.microsoft.com/office/powerpoint/2010/main" val="4069524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39E06-F3D6-473B-8F2B-4B459837FDEB}"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4C4BBA-9FE1-4007-9E7A-2B7889F0CBA7}" type="slidenum">
              <a:rPr lang="en-IN" smtClean="0"/>
              <a:t>‹#›</a:t>
            </a:fld>
            <a:endParaRPr lang="en-IN"/>
          </a:p>
        </p:txBody>
      </p:sp>
    </p:spTree>
    <p:extLst>
      <p:ext uri="{BB962C8B-B14F-4D97-AF65-F5344CB8AC3E}">
        <p14:creationId xmlns:p14="http://schemas.microsoft.com/office/powerpoint/2010/main" val="3536002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239E06-F3D6-473B-8F2B-4B459837FDEB}"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4C4BBA-9FE1-4007-9E7A-2B7889F0CBA7}" type="slidenum">
              <a:rPr lang="en-IN" smtClean="0"/>
              <a:t>‹#›</a:t>
            </a:fld>
            <a:endParaRPr lang="en-IN"/>
          </a:p>
        </p:txBody>
      </p:sp>
    </p:spTree>
    <p:extLst>
      <p:ext uri="{BB962C8B-B14F-4D97-AF65-F5344CB8AC3E}">
        <p14:creationId xmlns:p14="http://schemas.microsoft.com/office/powerpoint/2010/main" val="2357675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239E06-F3D6-473B-8F2B-4B459837FDEB}" type="datetimeFigureOut">
              <a:rPr lang="en-IN" smtClean="0"/>
              <a:t>26-08-2024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4C4BBA-9FE1-4007-9E7A-2B7889F0CBA7}" type="slidenum">
              <a:rPr lang="en-IN" smtClean="0"/>
              <a:t>‹#›</a:t>
            </a:fld>
            <a:endParaRPr lang="en-IN"/>
          </a:p>
        </p:txBody>
      </p:sp>
    </p:spTree>
    <p:extLst>
      <p:ext uri="{BB962C8B-B14F-4D97-AF65-F5344CB8AC3E}">
        <p14:creationId xmlns:p14="http://schemas.microsoft.com/office/powerpoint/2010/main" val="1301842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239E06-F3D6-473B-8F2B-4B459837FDEB}" type="datetimeFigureOut">
              <a:rPr lang="en-IN" smtClean="0"/>
              <a:t>26-08-2024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4C4BBA-9FE1-4007-9E7A-2B7889F0CBA7}" type="slidenum">
              <a:rPr lang="en-IN" smtClean="0"/>
              <a:t>‹#›</a:t>
            </a:fld>
            <a:endParaRPr lang="en-IN"/>
          </a:p>
        </p:txBody>
      </p:sp>
    </p:spTree>
    <p:extLst>
      <p:ext uri="{BB962C8B-B14F-4D97-AF65-F5344CB8AC3E}">
        <p14:creationId xmlns:p14="http://schemas.microsoft.com/office/powerpoint/2010/main" val="2828080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239E06-F3D6-473B-8F2B-4B459837FDEB}" type="datetimeFigureOut">
              <a:rPr lang="en-IN" smtClean="0"/>
              <a:t>26-08-2024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4C4BBA-9FE1-4007-9E7A-2B7889F0CBA7}" type="slidenum">
              <a:rPr lang="en-IN" smtClean="0"/>
              <a:t>‹#›</a:t>
            </a:fld>
            <a:endParaRPr lang="en-IN"/>
          </a:p>
        </p:txBody>
      </p:sp>
    </p:spTree>
    <p:extLst>
      <p:ext uri="{BB962C8B-B14F-4D97-AF65-F5344CB8AC3E}">
        <p14:creationId xmlns:p14="http://schemas.microsoft.com/office/powerpoint/2010/main" val="34613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39E06-F3D6-473B-8F2B-4B459837FDEB}" type="datetimeFigureOut">
              <a:rPr lang="en-IN" smtClean="0"/>
              <a:t>26-08-2024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4C4BBA-9FE1-4007-9E7A-2B7889F0CBA7}" type="slidenum">
              <a:rPr lang="en-IN" smtClean="0"/>
              <a:t>‹#›</a:t>
            </a:fld>
            <a:endParaRPr lang="en-IN"/>
          </a:p>
        </p:txBody>
      </p:sp>
    </p:spTree>
    <p:extLst>
      <p:ext uri="{BB962C8B-B14F-4D97-AF65-F5344CB8AC3E}">
        <p14:creationId xmlns:p14="http://schemas.microsoft.com/office/powerpoint/2010/main" val="34811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239E06-F3D6-473B-8F2B-4B459837FDEB}" type="datetimeFigureOut">
              <a:rPr lang="en-IN" smtClean="0"/>
              <a:t>26-08-2024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4C4BBA-9FE1-4007-9E7A-2B7889F0CBA7}" type="slidenum">
              <a:rPr lang="en-IN" smtClean="0"/>
              <a:t>‹#›</a:t>
            </a:fld>
            <a:endParaRPr lang="en-IN"/>
          </a:p>
        </p:txBody>
      </p:sp>
    </p:spTree>
    <p:extLst>
      <p:ext uri="{BB962C8B-B14F-4D97-AF65-F5344CB8AC3E}">
        <p14:creationId xmlns:p14="http://schemas.microsoft.com/office/powerpoint/2010/main" val="3328981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239E06-F3D6-473B-8F2B-4B459837FDEB}" type="datetimeFigureOut">
              <a:rPr lang="en-IN" smtClean="0"/>
              <a:t>26-08-2024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4C4BBA-9FE1-4007-9E7A-2B7889F0CBA7}" type="slidenum">
              <a:rPr lang="en-IN" smtClean="0"/>
              <a:t>‹#›</a:t>
            </a:fld>
            <a:endParaRPr lang="en-IN"/>
          </a:p>
        </p:txBody>
      </p:sp>
    </p:spTree>
    <p:extLst>
      <p:ext uri="{BB962C8B-B14F-4D97-AF65-F5344CB8AC3E}">
        <p14:creationId xmlns:p14="http://schemas.microsoft.com/office/powerpoint/2010/main" val="3895626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239E06-F3D6-473B-8F2B-4B459837FDEB}" type="datetimeFigureOut">
              <a:rPr lang="en-IN" smtClean="0"/>
              <a:t>26-08-2024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4C4BBA-9FE1-4007-9E7A-2B7889F0CBA7}" type="slidenum">
              <a:rPr lang="en-IN" smtClean="0"/>
              <a:t>‹#›</a:t>
            </a:fld>
            <a:endParaRPr lang="en-IN"/>
          </a:p>
        </p:txBody>
      </p:sp>
    </p:spTree>
    <p:extLst>
      <p:ext uri="{BB962C8B-B14F-4D97-AF65-F5344CB8AC3E}">
        <p14:creationId xmlns:p14="http://schemas.microsoft.com/office/powerpoint/2010/main" val="2018644085"/>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702BCF9-6A58-431D-9EB2-3E5D43153BA2}"/>
              </a:ext>
            </a:extLst>
          </p:cNvPr>
          <p:cNvSpPr txBox="1"/>
          <p:nvPr/>
        </p:nvSpPr>
        <p:spPr>
          <a:xfrm>
            <a:off x="1059426" y="956950"/>
            <a:ext cx="9035845" cy="1323439"/>
          </a:xfrm>
          <a:prstGeom prst="rect">
            <a:avLst/>
          </a:prstGeom>
          <a:noFill/>
        </p:spPr>
        <p:txBody>
          <a:bodyPr wrap="square">
            <a:spAutoFit/>
          </a:bodyPr>
          <a:lstStyle/>
          <a:p>
            <a:pPr algn="ctr"/>
            <a:r>
              <a:rPr lang="en-US" sz="4000" dirty="0">
                <a:latin typeface="Algerian" panose="04020705040A02060702" pitchFamily="82" charset="0"/>
              </a:rPr>
              <a:t>Crop Production Analysis of India</a:t>
            </a:r>
            <a:endParaRPr lang="en-IN" sz="4000" dirty="0">
              <a:latin typeface="Algerian" panose="04020705040A02060702" pitchFamily="82" charset="0"/>
            </a:endParaRPr>
          </a:p>
        </p:txBody>
      </p:sp>
      <p:sp>
        <p:nvSpPr>
          <p:cNvPr id="10" name="TextBox 9">
            <a:extLst>
              <a:ext uri="{FF2B5EF4-FFF2-40B4-BE49-F238E27FC236}">
                <a16:creationId xmlns:a16="http://schemas.microsoft.com/office/drawing/2014/main" id="{8B39A4AD-9945-5CB8-233C-88F548A87270}"/>
              </a:ext>
            </a:extLst>
          </p:cNvPr>
          <p:cNvSpPr txBox="1"/>
          <p:nvPr/>
        </p:nvSpPr>
        <p:spPr>
          <a:xfrm>
            <a:off x="3699945" y="2702901"/>
            <a:ext cx="4084187" cy="369332"/>
          </a:xfrm>
          <a:prstGeom prst="rect">
            <a:avLst/>
          </a:prstGeom>
          <a:noFill/>
        </p:spPr>
        <p:txBody>
          <a:bodyPr wrap="square">
            <a:spAutoFit/>
          </a:bodyPr>
          <a:lstStyle/>
          <a:p>
            <a:r>
              <a:rPr lang="en-US" b="1" dirty="0">
                <a:latin typeface="Algerian" panose="04020705040A02060702" pitchFamily="82" charset="0"/>
                <a:cs typeface="Arial" panose="020B0604020202020204" pitchFamily="34" charset="0"/>
              </a:rPr>
              <a:t>Data Analysis using Python</a:t>
            </a:r>
            <a:endParaRPr lang="en-IN" b="1" dirty="0">
              <a:latin typeface="Algerian" panose="04020705040A02060702" pitchFamily="82" charset="0"/>
              <a:cs typeface="Arial" panose="020B0604020202020204" pitchFamily="34" charset="0"/>
            </a:endParaRPr>
          </a:p>
        </p:txBody>
      </p:sp>
      <p:sp>
        <p:nvSpPr>
          <p:cNvPr id="12" name="TextBox 11">
            <a:extLst>
              <a:ext uri="{FF2B5EF4-FFF2-40B4-BE49-F238E27FC236}">
                <a16:creationId xmlns:a16="http://schemas.microsoft.com/office/drawing/2014/main" id="{570A8FEB-8A4B-78D0-1235-D970504E3353}"/>
              </a:ext>
            </a:extLst>
          </p:cNvPr>
          <p:cNvSpPr txBox="1"/>
          <p:nvPr/>
        </p:nvSpPr>
        <p:spPr>
          <a:xfrm>
            <a:off x="5577349" y="5439385"/>
            <a:ext cx="6100916" cy="461665"/>
          </a:xfrm>
          <a:prstGeom prst="rect">
            <a:avLst/>
          </a:prstGeom>
          <a:noFill/>
        </p:spPr>
        <p:txBody>
          <a:bodyPr wrap="square">
            <a:spAutoFit/>
          </a:bodyPr>
          <a:lstStyle/>
          <a:p>
            <a:r>
              <a:rPr lang="en-IN" sz="2400" dirty="0"/>
              <a:t>Presented By :Nikita Jagtap</a:t>
            </a:r>
          </a:p>
        </p:txBody>
      </p:sp>
      <p:grpSp>
        <p:nvGrpSpPr>
          <p:cNvPr id="13" name="Group 12">
            <a:extLst>
              <a:ext uri="{FF2B5EF4-FFF2-40B4-BE49-F238E27FC236}">
                <a16:creationId xmlns:a16="http://schemas.microsoft.com/office/drawing/2014/main" id="{57CB616C-6118-63B7-9A5D-C0416CCD044B}"/>
              </a:ext>
            </a:extLst>
          </p:cNvPr>
          <p:cNvGrpSpPr/>
          <p:nvPr/>
        </p:nvGrpSpPr>
        <p:grpSpPr>
          <a:xfrm>
            <a:off x="213850" y="4139380"/>
            <a:ext cx="4805525" cy="2458064"/>
            <a:chOff x="204018" y="4227871"/>
            <a:chExt cx="4805525" cy="2458064"/>
          </a:xfrm>
          <a:blipFill>
            <a:blip r:embed="rId2">
              <a:alphaModFix amt="85000"/>
              <a:extLst>
                <a:ext uri="{BEBA8EAE-BF5A-486C-A8C5-ECC9F3942E4B}">
                  <a14:imgProps xmlns:a14="http://schemas.microsoft.com/office/drawing/2010/main">
                    <a14:imgLayer r:embed="rId3">
                      <a14:imgEffect>
                        <a14:colorTemperature colorTemp="5900"/>
                      </a14:imgEffect>
                    </a14:imgLayer>
                  </a14:imgProps>
                </a:ext>
              </a:extLst>
            </a:blip>
            <a:stretch>
              <a:fillRect/>
            </a:stretch>
          </a:blipFill>
        </p:grpSpPr>
        <p:sp>
          <p:nvSpPr>
            <p:cNvPr id="2" name="Rectangle: Rounded Corners 1">
              <a:extLst>
                <a:ext uri="{FF2B5EF4-FFF2-40B4-BE49-F238E27FC236}">
                  <a16:creationId xmlns:a16="http://schemas.microsoft.com/office/drawing/2014/main" id="{09EB8686-3513-4C3D-9B86-07831B0C0201}"/>
                </a:ext>
              </a:extLst>
            </p:cNvPr>
            <p:cNvSpPr/>
            <p:nvPr/>
          </p:nvSpPr>
          <p:spPr>
            <a:xfrm>
              <a:off x="806245" y="4227871"/>
              <a:ext cx="589936" cy="2458064"/>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CED78B1B-AC26-1D52-DF58-5A6AACBDDFEB}"/>
                </a:ext>
              </a:extLst>
            </p:cNvPr>
            <p:cNvSpPr/>
            <p:nvPr/>
          </p:nvSpPr>
          <p:spPr>
            <a:xfrm>
              <a:off x="204018" y="4503174"/>
              <a:ext cx="589936" cy="1917291"/>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394204B8-2720-EC97-4E9E-DE2E6E6F9108}"/>
                </a:ext>
              </a:extLst>
            </p:cNvPr>
            <p:cNvSpPr/>
            <p:nvPr/>
          </p:nvSpPr>
          <p:spPr>
            <a:xfrm>
              <a:off x="2010699" y="4227871"/>
              <a:ext cx="589936" cy="2458064"/>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Rounded Corners 4">
              <a:extLst>
                <a:ext uri="{FF2B5EF4-FFF2-40B4-BE49-F238E27FC236}">
                  <a16:creationId xmlns:a16="http://schemas.microsoft.com/office/drawing/2014/main" id="{0ED3BFC2-A9F3-44F6-68E4-75BFBF927328}"/>
                </a:ext>
              </a:extLst>
            </p:cNvPr>
            <p:cNvSpPr/>
            <p:nvPr/>
          </p:nvSpPr>
          <p:spPr>
            <a:xfrm>
              <a:off x="1408472" y="4503174"/>
              <a:ext cx="589936" cy="1917291"/>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43E14A0A-0738-0E89-B23D-553920656BF8}"/>
                </a:ext>
              </a:extLst>
            </p:cNvPr>
            <p:cNvSpPr/>
            <p:nvPr/>
          </p:nvSpPr>
          <p:spPr>
            <a:xfrm>
              <a:off x="3215153" y="4227871"/>
              <a:ext cx="589936" cy="2458064"/>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EA6FEAA4-A5F7-D9D1-4BA8-75CA8D3D37FC}"/>
                </a:ext>
              </a:extLst>
            </p:cNvPr>
            <p:cNvSpPr/>
            <p:nvPr/>
          </p:nvSpPr>
          <p:spPr>
            <a:xfrm>
              <a:off x="2612926" y="4503174"/>
              <a:ext cx="589936" cy="1917291"/>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226AD530-B662-2C14-172D-63F5E402164C}"/>
                </a:ext>
              </a:extLst>
            </p:cNvPr>
            <p:cNvSpPr/>
            <p:nvPr/>
          </p:nvSpPr>
          <p:spPr>
            <a:xfrm>
              <a:off x="4419607" y="4227871"/>
              <a:ext cx="589936" cy="2458064"/>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7BC0D181-8F4E-BDF0-AC73-E457FAED22B5}"/>
                </a:ext>
              </a:extLst>
            </p:cNvPr>
            <p:cNvSpPr/>
            <p:nvPr/>
          </p:nvSpPr>
          <p:spPr>
            <a:xfrm>
              <a:off x="3817380" y="4503174"/>
              <a:ext cx="589936" cy="1917291"/>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984775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DE1844-9D26-ADE9-F8DC-E0F3CF8FA403}"/>
              </a:ext>
            </a:extLst>
          </p:cNvPr>
          <p:cNvSpPr txBox="1"/>
          <p:nvPr/>
        </p:nvSpPr>
        <p:spPr>
          <a:xfrm>
            <a:off x="1177566" y="157318"/>
            <a:ext cx="9382278" cy="584775"/>
          </a:xfrm>
          <a:prstGeom prst="rect">
            <a:avLst/>
          </a:prstGeom>
          <a:noFill/>
        </p:spPr>
        <p:txBody>
          <a:bodyPr wrap="square" rtlCol="0">
            <a:spAutoFit/>
          </a:bodyPr>
          <a:lstStyle/>
          <a:p>
            <a:pPr algn="ctr"/>
            <a:r>
              <a:rPr lang="en-US" sz="3200" b="1" dirty="0"/>
              <a:t>Season wise Production</a:t>
            </a:r>
            <a:endParaRPr lang="en-IN" sz="3200" b="1" dirty="0"/>
          </a:p>
        </p:txBody>
      </p:sp>
      <p:sp>
        <p:nvSpPr>
          <p:cNvPr id="6" name="TextBox 5">
            <a:extLst>
              <a:ext uri="{FF2B5EF4-FFF2-40B4-BE49-F238E27FC236}">
                <a16:creationId xmlns:a16="http://schemas.microsoft.com/office/drawing/2014/main" id="{7451D4EA-7B74-2867-9383-76BF06D63949}"/>
              </a:ext>
            </a:extLst>
          </p:cNvPr>
          <p:cNvSpPr txBox="1"/>
          <p:nvPr/>
        </p:nvSpPr>
        <p:spPr>
          <a:xfrm>
            <a:off x="1278194" y="5182899"/>
            <a:ext cx="8455742" cy="646331"/>
          </a:xfrm>
          <a:prstGeom prst="rect">
            <a:avLst/>
          </a:prstGeom>
          <a:noFill/>
        </p:spPr>
        <p:txBody>
          <a:bodyPr wrap="square">
            <a:spAutoFit/>
          </a:bodyPr>
          <a:lstStyle/>
          <a:p>
            <a:pPr algn="ctr"/>
            <a:r>
              <a:rPr lang="en-US" b="0" dirty="0">
                <a:effectLst/>
                <a:latin typeface="Consolas" panose="020B0609020204030204" pitchFamily="49" charset="0"/>
              </a:rPr>
              <a:t>Whole Year season have the highest Average production, significantly higher than any other Season.</a:t>
            </a:r>
          </a:p>
        </p:txBody>
      </p:sp>
      <p:pic>
        <p:nvPicPr>
          <p:cNvPr id="5" name="Picture 4">
            <a:extLst>
              <a:ext uri="{FF2B5EF4-FFF2-40B4-BE49-F238E27FC236}">
                <a16:creationId xmlns:a16="http://schemas.microsoft.com/office/drawing/2014/main" id="{AC2A8D6F-D202-5624-A085-42E452307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791" y="891376"/>
            <a:ext cx="5385827" cy="414224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600943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7DDBFC-DF9D-6A43-8EE1-C03D51259A02}"/>
              </a:ext>
            </a:extLst>
          </p:cNvPr>
          <p:cNvSpPr txBox="1"/>
          <p:nvPr/>
        </p:nvSpPr>
        <p:spPr>
          <a:xfrm>
            <a:off x="1177566" y="157318"/>
            <a:ext cx="9382278" cy="584775"/>
          </a:xfrm>
          <a:prstGeom prst="rect">
            <a:avLst/>
          </a:prstGeom>
          <a:noFill/>
        </p:spPr>
        <p:txBody>
          <a:bodyPr wrap="square" rtlCol="0">
            <a:spAutoFit/>
          </a:bodyPr>
          <a:lstStyle/>
          <a:p>
            <a:pPr algn="ctr"/>
            <a:r>
              <a:rPr lang="en-US" sz="3200" b="1" dirty="0"/>
              <a:t>Top and Last 5 District in Production</a:t>
            </a:r>
            <a:endParaRPr lang="en-IN" sz="3200" b="1" dirty="0"/>
          </a:p>
        </p:txBody>
      </p:sp>
      <p:sp>
        <p:nvSpPr>
          <p:cNvPr id="6" name="TextBox 5">
            <a:extLst>
              <a:ext uri="{FF2B5EF4-FFF2-40B4-BE49-F238E27FC236}">
                <a16:creationId xmlns:a16="http://schemas.microsoft.com/office/drawing/2014/main" id="{D7009350-3220-2071-B225-99D4F368F220}"/>
              </a:ext>
            </a:extLst>
          </p:cNvPr>
          <p:cNvSpPr txBox="1"/>
          <p:nvPr/>
        </p:nvSpPr>
        <p:spPr>
          <a:xfrm>
            <a:off x="668592" y="5211340"/>
            <a:ext cx="10687665" cy="646331"/>
          </a:xfrm>
          <a:prstGeom prst="rect">
            <a:avLst/>
          </a:prstGeom>
          <a:noFill/>
        </p:spPr>
        <p:txBody>
          <a:bodyPr wrap="square">
            <a:spAutoFit/>
          </a:bodyPr>
          <a:lstStyle/>
          <a:p>
            <a:pPr algn="ctr"/>
            <a:r>
              <a:rPr lang="en-US" b="0" dirty="0">
                <a:effectLst/>
              </a:rPr>
              <a:t>Muzaffarnagar district is the most prominent in crop production and Mumbai is last district for crop production.</a:t>
            </a:r>
          </a:p>
        </p:txBody>
      </p:sp>
      <p:pic>
        <p:nvPicPr>
          <p:cNvPr id="5" name="Picture 4">
            <a:extLst>
              <a:ext uri="{FF2B5EF4-FFF2-40B4-BE49-F238E27FC236}">
                <a16:creationId xmlns:a16="http://schemas.microsoft.com/office/drawing/2014/main" id="{EC0423E7-59C3-1D57-0C28-7B66527C1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167" y="900842"/>
            <a:ext cx="10687665" cy="415174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57526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7FFCBA-ED87-25A2-855D-FDED7674CF78}"/>
              </a:ext>
            </a:extLst>
          </p:cNvPr>
          <p:cNvSpPr txBox="1"/>
          <p:nvPr/>
        </p:nvSpPr>
        <p:spPr>
          <a:xfrm>
            <a:off x="1177566" y="157318"/>
            <a:ext cx="9382278" cy="584775"/>
          </a:xfrm>
          <a:prstGeom prst="rect">
            <a:avLst/>
          </a:prstGeom>
          <a:noFill/>
        </p:spPr>
        <p:txBody>
          <a:bodyPr wrap="square" rtlCol="0">
            <a:spAutoFit/>
          </a:bodyPr>
          <a:lstStyle/>
          <a:p>
            <a:pPr algn="ctr"/>
            <a:r>
              <a:rPr lang="en-US" sz="3200" b="1" dirty="0"/>
              <a:t>Crop Category Production over years</a:t>
            </a:r>
            <a:endParaRPr lang="en-IN" sz="3200" b="1" dirty="0"/>
          </a:p>
        </p:txBody>
      </p:sp>
      <p:sp>
        <p:nvSpPr>
          <p:cNvPr id="6" name="TextBox 5">
            <a:extLst>
              <a:ext uri="{FF2B5EF4-FFF2-40B4-BE49-F238E27FC236}">
                <a16:creationId xmlns:a16="http://schemas.microsoft.com/office/drawing/2014/main" id="{F86863B8-1665-7ED1-ED0A-A4444D9E2610}"/>
              </a:ext>
            </a:extLst>
          </p:cNvPr>
          <p:cNvSpPr txBox="1"/>
          <p:nvPr/>
        </p:nvSpPr>
        <p:spPr>
          <a:xfrm>
            <a:off x="707923" y="4960132"/>
            <a:ext cx="10478881" cy="1754326"/>
          </a:xfrm>
          <a:prstGeom prst="rect">
            <a:avLst/>
          </a:prstGeom>
          <a:noFill/>
        </p:spPr>
        <p:txBody>
          <a:bodyPr wrap="square">
            <a:spAutoFit/>
          </a:bodyPr>
          <a:lstStyle/>
          <a:p>
            <a:r>
              <a:rPr lang="en-US" b="0" dirty="0">
                <a:effectLst/>
                <a:latin typeface="Consolas" panose="020B0609020204030204" pitchFamily="49" charset="0"/>
              </a:rPr>
              <a:t>Crop production increased from 1997 to around 2003, remained relatively high and stable until around 201, and then dropped sharply in 2015.</a:t>
            </a:r>
          </a:p>
          <a:p>
            <a:r>
              <a:rPr lang="en-US" b="0" dirty="0">
                <a:effectLst/>
                <a:latin typeface="Consolas" panose="020B0609020204030204" pitchFamily="49" charset="0"/>
              </a:rPr>
              <a:t>Cereals, Pulses and Vegetables are consistently contribute a significant portion of the total crop production each year.</a:t>
            </a:r>
          </a:p>
          <a:p>
            <a:r>
              <a:rPr lang="en-US" b="0" dirty="0">
                <a:effectLst/>
                <a:latin typeface="Consolas" panose="020B0609020204030204" pitchFamily="49" charset="0"/>
              </a:rPr>
              <a:t>Categories like Spices, Fibers, Nuts, Oilseeds have much smaller contributions to the total production.</a:t>
            </a:r>
          </a:p>
        </p:txBody>
      </p:sp>
      <p:pic>
        <p:nvPicPr>
          <p:cNvPr id="5" name="Picture 4">
            <a:extLst>
              <a:ext uri="{FF2B5EF4-FFF2-40B4-BE49-F238E27FC236}">
                <a16:creationId xmlns:a16="http://schemas.microsoft.com/office/drawing/2014/main" id="{C51DB5A9-CFDC-F10A-F5BF-15ACE4E1B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065" y="1081547"/>
            <a:ext cx="9842090" cy="377558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06860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1643F9-44BF-7CD2-01DF-D278C8F51783}"/>
              </a:ext>
            </a:extLst>
          </p:cNvPr>
          <p:cNvPicPr>
            <a:picLocks noChangeAspect="1"/>
          </p:cNvPicPr>
          <p:nvPr/>
        </p:nvPicPr>
        <p:blipFill>
          <a:blip r:embed="rId2"/>
          <a:stretch>
            <a:fillRect/>
          </a:stretch>
        </p:blipFill>
        <p:spPr>
          <a:xfrm>
            <a:off x="1514165" y="1016684"/>
            <a:ext cx="8858863" cy="3274141"/>
          </a:xfrm>
          <a:prstGeom prst="rect">
            <a:avLst/>
          </a:prstGeom>
          <a:ln w="889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52F06586-963A-C683-685F-75A393EDC566}"/>
              </a:ext>
            </a:extLst>
          </p:cNvPr>
          <p:cNvSpPr txBox="1"/>
          <p:nvPr/>
        </p:nvSpPr>
        <p:spPr>
          <a:xfrm>
            <a:off x="1252458" y="117990"/>
            <a:ext cx="9382278" cy="584775"/>
          </a:xfrm>
          <a:prstGeom prst="rect">
            <a:avLst/>
          </a:prstGeom>
          <a:noFill/>
        </p:spPr>
        <p:txBody>
          <a:bodyPr wrap="square" rtlCol="0">
            <a:spAutoFit/>
          </a:bodyPr>
          <a:lstStyle/>
          <a:p>
            <a:pPr algn="ctr"/>
            <a:r>
              <a:rPr lang="en-US" sz="3200" b="1" dirty="0"/>
              <a:t>Crop Category Production by Season wise</a:t>
            </a:r>
            <a:endParaRPr lang="en-IN" sz="3200" b="1" dirty="0"/>
          </a:p>
        </p:txBody>
      </p:sp>
      <p:sp>
        <p:nvSpPr>
          <p:cNvPr id="6" name="TextBox 5">
            <a:extLst>
              <a:ext uri="{FF2B5EF4-FFF2-40B4-BE49-F238E27FC236}">
                <a16:creationId xmlns:a16="http://schemas.microsoft.com/office/drawing/2014/main" id="{D5ECAB59-5973-3FF1-5D2B-088D966B5BFE}"/>
              </a:ext>
            </a:extLst>
          </p:cNvPr>
          <p:cNvSpPr txBox="1"/>
          <p:nvPr/>
        </p:nvSpPr>
        <p:spPr>
          <a:xfrm>
            <a:off x="501444" y="4400890"/>
            <a:ext cx="11552903" cy="2308324"/>
          </a:xfrm>
          <a:prstGeom prst="rect">
            <a:avLst/>
          </a:prstGeom>
          <a:noFill/>
        </p:spPr>
        <p:txBody>
          <a:bodyPr wrap="square">
            <a:spAutoFit/>
          </a:bodyPr>
          <a:lstStyle/>
          <a:p>
            <a:r>
              <a:rPr lang="en-US" b="0" dirty="0">
                <a:effectLst/>
                <a:latin typeface="Consolas" panose="020B0609020204030204" pitchFamily="49" charset="0"/>
              </a:rPr>
              <a:t>In Autumn season Production of Cereals is more and Nuts and Plantation crops are almost zero production.</a:t>
            </a:r>
          </a:p>
          <a:p>
            <a:r>
              <a:rPr lang="en-US" b="0" dirty="0">
                <a:effectLst/>
                <a:latin typeface="Consolas" panose="020B0609020204030204" pitchFamily="49" charset="0"/>
              </a:rPr>
              <a:t>In Kharif season Production of Cereals and Pulses are most Produced compared other seasons. Least Production is Plantation crop</a:t>
            </a:r>
          </a:p>
          <a:p>
            <a:r>
              <a:rPr lang="en-US" b="0" dirty="0">
                <a:effectLst/>
                <a:latin typeface="Consolas" panose="020B0609020204030204" pitchFamily="49" charset="0"/>
              </a:rPr>
              <a:t>In Rabi season</a:t>
            </a:r>
            <a:r>
              <a:rPr lang="en-US" dirty="0">
                <a:latin typeface="Consolas" panose="020B0609020204030204" pitchFamily="49" charset="0"/>
              </a:rPr>
              <a:t> </a:t>
            </a:r>
            <a:r>
              <a:rPr lang="en-US" b="0" dirty="0">
                <a:effectLst/>
                <a:latin typeface="Consolas" panose="020B0609020204030204" pitchFamily="49" charset="0"/>
              </a:rPr>
              <a:t>Pulses production is more than Cereals and followed by Oilseed.</a:t>
            </a:r>
          </a:p>
          <a:p>
            <a:r>
              <a:rPr lang="en-US" b="0" dirty="0">
                <a:effectLst/>
                <a:latin typeface="Consolas" panose="020B0609020204030204" pitchFamily="49" charset="0"/>
              </a:rPr>
              <a:t>In Summer Season Cereals production is low compared to Kharif and Rabi season.</a:t>
            </a:r>
          </a:p>
          <a:p>
            <a:r>
              <a:rPr lang="en-US" b="0" dirty="0">
                <a:effectLst/>
                <a:latin typeface="Consolas" panose="020B0609020204030204" pitchFamily="49" charset="0"/>
              </a:rPr>
              <a:t>In Whole Year</a:t>
            </a:r>
            <a:r>
              <a:rPr lang="en-US" dirty="0">
                <a:latin typeface="Consolas" panose="020B0609020204030204" pitchFamily="49" charset="0"/>
              </a:rPr>
              <a:t> </a:t>
            </a:r>
            <a:r>
              <a:rPr lang="en-US" b="0" dirty="0">
                <a:effectLst/>
                <a:latin typeface="Consolas" panose="020B0609020204030204" pitchFamily="49" charset="0"/>
              </a:rPr>
              <a:t>Vegetables and Spices are produced consistently throughout the year</a:t>
            </a:r>
            <a:r>
              <a:rPr lang="en-US" dirty="0">
                <a:latin typeface="Consolas" panose="020B0609020204030204" pitchFamily="49" charset="0"/>
              </a:rPr>
              <a:t>.</a:t>
            </a:r>
            <a:endParaRPr lang="en-US" b="0" dirty="0">
              <a:effectLst/>
              <a:latin typeface="Consolas" panose="020B0609020204030204" pitchFamily="49" charset="0"/>
            </a:endParaRPr>
          </a:p>
          <a:p>
            <a:r>
              <a:rPr lang="en-US" b="0" dirty="0">
                <a:effectLst/>
                <a:latin typeface="Consolas" panose="020B0609020204030204" pitchFamily="49" charset="0"/>
              </a:rPr>
              <a:t>In</a:t>
            </a:r>
            <a:r>
              <a:rPr lang="en-US" dirty="0">
                <a:latin typeface="Consolas" panose="020B0609020204030204" pitchFamily="49" charset="0"/>
              </a:rPr>
              <a:t> </a:t>
            </a:r>
            <a:r>
              <a:rPr lang="en-US" b="0" dirty="0">
                <a:effectLst/>
                <a:latin typeface="Consolas" panose="020B0609020204030204" pitchFamily="49" charset="0"/>
              </a:rPr>
              <a:t>Winter There is very noticeable production of Cereals and Pulses</a:t>
            </a:r>
            <a:r>
              <a:rPr lang="en-US" dirty="0">
                <a:latin typeface="Consolas" panose="020B0609020204030204" pitchFamily="49" charset="0"/>
              </a:rPr>
              <a:t>.</a:t>
            </a:r>
            <a:endParaRPr lang="en-US" b="0" dirty="0">
              <a:effectLst/>
              <a:latin typeface="Consolas" panose="020B0609020204030204" pitchFamily="49" charset="0"/>
            </a:endParaRPr>
          </a:p>
        </p:txBody>
      </p:sp>
    </p:spTree>
    <p:extLst>
      <p:ext uri="{BB962C8B-B14F-4D97-AF65-F5344CB8AC3E}">
        <p14:creationId xmlns:p14="http://schemas.microsoft.com/office/powerpoint/2010/main" val="3424556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E35B2B-D4C3-55D0-B27C-081A91D45105}"/>
              </a:ext>
            </a:extLst>
          </p:cNvPr>
          <p:cNvSpPr txBox="1"/>
          <p:nvPr/>
        </p:nvSpPr>
        <p:spPr>
          <a:xfrm>
            <a:off x="1252458" y="117990"/>
            <a:ext cx="9382278" cy="584775"/>
          </a:xfrm>
          <a:prstGeom prst="rect">
            <a:avLst/>
          </a:prstGeom>
          <a:noFill/>
        </p:spPr>
        <p:txBody>
          <a:bodyPr wrap="square" rtlCol="0">
            <a:spAutoFit/>
          </a:bodyPr>
          <a:lstStyle/>
          <a:p>
            <a:pPr algn="ctr"/>
            <a:r>
              <a:rPr lang="en-US" sz="3200" b="1" dirty="0"/>
              <a:t>State wise Crop Diversification</a:t>
            </a:r>
            <a:endParaRPr lang="en-IN" sz="3200" b="1" dirty="0"/>
          </a:p>
        </p:txBody>
      </p:sp>
      <p:sp>
        <p:nvSpPr>
          <p:cNvPr id="5" name="TextBox 4">
            <a:extLst>
              <a:ext uri="{FF2B5EF4-FFF2-40B4-BE49-F238E27FC236}">
                <a16:creationId xmlns:a16="http://schemas.microsoft.com/office/drawing/2014/main" id="{97990F95-4D2A-07A7-EF8D-7C31F34D31CD}"/>
              </a:ext>
            </a:extLst>
          </p:cNvPr>
          <p:cNvSpPr txBox="1"/>
          <p:nvPr/>
        </p:nvSpPr>
        <p:spPr>
          <a:xfrm>
            <a:off x="1568188" y="4962833"/>
            <a:ext cx="9652987" cy="923330"/>
          </a:xfrm>
          <a:prstGeom prst="rect">
            <a:avLst/>
          </a:prstGeom>
          <a:noFill/>
        </p:spPr>
        <p:txBody>
          <a:bodyPr wrap="square">
            <a:spAutoFit/>
          </a:bodyPr>
          <a:lstStyle/>
          <a:p>
            <a:r>
              <a:rPr lang="en-US" b="0" dirty="0">
                <a:effectLst/>
                <a:latin typeface="Consolas" panose="020B0609020204030204" pitchFamily="49" charset="0"/>
              </a:rPr>
              <a:t>Tamil Nadu is highest in producing unique crop of around 80 unique crops followed by Andhra Pradesh and Madhya Pradesh.</a:t>
            </a:r>
          </a:p>
          <a:p>
            <a:r>
              <a:rPr lang="en-US" b="0" dirty="0">
                <a:effectLst/>
                <a:latin typeface="Consolas" panose="020B0609020204030204" pitchFamily="49" charset="0"/>
              </a:rPr>
              <a:t>States like Goa, Chandigarh, and Jharkhand are at the lower end.</a:t>
            </a:r>
          </a:p>
        </p:txBody>
      </p:sp>
      <p:pic>
        <p:nvPicPr>
          <p:cNvPr id="6" name="Picture 5">
            <a:extLst>
              <a:ext uri="{FF2B5EF4-FFF2-40B4-BE49-F238E27FC236}">
                <a16:creationId xmlns:a16="http://schemas.microsoft.com/office/drawing/2014/main" id="{B551AE48-C251-9B1C-E339-E1D2C7196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072" y="835742"/>
            <a:ext cx="10315622" cy="401156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129810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C4ADE7-AE4E-2DA8-2DF4-4F4735CDA0B7}"/>
              </a:ext>
            </a:extLst>
          </p:cNvPr>
          <p:cNvSpPr txBox="1"/>
          <p:nvPr/>
        </p:nvSpPr>
        <p:spPr>
          <a:xfrm>
            <a:off x="1252458" y="117990"/>
            <a:ext cx="9382278" cy="584775"/>
          </a:xfrm>
          <a:prstGeom prst="rect">
            <a:avLst/>
          </a:prstGeom>
          <a:noFill/>
        </p:spPr>
        <p:txBody>
          <a:bodyPr wrap="square" rtlCol="0">
            <a:spAutoFit/>
          </a:bodyPr>
          <a:lstStyle/>
          <a:p>
            <a:pPr algn="ctr"/>
            <a:r>
              <a:rPr lang="en-US" sz="3200" b="1" dirty="0"/>
              <a:t>Overall Insights</a:t>
            </a:r>
          </a:p>
        </p:txBody>
      </p:sp>
      <p:sp>
        <p:nvSpPr>
          <p:cNvPr id="3" name="TextBox 2">
            <a:extLst>
              <a:ext uri="{FF2B5EF4-FFF2-40B4-BE49-F238E27FC236}">
                <a16:creationId xmlns:a16="http://schemas.microsoft.com/office/drawing/2014/main" id="{B2995542-3DFC-B5F2-AA6E-9FB14192BBF0}"/>
              </a:ext>
            </a:extLst>
          </p:cNvPr>
          <p:cNvSpPr txBox="1"/>
          <p:nvPr/>
        </p:nvSpPr>
        <p:spPr>
          <a:xfrm>
            <a:off x="506303" y="702765"/>
            <a:ext cx="10869620" cy="5478423"/>
          </a:xfrm>
          <a:prstGeom prst="rect">
            <a:avLst/>
          </a:prstGeom>
          <a:noFill/>
        </p:spPr>
        <p:txBody>
          <a:bodyPr wrap="square">
            <a:spAutoFit/>
          </a:bodyPr>
          <a:lstStyle/>
          <a:p>
            <a:pPr marL="342900" indent="-342900">
              <a:buAutoNum type="arabicPeriod"/>
            </a:pPr>
            <a:r>
              <a:rPr lang="en-IN" sz="1400" dirty="0"/>
              <a:t>Top Crop Producing States- </a:t>
            </a:r>
            <a:r>
              <a:rPr lang="en-US" sz="1400" b="1" dirty="0">
                <a:solidFill>
                  <a:schemeClr val="accent3">
                    <a:lumMod val="60000"/>
                    <a:lumOff val="40000"/>
                  </a:schemeClr>
                </a:solidFill>
              </a:rPr>
              <a:t>Uttar Pradesh, Maharashtra and Tamil Nadu </a:t>
            </a:r>
            <a:r>
              <a:rPr lang="en-US" sz="1400" dirty="0"/>
              <a:t>are the top three states in terms of total crop production </a:t>
            </a:r>
            <a:r>
              <a:rPr lang="en-US" sz="1400" dirty="0">
                <a:solidFill>
                  <a:schemeClr val="accent3">
                    <a:lumMod val="60000"/>
                    <a:lumOff val="40000"/>
                  </a:schemeClr>
                </a:solidFill>
              </a:rPr>
              <a:t>and Chandigarh, Andaman and Nicobar and Mizoram </a:t>
            </a:r>
            <a:r>
              <a:rPr lang="en-US" sz="1400" dirty="0"/>
              <a:t>are among the states with the lowest crop production.</a:t>
            </a:r>
          </a:p>
          <a:p>
            <a:pPr marL="342900" indent="-342900">
              <a:buFont typeface="+mj-lt"/>
              <a:buAutoNum type="arabicPeriod"/>
            </a:pPr>
            <a:endParaRPr lang="en-US" sz="1400" dirty="0"/>
          </a:p>
          <a:p>
            <a:pPr marL="342900" indent="-342900">
              <a:buAutoNum type="arabicPeriod"/>
            </a:pPr>
            <a:r>
              <a:rPr lang="en-IN" sz="1400" b="1" dirty="0"/>
              <a:t>Significant Crop Categories</a:t>
            </a:r>
            <a:r>
              <a:rPr lang="en-IN" sz="1400" dirty="0"/>
              <a:t>: </a:t>
            </a:r>
            <a:r>
              <a:rPr lang="en-US" sz="1400" b="1" dirty="0">
                <a:solidFill>
                  <a:schemeClr val="accent3">
                    <a:lumMod val="60000"/>
                    <a:lumOff val="40000"/>
                  </a:schemeClr>
                </a:solidFill>
              </a:rPr>
              <a:t>Cereals and Fibers are </a:t>
            </a:r>
            <a:r>
              <a:rPr lang="en-US" sz="1400" dirty="0">
                <a:solidFill>
                  <a:schemeClr val="accent3">
                    <a:lumMod val="60000"/>
                    <a:lumOff val="40000"/>
                  </a:schemeClr>
                </a:solidFill>
              </a:rPr>
              <a:t> </a:t>
            </a:r>
            <a:r>
              <a:rPr lang="en-US" sz="1400" dirty="0"/>
              <a:t>occupy the largest production area.</a:t>
            </a:r>
          </a:p>
          <a:p>
            <a:pPr marL="342900" indent="-342900">
              <a:buAutoNum type="arabicPeriod"/>
            </a:pPr>
            <a:endParaRPr lang="en-US" sz="1400" dirty="0"/>
          </a:p>
          <a:p>
            <a:pPr marL="342900" indent="-342900">
              <a:buAutoNum type="arabicPeriod"/>
            </a:pPr>
            <a:r>
              <a:rPr lang="en-IN" sz="1400" b="1" dirty="0"/>
              <a:t>Dominant Crops</a:t>
            </a:r>
            <a:r>
              <a:rPr lang="en-IN" sz="1400" dirty="0"/>
              <a:t>: Sugarcane is by far the most produced crop, accounting for about 49% of the total production followed by Rice, wheat, potato and cotton.</a:t>
            </a:r>
          </a:p>
          <a:p>
            <a:pPr marL="342900" indent="-342900">
              <a:buAutoNum type="arabicPeriod"/>
            </a:pPr>
            <a:endParaRPr lang="en-US" sz="1400" dirty="0"/>
          </a:p>
          <a:p>
            <a:pPr marL="342900" indent="-342900">
              <a:buAutoNum type="arabicPeriod"/>
            </a:pPr>
            <a:r>
              <a:rPr lang="en-IN" sz="1400" b="1" dirty="0"/>
              <a:t>Trends Over the Years</a:t>
            </a:r>
            <a:r>
              <a:rPr lang="en-IN" sz="1400" dirty="0"/>
              <a:t>: </a:t>
            </a:r>
            <a:r>
              <a:rPr lang="en-US" sz="1400" dirty="0"/>
              <a:t>The analysis reveals a </a:t>
            </a:r>
            <a:r>
              <a:rPr lang="en-US" sz="1400" dirty="0">
                <a:solidFill>
                  <a:schemeClr val="accent3">
                    <a:lumMod val="60000"/>
                    <a:lumOff val="40000"/>
                  </a:schemeClr>
                </a:solidFill>
              </a:rPr>
              <a:t>sharp decline </a:t>
            </a:r>
            <a:r>
              <a:rPr lang="en-US" sz="1400" dirty="0"/>
              <a:t>in the area used for crop production between 1997 and 2001, followed by fluctuations from 2001 to 2015.</a:t>
            </a:r>
          </a:p>
          <a:p>
            <a:pPr marL="342900" indent="-342900">
              <a:buAutoNum type="arabicPeriod"/>
            </a:pPr>
            <a:endParaRPr lang="en-US" sz="1400" dirty="0"/>
          </a:p>
          <a:p>
            <a:pPr marL="342900" indent="-342900">
              <a:buAutoNum type="arabicPeriod"/>
            </a:pPr>
            <a:r>
              <a:rPr lang="en-IN" sz="1400" b="1" dirty="0"/>
              <a:t>Seasonal Crop Production</a:t>
            </a:r>
            <a:r>
              <a:rPr lang="en-IN" sz="1400" dirty="0"/>
              <a:t>:</a:t>
            </a:r>
            <a:r>
              <a:rPr lang="en-US" sz="1400" b="1" dirty="0">
                <a:solidFill>
                  <a:schemeClr val="accent3">
                    <a:lumMod val="60000"/>
                    <a:lumOff val="40000"/>
                  </a:schemeClr>
                </a:solidFill>
              </a:rPr>
              <a:t>Whole Year</a:t>
            </a:r>
            <a:r>
              <a:rPr lang="en-US" sz="1400" dirty="0">
                <a:solidFill>
                  <a:schemeClr val="accent3">
                    <a:lumMod val="60000"/>
                    <a:lumOff val="40000"/>
                  </a:schemeClr>
                </a:solidFill>
              </a:rPr>
              <a:t> </a:t>
            </a:r>
            <a:r>
              <a:rPr lang="en-US" sz="1400" dirty="0"/>
              <a:t>season has the average highest crop production, while </a:t>
            </a:r>
            <a:r>
              <a:rPr lang="en-US" sz="1400" b="1" dirty="0"/>
              <a:t>Winter and Kharif</a:t>
            </a:r>
            <a:r>
              <a:rPr lang="en-US" sz="1400" dirty="0"/>
              <a:t> seasons also contribute significantly to the total production, particularly in cereals and pulses.</a:t>
            </a:r>
          </a:p>
          <a:p>
            <a:pPr marL="342900" indent="-342900">
              <a:buAutoNum type="arabicPeriod"/>
            </a:pPr>
            <a:endParaRPr lang="en-US" sz="1400" b="0" dirty="0">
              <a:effectLst/>
              <a:latin typeface="Consolas" panose="020B0609020204030204" pitchFamily="49" charset="0"/>
            </a:endParaRPr>
          </a:p>
          <a:p>
            <a:pPr marL="342900" indent="-342900">
              <a:buAutoNum type="arabicPeriod"/>
            </a:pPr>
            <a:r>
              <a:rPr lang="en-IN" sz="1400" b="1" dirty="0"/>
              <a:t>State-Wise Crop Diversification</a:t>
            </a:r>
            <a:r>
              <a:rPr lang="en-IN" sz="1400" dirty="0"/>
              <a:t>:</a:t>
            </a:r>
            <a:r>
              <a:rPr lang="en-US" sz="1400" b="1" dirty="0">
                <a:solidFill>
                  <a:schemeClr val="accent3">
                    <a:lumMod val="60000"/>
                    <a:lumOff val="40000"/>
                  </a:schemeClr>
                </a:solidFill>
              </a:rPr>
              <a:t>Tamil Nadu</a:t>
            </a:r>
            <a:r>
              <a:rPr lang="en-US" sz="1400" dirty="0"/>
              <a:t> leads in crop diversification with over 80 unique crops</a:t>
            </a:r>
            <a:r>
              <a:rPr lang="en-US" sz="1400" dirty="0">
                <a:latin typeface="Consolas" panose="020B0609020204030204" pitchFamily="49" charset="0"/>
              </a:rPr>
              <a:t> and </a:t>
            </a:r>
            <a:r>
              <a:rPr lang="en-US" sz="1400" b="1" dirty="0"/>
              <a:t>Goa, Chandigarh, and Jharkhand</a:t>
            </a:r>
            <a:r>
              <a:rPr lang="en-US" sz="1400" dirty="0"/>
              <a:t> show lower diversification, with fewer than 20 unique crops.</a:t>
            </a:r>
          </a:p>
          <a:p>
            <a:pPr marL="342900" indent="-342900">
              <a:buAutoNum type="arabicPeriod"/>
            </a:pPr>
            <a:endParaRPr lang="en-US" sz="1400" b="0" dirty="0">
              <a:effectLst/>
              <a:latin typeface="Consolas" panose="020B0609020204030204" pitchFamily="49" charset="0"/>
            </a:endParaRPr>
          </a:p>
          <a:p>
            <a:pPr marL="342900" indent="-342900">
              <a:buAutoNum type="arabicPeriod"/>
            </a:pPr>
            <a:r>
              <a:rPr lang="en-IN" sz="1400" b="1" dirty="0"/>
              <a:t>Area-Wise Production</a:t>
            </a:r>
            <a:r>
              <a:rPr lang="en-IN" sz="1400" dirty="0"/>
              <a:t>:</a:t>
            </a:r>
            <a:r>
              <a:rPr lang="en-US" sz="1400" dirty="0">
                <a:latin typeface="Consolas" panose="020B0609020204030204" pitchFamily="49" charset="0"/>
              </a:rPr>
              <a:t> </a:t>
            </a:r>
            <a:r>
              <a:rPr lang="en-US" sz="1400" dirty="0">
                <a:solidFill>
                  <a:schemeClr val="accent3">
                    <a:lumMod val="60000"/>
                    <a:lumOff val="40000"/>
                  </a:schemeClr>
                </a:solidFill>
              </a:rPr>
              <a:t>Uttar Pradesh,  Madhya Pradesh and Karnataka</a:t>
            </a:r>
            <a:r>
              <a:rPr lang="en-US" sz="1400" dirty="0"/>
              <a:t> are among the states with the highest overall crop production area</a:t>
            </a:r>
            <a:r>
              <a:rPr lang="en-US" sz="1400" dirty="0">
                <a:latin typeface="Consolas" panose="020B0609020204030204" pitchFamily="49" charset="0"/>
              </a:rPr>
              <a:t> and </a:t>
            </a:r>
            <a:r>
              <a:rPr lang="en-US" sz="1400" b="1" dirty="0">
                <a:solidFill>
                  <a:schemeClr val="accent3">
                    <a:lumMod val="60000"/>
                    <a:lumOff val="40000"/>
                  </a:schemeClr>
                </a:solidFill>
              </a:rPr>
              <a:t>Dadra and Nagar Haveli, Goa, and Chandigarh </a:t>
            </a:r>
            <a:r>
              <a:rPr lang="en-US" sz="1400" b="1" dirty="0"/>
              <a:t>are the states with lowest crop production.</a:t>
            </a:r>
          </a:p>
          <a:p>
            <a:pPr marL="342900" indent="-342900">
              <a:buAutoNum type="arabicPeriod"/>
            </a:pPr>
            <a:endParaRPr lang="en-US" sz="1400" b="1" dirty="0">
              <a:effectLst/>
              <a:latin typeface="Consolas" panose="020B0609020204030204" pitchFamily="49" charset="0"/>
            </a:endParaRPr>
          </a:p>
          <a:p>
            <a:pPr marL="342900" indent="-342900">
              <a:buAutoNum type="arabicPeriod"/>
            </a:pPr>
            <a:r>
              <a:rPr lang="en-US" sz="1400" b="1" dirty="0"/>
              <a:t>Top Districts for Crop Production</a:t>
            </a:r>
            <a:r>
              <a:rPr lang="en-US" sz="1400" dirty="0"/>
              <a:t>: </a:t>
            </a:r>
            <a:r>
              <a:rPr lang="en-US" sz="1400" b="1" dirty="0">
                <a:solidFill>
                  <a:schemeClr val="accent3">
                    <a:lumMod val="60000"/>
                    <a:lumOff val="40000"/>
                  </a:schemeClr>
                </a:solidFill>
              </a:rPr>
              <a:t>Muzaffarnagar</a:t>
            </a:r>
            <a:r>
              <a:rPr lang="en-US" sz="1400" dirty="0"/>
              <a:t> is the leading district in crop production, while </a:t>
            </a:r>
            <a:r>
              <a:rPr lang="en-US" sz="1400" b="1" dirty="0">
                <a:solidFill>
                  <a:schemeClr val="accent3">
                    <a:lumMod val="60000"/>
                    <a:lumOff val="40000"/>
                  </a:schemeClr>
                </a:solidFill>
              </a:rPr>
              <a:t>Mumbai</a:t>
            </a:r>
            <a:r>
              <a:rPr lang="en-US" sz="1400" dirty="0">
                <a:solidFill>
                  <a:schemeClr val="accent3">
                    <a:lumMod val="60000"/>
                    <a:lumOff val="40000"/>
                  </a:schemeClr>
                </a:solidFill>
              </a:rPr>
              <a:t> </a:t>
            </a:r>
            <a:r>
              <a:rPr lang="en-US" sz="1400" dirty="0"/>
              <a:t>ranks last.</a:t>
            </a:r>
          </a:p>
          <a:p>
            <a:pPr marL="342900" indent="-342900">
              <a:buAutoNum type="arabicPeriod"/>
            </a:pPr>
            <a:endParaRPr lang="en-US" sz="1400" b="0" dirty="0">
              <a:effectLst/>
              <a:latin typeface="Consolas" panose="020B0609020204030204" pitchFamily="49" charset="0"/>
            </a:endParaRPr>
          </a:p>
          <a:p>
            <a:pPr marL="342900" indent="-342900">
              <a:buAutoNum type="arabicPeriod"/>
            </a:pPr>
            <a:r>
              <a:rPr lang="en-US" sz="1400" b="1" dirty="0"/>
              <a:t>Impact of Crop Categories Over the Years</a:t>
            </a:r>
            <a:r>
              <a:rPr lang="en-US" sz="1400" dirty="0"/>
              <a:t>:</a:t>
            </a:r>
            <a:r>
              <a:rPr lang="en-US" sz="1400" dirty="0">
                <a:latin typeface="Consolas" panose="020B0609020204030204" pitchFamily="49" charset="0"/>
              </a:rPr>
              <a:t> </a:t>
            </a:r>
            <a:r>
              <a:rPr lang="en-US" sz="1400" dirty="0"/>
              <a:t>Crop production for categories like </a:t>
            </a:r>
            <a:r>
              <a:rPr lang="en-US" sz="1400" b="1" dirty="0"/>
              <a:t>Cereals, Pulses, and Vegetables</a:t>
            </a:r>
            <a:r>
              <a:rPr lang="en-US" sz="1400" dirty="0"/>
              <a:t> has remained consistent over the years and Production of categories like </a:t>
            </a:r>
            <a:r>
              <a:rPr lang="en-US" sz="1400" b="1" dirty="0"/>
              <a:t>Spices, Fibers, Nuts, and Oilseeds</a:t>
            </a:r>
            <a:r>
              <a:rPr lang="en-US" sz="1400" dirty="0"/>
              <a:t> is comparatively lower but still plays an essential role in the agricultural landscape.</a:t>
            </a:r>
            <a:endParaRPr lang="en-US" sz="1400" b="0" dirty="0">
              <a:effectLst/>
              <a:latin typeface="Consolas" panose="020B0609020204030204" pitchFamily="49" charset="0"/>
            </a:endParaRPr>
          </a:p>
        </p:txBody>
      </p:sp>
    </p:spTree>
    <p:extLst>
      <p:ext uri="{BB962C8B-B14F-4D97-AF65-F5344CB8AC3E}">
        <p14:creationId xmlns:p14="http://schemas.microsoft.com/office/powerpoint/2010/main" val="871159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0083CF-D9A4-19EA-C321-8193FDB7E927}"/>
              </a:ext>
            </a:extLst>
          </p:cNvPr>
          <p:cNvSpPr txBox="1"/>
          <p:nvPr/>
        </p:nvSpPr>
        <p:spPr>
          <a:xfrm>
            <a:off x="412954" y="3164681"/>
            <a:ext cx="11503743" cy="3693319"/>
          </a:xfrm>
          <a:prstGeom prst="rect">
            <a:avLst/>
          </a:prstGeom>
          <a:noFill/>
        </p:spPr>
        <p:txBody>
          <a:bodyPr wrap="square">
            <a:spAutoFit/>
          </a:bodyPr>
          <a:lstStyle/>
          <a:p>
            <a:pPr algn="just"/>
            <a:r>
              <a:rPr lang="en-US" dirty="0"/>
              <a:t>Over the past few weeks, I have conducted an in-depth analysis of crop production data in India, covering the period from 1997 to 2015 of 246091 records in dataset, using </a:t>
            </a:r>
            <a:r>
              <a:rPr lang="en-US" dirty="0">
                <a:solidFill>
                  <a:schemeClr val="accent5">
                    <a:lumMod val="60000"/>
                    <a:lumOff val="40000"/>
                  </a:schemeClr>
                </a:solidFill>
              </a:rPr>
              <a:t>Python (Pandas, Matplotlib, Seaborn). </a:t>
            </a:r>
            <a:r>
              <a:rPr lang="en-US" dirty="0"/>
              <a:t>The objective of this analysis was to uncover trends, patterns, and insights into crop production across various states and districts. By utilizing Python, I efficiently extracted and processed large datasets, ensuring accurate and comprehensive data preparation. Python’s powerful libraries enabled me to visualize this data effectively, resulting in a series of detailed and informative charts.</a:t>
            </a:r>
          </a:p>
          <a:p>
            <a:pPr algn="just"/>
            <a:r>
              <a:rPr lang="en-US" dirty="0"/>
              <a:t>The analysis highlights key metrics such as total production, area under cultivation, and the distribution of different crop categories across states and seasons. It identifies top and bottom-performing states and districts, offering valuable insights into regional disparities and potential areas for agricultural improvement. Seasonal and category-specific analyses reveal significant variations in production, which can inform strategic planning for future agricultural policies. Overall, this project not only sheds light on historical crop production trends but also provides crucial insights for optimizing agricultural productivity and decision-making in India.</a:t>
            </a:r>
          </a:p>
        </p:txBody>
      </p:sp>
      <p:sp>
        <p:nvSpPr>
          <p:cNvPr id="5" name="TextBox 4">
            <a:extLst>
              <a:ext uri="{FF2B5EF4-FFF2-40B4-BE49-F238E27FC236}">
                <a16:creationId xmlns:a16="http://schemas.microsoft.com/office/drawing/2014/main" id="{560D4F0A-991B-8AAD-B76E-294268E3EE79}"/>
              </a:ext>
            </a:extLst>
          </p:cNvPr>
          <p:cNvSpPr txBox="1"/>
          <p:nvPr/>
        </p:nvSpPr>
        <p:spPr>
          <a:xfrm>
            <a:off x="3578942" y="88492"/>
            <a:ext cx="4562168" cy="584775"/>
          </a:xfrm>
          <a:prstGeom prst="rect">
            <a:avLst/>
          </a:prstGeom>
          <a:noFill/>
        </p:spPr>
        <p:txBody>
          <a:bodyPr wrap="square" rtlCol="0">
            <a:spAutoFit/>
          </a:bodyPr>
          <a:lstStyle/>
          <a:p>
            <a:pPr algn="ctr"/>
            <a:r>
              <a:rPr lang="en-US" sz="3200" b="1" dirty="0"/>
              <a:t>Project Overview</a:t>
            </a:r>
            <a:endParaRPr lang="en-IN" sz="3200" b="1" dirty="0"/>
          </a:p>
        </p:txBody>
      </p:sp>
      <p:graphicFrame>
        <p:nvGraphicFramePr>
          <p:cNvPr id="2" name="Table 1">
            <a:extLst>
              <a:ext uri="{FF2B5EF4-FFF2-40B4-BE49-F238E27FC236}">
                <a16:creationId xmlns:a16="http://schemas.microsoft.com/office/drawing/2014/main" id="{63923012-A887-F7CC-EFB6-F50FCDB0489D}"/>
              </a:ext>
            </a:extLst>
          </p:cNvPr>
          <p:cNvGraphicFramePr>
            <a:graphicFrameLocks noGrp="1"/>
          </p:cNvGraphicFramePr>
          <p:nvPr>
            <p:extLst>
              <p:ext uri="{D42A27DB-BD31-4B8C-83A1-F6EECF244321}">
                <p14:modId xmlns:p14="http://schemas.microsoft.com/office/powerpoint/2010/main" val="59525402"/>
              </p:ext>
            </p:extLst>
          </p:nvPr>
        </p:nvGraphicFramePr>
        <p:xfrm>
          <a:off x="2032000" y="719666"/>
          <a:ext cx="8128000" cy="2245579"/>
        </p:xfrm>
        <a:graphic>
          <a:graphicData uri="http://schemas.openxmlformats.org/drawingml/2006/table">
            <a:tbl>
              <a:tblPr firstRow="1" bandRow="1">
                <a:tableStyleId>{BC89EF96-8CEA-46FF-86C4-4CE0E7609802}</a:tableStyleId>
              </a:tblPr>
              <a:tblGrid>
                <a:gridCol w="3572387">
                  <a:extLst>
                    <a:ext uri="{9D8B030D-6E8A-4147-A177-3AD203B41FA5}">
                      <a16:colId xmlns:a16="http://schemas.microsoft.com/office/drawing/2014/main" val="2678276948"/>
                    </a:ext>
                  </a:extLst>
                </a:gridCol>
                <a:gridCol w="4555613">
                  <a:extLst>
                    <a:ext uri="{9D8B030D-6E8A-4147-A177-3AD203B41FA5}">
                      <a16:colId xmlns:a16="http://schemas.microsoft.com/office/drawing/2014/main" val="834046900"/>
                    </a:ext>
                  </a:extLst>
                </a:gridCol>
              </a:tblGrid>
              <a:tr h="391379">
                <a:tc>
                  <a:txBody>
                    <a:bodyPr/>
                    <a:lstStyle/>
                    <a:p>
                      <a:pPr algn="r"/>
                      <a:r>
                        <a:rPr lang="en-US" dirty="0"/>
                        <a:t>Project Title</a:t>
                      </a:r>
                      <a:endParaRPr lang="en-IN" dirty="0"/>
                    </a:p>
                  </a:txBody>
                  <a:tcPr/>
                </a:tc>
                <a:tc>
                  <a:txBody>
                    <a:bodyPr/>
                    <a:lstStyle/>
                    <a:p>
                      <a:r>
                        <a:rPr lang="en-US" dirty="0"/>
                        <a:t>Crop Production Analysis of India</a:t>
                      </a:r>
                      <a:endParaRPr lang="en-IN" dirty="0"/>
                    </a:p>
                  </a:txBody>
                  <a:tcPr/>
                </a:tc>
                <a:extLst>
                  <a:ext uri="{0D108BD9-81ED-4DB2-BD59-A6C34878D82A}">
                    <a16:rowId xmlns:a16="http://schemas.microsoft.com/office/drawing/2014/main" val="3479986568"/>
                  </a:ext>
                </a:extLst>
              </a:tr>
              <a:tr h="370840">
                <a:tc>
                  <a:txBody>
                    <a:bodyPr/>
                    <a:lstStyle/>
                    <a:p>
                      <a:pPr algn="r"/>
                      <a:r>
                        <a:rPr lang="en-US" dirty="0"/>
                        <a:t>Technology</a:t>
                      </a:r>
                      <a:endParaRPr lang="en-IN" dirty="0"/>
                    </a:p>
                  </a:txBody>
                  <a:tcPr/>
                </a:tc>
                <a:tc>
                  <a:txBody>
                    <a:bodyPr/>
                    <a:lstStyle/>
                    <a:p>
                      <a:r>
                        <a:rPr lang="en-US" dirty="0"/>
                        <a:t>Data Analytics</a:t>
                      </a:r>
                      <a:endParaRPr lang="en-IN" dirty="0"/>
                    </a:p>
                  </a:txBody>
                  <a:tcPr/>
                </a:tc>
                <a:extLst>
                  <a:ext uri="{0D108BD9-81ED-4DB2-BD59-A6C34878D82A}">
                    <a16:rowId xmlns:a16="http://schemas.microsoft.com/office/drawing/2014/main" val="3823076535"/>
                  </a:ext>
                </a:extLst>
              </a:tr>
              <a:tr h="370840">
                <a:tc>
                  <a:txBody>
                    <a:bodyPr/>
                    <a:lstStyle/>
                    <a:p>
                      <a:pPr algn="r"/>
                      <a:r>
                        <a:rPr lang="en-US" dirty="0"/>
                        <a:t>Domain</a:t>
                      </a:r>
                      <a:endParaRPr lang="en-IN" dirty="0"/>
                    </a:p>
                  </a:txBody>
                  <a:tcPr/>
                </a:tc>
                <a:tc>
                  <a:txBody>
                    <a:bodyPr/>
                    <a:lstStyle/>
                    <a:p>
                      <a:r>
                        <a:rPr lang="en-US" dirty="0"/>
                        <a:t>Agriculture</a:t>
                      </a:r>
                      <a:endParaRPr lang="en-IN" dirty="0"/>
                    </a:p>
                  </a:txBody>
                  <a:tcPr/>
                </a:tc>
                <a:extLst>
                  <a:ext uri="{0D108BD9-81ED-4DB2-BD59-A6C34878D82A}">
                    <a16:rowId xmlns:a16="http://schemas.microsoft.com/office/drawing/2014/main" val="1256818487"/>
                  </a:ext>
                </a:extLst>
              </a:tr>
              <a:tr h="370840">
                <a:tc>
                  <a:txBody>
                    <a:bodyPr/>
                    <a:lstStyle/>
                    <a:p>
                      <a:pPr algn="r"/>
                      <a:r>
                        <a:rPr lang="en-US" dirty="0"/>
                        <a:t>Project Difficulty level</a:t>
                      </a:r>
                      <a:endParaRPr lang="en-IN" dirty="0"/>
                    </a:p>
                  </a:txBody>
                  <a:tcPr/>
                </a:tc>
                <a:tc>
                  <a:txBody>
                    <a:bodyPr/>
                    <a:lstStyle/>
                    <a:p>
                      <a:r>
                        <a:rPr lang="en-US" dirty="0"/>
                        <a:t>Advance</a:t>
                      </a:r>
                      <a:endParaRPr lang="en-IN" dirty="0"/>
                    </a:p>
                  </a:txBody>
                  <a:tcPr/>
                </a:tc>
                <a:extLst>
                  <a:ext uri="{0D108BD9-81ED-4DB2-BD59-A6C34878D82A}">
                    <a16:rowId xmlns:a16="http://schemas.microsoft.com/office/drawing/2014/main" val="3718693741"/>
                  </a:ext>
                </a:extLst>
              </a:tr>
              <a:tr h="370840">
                <a:tc>
                  <a:txBody>
                    <a:bodyPr/>
                    <a:lstStyle/>
                    <a:p>
                      <a:pPr algn="r"/>
                      <a:r>
                        <a:rPr lang="en-US" dirty="0"/>
                        <a:t>Programming Language Used</a:t>
                      </a:r>
                      <a:endParaRPr lang="en-IN" dirty="0"/>
                    </a:p>
                  </a:txBody>
                  <a:tcPr/>
                </a:tc>
                <a:tc>
                  <a:txBody>
                    <a:bodyPr/>
                    <a:lstStyle/>
                    <a:p>
                      <a:r>
                        <a:rPr lang="en-US" dirty="0"/>
                        <a:t>Python</a:t>
                      </a:r>
                      <a:endParaRPr lang="en-IN" dirty="0"/>
                    </a:p>
                  </a:txBody>
                  <a:tcPr/>
                </a:tc>
                <a:extLst>
                  <a:ext uri="{0D108BD9-81ED-4DB2-BD59-A6C34878D82A}">
                    <a16:rowId xmlns:a16="http://schemas.microsoft.com/office/drawing/2014/main" val="4090064184"/>
                  </a:ext>
                </a:extLst>
              </a:tr>
              <a:tr h="370840">
                <a:tc>
                  <a:txBody>
                    <a:bodyPr/>
                    <a:lstStyle/>
                    <a:p>
                      <a:pPr algn="r"/>
                      <a:r>
                        <a:rPr lang="en-US" dirty="0"/>
                        <a:t>Tool used</a:t>
                      </a:r>
                      <a:endParaRPr lang="en-IN" dirty="0"/>
                    </a:p>
                  </a:txBody>
                  <a:tcPr/>
                </a:tc>
                <a:tc>
                  <a:txBody>
                    <a:bodyPr/>
                    <a:lstStyle/>
                    <a:p>
                      <a:r>
                        <a:rPr lang="en-US" dirty="0" err="1"/>
                        <a:t>Juypter</a:t>
                      </a:r>
                      <a:r>
                        <a:rPr lang="en-US" dirty="0"/>
                        <a:t> Notebook, </a:t>
                      </a:r>
                      <a:endParaRPr lang="en-IN" dirty="0"/>
                    </a:p>
                  </a:txBody>
                  <a:tcPr/>
                </a:tc>
                <a:extLst>
                  <a:ext uri="{0D108BD9-81ED-4DB2-BD59-A6C34878D82A}">
                    <a16:rowId xmlns:a16="http://schemas.microsoft.com/office/drawing/2014/main" val="3047103305"/>
                  </a:ext>
                </a:extLst>
              </a:tr>
            </a:tbl>
          </a:graphicData>
        </a:graphic>
      </p:graphicFrame>
    </p:spTree>
    <p:extLst>
      <p:ext uri="{BB962C8B-B14F-4D97-AF65-F5344CB8AC3E}">
        <p14:creationId xmlns:p14="http://schemas.microsoft.com/office/powerpoint/2010/main" val="3428965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D73F8E-360B-A97F-2670-871D0350B891}"/>
              </a:ext>
            </a:extLst>
          </p:cNvPr>
          <p:cNvSpPr txBox="1"/>
          <p:nvPr/>
        </p:nvSpPr>
        <p:spPr>
          <a:xfrm>
            <a:off x="727587" y="1304493"/>
            <a:ext cx="4267201" cy="3693319"/>
          </a:xfrm>
          <a:prstGeom prst="rect">
            <a:avLst/>
          </a:prstGeom>
          <a:noFill/>
        </p:spPr>
        <p:txBody>
          <a:bodyPr wrap="square">
            <a:spAutoFit/>
          </a:bodyPr>
          <a:lstStyle/>
          <a:p>
            <a:pPr algn="just"/>
            <a:r>
              <a:rPr lang="en-US" dirty="0"/>
              <a:t>Records – 246091 rows</a:t>
            </a:r>
          </a:p>
          <a:p>
            <a:pPr algn="just"/>
            <a:endParaRPr lang="en-US" dirty="0"/>
          </a:p>
          <a:p>
            <a:pPr algn="just"/>
            <a:r>
              <a:rPr lang="en-US" dirty="0"/>
              <a:t>Columns – 8 columns</a:t>
            </a:r>
          </a:p>
          <a:p>
            <a:pPr algn="just"/>
            <a:endParaRPr lang="en-US" dirty="0"/>
          </a:p>
          <a:p>
            <a:pPr algn="just"/>
            <a:r>
              <a:rPr lang="en-US" dirty="0"/>
              <a:t>Columns Name – a. State Name</a:t>
            </a:r>
          </a:p>
          <a:p>
            <a:pPr algn="just"/>
            <a:r>
              <a:rPr lang="en-US" dirty="0"/>
              <a:t>			     b. District Name</a:t>
            </a:r>
          </a:p>
          <a:p>
            <a:pPr algn="just"/>
            <a:r>
              <a:rPr lang="en-US" dirty="0"/>
              <a:t>			     c. Crop Year</a:t>
            </a:r>
          </a:p>
          <a:p>
            <a:pPr algn="just"/>
            <a:r>
              <a:rPr lang="en-US" dirty="0"/>
              <a:t>			     e. Season</a:t>
            </a:r>
          </a:p>
          <a:p>
            <a:pPr algn="just"/>
            <a:r>
              <a:rPr lang="en-US" dirty="0"/>
              <a:t>			     f. Crop</a:t>
            </a:r>
          </a:p>
          <a:p>
            <a:pPr algn="just"/>
            <a:r>
              <a:rPr lang="en-US" dirty="0"/>
              <a:t>			     g. Area</a:t>
            </a:r>
          </a:p>
          <a:p>
            <a:pPr algn="just"/>
            <a:r>
              <a:rPr lang="en-US" dirty="0"/>
              <a:t>	                  h. Production</a:t>
            </a:r>
          </a:p>
          <a:p>
            <a:pPr algn="just"/>
            <a:r>
              <a:rPr lang="en-US" dirty="0"/>
              <a:t>			     </a:t>
            </a:r>
            <a:r>
              <a:rPr lang="en-US" dirty="0" err="1"/>
              <a:t>i</a:t>
            </a:r>
            <a:r>
              <a:rPr lang="en-US" dirty="0"/>
              <a:t>. Crop Category</a:t>
            </a:r>
          </a:p>
          <a:p>
            <a:pPr algn="just"/>
            <a:endParaRPr lang="en-US" dirty="0"/>
          </a:p>
        </p:txBody>
      </p:sp>
      <p:sp>
        <p:nvSpPr>
          <p:cNvPr id="3" name="TextBox 2">
            <a:extLst>
              <a:ext uri="{FF2B5EF4-FFF2-40B4-BE49-F238E27FC236}">
                <a16:creationId xmlns:a16="http://schemas.microsoft.com/office/drawing/2014/main" id="{E0F64EC6-1A0A-7556-7ECB-1A39CE597180}"/>
              </a:ext>
            </a:extLst>
          </p:cNvPr>
          <p:cNvSpPr txBox="1"/>
          <p:nvPr/>
        </p:nvSpPr>
        <p:spPr>
          <a:xfrm>
            <a:off x="0" y="452286"/>
            <a:ext cx="4562168" cy="584775"/>
          </a:xfrm>
          <a:prstGeom prst="rect">
            <a:avLst/>
          </a:prstGeom>
          <a:noFill/>
        </p:spPr>
        <p:txBody>
          <a:bodyPr wrap="square" rtlCol="0">
            <a:spAutoFit/>
          </a:bodyPr>
          <a:lstStyle/>
          <a:p>
            <a:pPr algn="ctr"/>
            <a:r>
              <a:rPr lang="en-US" sz="3200" b="1" dirty="0"/>
              <a:t>Dataset Overview</a:t>
            </a:r>
            <a:endParaRPr lang="en-IN" sz="3200" b="1" dirty="0"/>
          </a:p>
        </p:txBody>
      </p:sp>
    </p:spTree>
    <p:extLst>
      <p:ext uri="{BB962C8B-B14F-4D97-AF65-F5344CB8AC3E}">
        <p14:creationId xmlns:p14="http://schemas.microsoft.com/office/powerpoint/2010/main" val="2991656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FACECB-E3A1-5E95-0FC4-0F1BD8178AD9}"/>
              </a:ext>
            </a:extLst>
          </p:cNvPr>
          <p:cNvSpPr txBox="1"/>
          <p:nvPr/>
        </p:nvSpPr>
        <p:spPr>
          <a:xfrm>
            <a:off x="344129" y="1037061"/>
            <a:ext cx="11503742" cy="5262979"/>
          </a:xfrm>
          <a:prstGeom prst="rect">
            <a:avLst/>
          </a:prstGeom>
          <a:noFill/>
        </p:spPr>
        <p:txBody>
          <a:bodyPr wrap="square">
            <a:spAutoFit/>
          </a:bodyPr>
          <a:lstStyle/>
          <a:p>
            <a:r>
              <a:rPr lang="en-US" sz="1600" b="1" dirty="0">
                <a:solidFill>
                  <a:schemeClr val="accent5">
                    <a:lumMod val="60000"/>
                    <a:lumOff val="40000"/>
                  </a:schemeClr>
                </a:solidFill>
              </a:rPr>
              <a:t>Categorization of Crops</a:t>
            </a:r>
            <a:r>
              <a:rPr lang="en-US" sz="1600" dirty="0"/>
              <a:t>:  The dataset includes a wide variety of crops that need to be categorized into meaningful groups (e.g., Cereals, Pulses, Fruits, Vegetables) for better analysis.</a:t>
            </a:r>
          </a:p>
          <a:p>
            <a:endParaRPr lang="en-US" sz="1600" dirty="0"/>
          </a:p>
          <a:p>
            <a:r>
              <a:rPr lang="en-US" sz="1600" b="1" dirty="0">
                <a:solidFill>
                  <a:schemeClr val="accent5">
                    <a:lumMod val="60000"/>
                    <a:lumOff val="40000"/>
                  </a:schemeClr>
                </a:solidFill>
              </a:rPr>
              <a:t>State-wise Crop Production Analysis</a:t>
            </a:r>
            <a:r>
              <a:rPr lang="en-US" sz="1600" dirty="0">
                <a:solidFill>
                  <a:schemeClr val="accent5">
                    <a:lumMod val="60000"/>
                    <a:lumOff val="40000"/>
                  </a:schemeClr>
                </a:solidFill>
              </a:rPr>
              <a:t>:</a:t>
            </a:r>
          </a:p>
          <a:p>
            <a:r>
              <a:rPr lang="en-US" sz="1600" dirty="0"/>
              <a:t>Determine the total crop production across different states in India.</a:t>
            </a:r>
          </a:p>
          <a:p>
            <a:r>
              <a:rPr lang="en-US" sz="1600" dirty="0"/>
              <a:t>Identify top-performing and low-performing states based on crop production.</a:t>
            </a:r>
          </a:p>
          <a:p>
            <a:endParaRPr lang="en-US" sz="1600" dirty="0"/>
          </a:p>
          <a:p>
            <a:r>
              <a:rPr lang="en-US" sz="1600" b="1" dirty="0">
                <a:solidFill>
                  <a:schemeClr val="accent5">
                    <a:lumMod val="60000"/>
                    <a:lumOff val="40000"/>
                  </a:schemeClr>
                </a:solidFill>
              </a:rPr>
              <a:t>Crop Production Trends Over Time</a:t>
            </a:r>
            <a:r>
              <a:rPr lang="en-US" sz="1600" dirty="0">
                <a:solidFill>
                  <a:schemeClr val="accent5">
                    <a:lumMod val="60000"/>
                    <a:lumOff val="40000"/>
                  </a:schemeClr>
                </a:solidFill>
              </a:rPr>
              <a:t>:</a:t>
            </a:r>
          </a:p>
          <a:p>
            <a:r>
              <a:rPr lang="en-US" sz="1600" dirty="0"/>
              <a:t>Identify trends in crop production, such as increases, decreases, or stability in production levels.</a:t>
            </a:r>
          </a:p>
          <a:p>
            <a:endParaRPr lang="en-US" sz="1600" dirty="0">
              <a:solidFill>
                <a:schemeClr val="accent5">
                  <a:lumMod val="60000"/>
                  <a:lumOff val="40000"/>
                </a:schemeClr>
              </a:solidFill>
            </a:endParaRPr>
          </a:p>
          <a:p>
            <a:r>
              <a:rPr lang="en-US" sz="1600" b="1" dirty="0">
                <a:solidFill>
                  <a:schemeClr val="accent5">
                    <a:lumMod val="60000"/>
                    <a:lumOff val="40000"/>
                  </a:schemeClr>
                </a:solidFill>
              </a:rPr>
              <a:t>Seasonal Impact on Crop Production</a:t>
            </a:r>
            <a:r>
              <a:rPr lang="en-US" sz="1600" dirty="0">
                <a:solidFill>
                  <a:schemeClr val="accent5">
                    <a:lumMod val="60000"/>
                    <a:lumOff val="40000"/>
                  </a:schemeClr>
                </a:solidFill>
              </a:rPr>
              <a:t>: </a:t>
            </a:r>
            <a:r>
              <a:rPr lang="en-US" sz="1600" dirty="0"/>
              <a:t>Examine how different seasons affect crop production in various states.</a:t>
            </a:r>
          </a:p>
          <a:p>
            <a:endParaRPr lang="en-US" sz="1600" dirty="0">
              <a:solidFill>
                <a:schemeClr val="accent5">
                  <a:lumMod val="60000"/>
                  <a:lumOff val="40000"/>
                </a:schemeClr>
              </a:solidFill>
            </a:endParaRPr>
          </a:p>
          <a:p>
            <a:r>
              <a:rPr lang="en-IN" sz="1600" b="1" dirty="0">
                <a:solidFill>
                  <a:schemeClr val="accent5">
                    <a:lumMod val="60000"/>
                    <a:lumOff val="40000"/>
                  </a:schemeClr>
                </a:solidFill>
              </a:rPr>
              <a:t>Area-Wise Production Analysis</a:t>
            </a:r>
            <a:r>
              <a:rPr lang="en-IN" sz="1600" dirty="0">
                <a:solidFill>
                  <a:schemeClr val="accent5">
                    <a:lumMod val="60000"/>
                    <a:lumOff val="40000"/>
                  </a:schemeClr>
                </a:solidFill>
              </a:rPr>
              <a:t>: </a:t>
            </a:r>
            <a:r>
              <a:rPr lang="en-US" sz="1600" dirty="0"/>
              <a:t>Investigate the relationship between the area cultivated and the production output.</a:t>
            </a:r>
          </a:p>
          <a:p>
            <a:endParaRPr lang="en-US" sz="1600" dirty="0">
              <a:solidFill>
                <a:schemeClr val="accent5">
                  <a:lumMod val="60000"/>
                  <a:lumOff val="40000"/>
                </a:schemeClr>
              </a:solidFill>
            </a:endParaRPr>
          </a:p>
          <a:p>
            <a:r>
              <a:rPr lang="en-IN" sz="1600" b="1" dirty="0">
                <a:solidFill>
                  <a:schemeClr val="accent5">
                    <a:lumMod val="60000"/>
                    <a:lumOff val="40000"/>
                  </a:schemeClr>
                </a:solidFill>
              </a:rPr>
              <a:t>District-Level Crop Production Analysis</a:t>
            </a:r>
            <a:r>
              <a:rPr lang="en-IN" sz="1600" dirty="0">
                <a:solidFill>
                  <a:schemeClr val="accent5">
                    <a:lumMod val="60000"/>
                    <a:lumOff val="40000"/>
                  </a:schemeClr>
                </a:solidFill>
              </a:rPr>
              <a:t>: </a:t>
            </a:r>
            <a:r>
              <a:rPr lang="en-US" sz="1600" dirty="0"/>
              <a:t>Identify the top 5 and bottom 5 districts in terms of crop production.</a:t>
            </a:r>
          </a:p>
          <a:p>
            <a:endParaRPr lang="en-US" sz="1600" dirty="0">
              <a:solidFill>
                <a:schemeClr val="accent5">
                  <a:lumMod val="60000"/>
                  <a:lumOff val="40000"/>
                </a:schemeClr>
              </a:solidFill>
            </a:endParaRPr>
          </a:p>
          <a:p>
            <a:r>
              <a:rPr lang="en-US" sz="1600" b="1" dirty="0">
                <a:solidFill>
                  <a:schemeClr val="accent5">
                    <a:lumMod val="60000"/>
                    <a:lumOff val="40000"/>
                  </a:schemeClr>
                </a:solidFill>
              </a:rPr>
              <a:t>Production Distribution Across Crop Categories</a:t>
            </a:r>
            <a:r>
              <a:rPr lang="en-US" sz="1600" dirty="0">
                <a:solidFill>
                  <a:schemeClr val="accent5">
                    <a:lumMod val="60000"/>
                    <a:lumOff val="40000"/>
                  </a:schemeClr>
                </a:solidFill>
              </a:rPr>
              <a:t>: </a:t>
            </a:r>
            <a:r>
              <a:rPr lang="en-US" sz="1600" dirty="0"/>
              <a:t>Examine the distribution of crop production across different categories and states.</a:t>
            </a:r>
          </a:p>
          <a:p>
            <a:endParaRPr lang="en-US" sz="1600" dirty="0"/>
          </a:p>
          <a:p>
            <a:r>
              <a:rPr lang="en-US" sz="1600" b="1" dirty="0">
                <a:solidFill>
                  <a:schemeClr val="accent5">
                    <a:lumMod val="60000"/>
                    <a:lumOff val="40000"/>
                  </a:schemeClr>
                </a:solidFill>
              </a:rPr>
              <a:t>Impact of Crop Category and Season on Production</a:t>
            </a:r>
            <a:r>
              <a:rPr lang="en-US" sz="1600" dirty="0">
                <a:solidFill>
                  <a:schemeClr val="accent5">
                    <a:lumMod val="60000"/>
                    <a:lumOff val="40000"/>
                  </a:schemeClr>
                </a:solidFill>
              </a:rPr>
              <a:t>: </a:t>
            </a:r>
            <a:r>
              <a:rPr lang="en-US" sz="1600" dirty="0"/>
              <a:t>Analyze how different crop categories perform across various seasons.</a:t>
            </a:r>
          </a:p>
        </p:txBody>
      </p:sp>
      <p:sp>
        <p:nvSpPr>
          <p:cNvPr id="3" name="TextBox 2">
            <a:extLst>
              <a:ext uri="{FF2B5EF4-FFF2-40B4-BE49-F238E27FC236}">
                <a16:creationId xmlns:a16="http://schemas.microsoft.com/office/drawing/2014/main" id="{A51EF277-48FC-E509-655B-0A5E255B0B24}"/>
              </a:ext>
            </a:extLst>
          </p:cNvPr>
          <p:cNvSpPr txBox="1"/>
          <p:nvPr/>
        </p:nvSpPr>
        <p:spPr>
          <a:xfrm>
            <a:off x="2989007" y="98325"/>
            <a:ext cx="4562168" cy="584775"/>
          </a:xfrm>
          <a:prstGeom prst="rect">
            <a:avLst/>
          </a:prstGeom>
          <a:noFill/>
        </p:spPr>
        <p:txBody>
          <a:bodyPr wrap="square" rtlCol="0">
            <a:spAutoFit/>
          </a:bodyPr>
          <a:lstStyle/>
          <a:p>
            <a:pPr algn="ctr"/>
            <a:r>
              <a:rPr lang="en-US" sz="3200" b="1" dirty="0"/>
              <a:t>Problem Statement</a:t>
            </a:r>
            <a:endParaRPr lang="en-IN" sz="3200" b="1" dirty="0"/>
          </a:p>
        </p:txBody>
      </p:sp>
    </p:spTree>
    <p:extLst>
      <p:ext uri="{BB962C8B-B14F-4D97-AF65-F5344CB8AC3E}">
        <p14:creationId xmlns:p14="http://schemas.microsoft.com/office/powerpoint/2010/main" val="486068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8C035B2-2499-D45B-C556-B5C51EF398FC}"/>
              </a:ext>
            </a:extLst>
          </p:cNvPr>
          <p:cNvSpPr txBox="1"/>
          <p:nvPr/>
        </p:nvSpPr>
        <p:spPr>
          <a:xfrm>
            <a:off x="1177566" y="157318"/>
            <a:ext cx="9382278" cy="584775"/>
          </a:xfrm>
          <a:prstGeom prst="rect">
            <a:avLst/>
          </a:prstGeom>
          <a:noFill/>
        </p:spPr>
        <p:txBody>
          <a:bodyPr wrap="square" rtlCol="0">
            <a:spAutoFit/>
          </a:bodyPr>
          <a:lstStyle/>
          <a:p>
            <a:pPr algn="ctr"/>
            <a:r>
              <a:rPr lang="en-US" sz="3200" b="1" dirty="0"/>
              <a:t>Top and </a:t>
            </a:r>
            <a:r>
              <a:rPr lang="en-US" sz="3200" b="1"/>
              <a:t>Last States </a:t>
            </a:r>
            <a:r>
              <a:rPr lang="en-US" sz="3200" b="1" dirty="0"/>
              <a:t>in Total Production </a:t>
            </a:r>
            <a:endParaRPr lang="en-IN" sz="3200" b="1" dirty="0"/>
          </a:p>
        </p:txBody>
      </p:sp>
      <p:pic>
        <p:nvPicPr>
          <p:cNvPr id="4" name="Picture 3">
            <a:extLst>
              <a:ext uri="{FF2B5EF4-FFF2-40B4-BE49-F238E27FC236}">
                <a16:creationId xmlns:a16="http://schemas.microsoft.com/office/drawing/2014/main" id="{45EE483A-7A35-2223-F26B-681BBB2617E0}"/>
              </a:ext>
            </a:extLst>
          </p:cNvPr>
          <p:cNvPicPr>
            <a:picLocks noChangeAspect="1"/>
          </p:cNvPicPr>
          <p:nvPr/>
        </p:nvPicPr>
        <p:blipFill>
          <a:blip r:embed="rId2"/>
          <a:stretch>
            <a:fillRect/>
          </a:stretch>
        </p:blipFill>
        <p:spPr>
          <a:xfrm>
            <a:off x="302496" y="914399"/>
            <a:ext cx="5508370" cy="3411795"/>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a:extLst>
              <a:ext uri="{FF2B5EF4-FFF2-40B4-BE49-F238E27FC236}">
                <a16:creationId xmlns:a16="http://schemas.microsoft.com/office/drawing/2014/main" id="{99D37625-4300-4C05-ED0B-2EB6908EB39E}"/>
              </a:ext>
            </a:extLst>
          </p:cNvPr>
          <p:cNvPicPr>
            <a:picLocks noChangeAspect="1"/>
          </p:cNvPicPr>
          <p:nvPr/>
        </p:nvPicPr>
        <p:blipFill>
          <a:blip r:embed="rId3"/>
          <a:stretch>
            <a:fillRect/>
          </a:stretch>
        </p:blipFill>
        <p:spPr>
          <a:xfrm>
            <a:off x="6381136" y="914399"/>
            <a:ext cx="5633883" cy="3411795"/>
          </a:xfrm>
          <a:prstGeom prst="rect">
            <a:avLst/>
          </a:prstGeom>
          <a:ln w="88900" cap="sq" cmpd="thickThin">
            <a:solidFill>
              <a:srgbClr val="000000"/>
            </a:solidFill>
            <a:prstDash val="solid"/>
            <a:miter lim="800000"/>
          </a:ln>
          <a:effectLst>
            <a:innerShdw blurRad="76200">
              <a:srgbClr val="000000"/>
            </a:innerShdw>
          </a:effectLst>
        </p:spPr>
      </p:pic>
      <p:sp>
        <p:nvSpPr>
          <p:cNvPr id="9" name="TextBox 8">
            <a:extLst>
              <a:ext uri="{FF2B5EF4-FFF2-40B4-BE49-F238E27FC236}">
                <a16:creationId xmlns:a16="http://schemas.microsoft.com/office/drawing/2014/main" id="{38E564AC-C35B-97F3-0795-640BD0D999BF}"/>
              </a:ext>
            </a:extLst>
          </p:cNvPr>
          <p:cNvSpPr txBox="1"/>
          <p:nvPr/>
        </p:nvSpPr>
        <p:spPr>
          <a:xfrm>
            <a:off x="639096" y="4379479"/>
            <a:ext cx="5338917" cy="1477328"/>
          </a:xfrm>
          <a:prstGeom prst="rect">
            <a:avLst/>
          </a:prstGeom>
          <a:noFill/>
        </p:spPr>
        <p:txBody>
          <a:bodyPr wrap="square">
            <a:spAutoFit/>
          </a:bodyPr>
          <a:lstStyle/>
          <a:p>
            <a:r>
              <a:rPr lang="en-IN" b="0" dirty="0">
                <a:effectLst/>
                <a:ea typeface="Cambria Math" panose="02040503050406030204" pitchFamily="18" charset="0"/>
              </a:rPr>
              <a:t>The top three states in terms of crop production are:</a:t>
            </a:r>
          </a:p>
          <a:p>
            <a:r>
              <a:rPr lang="en-IN" b="0" dirty="0">
                <a:effectLst/>
                <a:ea typeface="Cambria Math" panose="02040503050406030204" pitchFamily="18" charset="0"/>
              </a:rPr>
              <a:t>Uttar Pradesh: 33.8%</a:t>
            </a:r>
          </a:p>
          <a:p>
            <a:r>
              <a:rPr lang="en-IN" b="0" dirty="0">
                <a:effectLst/>
                <a:ea typeface="Cambria Math" panose="02040503050406030204" pitchFamily="18" charset="0"/>
              </a:rPr>
              <a:t>Maharashtra: 13.2% </a:t>
            </a:r>
          </a:p>
          <a:p>
            <a:r>
              <a:rPr lang="en-IN" b="0" dirty="0">
                <a:effectLst/>
                <a:ea typeface="Cambria Math" panose="02040503050406030204" pitchFamily="18" charset="0"/>
              </a:rPr>
              <a:t>Tamil Nadu: 11.9%</a:t>
            </a:r>
          </a:p>
        </p:txBody>
      </p:sp>
      <p:sp>
        <p:nvSpPr>
          <p:cNvPr id="11" name="TextBox 10">
            <a:extLst>
              <a:ext uri="{FF2B5EF4-FFF2-40B4-BE49-F238E27FC236}">
                <a16:creationId xmlns:a16="http://schemas.microsoft.com/office/drawing/2014/main" id="{89CF7BDF-2E9E-893C-CAA4-4D10C0EE3524}"/>
              </a:ext>
            </a:extLst>
          </p:cNvPr>
          <p:cNvSpPr txBox="1"/>
          <p:nvPr/>
        </p:nvSpPr>
        <p:spPr>
          <a:xfrm>
            <a:off x="6381136" y="4379479"/>
            <a:ext cx="5525729" cy="1477328"/>
          </a:xfrm>
          <a:prstGeom prst="rect">
            <a:avLst/>
          </a:prstGeom>
          <a:noFill/>
        </p:spPr>
        <p:txBody>
          <a:bodyPr wrap="square">
            <a:spAutoFit/>
          </a:bodyPr>
          <a:lstStyle/>
          <a:p>
            <a:r>
              <a:rPr lang="en-IN" b="0" dirty="0">
                <a:effectLst/>
                <a:ea typeface="Cambria Math" panose="02040503050406030204" pitchFamily="18" charset="0"/>
              </a:rPr>
              <a:t>The last three states in terms of crop production are:</a:t>
            </a:r>
          </a:p>
          <a:p>
            <a:r>
              <a:rPr lang="en-IN" b="0" dirty="0">
                <a:effectLst/>
                <a:ea typeface="Cambria Math" panose="02040503050406030204" pitchFamily="18" charset="0"/>
              </a:rPr>
              <a:t>Chandigarh</a:t>
            </a:r>
          </a:p>
          <a:p>
            <a:r>
              <a:rPr lang="en-IN" b="0" dirty="0">
                <a:effectLst/>
                <a:ea typeface="Cambria Math" panose="02040503050406030204" pitchFamily="18" charset="0"/>
              </a:rPr>
              <a:t>Andaman and Nicobar</a:t>
            </a:r>
            <a:endParaRPr lang="en-IN" dirty="0">
              <a:ea typeface="Cambria Math" panose="02040503050406030204" pitchFamily="18" charset="0"/>
            </a:endParaRPr>
          </a:p>
          <a:p>
            <a:r>
              <a:rPr lang="en-IN" b="0" dirty="0">
                <a:effectLst/>
                <a:ea typeface="Cambria Math" panose="02040503050406030204" pitchFamily="18" charset="0"/>
              </a:rPr>
              <a:t>Mizoram</a:t>
            </a:r>
          </a:p>
        </p:txBody>
      </p:sp>
    </p:spTree>
    <p:extLst>
      <p:ext uri="{BB962C8B-B14F-4D97-AF65-F5344CB8AC3E}">
        <p14:creationId xmlns:p14="http://schemas.microsoft.com/office/powerpoint/2010/main" val="1153654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349FAC-0DB7-4611-89C5-90AAD052D1CA}"/>
              </a:ext>
            </a:extLst>
          </p:cNvPr>
          <p:cNvSpPr txBox="1"/>
          <p:nvPr/>
        </p:nvSpPr>
        <p:spPr>
          <a:xfrm>
            <a:off x="1177566" y="157318"/>
            <a:ext cx="9382278" cy="584775"/>
          </a:xfrm>
          <a:prstGeom prst="rect">
            <a:avLst/>
          </a:prstGeom>
          <a:noFill/>
        </p:spPr>
        <p:txBody>
          <a:bodyPr wrap="square" rtlCol="0">
            <a:spAutoFit/>
          </a:bodyPr>
          <a:lstStyle/>
          <a:p>
            <a:pPr algn="ctr"/>
            <a:r>
              <a:rPr lang="en-US" sz="3200" b="1" dirty="0"/>
              <a:t>Top 10 Crop in overall Year </a:t>
            </a:r>
            <a:endParaRPr lang="en-IN" sz="3200" b="1" dirty="0"/>
          </a:p>
        </p:txBody>
      </p:sp>
      <p:sp>
        <p:nvSpPr>
          <p:cNvPr id="6" name="TextBox 5">
            <a:extLst>
              <a:ext uri="{FF2B5EF4-FFF2-40B4-BE49-F238E27FC236}">
                <a16:creationId xmlns:a16="http://schemas.microsoft.com/office/drawing/2014/main" id="{ECB7EABA-1B4B-AF85-347B-55A0CC58A968}"/>
              </a:ext>
            </a:extLst>
          </p:cNvPr>
          <p:cNvSpPr txBox="1"/>
          <p:nvPr/>
        </p:nvSpPr>
        <p:spPr>
          <a:xfrm>
            <a:off x="1404860" y="4970449"/>
            <a:ext cx="8927690" cy="1477328"/>
          </a:xfrm>
          <a:prstGeom prst="rect">
            <a:avLst/>
          </a:prstGeom>
          <a:noFill/>
        </p:spPr>
        <p:txBody>
          <a:bodyPr wrap="square">
            <a:spAutoFit/>
          </a:bodyPr>
          <a:lstStyle/>
          <a:p>
            <a:r>
              <a:rPr lang="en-US" b="0" dirty="0">
                <a:effectLst/>
              </a:rPr>
              <a:t>Sugarcane is by far the most produced crop, accounting for about 49% of the total production.</a:t>
            </a:r>
          </a:p>
          <a:p>
            <a:r>
              <a:rPr lang="en-US" b="0" dirty="0">
                <a:effectLst/>
              </a:rPr>
              <a:t>The top 5 crops sugarcane, rice, wheat, potato and cotton.</a:t>
            </a:r>
          </a:p>
          <a:p>
            <a:pPr algn="just"/>
            <a:br>
              <a:rPr lang="en-US" b="0" dirty="0">
                <a:effectLst/>
                <a:latin typeface="Consolas" panose="020B0609020204030204" pitchFamily="49" charset="0"/>
              </a:rPr>
            </a:br>
            <a:endParaRPr lang="en-US" b="0" dirty="0">
              <a:effectLst/>
              <a:latin typeface="Consolas" panose="020B0609020204030204" pitchFamily="49" charset="0"/>
            </a:endParaRPr>
          </a:p>
        </p:txBody>
      </p:sp>
      <p:pic>
        <p:nvPicPr>
          <p:cNvPr id="5" name="Picture 4">
            <a:extLst>
              <a:ext uri="{FF2B5EF4-FFF2-40B4-BE49-F238E27FC236}">
                <a16:creationId xmlns:a16="http://schemas.microsoft.com/office/drawing/2014/main" id="{6F26FE95-3815-92F0-C0D0-46C891470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8862" y="670014"/>
            <a:ext cx="6199644" cy="403963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54293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5DBC9E-0818-94E3-6670-B5127214805E}"/>
              </a:ext>
            </a:extLst>
          </p:cNvPr>
          <p:cNvSpPr txBox="1"/>
          <p:nvPr/>
        </p:nvSpPr>
        <p:spPr>
          <a:xfrm>
            <a:off x="1673941" y="231087"/>
            <a:ext cx="8561439" cy="1077218"/>
          </a:xfrm>
          <a:prstGeom prst="rect">
            <a:avLst/>
          </a:prstGeom>
          <a:noFill/>
        </p:spPr>
        <p:txBody>
          <a:bodyPr wrap="square">
            <a:spAutoFit/>
          </a:bodyPr>
          <a:lstStyle/>
          <a:p>
            <a:pPr algn="ctr"/>
            <a:r>
              <a:rPr lang="en-US" sz="3200" b="1" dirty="0">
                <a:effectLst/>
              </a:rPr>
              <a:t>Total crop production changed over the years for the entire state</a:t>
            </a:r>
            <a:endParaRPr lang="en-US" sz="3200" b="0" dirty="0">
              <a:effectLst/>
            </a:endParaRPr>
          </a:p>
        </p:txBody>
      </p:sp>
      <p:sp>
        <p:nvSpPr>
          <p:cNvPr id="7" name="TextBox 6">
            <a:extLst>
              <a:ext uri="{FF2B5EF4-FFF2-40B4-BE49-F238E27FC236}">
                <a16:creationId xmlns:a16="http://schemas.microsoft.com/office/drawing/2014/main" id="{750AF73C-BB00-B250-1439-6809F2536C75}"/>
              </a:ext>
            </a:extLst>
          </p:cNvPr>
          <p:cNvSpPr txBox="1"/>
          <p:nvPr/>
        </p:nvSpPr>
        <p:spPr>
          <a:xfrm>
            <a:off x="330608" y="5149585"/>
            <a:ext cx="10071919" cy="1200329"/>
          </a:xfrm>
          <a:prstGeom prst="rect">
            <a:avLst/>
          </a:prstGeom>
          <a:noFill/>
        </p:spPr>
        <p:txBody>
          <a:bodyPr wrap="square">
            <a:spAutoFit/>
          </a:bodyPr>
          <a:lstStyle/>
          <a:p>
            <a:pPr algn="just"/>
            <a:r>
              <a:rPr lang="en-US" b="0" dirty="0">
                <a:effectLst/>
                <a:latin typeface="Consolas" panose="020B0609020204030204" pitchFamily="49" charset="0"/>
              </a:rPr>
              <a:t>Between 1997 and 2001, there is a sharp decline in the area used for crop production.</a:t>
            </a:r>
          </a:p>
          <a:p>
            <a:pPr algn="just"/>
            <a:r>
              <a:rPr lang="en-US" b="0" dirty="0">
                <a:effectLst/>
                <a:latin typeface="Consolas" panose="020B0609020204030204" pitchFamily="49" charset="0"/>
              </a:rPr>
              <a:t>From 2001 to 2015, the area shows fluctuations with periods of both increase and decrease, but the overall trend remains downward</a:t>
            </a:r>
            <a:r>
              <a:rPr lang="en-US" dirty="0">
                <a:latin typeface="Consolas" panose="020B0609020204030204" pitchFamily="49" charset="0"/>
              </a:rPr>
              <a:t>.</a:t>
            </a:r>
            <a:endParaRPr lang="en-US" b="0" dirty="0">
              <a:effectLst/>
              <a:latin typeface="Consolas" panose="020B0609020204030204" pitchFamily="49" charset="0"/>
            </a:endParaRPr>
          </a:p>
        </p:txBody>
      </p:sp>
      <p:pic>
        <p:nvPicPr>
          <p:cNvPr id="3" name="Picture 2">
            <a:extLst>
              <a:ext uri="{FF2B5EF4-FFF2-40B4-BE49-F238E27FC236}">
                <a16:creationId xmlns:a16="http://schemas.microsoft.com/office/drawing/2014/main" id="{902F6D9E-770C-0A6D-2468-65E1595B5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10" y="1364238"/>
            <a:ext cx="10904379" cy="372941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9666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50601E-9724-59D7-DB91-B51B61D87D56}"/>
              </a:ext>
            </a:extLst>
          </p:cNvPr>
          <p:cNvPicPr>
            <a:picLocks noChangeAspect="1"/>
          </p:cNvPicPr>
          <p:nvPr/>
        </p:nvPicPr>
        <p:blipFill>
          <a:blip r:embed="rId2"/>
          <a:stretch>
            <a:fillRect/>
          </a:stretch>
        </p:blipFill>
        <p:spPr>
          <a:xfrm>
            <a:off x="739339" y="1062412"/>
            <a:ext cx="10258732" cy="3905710"/>
          </a:xfrm>
          <a:prstGeom prst="rect">
            <a:avLst/>
          </a:prstGeom>
          <a:ln w="88900" cap="sq" cmpd="thickThin">
            <a:solidFill>
              <a:srgbClr val="000000"/>
            </a:solidFill>
            <a:prstDash val="solid"/>
            <a:miter lim="800000"/>
          </a:ln>
          <a:effectLst>
            <a:innerShdw blurRad="76200">
              <a:srgbClr val="000000"/>
            </a:innerShdw>
          </a:effectLst>
        </p:spPr>
      </p:pic>
      <p:sp>
        <p:nvSpPr>
          <p:cNvPr id="5" name="TextBox 4">
            <a:extLst>
              <a:ext uri="{FF2B5EF4-FFF2-40B4-BE49-F238E27FC236}">
                <a16:creationId xmlns:a16="http://schemas.microsoft.com/office/drawing/2014/main" id="{C034C531-70EF-7CD7-606E-F1F7773A2299}"/>
              </a:ext>
            </a:extLst>
          </p:cNvPr>
          <p:cNvSpPr txBox="1"/>
          <p:nvPr/>
        </p:nvSpPr>
        <p:spPr>
          <a:xfrm>
            <a:off x="403124" y="5504751"/>
            <a:ext cx="9320980" cy="646331"/>
          </a:xfrm>
          <a:prstGeom prst="rect">
            <a:avLst/>
          </a:prstGeom>
          <a:noFill/>
        </p:spPr>
        <p:txBody>
          <a:bodyPr wrap="square">
            <a:spAutoFit/>
          </a:bodyPr>
          <a:lstStyle/>
          <a:p>
            <a:r>
              <a:rPr lang="en-US" b="0" dirty="0">
                <a:effectLst/>
                <a:latin typeface="Consolas" panose="020B0609020204030204" pitchFamily="49" charset="0"/>
              </a:rPr>
              <a:t>Cereals have the highest production area, significantly higher than any other crop category.</a:t>
            </a:r>
          </a:p>
        </p:txBody>
      </p:sp>
      <p:sp>
        <p:nvSpPr>
          <p:cNvPr id="6" name="TextBox 5">
            <a:extLst>
              <a:ext uri="{FF2B5EF4-FFF2-40B4-BE49-F238E27FC236}">
                <a16:creationId xmlns:a16="http://schemas.microsoft.com/office/drawing/2014/main" id="{BE42D210-EEC2-3A11-0774-357FBA3F5870}"/>
              </a:ext>
            </a:extLst>
          </p:cNvPr>
          <p:cNvSpPr txBox="1"/>
          <p:nvPr/>
        </p:nvSpPr>
        <p:spPr>
          <a:xfrm>
            <a:off x="1177566" y="157318"/>
            <a:ext cx="9382278" cy="584775"/>
          </a:xfrm>
          <a:prstGeom prst="rect">
            <a:avLst/>
          </a:prstGeom>
          <a:noFill/>
        </p:spPr>
        <p:txBody>
          <a:bodyPr wrap="square" rtlCol="0">
            <a:spAutoFit/>
          </a:bodyPr>
          <a:lstStyle/>
          <a:p>
            <a:pPr algn="ctr"/>
            <a:r>
              <a:rPr lang="en-US" sz="3200" b="1" dirty="0"/>
              <a:t>Area wise Production of Crops Category</a:t>
            </a:r>
            <a:endParaRPr lang="en-IN" sz="3200" b="1" dirty="0"/>
          </a:p>
        </p:txBody>
      </p:sp>
    </p:spTree>
    <p:extLst>
      <p:ext uri="{BB962C8B-B14F-4D97-AF65-F5344CB8AC3E}">
        <p14:creationId xmlns:p14="http://schemas.microsoft.com/office/powerpoint/2010/main" val="1553119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75D403-A5E1-1CBF-C00D-CA968416D2F7}"/>
              </a:ext>
            </a:extLst>
          </p:cNvPr>
          <p:cNvSpPr txBox="1"/>
          <p:nvPr/>
        </p:nvSpPr>
        <p:spPr>
          <a:xfrm>
            <a:off x="1177566" y="157318"/>
            <a:ext cx="9382278" cy="584775"/>
          </a:xfrm>
          <a:prstGeom prst="rect">
            <a:avLst/>
          </a:prstGeom>
          <a:noFill/>
        </p:spPr>
        <p:txBody>
          <a:bodyPr wrap="square" rtlCol="0">
            <a:spAutoFit/>
          </a:bodyPr>
          <a:lstStyle/>
          <a:p>
            <a:pPr algn="ctr"/>
            <a:r>
              <a:rPr lang="en-US" sz="3200" b="1" dirty="0"/>
              <a:t>State Wise Distribution of Crop Category</a:t>
            </a:r>
            <a:endParaRPr lang="en-IN" sz="3200" b="1" dirty="0"/>
          </a:p>
        </p:txBody>
      </p:sp>
      <p:sp>
        <p:nvSpPr>
          <p:cNvPr id="6" name="TextBox 5">
            <a:extLst>
              <a:ext uri="{FF2B5EF4-FFF2-40B4-BE49-F238E27FC236}">
                <a16:creationId xmlns:a16="http://schemas.microsoft.com/office/drawing/2014/main" id="{4A99DF82-D18F-929D-D336-A03CA781C1D8}"/>
              </a:ext>
            </a:extLst>
          </p:cNvPr>
          <p:cNvSpPr txBox="1"/>
          <p:nvPr/>
        </p:nvSpPr>
        <p:spPr>
          <a:xfrm>
            <a:off x="353961" y="4891706"/>
            <a:ext cx="11218607" cy="1754326"/>
          </a:xfrm>
          <a:prstGeom prst="rect">
            <a:avLst/>
          </a:prstGeom>
          <a:noFill/>
        </p:spPr>
        <p:txBody>
          <a:bodyPr wrap="square">
            <a:spAutoFit/>
          </a:bodyPr>
          <a:lstStyle/>
          <a:p>
            <a:r>
              <a:rPr lang="en-US" b="0" dirty="0">
                <a:effectLst/>
                <a:latin typeface="Consolas" panose="020B0609020204030204" pitchFamily="49" charset="0"/>
              </a:rPr>
              <a:t>Uttar Pradesh has the highest overall crop production area, followed by states like Madhya Pradesh and </a:t>
            </a:r>
            <a:r>
              <a:rPr lang="en-US" dirty="0">
                <a:latin typeface="Consolas" panose="020B0609020204030204" pitchFamily="49" charset="0"/>
              </a:rPr>
              <a:t>Karnataka</a:t>
            </a:r>
            <a:r>
              <a:rPr lang="en-US" b="0" dirty="0">
                <a:effectLst/>
                <a:latin typeface="Consolas" panose="020B0609020204030204" pitchFamily="49" charset="0"/>
              </a:rPr>
              <a:t>.</a:t>
            </a:r>
          </a:p>
          <a:p>
            <a:r>
              <a:rPr lang="en-US" b="0" dirty="0">
                <a:effectLst/>
                <a:latin typeface="Consolas" panose="020B0609020204030204" pitchFamily="49" charset="0"/>
              </a:rPr>
              <a:t>Cereals are a major crop in most states, especially in states like Uttar Pradesh, West Bengal, and Madhya Pradesh.</a:t>
            </a:r>
          </a:p>
          <a:p>
            <a:r>
              <a:rPr lang="en-US" b="0" dirty="0">
                <a:effectLst/>
                <a:latin typeface="Consolas" panose="020B0609020204030204" pitchFamily="49" charset="0"/>
              </a:rPr>
              <a:t>Dadra and Nagar Haveli, Goa, and Chandigarh have relatively lower overall crop production areas.</a:t>
            </a:r>
          </a:p>
        </p:txBody>
      </p:sp>
      <p:pic>
        <p:nvPicPr>
          <p:cNvPr id="5" name="Picture 4">
            <a:extLst>
              <a:ext uri="{FF2B5EF4-FFF2-40B4-BE49-F238E27FC236}">
                <a16:creationId xmlns:a16="http://schemas.microsoft.com/office/drawing/2014/main" id="{253529C2-D186-B908-F27D-9151406EEA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903" y="742093"/>
            <a:ext cx="10441858" cy="402655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443832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228</TotalTime>
  <Words>1254</Words>
  <Application>Microsoft Office PowerPoint</Application>
  <PresentationFormat>Widescreen</PresentationFormat>
  <Paragraphs>108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Cambria Math</vt:lpstr>
      <vt:lpstr>Consolas</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Nikita Kamble</dc:creator>
  <cp:lastModifiedBy>Nikita Kamble</cp:lastModifiedBy>
  <cp:revision>27</cp:revision>
  <dcterms:created xsi:type="dcterms:W3CDTF">2024-08-16T06:25:49Z</dcterms:created>
  <dcterms:modified xsi:type="dcterms:W3CDTF">2024-08-26T10:24:28Z</dcterms:modified>
</cp:coreProperties>
</file>