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58" r:id="rId5"/>
    <p:sldId id="259"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A97A01-43DF-49DD-9004-F21BAB84BF63}">
          <p14:sldIdLst>
            <p14:sldId id="256"/>
            <p14:sldId id="257"/>
            <p14:sldId id="261"/>
          </p14:sldIdLst>
        </p14:section>
        <p14:section name="Untitled Section" id="{A0E53A59-071A-4FBC-913F-8C6E5AF5F06D}">
          <p14:sldIdLst>
            <p14:sldId id="258"/>
            <p14:sldId id="259"/>
            <p14:sldId id="262"/>
            <p14:sldId id="263"/>
            <p14:sldId id="264"/>
            <p14:sldId id="265"/>
            <p14:sldId id="26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184CA35-6B78-4E9F-8AFB-35ABFD100519}"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11243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333931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88552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4568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81672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84CA35-6B78-4E9F-8AFB-35ABFD100519}"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385466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84CA35-6B78-4E9F-8AFB-35ABFD100519}"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2813444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4CA35-6B78-4E9F-8AFB-35ABFD100519}"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455051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4CA35-6B78-4E9F-8AFB-35ABFD100519}"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86824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4CA35-6B78-4E9F-8AFB-35ABFD100519}"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15987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4CA35-6B78-4E9F-8AFB-35ABFD100519}"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329563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289677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4CA35-6B78-4E9F-8AFB-35ABFD100519}"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411915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4CA35-6B78-4E9F-8AFB-35ABFD100519}"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26688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4CA35-6B78-4E9F-8AFB-35ABFD100519}"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58101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98061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4CA35-6B78-4E9F-8AFB-35ABFD100519}"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4B0362-D7C0-4990-A43D-7B14AC63B802}" type="slidenum">
              <a:rPr lang="en-IN" smtClean="0"/>
              <a:t>‹#›</a:t>
            </a:fld>
            <a:endParaRPr lang="en-IN"/>
          </a:p>
        </p:txBody>
      </p:sp>
    </p:spTree>
    <p:extLst>
      <p:ext uri="{BB962C8B-B14F-4D97-AF65-F5344CB8AC3E}">
        <p14:creationId xmlns:p14="http://schemas.microsoft.com/office/powerpoint/2010/main" val="109336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184CA35-6B78-4E9F-8AFB-35ABFD100519}" type="datetimeFigureOut">
              <a:rPr lang="en-IN" smtClean="0"/>
              <a:t>25-08-2024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54B0362-D7C0-4990-A43D-7B14AC63B802}" type="slidenum">
              <a:rPr lang="en-IN" smtClean="0"/>
              <a:t>‹#›</a:t>
            </a:fld>
            <a:endParaRPr lang="en-IN"/>
          </a:p>
        </p:txBody>
      </p:sp>
    </p:spTree>
    <p:extLst>
      <p:ext uri="{BB962C8B-B14F-4D97-AF65-F5344CB8AC3E}">
        <p14:creationId xmlns:p14="http://schemas.microsoft.com/office/powerpoint/2010/main" val="15156520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E8B5E5-E524-7EE9-16DF-39D97D097DE9}"/>
              </a:ext>
            </a:extLst>
          </p:cNvPr>
          <p:cNvPicPr>
            <a:picLocks noChangeAspect="1"/>
          </p:cNvPicPr>
          <p:nvPr/>
        </p:nvPicPr>
        <p:blipFill>
          <a:blip r:embed="rId2"/>
          <a:stretch>
            <a:fillRect/>
          </a:stretch>
        </p:blipFill>
        <p:spPr>
          <a:xfrm>
            <a:off x="520072" y="505900"/>
            <a:ext cx="4100052" cy="5846200"/>
          </a:xfrm>
          <a:prstGeom prst="rect">
            <a:avLst/>
          </a:prstGeom>
          <a:noFill/>
          <a:effectLst>
            <a:glow rad="101600">
              <a:srgbClr val="FFFF00">
                <a:alpha val="40000"/>
              </a:srgbClr>
            </a:glow>
          </a:effectLst>
        </p:spPr>
      </p:pic>
      <p:sp>
        <p:nvSpPr>
          <p:cNvPr id="8" name="TextBox 7">
            <a:extLst>
              <a:ext uri="{FF2B5EF4-FFF2-40B4-BE49-F238E27FC236}">
                <a16:creationId xmlns:a16="http://schemas.microsoft.com/office/drawing/2014/main" id="{40D3C6E4-406E-09FD-0D77-B6F3B0520DE2}"/>
              </a:ext>
            </a:extLst>
          </p:cNvPr>
          <p:cNvSpPr txBox="1"/>
          <p:nvPr/>
        </p:nvSpPr>
        <p:spPr>
          <a:xfrm>
            <a:off x="4950286" y="1880031"/>
            <a:ext cx="6721642" cy="523220"/>
          </a:xfrm>
          <a:prstGeom prst="rect">
            <a:avLst/>
          </a:prstGeom>
          <a:noFill/>
        </p:spPr>
        <p:txBody>
          <a:bodyPr wrap="square" rtlCol="0">
            <a:spAutoFit/>
          </a:bodyPr>
          <a:lstStyle/>
          <a:p>
            <a:r>
              <a:rPr lang="en-US" sz="2800" dirty="0">
                <a:latin typeface="Algerian" panose="04020705040A02060702" pitchFamily="82" charset="0"/>
              </a:rPr>
              <a:t>Heart disease Diagnostic analysis</a:t>
            </a:r>
            <a:endParaRPr lang="en-IN" sz="2800" dirty="0">
              <a:latin typeface="Algerian" panose="04020705040A02060702" pitchFamily="82" charset="0"/>
            </a:endParaRPr>
          </a:p>
        </p:txBody>
      </p:sp>
      <p:sp>
        <p:nvSpPr>
          <p:cNvPr id="9" name="TextBox 8">
            <a:extLst>
              <a:ext uri="{FF2B5EF4-FFF2-40B4-BE49-F238E27FC236}">
                <a16:creationId xmlns:a16="http://schemas.microsoft.com/office/drawing/2014/main" id="{5B742CE4-5C87-3718-B7C6-0FA0B5ACA805}"/>
              </a:ext>
            </a:extLst>
          </p:cNvPr>
          <p:cNvSpPr txBox="1"/>
          <p:nvPr/>
        </p:nvSpPr>
        <p:spPr>
          <a:xfrm>
            <a:off x="4860759" y="2606670"/>
            <a:ext cx="6721642" cy="400110"/>
          </a:xfrm>
          <a:prstGeom prst="rect">
            <a:avLst/>
          </a:prstGeom>
          <a:noFill/>
        </p:spPr>
        <p:txBody>
          <a:bodyPr wrap="square" rtlCol="0">
            <a:spAutoFit/>
          </a:bodyPr>
          <a:lstStyle/>
          <a:p>
            <a:pPr algn="ctr"/>
            <a:r>
              <a:rPr lang="en-US" sz="2000" dirty="0">
                <a:latin typeface="Algerian" panose="04020705040A02060702" pitchFamily="82" charset="0"/>
              </a:rPr>
              <a:t>Data analysis using python and MS </a:t>
            </a:r>
            <a:r>
              <a:rPr lang="en-US" sz="2000" dirty="0" err="1">
                <a:latin typeface="Algerian" panose="04020705040A02060702" pitchFamily="82" charset="0"/>
              </a:rPr>
              <a:t>PowerBI</a:t>
            </a:r>
            <a:endParaRPr lang="en-IN" sz="2000" dirty="0">
              <a:latin typeface="Algerian" panose="04020705040A02060702" pitchFamily="82" charset="0"/>
            </a:endParaRPr>
          </a:p>
        </p:txBody>
      </p:sp>
      <p:sp>
        <p:nvSpPr>
          <p:cNvPr id="10" name="TextBox 9">
            <a:extLst>
              <a:ext uri="{FF2B5EF4-FFF2-40B4-BE49-F238E27FC236}">
                <a16:creationId xmlns:a16="http://schemas.microsoft.com/office/drawing/2014/main" id="{F301782F-1C16-7F11-42D9-C603EA336A28}"/>
              </a:ext>
            </a:extLst>
          </p:cNvPr>
          <p:cNvSpPr txBox="1"/>
          <p:nvPr/>
        </p:nvSpPr>
        <p:spPr>
          <a:xfrm>
            <a:off x="4860759" y="4100807"/>
            <a:ext cx="6721642" cy="707886"/>
          </a:xfrm>
          <a:prstGeom prst="rect">
            <a:avLst/>
          </a:prstGeom>
          <a:noFill/>
        </p:spPr>
        <p:txBody>
          <a:bodyPr wrap="square" rtlCol="0">
            <a:spAutoFit/>
          </a:bodyPr>
          <a:lstStyle/>
          <a:p>
            <a:pPr algn="ctr"/>
            <a:r>
              <a:rPr lang="en-US" sz="2000" dirty="0">
                <a:latin typeface="Constantia" panose="02030602050306030303" pitchFamily="18" charset="0"/>
              </a:rPr>
              <a:t>Project Presented by</a:t>
            </a:r>
          </a:p>
          <a:p>
            <a:pPr algn="ctr"/>
            <a:r>
              <a:rPr lang="en-US" sz="2000" dirty="0">
                <a:latin typeface="Constantia" panose="02030602050306030303" pitchFamily="18" charset="0"/>
              </a:rPr>
              <a:t>Nikita Jagtap</a:t>
            </a:r>
            <a:endParaRPr lang="en-IN" sz="2000" dirty="0">
              <a:latin typeface="Constantia" panose="02030602050306030303" pitchFamily="18" charset="0"/>
            </a:endParaRPr>
          </a:p>
        </p:txBody>
      </p:sp>
    </p:spTree>
    <p:extLst>
      <p:ext uri="{BB962C8B-B14F-4D97-AF65-F5344CB8AC3E}">
        <p14:creationId xmlns:p14="http://schemas.microsoft.com/office/powerpoint/2010/main" val="162363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A750C3-5323-87B9-56D6-15D11D3B012E}"/>
              </a:ext>
            </a:extLst>
          </p:cNvPr>
          <p:cNvPicPr>
            <a:picLocks noChangeAspect="1"/>
          </p:cNvPicPr>
          <p:nvPr/>
        </p:nvPicPr>
        <p:blipFill>
          <a:blip r:embed="rId2"/>
          <a:stretch>
            <a:fillRect/>
          </a:stretch>
        </p:blipFill>
        <p:spPr>
          <a:xfrm>
            <a:off x="1195915" y="982741"/>
            <a:ext cx="9800169" cy="5502117"/>
          </a:xfrm>
          <a:prstGeom prst="rect">
            <a:avLst/>
          </a:prstGeom>
        </p:spPr>
      </p:pic>
      <p:sp>
        <p:nvSpPr>
          <p:cNvPr id="4" name="TextBox 3">
            <a:extLst>
              <a:ext uri="{FF2B5EF4-FFF2-40B4-BE49-F238E27FC236}">
                <a16:creationId xmlns:a16="http://schemas.microsoft.com/office/drawing/2014/main" id="{79FA2286-F738-BA8F-1907-CBB618F3DEBE}"/>
              </a:ext>
            </a:extLst>
          </p:cNvPr>
          <p:cNvSpPr txBox="1"/>
          <p:nvPr/>
        </p:nvSpPr>
        <p:spPr>
          <a:xfrm>
            <a:off x="2855494" y="373142"/>
            <a:ext cx="6481010" cy="523220"/>
          </a:xfrm>
          <a:prstGeom prst="rect">
            <a:avLst/>
          </a:prstGeom>
          <a:noFill/>
        </p:spPr>
        <p:txBody>
          <a:bodyPr wrap="square" rtlCol="0">
            <a:spAutoFit/>
          </a:bodyPr>
          <a:lstStyle/>
          <a:p>
            <a:pPr algn="ctr"/>
            <a:r>
              <a:rPr lang="en-US" sz="2800" b="1" dirty="0">
                <a:solidFill>
                  <a:schemeClr val="accent5">
                    <a:lumMod val="75000"/>
                  </a:schemeClr>
                </a:solidFill>
                <a:latin typeface="Cambria Math" panose="02040503050406030204" pitchFamily="18" charset="0"/>
                <a:ea typeface="Cambria Math" panose="02040503050406030204" pitchFamily="18" charset="0"/>
              </a:rPr>
              <a:t>DASHBOARD</a:t>
            </a:r>
            <a:endParaRPr lang="en-IN" sz="2800" b="1" dirty="0">
              <a:solidFill>
                <a:schemeClr val="accent5">
                  <a:lumMod val="7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635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A2F58-C4DC-C5EE-80C1-81FAA60BB004}"/>
              </a:ext>
            </a:extLst>
          </p:cNvPr>
          <p:cNvSpPr txBox="1"/>
          <p:nvPr/>
        </p:nvSpPr>
        <p:spPr>
          <a:xfrm>
            <a:off x="1209369" y="1602659"/>
            <a:ext cx="9802760" cy="363176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Males have a higher prevalence of heart disease compared to females.</a:t>
            </a:r>
          </a:p>
          <a:p>
            <a:pPr marL="285750" indent="-285750">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Typical angina is less associated with heart disease, while asymptomatic pain is more associated.</a:t>
            </a:r>
          </a:p>
          <a:p>
            <a:pPr marL="285750" indent="-285750">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Features like chest pain type, maximum heart rate, ST depression, and exercise-induced angina are strongly correlated with heart disease.</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The logistic regression model achieved an accuracy of approximately 85.7%.</a:t>
            </a:r>
          </a:p>
          <a:p>
            <a:endParaRPr lang="en-US"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Chest pain type, maximum heart rate, exercise-induced angina, and ST depression have the highest coefficients, highlighting their strong influence on heart disease prediction</a:t>
            </a:r>
          </a:p>
          <a:p>
            <a:endParaRPr lang="en-IN" sz="1400"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625D9876-F689-153C-D183-D44934686CC1}"/>
              </a:ext>
            </a:extLst>
          </p:cNvPr>
          <p:cNvSpPr txBox="1"/>
          <p:nvPr/>
        </p:nvSpPr>
        <p:spPr>
          <a:xfrm>
            <a:off x="2574500" y="920010"/>
            <a:ext cx="6481010" cy="523220"/>
          </a:xfrm>
          <a:prstGeom prst="rect">
            <a:avLst/>
          </a:prstGeom>
          <a:noFill/>
        </p:spPr>
        <p:txBody>
          <a:bodyPr wrap="square" rtlCol="0">
            <a:spAutoFit/>
          </a:bodyPr>
          <a:lstStyle/>
          <a:p>
            <a:pPr algn="ctr"/>
            <a:r>
              <a:rPr lang="en-US" sz="2800" b="1" dirty="0">
                <a:solidFill>
                  <a:schemeClr val="accent5">
                    <a:lumMod val="75000"/>
                  </a:schemeClr>
                </a:solidFill>
                <a:latin typeface="Cambria Math" panose="02040503050406030204" pitchFamily="18" charset="0"/>
                <a:ea typeface="Cambria Math" panose="02040503050406030204" pitchFamily="18" charset="0"/>
              </a:rPr>
              <a:t>OVERALL INSIGHTS</a:t>
            </a:r>
            <a:endParaRPr lang="en-IN" sz="2800" b="1" dirty="0">
              <a:solidFill>
                <a:schemeClr val="accent5">
                  <a:lumMod val="7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5172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31946F-939C-9511-F9DA-9418A8FDCCD9}"/>
              </a:ext>
            </a:extLst>
          </p:cNvPr>
          <p:cNvSpPr txBox="1"/>
          <p:nvPr/>
        </p:nvSpPr>
        <p:spPr>
          <a:xfrm>
            <a:off x="2573981" y="238768"/>
            <a:ext cx="6481010" cy="523220"/>
          </a:xfrm>
          <a:prstGeom prst="rect">
            <a:avLst/>
          </a:prstGeom>
          <a:noFill/>
        </p:spPr>
        <p:txBody>
          <a:bodyPr wrap="square" rtlCol="0">
            <a:spAutoFit/>
          </a:bodyPr>
          <a:lstStyle/>
          <a:p>
            <a:pPr algn="ctr"/>
            <a:r>
              <a:rPr lang="en-US" sz="2800" b="1" dirty="0">
                <a:solidFill>
                  <a:schemeClr val="accent5">
                    <a:lumMod val="75000"/>
                  </a:schemeClr>
                </a:solidFill>
                <a:latin typeface="Cambria Math" panose="02040503050406030204" pitchFamily="18" charset="0"/>
                <a:ea typeface="Cambria Math" panose="02040503050406030204" pitchFamily="18" charset="0"/>
              </a:rPr>
              <a:t>PROJECT DETAIL</a:t>
            </a:r>
            <a:endParaRPr lang="en-IN" sz="2800" b="1" dirty="0">
              <a:solidFill>
                <a:schemeClr val="accent5">
                  <a:lumMod val="75000"/>
                </a:schemeClr>
              </a:solidFill>
              <a:latin typeface="Cambria Math" panose="02040503050406030204" pitchFamily="18" charset="0"/>
              <a:ea typeface="Cambria Math" panose="02040503050406030204" pitchFamily="18" charset="0"/>
            </a:endParaRPr>
          </a:p>
        </p:txBody>
      </p:sp>
      <p:graphicFrame>
        <p:nvGraphicFramePr>
          <p:cNvPr id="2" name="Table 1">
            <a:extLst>
              <a:ext uri="{FF2B5EF4-FFF2-40B4-BE49-F238E27FC236}">
                <a16:creationId xmlns:a16="http://schemas.microsoft.com/office/drawing/2014/main" id="{9ADB52D2-049E-79FA-0907-C5F5551E3785}"/>
              </a:ext>
            </a:extLst>
          </p:cNvPr>
          <p:cNvGraphicFramePr>
            <a:graphicFrameLocks noGrp="1"/>
          </p:cNvGraphicFramePr>
          <p:nvPr>
            <p:extLst>
              <p:ext uri="{D42A27DB-BD31-4B8C-83A1-F6EECF244321}">
                <p14:modId xmlns:p14="http://schemas.microsoft.com/office/powerpoint/2010/main" val="2277282568"/>
              </p:ext>
            </p:extLst>
          </p:nvPr>
        </p:nvGraphicFramePr>
        <p:xfrm>
          <a:off x="1874683" y="863073"/>
          <a:ext cx="8128000" cy="222504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370211151"/>
                    </a:ext>
                  </a:extLst>
                </a:gridCol>
                <a:gridCol w="4064000">
                  <a:extLst>
                    <a:ext uri="{9D8B030D-6E8A-4147-A177-3AD203B41FA5}">
                      <a16:colId xmlns:a16="http://schemas.microsoft.com/office/drawing/2014/main" val="2111443512"/>
                    </a:ext>
                  </a:extLst>
                </a:gridCol>
              </a:tblGrid>
              <a:tr h="370840">
                <a:tc>
                  <a:txBody>
                    <a:bodyPr/>
                    <a:lstStyle/>
                    <a:p>
                      <a:pPr algn="r"/>
                      <a:r>
                        <a:rPr lang="en-US" dirty="0">
                          <a:latin typeface="Cambria Math" panose="02040503050406030204" pitchFamily="18" charset="0"/>
                          <a:ea typeface="Cambria Math" panose="02040503050406030204" pitchFamily="18" charset="0"/>
                        </a:rPr>
                        <a:t>Project Name</a:t>
                      </a:r>
                      <a:endParaRPr lang="en-IN" dirty="0">
                        <a:latin typeface="Cambria Math" panose="02040503050406030204" pitchFamily="18" charset="0"/>
                        <a:ea typeface="Cambria Math" panose="02040503050406030204" pitchFamily="18" charset="0"/>
                      </a:endParaRPr>
                    </a:p>
                  </a:txBody>
                  <a:tcPr/>
                </a:tc>
                <a:tc>
                  <a:txBody>
                    <a:bodyPr/>
                    <a:lstStyle/>
                    <a:p>
                      <a:r>
                        <a:rPr lang="en-US" dirty="0"/>
                        <a:t>Heart Disease Diagnostic Analysis</a:t>
                      </a:r>
                      <a:endParaRPr lang="en-IN" dirty="0"/>
                    </a:p>
                  </a:txBody>
                  <a:tcPr/>
                </a:tc>
                <a:extLst>
                  <a:ext uri="{0D108BD9-81ED-4DB2-BD59-A6C34878D82A}">
                    <a16:rowId xmlns:a16="http://schemas.microsoft.com/office/drawing/2014/main" val="2724000194"/>
                  </a:ext>
                </a:extLst>
              </a:tr>
              <a:tr h="370840">
                <a:tc>
                  <a:txBody>
                    <a:bodyPr/>
                    <a:lstStyle/>
                    <a:p>
                      <a:pPr algn="r"/>
                      <a:r>
                        <a:rPr lang="en-US" dirty="0">
                          <a:latin typeface="Cambria Math" panose="02040503050406030204" pitchFamily="18" charset="0"/>
                          <a:ea typeface="Cambria Math" panose="02040503050406030204" pitchFamily="18" charset="0"/>
                        </a:rPr>
                        <a:t>Technology</a:t>
                      </a:r>
                      <a:endParaRPr lang="en-IN" dirty="0">
                        <a:latin typeface="Cambria Math" panose="02040503050406030204" pitchFamily="18" charset="0"/>
                        <a:ea typeface="Cambria Math" panose="02040503050406030204" pitchFamily="18" charset="0"/>
                      </a:endParaRPr>
                    </a:p>
                  </a:txBody>
                  <a:tcPr/>
                </a:tc>
                <a:tc>
                  <a:txBody>
                    <a:bodyPr/>
                    <a:lstStyle/>
                    <a:p>
                      <a:r>
                        <a:rPr lang="en-US" dirty="0"/>
                        <a:t>Data Analytic</a:t>
                      </a:r>
                      <a:endParaRPr lang="en-IN" dirty="0"/>
                    </a:p>
                  </a:txBody>
                  <a:tcPr/>
                </a:tc>
                <a:extLst>
                  <a:ext uri="{0D108BD9-81ED-4DB2-BD59-A6C34878D82A}">
                    <a16:rowId xmlns:a16="http://schemas.microsoft.com/office/drawing/2014/main" val="3226465970"/>
                  </a:ext>
                </a:extLst>
              </a:tr>
              <a:tr h="370840">
                <a:tc>
                  <a:txBody>
                    <a:bodyPr/>
                    <a:lstStyle/>
                    <a:p>
                      <a:pPr algn="r"/>
                      <a:r>
                        <a:rPr lang="en-US" dirty="0">
                          <a:latin typeface="Cambria Math" panose="02040503050406030204" pitchFamily="18" charset="0"/>
                          <a:ea typeface="Cambria Math" panose="02040503050406030204" pitchFamily="18" charset="0"/>
                        </a:rPr>
                        <a:t>Domain</a:t>
                      </a:r>
                      <a:endParaRPr lang="en-IN" dirty="0">
                        <a:latin typeface="Cambria Math" panose="02040503050406030204" pitchFamily="18" charset="0"/>
                        <a:ea typeface="Cambria Math" panose="02040503050406030204" pitchFamily="18" charset="0"/>
                      </a:endParaRPr>
                    </a:p>
                  </a:txBody>
                  <a:tcPr/>
                </a:tc>
                <a:tc>
                  <a:txBody>
                    <a:bodyPr/>
                    <a:lstStyle/>
                    <a:p>
                      <a:r>
                        <a:rPr lang="en-US" dirty="0"/>
                        <a:t>Healthcare</a:t>
                      </a:r>
                      <a:endParaRPr lang="en-IN" dirty="0"/>
                    </a:p>
                  </a:txBody>
                  <a:tcPr/>
                </a:tc>
                <a:extLst>
                  <a:ext uri="{0D108BD9-81ED-4DB2-BD59-A6C34878D82A}">
                    <a16:rowId xmlns:a16="http://schemas.microsoft.com/office/drawing/2014/main" val="3286942075"/>
                  </a:ext>
                </a:extLst>
              </a:tr>
              <a:tr h="370840">
                <a:tc>
                  <a:txBody>
                    <a:bodyPr/>
                    <a:lstStyle/>
                    <a:p>
                      <a:pPr algn="r"/>
                      <a:r>
                        <a:rPr lang="en-US" dirty="0">
                          <a:latin typeface="Cambria Math" panose="02040503050406030204" pitchFamily="18" charset="0"/>
                          <a:ea typeface="Cambria Math" panose="02040503050406030204" pitchFamily="18" charset="0"/>
                        </a:rPr>
                        <a:t>Project Difficulty level</a:t>
                      </a:r>
                      <a:endParaRPr lang="en-IN" dirty="0">
                        <a:latin typeface="Cambria Math" panose="02040503050406030204" pitchFamily="18" charset="0"/>
                        <a:ea typeface="Cambria Math" panose="02040503050406030204" pitchFamily="18" charset="0"/>
                      </a:endParaRPr>
                    </a:p>
                  </a:txBody>
                  <a:tcPr/>
                </a:tc>
                <a:tc>
                  <a:txBody>
                    <a:bodyPr/>
                    <a:lstStyle/>
                    <a:p>
                      <a:r>
                        <a:rPr lang="en-US" dirty="0"/>
                        <a:t>Intermediate</a:t>
                      </a:r>
                      <a:endParaRPr lang="en-IN" dirty="0"/>
                    </a:p>
                  </a:txBody>
                  <a:tcPr/>
                </a:tc>
                <a:extLst>
                  <a:ext uri="{0D108BD9-81ED-4DB2-BD59-A6C34878D82A}">
                    <a16:rowId xmlns:a16="http://schemas.microsoft.com/office/drawing/2014/main" val="2633686334"/>
                  </a:ext>
                </a:extLst>
              </a:tr>
              <a:tr h="370840">
                <a:tc>
                  <a:txBody>
                    <a:bodyPr/>
                    <a:lstStyle/>
                    <a:p>
                      <a:pPr algn="r"/>
                      <a:r>
                        <a:rPr lang="en-US" dirty="0">
                          <a:latin typeface="Cambria Math" panose="02040503050406030204" pitchFamily="18" charset="0"/>
                          <a:ea typeface="Cambria Math" panose="02040503050406030204" pitchFamily="18" charset="0"/>
                        </a:rPr>
                        <a:t>Programming language used</a:t>
                      </a:r>
                      <a:endParaRPr lang="en-IN" dirty="0">
                        <a:latin typeface="Cambria Math" panose="02040503050406030204" pitchFamily="18" charset="0"/>
                        <a:ea typeface="Cambria Math" panose="02040503050406030204" pitchFamily="18" charset="0"/>
                      </a:endParaRPr>
                    </a:p>
                  </a:txBody>
                  <a:tcPr/>
                </a:tc>
                <a:tc>
                  <a:txBody>
                    <a:bodyPr/>
                    <a:lstStyle/>
                    <a:p>
                      <a:r>
                        <a:rPr lang="en-US" dirty="0"/>
                        <a:t>Python</a:t>
                      </a:r>
                      <a:endParaRPr lang="en-IN" dirty="0"/>
                    </a:p>
                  </a:txBody>
                  <a:tcPr/>
                </a:tc>
                <a:extLst>
                  <a:ext uri="{0D108BD9-81ED-4DB2-BD59-A6C34878D82A}">
                    <a16:rowId xmlns:a16="http://schemas.microsoft.com/office/drawing/2014/main" val="3786723347"/>
                  </a:ext>
                </a:extLst>
              </a:tr>
              <a:tr h="370840">
                <a:tc>
                  <a:txBody>
                    <a:bodyPr/>
                    <a:lstStyle/>
                    <a:p>
                      <a:pPr algn="r"/>
                      <a:r>
                        <a:rPr lang="en-US" dirty="0">
                          <a:latin typeface="Cambria Math" panose="02040503050406030204" pitchFamily="18" charset="0"/>
                          <a:ea typeface="Cambria Math" panose="02040503050406030204" pitchFamily="18" charset="0"/>
                        </a:rPr>
                        <a:t>Tools used</a:t>
                      </a:r>
                      <a:endParaRPr lang="en-IN" dirty="0">
                        <a:latin typeface="Cambria Math" panose="02040503050406030204" pitchFamily="18" charset="0"/>
                        <a:ea typeface="Cambria Math" panose="02040503050406030204" pitchFamily="18" charset="0"/>
                      </a:endParaRPr>
                    </a:p>
                  </a:txBody>
                  <a:tcPr/>
                </a:tc>
                <a:tc>
                  <a:txBody>
                    <a:bodyPr/>
                    <a:lstStyle/>
                    <a:p>
                      <a:r>
                        <a:rPr lang="en-US" dirty="0" err="1"/>
                        <a:t>Jupyter</a:t>
                      </a:r>
                      <a:r>
                        <a:rPr lang="en-US" dirty="0"/>
                        <a:t> Notebook, MS- </a:t>
                      </a:r>
                      <a:r>
                        <a:rPr lang="en-US" dirty="0" err="1"/>
                        <a:t>PowerBI</a:t>
                      </a:r>
                      <a:r>
                        <a:rPr lang="en-US" dirty="0"/>
                        <a:t>.</a:t>
                      </a:r>
                      <a:endParaRPr lang="en-IN" dirty="0"/>
                    </a:p>
                  </a:txBody>
                  <a:tcPr/>
                </a:tc>
                <a:extLst>
                  <a:ext uri="{0D108BD9-81ED-4DB2-BD59-A6C34878D82A}">
                    <a16:rowId xmlns:a16="http://schemas.microsoft.com/office/drawing/2014/main" val="502850105"/>
                  </a:ext>
                </a:extLst>
              </a:tr>
            </a:tbl>
          </a:graphicData>
        </a:graphic>
      </p:graphicFrame>
      <p:sp>
        <p:nvSpPr>
          <p:cNvPr id="10" name="TextBox 9">
            <a:extLst>
              <a:ext uri="{FF2B5EF4-FFF2-40B4-BE49-F238E27FC236}">
                <a16:creationId xmlns:a16="http://schemas.microsoft.com/office/drawing/2014/main" id="{463BF62D-1253-BFFC-AD68-84EFE7550B0A}"/>
              </a:ext>
            </a:extLst>
          </p:cNvPr>
          <p:cNvSpPr txBox="1"/>
          <p:nvPr/>
        </p:nvSpPr>
        <p:spPr>
          <a:xfrm>
            <a:off x="452283" y="3390455"/>
            <a:ext cx="11238271" cy="286232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Over the past few weeks, I conducted an in-depth analysis of a heart disease dataset, utilizing Python (Pandas, Matplotlib, Seaborn) to explore 1025 records with 14 features. The objective of this analysis was to identify key factors associated with heart disease and develop a predictive model using logistic regression. Through meticulous data cleaning and preparation, I ensured the accuracy and reliability of the dataset.</a:t>
            </a:r>
          </a:p>
          <a:p>
            <a:pPr algn="just"/>
            <a:r>
              <a:rPr lang="en-US" dirty="0">
                <a:latin typeface="Cambria Math" panose="02040503050406030204" pitchFamily="18" charset="0"/>
                <a:ea typeface="Cambria Math" panose="02040503050406030204" pitchFamily="18" charset="0"/>
              </a:rPr>
              <a:t>Python’s powerful libraries facilitated the creation of detailed visualizations, which highlighted significant patterns and trends in heart disease risk factors, such as chest pain type, maximum heart rate, and ST depression. The logistic regression model, developed through rigorous training and testing, achieved an accuracy of approximately 85.7%. The project’s findings are instrumental in guiding future research and improving decision-making in healthcare.</a:t>
            </a:r>
          </a:p>
          <a:p>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5890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36C9D-2F84-B030-9684-F847BE68A777}"/>
              </a:ext>
            </a:extLst>
          </p:cNvPr>
          <p:cNvSpPr txBox="1"/>
          <p:nvPr/>
        </p:nvSpPr>
        <p:spPr>
          <a:xfrm>
            <a:off x="2573981" y="238768"/>
            <a:ext cx="6481010" cy="523220"/>
          </a:xfrm>
          <a:prstGeom prst="rect">
            <a:avLst/>
          </a:prstGeom>
          <a:noFill/>
        </p:spPr>
        <p:txBody>
          <a:bodyPr wrap="square" rtlCol="0">
            <a:spAutoFit/>
          </a:bodyPr>
          <a:lstStyle/>
          <a:p>
            <a:pPr algn="ctr"/>
            <a:r>
              <a:rPr lang="en-US" sz="2800" b="1" dirty="0">
                <a:solidFill>
                  <a:schemeClr val="accent5">
                    <a:lumMod val="75000"/>
                  </a:schemeClr>
                </a:solidFill>
                <a:latin typeface="Cambria Math" panose="02040503050406030204" pitchFamily="18" charset="0"/>
                <a:ea typeface="Cambria Math" panose="02040503050406030204" pitchFamily="18" charset="0"/>
              </a:rPr>
              <a:t>PROBLEM STATEMENT</a:t>
            </a:r>
            <a:endParaRPr lang="en-IN" sz="2800" b="1" dirty="0">
              <a:solidFill>
                <a:schemeClr val="accent5">
                  <a:lumMod val="75000"/>
                </a:schemeClr>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82517445-51EC-06EF-77F9-7A8C3F655C3E}"/>
              </a:ext>
            </a:extLst>
          </p:cNvPr>
          <p:cNvSpPr txBox="1"/>
          <p:nvPr/>
        </p:nvSpPr>
        <p:spPr>
          <a:xfrm>
            <a:off x="648928" y="902894"/>
            <a:ext cx="11238271" cy="563231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Health is real wealth in the pandemic time we all realized the brute effects of covid-19 on all irrespective of any status. You are required to analyze this health and medical data for better future preparation.</a:t>
            </a:r>
          </a:p>
          <a:p>
            <a:endParaRPr lang="en-US" dirty="0">
              <a:latin typeface="Cambria Math" panose="02040503050406030204" pitchFamily="18" charset="0"/>
              <a:ea typeface="Cambria Math"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To perform a comprehensive exploratory data analysis (EDA) on a heart disease dataset to identify key factors associated with heart disease.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latin typeface="Cambria Math" panose="02040503050406030204" pitchFamily="18" charset="0"/>
              <a:ea typeface="Cambria Math" panose="02040503050406030204" pitchFamily="18" charset="0"/>
            </a:endParaRPr>
          </a:p>
          <a:p>
            <a:pPr marL="285750" indent="-285750" defTabSz="914400" eaLnBrk="0" fontAlgn="base" hangingPunct="0">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To examine the distribution and correlation of various features such as age, gender, chest pain type, and ST depression with the presence of heart disease.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285750" indent="-285750" defTabSz="914400" eaLnBrk="0" fontAlgn="base" hangingPunct="0">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To visualize patterns and trends in the dataset, focusing on understanding the relationship between clinical features and heart disease outcomes.</a:t>
            </a:r>
          </a:p>
          <a:p>
            <a:pPr marL="285750" indent="-285750" defTabSz="914400" eaLnBrk="0" fontAlgn="base" hangingPunct="0">
              <a:spcBef>
                <a:spcPct val="0"/>
              </a:spcBef>
              <a:spcAft>
                <a:spcPct val="0"/>
              </a:spcAft>
              <a:buFont typeface="Wingdings" panose="05000000000000000000" pitchFamily="2" charset="2"/>
              <a:buChar char="Ø"/>
            </a:pPr>
            <a:endParaRPr lang="en-US" altLang="en-US" dirty="0">
              <a:latin typeface="Cambria Math" panose="02040503050406030204" pitchFamily="18" charset="0"/>
              <a:ea typeface="Cambria Math" panose="02040503050406030204" pitchFamily="18" charset="0"/>
            </a:endParaRPr>
          </a:p>
          <a:p>
            <a:pPr marL="285750" indent="-285750" defTabSz="914400" eaLnBrk="0" fontAlgn="base" hangingPunct="0">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To provide insights into which features may be critical indicators of heart disease risk, assisting healthcare professionals in better diagnosing and managing patients. </a:t>
            </a:r>
          </a:p>
          <a:p>
            <a:pPr marL="285750" indent="-285750" defTabSz="914400" eaLnBrk="0" fontAlgn="base" hangingPunct="0">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5615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A0139E-0F83-FB0E-2247-4753C0455160}"/>
              </a:ext>
            </a:extLst>
          </p:cNvPr>
          <p:cNvSpPr txBox="1"/>
          <p:nvPr/>
        </p:nvSpPr>
        <p:spPr>
          <a:xfrm>
            <a:off x="2554317" y="153094"/>
            <a:ext cx="6481010" cy="523220"/>
          </a:xfrm>
          <a:prstGeom prst="rect">
            <a:avLst/>
          </a:prstGeom>
          <a:noFill/>
        </p:spPr>
        <p:txBody>
          <a:bodyPr wrap="square" rtlCol="0">
            <a:spAutoFit/>
          </a:bodyPr>
          <a:lstStyle/>
          <a:p>
            <a:pPr algn="ctr"/>
            <a:r>
              <a:rPr lang="en-US" sz="2800" b="1" dirty="0">
                <a:solidFill>
                  <a:schemeClr val="accent5">
                    <a:lumMod val="75000"/>
                  </a:schemeClr>
                </a:solidFill>
                <a:latin typeface="Cambria Math" panose="02040503050406030204" pitchFamily="18" charset="0"/>
                <a:ea typeface="Cambria Math" panose="02040503050406030204" pitchFamily="18" charset="0"/>
              </a:rPr>
              <a:t>DATASET DETAIL</a:t>
            </a:r>
            <a:endParaRPr lang="en-IN" sz="2800" b="1" dirty="0">
              <a:solidFill>
                <a:schemeClr val="accent5">
                  <a:lumMod val="75000"/>
                </a:schemeClr>
              </a:solidFill>
              <a:latin typeface="Cambria Math" panose="02040503050406030204" pitchFamily="18" charset="0"/>
              <a:ea typeface="Cambria Math" panose="02040503050406030204" pitchFamily="18" charset="0"/>
            </a:endParaRPr>
          </a:p>
        </p:txBody>
      </p:sp>
      <p:graphicFrame>
        <p:nvGraphicFramePr>
          <p:cNvPr id="3" name="Table 2">
            <a:extLst>
              <a:ext uri="{FF2B5EF4-FFF2-40B4-BE49-F238E27FC236}">
                <a16:creationId xmlns:a16="http://schemas.microsoft.com/office/drawing/2014/main" id="{5BD3F2C0-3F87-A226-DD9F-ADF38F65FC72}"/>
              </a:ext>
            </a:extLst>
          </p:cNvPr>
          <p:cNvGraphicFramePr>
            <a:graphicFrameLocks noGrp="1"/>
          </p:cNvGraphicFramePr>
          <p:nvPr>
            <p:extLst>
              <p:ext uri="{D42A27DB-BD31-4B8C-83A1-F6EECF244321}">
                <p14:modId xmlns:p14="http://schemas.microsoft.com/office/powerpoint/2010/main" val="1200494172"/>
              </p:ext>
            </p:extLst>
          </p:nvPr>
        </p:nvGraphicFramePr>
        <p:xfrm>
          <a:off x="1075337" y="1182388"/>
          <a:ext cx="10349747" cy="5281205"/>
        </p:xfrm>
        <a:graphic>
          <a:graphicData uri="http://schemas.openxmlformats.org/drawingml/2006/table">
            <a:tbl>
              <a:tblPr firstRow="1" bandRow="1">
                <a:tableStyleId>{0505E3EF-67EA-436B-97B2-0124C06EBD24}</a:tableStyleId>
              </a:tblPr>
              <a:tblGrid>
                <a:gridCol w="2404025">
                  <a:extLst>
                    <a:ext uri="{9D8B030D-6E8A-4147-A177-3AD203B41FA5}">
                      <a16:colId xmlns:a16="http://schemas.microsoft.com/office/drawing/2014/main" val="3652076291"/>
                    </a:ext>
                  </a:extLst>
                </a:gridCol>
                <a:gridCol w="7945722">
                  <a:extLst>
                    <a:ext uri="{9D8B030D-6E8A-4147-A177-3AD203B41FA5}">
                      <a16:colId xmlns:a16="http://schemas.microsoft.com/office/drawing/2014/main" val="3789254808"/>
                    </a:ext>
                  </a:extLst>
                </a:gridCol>
              </a:tblGrid>
              <a:tr h="311861">
                <a:tc>
                  <a:txBody>
                    <a:bodyPr/>
                    <a:lstStyle/>
                    <a:p>
                      <a:r>
                        <a:rPr lang="en-IN" sz="1400" b="0" dirty="0">
                          <a:effectLst/>
                          <a:latin typeface="Cambria Math" panose="02040503050406030204" pitchFamily="18" charset="0"/>
                          <a:ea typeface="Cambria Math" panose="02040503050406030204" pitchFamily="18" charset="0"/>
                        </a:rPr>
                        <a:t> age</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Age of the patient</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453812119"/>
                  </a:ext>
                </a:extLst>
              </a:tr>
              <a:tr h="311861">
                <a:tc>
                  <a:txBody>
                    <a:bodyPr/>
                    <a:lstStyle/>
                    <a:p>
                      <a:r>
                        <a:rPr lang="en-IN" sz="1400" b="0" dirty="0">
                          <a:effectLst/>
                          <a:latin typeface="Cambria Math" panose="02040503050406030204" pitchFamily="18" charset="0"/>
                          <a:ea typeface="Cambria Math" panose="02040503050406030204" pitchFamily="18" charset="0"/>
                        </a:rPr>
                        <a:t>sex</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Sex of the patient (likely binary encoded)(1 for Male and 0 for Female)</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970755736"/>
                  </a:ext>
                </a:extLst>
              </a:tr>
              <a:tr h="494460">
                <a:tc>
                  <a:txBody>
                    <a:bodyPr/>
                    <a:lstStyle/>
                    <a:p>
                      <a:r>
                        <a:rPr lang="en-IN" sz="1400" b="0" dirty="0">
                          <a:effectLst/>
                          <a:latin typeface="Cambria Math" panose="02040503050406030204" pitchFamily="18" charset="0"/>
                          <a:ea typeface="Cambria Math" panose="02040503050406030204" pitchFamily="18" charset="0"/>
                        </a:rPr>
                        <a:t>cp</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Chest pain type (4 values)( 0 : 'Typical angina', 1: 'Atypical angina', 2: 'Non-anginal pain', 3:   ‘Asymptomatic’)</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205925541"/>
                  </a:ext>
                </a:extLst>
              </a:tr>
              <a:tr h="311861">
                <a:tc>
                  <a:txBody>
                    <a:bodyPr/>
                    <a:lstStyle/>
                    <a:p>
                      <a:r>
                        <a:rPr lang="en-IN" sz="1400" b="0" dirty="0" err="1">
                          <a:effectLst/>
                          <a:latin typeface="Cambria Math" panose="02040503050406030204" pitchFamily="18" charset="0"/>
                          <a:ea typeface="Cambria Math" panose="02040503050406030204" pitchFamily="18" charset="0"/>
                        </a:rPr>
                        <a:t>trestbps</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Resting blood pressure</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313263343"/>
                  </a:ext>
                </a:extLst>
              </a:tr>
              <a:tr h="311861">
                <a:tc>
                  <a:txBody>
                    <a:bodyPr/>
                    <a:lstStyle/>
                    <a:p>
                      <a:r>
                        <a:rPr lang="en-IN" sz="1400" b="0" dirty="0" err="1">
                          <a:effectLst/>
                          <a:latin typeface="Cambria Math" panose="02040503050406030204" pitchFamily="18" charset="0"/>
                          <a:ea typeface="Cambria Math" panose="02040503050406030204" pitchFamily="18" charset="0"/>
                        </a:rPr>
                        <a:t>chol</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Serum cholesterol</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086380725"/>
                  </a:ext>
                </a:extLst>
              </a:tr>
              <a:tr h="311861">
                <a:tc>
                  <a:txBody>
                    <a:bodyPr/>
                    <a:lstStyle/>
                    <a:p>
                      <a:r>
                        <a:rPr lang="en-IN" sz="1400" b="0" dirty="0" err="1">
                          <a:effectLst/>
                          <a:latin typeface="Cambria Math" panose="02040503050406030204" pitchFamily="18" charset="0"/>
                          <a:ea typeface="Cambria Math" panose="02040503050406030204" pitchFamily="18" charset="0"/>
                        </a:rPr>
                        <a:t>fbs</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Fasting blood sugar(&gt; 120 mg/dl, 1 = true; 0 = false)</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748013718"/>
                  </a:ext>
                </a:extLst>
              </a:tr>
              <a:tr h="494460">
                <a:tc>
                  <a:txBody>
                    <a:bodyPr/>
                    <a:lstStyle/>
                    <a:p>
                      <a:r>
                        <a:rPr lang="en-IN" sz="1400" b="0" dirty="0" err="1">
                          <a:effectLst/>
                          <a:latin typeface="Cambria Math" panose="02040503050406030204" pitchFamily="18" charset="0"/>
                          <a:ea typeface="Cambria Math" panose="02040503050406030204" pitchFamily="18" charset="0"/>
                        </a:rPr>
                        <a:t>restecg</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Resting electrocardiographic results (values 0,1,2)(0 : 'Normal', 1: 'Abnormal', 2: 'Ventricular hypertrophy’)</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92813879"/>
                  </a:ext>
                </a:extLst>
              </a:tr>
              <a:tr h="311861">
                <a:tc>
                  <a:txBody>
                    <a:bodyPr/>
                    <a:lstStyle/>
                    <a:p>
                      <a:r>
                        <a:rPr lang="en-IN" sz="1400" b="0" dirty="0" err="1">
                          <a:effectLst/>
                          <a:latin typeface="Cambria Math" panose="02040503050406030204" pitchFamily="18" charset="0"/>
                          <a:ea typeface="Cambria Math" panose="02040503050406030204" pitchFamily="18" charset="0"/>
                        </a:rPr>
                        <a:t>thalach</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Maximum heart rate achieved</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015115087"/>
                  </a:ext>
                </a:extLst>
              </a:tr>
              <a:tr h="311861">
                <a:tc>
                  <a:txBody>
                    <a:bodyPr/>
                    <a:lstStyle/>
                    <a:p>
                      <a:r>
                        <a:rPr lang="en-IN" sz="1400" b="0" dirty="0" err="1">
                          <a:effectLst/>
                          <a:latin typeface="Cambria Math" panose="02040503050406030204" pitchFamily="18" charset="0"/>
                          <a:ea typeface="Cambria Math" panose="02040503050406030204" pitchFamily="18" charset="0"/>
                        </a:rPr>
                        <a:t>exang</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Exercise-induced angina (1 = yes; 0 = no)</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855510179"/>
                  </a:ext>
                </a:extLst>
              </a:tr>
              <a:tr h="311861">
                <a:tc>
                  <a:txBody>
                    <a:bodyPr/>
                    <a:lstStyle/>
                    <a:p>
                      <a:r>
                        <a:rPr lang="en-IN" sz="1400" b="0" dirty="0" err="1">
                          <a:effectLst/>
                          <a:latin typeface="Cambria Math" panose="02040503050406030204" pitchFamily="18" charset="0"/>
                          <a:ea typeface="Cambria Math" panose="02040503050406030204" pitchFamily="18" charset="0"/>
                        </a:rPr>
                        <a:t>oldpeak</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ST depression induced by exercise relative to rest</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76620256"/>
                  </a:ext>
                </a:extLst>
              </a:tr>
              <a:tr h="311861">
                <a:tc>
                  <a:txBody>
                    <a:bodyPr/>
                    <a:lstStyle/>
                    <a:p>
                      <a:r>
                        <a:rPr lang="en-IN" sz="1400" b="0" dirty="0">
                          <a:effectLst/>
                          <a:latin typeface="Cambria Math" panose="02040503050406030204" pitchFamily="18" charset="0"/>
                          <a:ea typeface="Cambria Math" panose="02040503050406030204" pitchFamily="18" charset="0"/>
                        </a:rPr>
                        <a:t>slope</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The slope of the peak exercise ST segment (0 : 'Upsloping', 1: 'Flat', 2: '</a:t>
                      </a:r>
                      <a:r>
                        <a:rPr lang="en-IN" sz="1400" b="0" dirty="0" err="1">
                          <a:effectLst/>
                          <a:latin typeface="Cambria Math" panose="02040503050406030204" pitchFamily="18" charset="0"/>
                          <a:ea typeface="Cambria Math" panose="02040503050406030204" pitchFamily="18" charset="0"/>
                        </a:rPr>
                        <a:t>Downsloping</a:t>
                      </a:r>
                      <a:r>
                        <a:rPr lang="en-IN" sz="1400" b="0" dirty="0">
                          <a:effectLst/>
                          <a:latin typeface="Cambria Math" panose="02040503050406030204" pitchFamily="18" charset="0"/>
                          <a:ea typeface="Cambria Math" panose="02040503050406030204" pitchFamily="18" charset="0"/>
                        </a:rPr>
                        <a:t>’)</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516823802"/>
                  </a:ext>
                </a:extLst>
              </a:tr>
              <a:tr h="451111">
                <a:tc>
                  <a:txBody>
                    <a:bodyPr/>
                    <a:lstStyle/>
                    <a:p>
                      <a:r>
                        <a:rPr lang="en-IN" sz="1400" b="0" dirty="0">
                          <a:effectLst/>
                          <a:latin typeface="Cambria Math" panose="02040503050406030204" pitchFamily="18" charset="0"/>
                          <a:ea typeface="Cambria Math" panose="02040503050406030204" pitchFamily="18" charset="0"/>
                        </a:rPr>
                        <a:t>ca</a:t>
                      </a:r>
                      <a:endParaRPr lang="en-IN" sz="1400" dirty="0">
                        <a:latin typeface="Cambria Math" panose="02040503050406030204" pitchFamily="18" charset="0"/>
                        <a:ea typeface="Cambria Math" panose="02040503050406030204" pitchFamily="18" charset="0"/>
                      </a:endParaRPr>
                    </a:p>
                  </a:txBody>
                  <a:tcPr/>
                </a:tc>
                <a:tc>
                  <a:txBody>
                    <a:bodyPr/>
                    <a:lstStyle/>
                    <a:p>
                      <a:r>
                        <a:rPr lang="en-IN" sz="1400" b="0" dirty="0">
                          <a:effectLst/>
                          <a:latin typeface="Cambria Math" panose="02040503050406030204" pitchFamily="18" charset="0"/>
                          <a:ea typeface="Cambria Math" panose="02040503050406030204" pitchFamily="18" charset="0"/>
                        </a:rPr>
                        <a:t>Number of major vessels </a:t>
                      </a:r>
                      <a:r>
                        <a:rPr lang="en-IN" sz="1400" b="0" dirty="0" err="1">
                          <a:effectLst/>
                          <a:latin typeface="Cambria Math" panose="02040503050406030204" pitchFamily="18" charset="0"/>
                          <a:ea typeface="Cambria Math" panose="02040503050406030204" pitchFamily="18" charset="0"/>
                        </a:rPr>
                        <a:t>colored</a:t>
                      </a:r>
                      <a:r>
                        <a:rPr lang="en-IN" sz="1400" b="0" dirty="0">
                          <a:effectLst/>
                          <a:latin typeface="Cambria Math" panose="02040503050406030204" pitchFamily="18" charset="0"/>
                          <a:ea typeface="Cambria Math" panose="02040503050406030204" pitchFamily="18" charset="0"/>
                        </a:rPr>
                        <a:t> by fluoroscopy (0-4)</a:t>
                      </a:r>
                    </a:p>
                    <a:p>
                      <a:r>
                        <a:rPr lang="en-IN" sz="1400" b="0" dirty="0">
                          <a:effectLst/>
                          <a:latin typeface="Cambria Math" panose="02040503050406030204" pitchFamily="18" charset="0"/>
                          <a:ea typeface="Cambria Math" panose="02040503050406030204" pitchFamily="18" charset="0"/>
                        </a:rPr>
                        <a:t>0 : 'Mild', 1: 'Moderate', 2: 'Mild Severe',3: 'Moderate Severe', 4: 'Extreme Severe’</a:t>
                      </a:r>
                      <a:endParaRPr lang="en-IN"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601680764"/>
                  </a:ext>
                </a:extLst>
              </a:tr>
              <a:tr h="247583">
                <a:tc>
                  <a:txBody>
                    <a:bodyPr/>
                    <a:lstStyle/>
                    <a:p>
                      <a:r>
                        <a:rPr lang="en-US" sz="1400" dirty="0" err="1">
                          <a:latin typeface="Cambria Math" panose="02040503050406030204" pitchFamily="18" charset="0"/>
                          <a:ea typeface="Cambria Math" panose="02040503050406030204" pitchFamily="18" charset="0"/>
                        </a:rPr>
                        <a:t>thal</a:t>
                      </a:r>
                      <a:endParaRPr lang="en-IN" sz="1400" dirty="0">
                        <a:latin typeface="Cambria Math" panose="02040503050406030204" pitchFamily="18" charset="0"/>
                        <a:ea typeface="Cambria Math"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bg1"/>
                          </a:solidFill>
                          <a:effectLst/>
                          <a:latin typeface="Cambria Math" panose="02040503050406030204" pitchFamily="18" charset="0"/>
                          <a:ea typeface="Cambria Math" panose="02040503050406030204" pitchFamily="18" charset="0"/>
                        </a:rPr>
                        <a:t>Thalassemia (a blood disorder) 0 = normal; 1 = fixed defect; 2 = reversible defect;3=Extra defect</a:t>
                      </a:r>
                      <a:endParaRPr lang="en-IN" sz="1400" dirty="0">
                        <a:solidFill>
                          <a:schemeClr val="bg1"/>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637121487"/>
                  </a:ext>
                </a:extLst>
              </a:tr>
              <a:tr h="615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bg1"/>
                          </a:solidFill>
                          <a:effectLst/>
                          <a:latin typeface="Cambria Math" panose="02040503050406030204" pitchFamily="18" charset="0"/>
                          <a:ea typeface="Cambria Math" panose="02040503050406030204" pitchFamily="18" charset="0"/>
                        </a:rPr>
                        <a:t>target</a:t>
                      </a:r>
                      <a:endParaRPr lang="en-IN" sz="1400" dirty="0">
                        <a:solidFill>
                          <a:schemeClr val="bg1"/>
                        </a:solidFill>
                        <a:latin typeface="Cambria Math" panose="02040503050406030204" pitchFamily="18" charset="0"/>
                        <a:ea typeface="Cambria Math"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bg1"/>
                          </a:solidFill>
                          <a:effectLst/>
                          <a:latin typeface="Cambria Math" panose="02040503050406030204" pitchFamily="18" charset="0"/>
                          <a:ea typeface="Cambria Math" panose="02040503050406030204" pitchFamily="18" charset="0"/>
                        </a:rPr>
                        <a:t> 0 for not heart disease patient and 1 for heart disease patient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123138427"/>
                  </a:ext>
                </a:extLst>
              </a:tr>
            </a:tbl>
          </a:graphicData>
        </a:graphic>
      </p:graphicFrame>
      <p:sp>
        <p:nvSpPr>
          <p:cNvPr id="4" name="TextBox 3">
            <a:extLst>
              <a:ext uri="{FF2B5EF4-FFF2-40B4-BE49-F238E27FC236}">
                <a16:creationId xmlns:a16="http://schemas.microsoft.com/office/drawing/2014/main" id="{58D1636A-60AC-9E33-E866-7F7AB9D8937F}"/>
              </a:ext>
            </a:extLst>
          </p:cNvPr>
          <p:cNvSpPr txBox="1"/>
          <p:nvPr/>
        </p:nvSpPr>
        <p:spPr>
          <a:xfrm>
            <a:off x="1650525" y="744685"/>
            <a:ext cx="8691716"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The dataset consists of approximately 1025 Records and 14 Key Features(Columns).</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6030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1996BE-1D57-17FE-A361-6603568EBC89}"/>
              </a:ext>
            </a:extLst>
          </p:cNvPr>
          <p:cNvPicPr>
            <a:picLocks noChangeAspect="1"/>
          </p:cNvPicPr>
          <p:nvPr/>
        </p:nvPicPr>
        <p:blipFill>
          <a:blip r:embed="rId2"/>
          <a:stretch>
            <a:fillRect/>
          </a:stretch>
        </p:blipFill>
        <p:spPr>
          <a:xfrm>
            <a:off x="1397486" y="915703"/>
            <a:ext cx="2927402" cy="2384171"/>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0108E272-27C8-40B7-72FA-0F288D248672}"/>
              </a:ext>
            </a:extLst>
          </p:cNvPr>
          <p:cNvSpPr txBox="1"/>
          <p:nvPr/>
        </p:nvSpPr>
        <p:spPr>
          <a:xfrm>
            <a:off x="4886632" y="1668763"/>
            <a:ext cx="4680155" cy="307777"/>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About 51% of People is suffering from Heart Disease</a:t>
            </a:r>
            <a:endParaRPr lang="en-IN" sz="1400" dirty="0">
              <a:latin typeface="Cambria Math" panose="02040503050406030204" pitchFamily="18" charset="0"/>
              <a:ea typeface="Cambria Math" panose="02040503050406030204" pitchFamily="18" charset="0"/>
            </a:endParaRPr>
          </a:p>
        </p:txBody>
      </p:sp>
      <p:pic>
        <p:nvPicPr>
          <p:cNvPr id="24" name="Picture 23">
            <a:extLst>
              <a:ext uri="{FF2B5EF4-FFF2-40B4-BE49-F238E27FC236}">
                <a16:creationId xmlns:a16="http://schemas.microsoft.com/office/drawing/2014/main" id="{0F892D19-96AF-B3A7-A1AA-D11B90EFB6C3}"/>
              </a:ext>
            </a:extLst>
          </p:cNvPr>
          <p:cNvPicPr>
            <a:picLocks noChangeAspect="1"/>
          </p:cNvPicPr>
          <p:nvPr/>
        </p:nvPicPr>
        <p:blipFill>
          <a:blip r:embed="rId3"/>
          <a:stretch>
            <a:fillRect/>
          </a:stretch>
        </p:blipFill>
        <p:spPr>
          <a:xfrm>
            <a:off x="1009650" y="3703308"/>
            <a:ext cx="5086350" cy="2524125"/>
          </a:xfrm>
          <a:prstGeom prst="rect">
            <a:avLst/>
          </a:prstGeom>
          <a:ln w="88900" cap="sq" cmpd="thickThin">
            <a:solidFill>
              <a:srgbClr val="000000"/>
            </a:solidFill>
            <a:prstDash val="solid"/>
            <a:miter lim="800000"/>
          </a:ln>
          <a:effectLst>
            <a:innerShdw blurRad="76200">
              <a:srgbClr val="000000"/>
            </a:innerShdw>
          </a:effectLst>
        </p:spPr>
      </p:pic>
      <p:sp>
        <p:nvSpPr>
          <p:cNvPr id="25" name="TextBox 24">
            <a:extLst>
              <a:ext uri="{FF2B5EF4-FFF2-40B4-BE49-F238E27FC236}">
                <a16:creationId xmlns:a16="http://schemas.microsoft.com/office/drawing/2014/main" id="{4F140342-C426-9C8E-00A8-0E2E77D88B7F}"/>
              </a:ext>
            </a:extLst>
          </p:cNvPr>
          <p:cNvSpPr txBox="1"/>
          <p:nvPr/>
        </p:nvSpPr>
        <p:spPr>
          <a:xfrm>
            <a:off x="6285885" y="4573684"/>
            <a:ext cx="4680155" cy="523220"/>
          </a:xfrm>
          <a:prstGeom prst="rect">
            <a:avLst/>
          </a:prstGeom>
          <a:noFill/>
        </p:spPr>
        <p:txBody>
          <a:bodyPr wrap="square" rtlCol="0">
            <a:spAutoFit/>
          </a:bodyPr>
          <a:lstStyle/>
          <a:p>
            <a:r>
              <a:rPr lang="en-US" sz="1400" dirty="0">
                <a:latin typeface="Cambria Math" panose="02040503050406030204" pitchFamily="18" charset="0"/>
                <a:ea typeface="Cambria Math" panose="02040503050406030204" pitchFamily="18" charset="0"/>
              </a:rPr>
              <a:t>About 72 % of Female is suffering from Heart Disease while 58% of Male is suffering from Heart Diseases</a:t>
            </a:r>
            <a:r>
              <a:rPr lang="en-US" sz="1400" b="1" dirty="0">
                <a:latin typeface="Cambria Math" panose="02040503050406030204" pitchFamily="18" charset="0"/>
                <a:ea typeface="Cambria Math" panose="02040503050406030204" pitchFamily="18" charset="0"/>
              </a:rPr>
              <a:t>.</a:t>
            </a:r>
            <a:endParaRPr lang="en-IN" sz="1400" b="1" dirty="0">
              <a:latin typeface="Cambria Math" panose="02040503050406030204" pitchFamily="18" charset="0"/>
              <a:ea typeface="Cambria Math" panose="02040503050406030204" pitchFamily="18" charset="0"/>
            </a:endParaRPr>
          </a:p>
        </p:txBody>
      </p:sp>
      <p:sp>
        <p:nvSpPr>
          <p:cNvPr id="26" name="TextBox 25">
            <a:extLst>
              <a:ext uri="{FF2B5EF4-FFF2-40B4-BE49-F238E27FC236}">
                <a16:creationId xmlns:a16="http://schemas.microsoft.com/office/drawing/2014/main" id="{95CB61C7-E59E-DE59-BD44-0A1D5DF4293A}"/>
              </a:ext>
            </a:extLst>
          </p:cNvPr>
          <p:cNvSpPr txBox="1"/>
          <p:nvPr/>
        </p:nvSpPr>
        <p:spPr>
          <a:xfrm>
            <a:off x="2554317" y="153094"/>
            <a:ext cx="6481010" cy="523220"/>
          </a:xfrm>
          <a:prstGeom prst="rect">
            <a:avLst/>
          </a:prstGeom>
          <a:noFill/>
        </p:spPr>
        <p:txBody>
          <a:bodyPr wrap="square" rtlCol="0">
            <a:spAutoFit/>
          </a:bodyPr>
          <a:lstStyle/>
          <a:p>
            <a:pPr algn="ctr"/>
            <a:r>
              <a:rPr lang="en-US" sz="2800" b="1" dirty="0">
                <a:solidFill>
                  <a:schemeClr val="accent5">
                    <a:lumMod val="75000"/>
                  </a:schemeClr>
                </a:solidFill>
                <a:latin typeface="Cambria Math" panose="02040503050406030204" pitchFamily="18" charset="0"/>
                <a:ea typeface="Cambria Math" panose="02040503050406030204" pitchFamily="18" charset="0"/>
              </a:rPr>
              <a:t>INSIGHTS FROM GRAPHS</a:t>
            </a:r>
            <a:endParaRPr lang="en-IN" sz="2800" b="1" dirty="0">
              <a:solidFill>
                <a:schemeClr val="accent5">
                  <a:lumMod val="7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5494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147FA-2DDE-B8C8-AB35-AD2DD0F9B5DA}"/>
              </a:ext>
            </a:extLst>
          </p:cNvPr>
          <p:cNvPicPr>
            <a:picLocks noChangeAspect="1"/>
          </p:cNvPicPr>
          <p:nvPr/>
        </p:nvPicPr>
        <p:blipFill>
          <a:blip r:embed="rId2"/>
          <a:stretch>
            <a:fillRect/>
          </a:stretch>
        </p:blipFill>
        <p:spPr>
          <a:xfrm>
            <a:off x="1179870" y="265471"/>
            <a:ext cx="9625781" cy="3942736"/>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6F4615DA-26C0-3A1B-1128-0497A12CB3C8}"/>
              </a:ext>
            </a:extLst>
          </p:cNvPr>
          <p:cNvSpPr txBox="1"/>
          <p:nvPr/>
        </p:nvSpPr>
        <p:spPr>
          <a:xfrm>
            <a:off x="2639961" y="4413719"/>
            <a:ext cx="6912077" cy="2031325"/>
          </a:xfrm>
          <a:prstGeom prst="rect">
            <a:avLst/>
          </a:prstGeom>
          <a:noFill/>
        </p:spPr>
        <p:txBody>
          <a:bodyPr wrap="square">
            <a:spAutoFit/>
          </a:bodyPr>
          <a:lstStyle/>
          <a:p>
            <a:r>
              <a:rPr lang="en-US" sz="1400" b="0" dirty="0">
                <a:effectLst/>
                <a:latin typeface="Cambria Math" panose="02040503050406030204" pitchFamily="18" charset="0"/>
                <a:ea typeface="Cambria Math" panose="02040503050406030204" pitchFamily="18" charset="0"/>
              </a:rPr>
              <a:t>It can be inferred from above bar plot that:</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70% in the  dataset are Male.</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50% in the dataset is Typical angina chest pain.</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85% in the dataset have no fasting blood sugar.</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almost same value is for normal and abnormal resting electrocardiographic results.</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65% in the dataset are not Exercise induced angina.</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a:t>
            </a:r>
            <a:r>
              <a:rPr lang="en-US" sz="1400" b="0" dirty="0" err="1">
                <a:effectLst/>
                <a:latin typeface="Cambria Math" panose="02040503050406030204" pitchFamily="18" charset="0"/>
                <a:ea typeface="Cambria Math" panose="02040503050406030204" pitchFamily="18" charset="0"/>
              </a:rPr>
              <a:t>downsloping</a:t>
            </a:r>
            <a:r>
              <a:rPr lang="en-US" sz="1400" b="0" dirty="0">
                <a:effectLst/>
                <a:latin typeface="Cambria Math" panose="02040503050406030204" pitchFamily="18" charset="0"/>
                <a:ea typeface="Cambria Math" panose="02040503050406030204" pitchFamily="18" charset="0"/>
              </a:rPr>
              <a:t> and flat slope of the peak </a:t>
            </a:r>
            <a:r>
              <a:rPr lang="en-US" sz="1400" b="0" dirty="0" err="1">
                <a:effectLst/>
                <a:latin typeface="Cambria Math" panose="02040503050406030204" pitchFamily="18" charset="0"/>
                <a:ea typeface="Cambria Math" panose="02040503050406030204" pitchFamily="18" charset="0"/>
              </a:rPr>
              <a:t>excercise</a:t>
            </a:r>
            <a:r>
              <a:rPr lang="en-US" sz="1400" b="0" dirty="0">
                <a:effectLst/>
                <a:latin typeface="Cambria Math" panose="02040503050406030204" pitchFamily="18" charset="0"/>
                <a:ea typeface="Cambria Math" panose="02040503050406030204" pitchFamily="18" charset="0"/>
              </a:rPr>
              <a:t> ST segment are slightly difference.</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60% in the dataset have Mild number of major vessels colored by fluoroscopy.</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Reversible defect Thalassemia have 55% of the dataset.</a:t>
            </a:r>
            <a:endParaRPr lang="en-US" b="0" dirty="0">
              <a:solidFill>
                <a:srgbClr val="333333"/>
              </a:solidFill>
              <a:effectLst/>
              <a:highlight>
                <a:srgbClr val="F5F5F5"/>
              </a:highlight>
              <a:latin typeface="Consolas" panose="020B0609020204030204" pitchFamily="49" charset="0"/>
            </a:endParaRPr>
          </a:p>
        </p:txBody>
      </p:sp>
    </p:spTree>
    <p:extLst>
      <p:ext uri="{BB962C8B-B14F-4D97-AF65-F5344CB8AC3E}">
        <p14:creationId xmlns:p14="http://schemas.microsoft.com/office/powerpoint/2010/main" val="26079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10FF4B-E70C-8D55-B3B7-739567AFFE5C}"/>
              </a:ext>
            </a:extLst>
          </p:cNvPr>
          <p:cNvPicPr>
            <a:picLocks noChangeAspect="1"/>
          </p:cNvPicPr>
          <p:nvPr/>
        </p:nvPicPr>
        <p:blipFill>
          <a:blip r:embed="rId2"/>
          <a:stretch>
            <a:fillRect/>
          </a:stretch>
        </p:blipFill>
        <p:spPr>
          <a:xfrm>
            <a:off x="2104104" y="386385"/>
            <a:ext cx="7826478" cy="3723499"/>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0630EF91-88D1-1392-8265-13DF193F2408}"/>
              </a:ext>
            </a:extLst>
          </p:cNvPr>
          <p:cNvSpPr txBox="1"/>
          <p:nvPr/>
        </p:nvSpPr>
        <p:spPr>
          <a:xfrm>
            <a:off x="604684" y="4376989"/>
            <a:ext cx="10982632" cy="2462213"/>
          </a:xfrm>
          <a:prstGeom prst="rect">
            <a:avLst/>
          </a:prstGeom>
          <a:noFill/>
        </p:spPr>
        <p:txBody>
          <a:bodyPr wrap="square">
            <a:spAutoFit/>
          </a:bodyPr>
          <a:lstStyle/>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Males are more represented and have a higher prevalence of heart disease than Females.</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People with typical angina (cp=0) are less likely to have heart disease, while those with asymptomatic chest pain (cp=3) are more likely to have it.</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Individuals with a thalassemia value of Extra Defect and Reversible defect are more likely to have heart disease compared to those with a thalassemia value of Fixed defect and normal.</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People with normal resting ECG results (</a:t>
            </a:r>
            <a:r>
              <a:rPr lang="en-US" sz="1400" b="0" dirty="0" err="1">
                <a:effectLst/>
                <a:latin typeface="Cambria Math" panose="02040503050406030204" pitchFamily="18" charset="0"/>
                <a:ea typeface="Cambria Math" panose="02040503050406030204" pitchFamily="18" charset="0"/>
              </a:rPr>
              <a:t>restecg</a:t>
            </a:r>
            <a:r>
              <a:rPr lang="en-US" sz="1400" b="0" dirty="0">
                <a:effectLst/>
                <a:latin typeface="Cambria Math" panose="02040503050406030204" pitchFamily="18" charset="0"/>
                <a:ea typeface="Cambria Math" panose="02040503050406030204" pitchFamily="18" charset="0"/>
              </a:rPr>
              <a:t>=0) are less likely to have heart disease, while those with ST-T wave abnormality (</a:t>
            </a:r>
            <a:r>
              <a:rPr lang="en-US" sz="1400" b="0" dirty="0" err="1">
                <a:effectLst/>
                <a:latin typeface="Cambria Math" panose="02040503050406030204" pitchFamily="18" charset="0"/>
                <a:ea typeface="Cambria Math" panose="02040503050406030204" pitchFamily="18" charset="0"/>
              </a:rPr>
              <a:t>restecg</a:t>
            </a:r>
            <a:r>
              <a:rPr lang="en-US" sz="1400" b="0" dirty="0">
                <a:effectLst/>
                <a:latin typeface="Cambria Math" panose="02040503050406030204" pitchFamily="18" charset="0"/>
                <a:ea typeface="Cambria Math" panose="02040503050406030204" pitchFamily="18" charset="0"/>
              </a:rPr>
              <a:t>=1) are more likely to have it.</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People without exercise-induced angina (</a:t>
            </a:r>
            <a:r>
              <a:rPr lang="en-US" sz="1400" b="0" dirty="0" err="1">
                <a:effectLst/>
                <a:latin typeface="Cambria Math" panose="02040503050406030204" pitchFamily="18" charset="0"/>
                <a:ea typeface="Cambria Math" panose="02040503050406030204" pitchFamily="18" charset="0"/>
              </a:rPr>
              <a:t>exang</a:t>
            </a:r>
            <a:r>
              <a:rPr lang="en-US" sz="1400" b="0" dirty="0">
                <a:effectLst/>
                <a:latin typeface="Cambria Math" panose="02040503050406030204" pitchFamily="18" charset="0"/>
                <a:ea typeface="Cambria Math" panose="02040503050406030204" pitchFamily="18" charset="0"/>
              </a:rPr>
              <a:t>=0) are more likely to have heart disease compared to those with it (</a:t>
            </a:r>
            <a:r>
              <a:rPr lang="en-US" sz="1400" b="0" dirty="0" err="1">
                <a:effectLst/>
                <a:latin typeface="Cambria Math" panose="02040503050406030204" pitchFamily="18" charset="0"/>
                <a:ea typeface="Cambria Math" panose="02040503050406030204" pitchFamily="18" charset="0"/>
              </a:rPr>
              <a:t>exang</a:t>
            </a:r>
            <a:r>
              <a:rPr lang="en-US" sz="1400" b="0" dirty="0">
                <a:effectLst/>
                <a:latin typeface="Cambria Math" panose="02040503050406030204" pitchFamily="18" charset="0"/>
                <a:ea typeface="Cambria Math" panose="02040503050406030204" pitchFamily="18" charset="0"/>
              </a:rPr>
              <a:t>=1).</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Individuals with a flat slope (slope=2) are more likely to have heart disease, while those with an upsloping segment (slope=0) are less likely to have it.</a:t>
            </a:r>
          </a:p>
          <a:p>
            <a:pPr marL="285750" indent="-285750">
              <a:buFont typeface="Wingdings" panose="05000000000000000000" pitchFamily="2" charset="2"/>
              <a:buChar char="Ø"/>
            </a:pPr>
            <a:r>
              <a:rPr lang="en-US" sz="1400" b="0" dirty="0">
                <a:effectLst/>
                <a:latin typeface="Cambria Math" panose="02040503050406030204" pitchFamily="18" charset="0"/>
                <a:ea typeface="Cambria Math" panose="02040503050406030204" pitchFamily="18" charset="0"/>
              </a:rPr>
              <a:t> Most people with heart disease have 0 or 1 major vessel affected.</a:t>
            </a:r>
          </a:p>
        </p:txBody>
      </p:sp>
    </p:spTree>
    <p:extLst>
      <p:ext uri="{BB962C8B-B14F-4D97-AF65-F5344CB8AC3E}">
        <p14:creationId xmlns:p14="http://schemas.microsoft.com/office/powerpoint/2010/main" val="103869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111743-2530-27A9-4AC7-C2DE2F44C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559" y="235973"/>
            <a:ext cx="2527140" cy="25665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3" name="Picture 12">
            <a:extLst>
              <a:ext uri="{FF2B5EF4-FFF2-40B4-BE49-F238E27FC236}">
                <a16:creationId xmlns:a16="http://schemas.microsoft.com/office/drawing/2014/main" id="{74E103B6-8A03-BBD9-12CB-C44C8B8C9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31" y="235973"/>
            <a:ext cx="3060385" cy="25665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04FF62BB-DAAF-4029-9790-A088A726F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797" y="222614"/>
            <a:ext cx="2742897" cy="25665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FCC26E74-D4FA-9D41-A346-B03E654371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105" y="222614"/>
            <a:ext cx="2645374" cy="25665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9" name="TextBox 18">
            <a:extLst>
              <a:ext uri="{FF2B5EF4-FFF2-40B4-BE49-F238E27FC236}">
                <a16:creationId xmlns:a16="http://schemas.microsoft.com/office/drawing/2014/main" id="{F1730244-C85C-4AA9-9B87-F238A4BA4DCB}"/>
              </a:ext>
            </a:extLst>
          </p:cNvPr>
          <p:cNvSpPr txBox="1"/>
          <p:nvPr/>
        </p:nvSpPr>
        <p:spPr>
          <a:xfrm>
            <a:off x="344130" y="2885953"/>
            <a:ext cx="3195484" cy="523220"/>
          </a:xfrm>
          <a:prstGeom prst="rect">
            <a:avLst/>
          </a:prstGeom>
          <a:noFill/>
        </p:spPr>
        <p:txBody>
          <a:bodyPr wrap="square">
            <a:spAutoFit/>
          </a:bodyPr>
          <a:lstStyle/>
          <a:p>
            <a:r>
              <a:rPr lang="en-US" sz="1400" b="0" dirty="0">
                <a:effectLst/>
                <a:latin typeface="Cambria Math" panose="02040503050406030204" pitchFamily="18" charset="0"/>
                <a:ea typeface="Cambria Math" panose="02040503050406030204" pitchFamily="18" charset="0"/>
              </a:rPr>
              <a:t>Males are more prone to all types of chest pain, especially typical angina. </a:t>
            </a:r>
          </a:p>
        </p:txBody>
      </p:sp>
      <p:sp>
        <p:nvSpPr>
          <p:cNvPr id="20" name="TextBox 19">
            <a:extLst>
              <a:ext uri="{FF2B5EF4-FFF2-40B4-BE49-F238E27FC236}">
                <a16:creationId xmlns:a16="http://schemas.microsoft.com/office/drawing/2014/main" id="{E3F9E103-12BC-3204-D9B4-B2DCBDD5E8CB}"/>
              </a:ext>
            </a:extLst>
          </p:cNvPr>
          <p:cNvSpPr txBox="1"/>
          <p:nvPr/>
        </p:nvSpPr>
        <p:spPr>
          <a:xfrm>
            <a:off x="3539613" y="2885953"/>
            <a:ext cx="2861187" cy="738664"/>
          </a:xfrm>
          <a:prstGeom prst="rect">
            <a:avLst/>
          </a:prstGeom>
          <a:noFill/>
        </p:spPr>
        <p:txBody>
          <a:bodyPr wrap="square">
            <a:spAutoFit/>
          </a:bodyPr>
          <a:lstStyle/>
          <a:p>
            <a:r>
              <a:rPr lang="en-US" sz="1400" b="0" dirty="0">
                <a:effectLst/>
                <a:latin typeface="Cambria Math" panose="02040503050406030204" pitchFamily="18" charset="0"/>
                <a:ea typeface="Cambria Math" panose="02040503050406030204" pitchFamily="18" charset="0"/>
              </a:rPr>
              <a:t>Female Blood Pressure is slightly high than Male.</a:t>
            </a:r>
          </a:p>
          <a:p>
            <a:r>
              <a:rPr lang="en-US" sz="1400" b="0" dirty="0">
                <a:effectLst/>
                <a:latin typeface="Cambria Math" panose="02040503050406030204" pitchFamily="18" charset="0"/>
                <a:ea typeface="Cambria Math" panose="02040503050406030204" pitchFamily="18" charset="0"/>
              </a:rPr>
              <a:t> </a:t>
            </a:r>
          </a:p>
        </p:txBody>
      </p:sp>
      <p:sp>
        <p:nvSpPr>
          <p:cNvPr id="22" name="TextBox 21">
            <a:extLst>
              <a:ext uri="{FF2B5EF4-FFF2-40B4-BE49-F238E27FC236}">
                <a16:creationId xmlns:a16="http://schemas.microsoft.com/office/drawing/2014/main" id="{4A687BD4-26D6-ECA3-75A6-561545A47FFE}"/>
              </a:ext>
            </a:extLst>
          </p:cNvPr>
          <p:cNvSpPr txBox="1"/>
          <p:nvPr/>
        </p:nvSpPr>
        <p:spPr>
          <a:xfrm>
            <a:off x="6258797" y="2885953"/>
            <a:ext cx="2742896" cy="523220"/>
          </a:xfrm>
          <a:prstGeom prst="rect">
            <a:avLst/>
          </a:prstGeom>
          <a:noFill/>
        </p:spPr>
        <p:txBody>
          <a:bodyPr wrap="square">
            <a:spAutoFit/>
          </a:bodyPr>
          <a:lstStyle/>
          <a:p>
            <a:r>
              <a:rPr lang="en-US" sz="1400" b="0" dirty="0" err="1">
                <a:effectLst/>
                <a:latin typeface="Cambria Math" panose="02040503050406030204" pitchFamily="18" charset="0"/>
                <a:ea typeface="Cambria Math" panose="02040503050406030204" pitchFamily="18" charset="0"/>
              </a:rPr>
              <a:t>Cholestrol</a:t>
            </a:r>
            <a:r>
              <a:rPr lang="en-US" sz="1400" b="0" dirty="0">
                <a:effectLst/>
                <a:latin typeface="Cambria Math" panose="02040503050406030204" pitchFamily="18" charset="0"/>
                <a:ea typeface="Cambria Math" panose="02040503050406030204" pitchFamily="18" charset="0"/>
              </a:rPr>
              <a:t> level of Female is inch of high than Males.</a:t>
            </a:r>
          </a:p>
        </p:txBody>
      </p:sp>
      <p:sp>
        <p:nvSpPr>
          <p:cNvPr id="24" name="TextBox 23">
            <a:extLst>
              <a:ext uri="{FF2B5EF4-FFF2-40B4-BE49-F238E27FC236}">
                <a16:creationId xmlns:a16="http://schemas.microsoft.com/office/drawing/2014/main" id="{62377FA5-5245-08BF-6AC2-7828C7496BF3}"/>
              </a:ext>
            </a:extLst>
          </p:cNvPr>
          <p:cNvSpPr txBox="1"/>
          <p:nvPr/>
        </p:nvSpPr>
        <p:spPr>
          <a:xfrm>
            <a:off x="9119982" y="2885953"/>
            <a:ext cx="2861187" cy="523220"/>
          </a:xfrm>
          <a:prstGeom prst="rect">
            <a:avLst/>
          </a:prstGeom>
          <a:noFill/>
        </p:spPr>
        <p:txBody>
          <a:bodyPr wrap="square">
            <a:spAutoFit/>
          </a:bodyPr>
          <a:lstStyle/>
          <a:p>
            <a:r>
              <a:rPr lang="en-US" sz="1400" b="0" dirty="0">
                <a:effectLst/>
                <a:latin typeface="Cambria Math" panose="02040503050406030204" pitchFamily="18" charset="0"/>
                <a:ea typeface="Cambria Math" panose="02040503050406030204" pitchFamily="18" charset="0"/>
              </a:rPr>
              <a:t>Males are prone to ST depression as compare to females</a:t>
            </a:r>
          </a:p>
        </p:txBody>
      </p:sp>
      <p:pic>
        <p:nvPicPr>
          <p:cNvPr id="26" name="Picture 25">
            <a:extLst>
              <a:ext uri="{FF2B5EF4-FFF2-40B4-BE49-F238E27FC236}">
                <a16:creationId xmlns:a16="http://schemas.microsoft.com/office/drawing/2014/main" id="{52AA6B56-0CEE-A31A-6CA8-0DE4EA2830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4064" y="3556739"/>
            <a:ext cx="3063311" cy="25157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8" name="Picture 27">
            <a:extLst>
              <a:ext uri="{FF2B5EF4-FFF2-40B4-BE49-F238E27FC236}">
                <a16:creationId xmlns:a16="http://schemas.microsoft.com/office/drawing/2014/main" id="{648E9623-02C1-8F4C-E10B-7BF7DFFE81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0153" y="3556738"/>
            <a:ext cx="3171093" cy="25157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30" name="Picture 29">
            <a:extLst>
              <a:ext uri="{FF2B5EF4-FFF2-40B4-BE49-F238E27FC236}">
                <a16:creationId xmlns:a16="http://schemas.microsoft.com/office/drawing/2014/main" id="{BE3AEB15-715C-6293-D977-06ED70E1CB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938" y="3556741"/>
            <a:ext cx="3010964" cy="251577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1" name="TextBox 30">
            <a:extLst>
              <a:ext uri="{FF2B5EF4-FFF2-40B4-BE49-F238E27FC236}">
                <a16:creationId xmlns:a16="http://schemas.microsoft.com/office/drawing/2014/main" id="{55BF7B41-6E62-E977-11F8-FDB94400A8AC}"/>
              </a:ext>
            </a:extLst>
          </p:cNvPr>
          <p:cNvSpPr txBox="1"/>
          <p:nvPr/>
        </p:nvSpPr>
        <p:spPr>
          <a:xfrm>
            <a:off x="344130" y="6072512"/>
            <a:ext cx="3647767" cy="954107"/>
          </a:xfrm>
          <a:prstGeom prst="rect">
            <a:avLst/>
          </a:prstGeom>
          <a:noFill/>
        </p:spPr>
        <p:txBody>
          <a:bodyPr wrap="square">
            <a:spAutoFit/>
          </a:bodyPr>
          <a:lstStyle/>
          <a:p>
            <a:r>
              <a:rPr lang="en-US" sz="1400" b="0" dirty="0">
                <a:effectLst/>
                <a:latin typeface="Cambria Math" panose="02040503050406030204" pitchFamily="18" charset="0"/>
                <a:ea typeface="Cambria Math" panose="02040503050406030204" pitchFamily="18" charset="0"/>
              </a:rPr>
              <a:t>ST depression levels fluctuate widely across different ages, with noticeable peaks around the ages of 40, 50, and 60</a:t>
            </a:r>
          </a:p>
          <a:p>
            <a:endParaRPr lang="en-US" sz="1400" b="0" dirty="0">
              <a:effectLst/>
              <a:latin typeface="Cambria Math" panose="02040503050406030204" pitchFamily="18" charset="0"/>
              <a:ea typeface="Cambria Math" panose="02040503050406030204" pitchFamily="18" charset="0"/>
            </a:endParaRPr>
          </a:p>
        </p:txBody>
      </p:sp>
      <p:sp>
        <p:nvSpPr>
          <p:cNvPr id="33" name="TextBox 32">
            <a:extLst>
              <a:ext uri="{FF2B5EF4-FFF2-40B4-BE49-F238E27FC236}">
                <a16:creationId xmlns:a16="http://schemas.microsoft.com/office/drawing/2014/main" id="{05DFFB55-099E-F168-C5E5-6C6EB13CD7D6}"/>
              </a:ext>
            </a:extLst>
          </p:cNvPr>
          <p:cNvSpPr txBox="1"/>
          <p:nvPr/>
        </p:nvSpPr>
        <p:spPr>
          <a:xfrm>
            <a:off x="4174000" y="6220078"/>
            <a:ext cx="3844000" cy="307777"/>
          </a:xfrm>
          <a:prstGeom prst="rect">
            <a:avLst/>
          </a:prstGeom>
          <a:noFill/>
        </p:spPr>
        <p:txBody>
          <a:bodyPr wrap="square">
            <a:spAutoFit/>
          </a:bodyPr>
          <a:lstStyle/>
          <a:p>
            <a:r>
              <a:rPr lang="en-US" sz="1400" b="0" dirty="0" err="1">
                <a:effectLst/>
                <a:latin typeface="Cambria Math" panose="02040503050406030204" pitchFamily="18" charset="0"/>
                <a:ea typeface="Cambria Math" panose="02040503050406030204" pitchFamily="18" charset="0"/>
              </a:rPr>
              <a:t>Cholestrol</a:t>
            </a:r>
            <a:r>
              <a:rPr lang="en-US" sz="1400" b="0" dirty="0">
                <a:effectLst/>
                <a:latin typeface="Cambria Math" panose="02040503050406030204" pitchFamily="18" charset="0"/>
                <a:ea typeface="Cambria Math" panose="02040503050406030204" pitchFamily="18" charset="0"/>
              </a:rPr>
              <a:t> level Increases from age of 40 to 70.</a:t>
            </a:r>
          </a:p>
        </p:txBody>
      </p:sp>
      <p:sp>
        <p:nvSpPr>
          <p:cNvPr id="35" name="TextBox 34">
            <a:extLst>
              <a:ext uri="{FF2B5EF4-FFF2-40B4-BE49-F238E27FC236}">
                <a16:creationId xmlns:a16="http://schemas.microsoft.com/office/drawing/2014/main" id="{2D995445-617A-0988-B9C9-C97D0AFAF808}"/>
              </a:ext>
            </a:extLst>
          </p:cNvPr>
          <p:cNvSpPr txBox="1"/>
          <p:nvPr/>
        </p:nvSpPr>
        <p:spPr>
          <a:xfrm>
            <a:off x="8416413" y="6220076"/>
            <a:ext cx="3647767" cy="307777"/>
          </a:xfrm>
          <a:prstGeom prst="rect">
            <a:avLst/>
          </a:prstGeom>
          <a:noFill/>
        </p:spPr>
        <p:txBody>
          <a:bodyPr wrap="square">
            <a:spAutoFit/>
          </a:bodyPr>
          <a:lstStyle/>
          <a:p>
            <a:r>
              <a:rPr lang="en-US" sz="1400" b="0" dirty="0">
                <a:effectLst/>
                <a:latin typeface="Cambria Math" panose="02040503050406030204" pitchFamily="18" charset="0"/>
                <a:ea typeface="Cambria Math" panose="02040503050406030204" pitchFamily="18" charset="0"/>
              </a:rPr>
              <a:t>Blood Pressure increases from age 50 to 70.</a:t>
            </a:r>
          </a:p>
        </p:txBody>
      </p:sp>
    </p:spTree>
    <p:extLst>
      <p:ext uri="{BB962C8B-B14F-4D97-AF65-F5344CB8AC3E}">
        <p14:creationId xmlns:p14="http://schemas.microsoft.com/office/powerpoint/2010/main" val="235119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1AEEE-2D11-FE29-82E9-3EB987BC94A8}"/>
              </a:ext>
            </a:extLst>
          </p:cNvPr>
          <p:cNvPicPr>
            <a:picLocks noChangeAspect="1"/>
          </p:cNvPicPr>
          <p:nvPr/>
        </p:nvPicPr>
        <p:blipFill>
          <a:blip r:embed="rId2"/>
          <a:stretch>
            <a:fillRect/>
          </a:stretch>
        </p:blipFill>
        <p:spPr>
          <a:xfrm>
            <a:off x="2745812" y="483471"/>
            <a:ext cx="6437518" cy="4029535"/>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CD797562-0153-2877-532D-ECDEF24A194D}"/>
              </a:ext>
            </a:extLst>
          </p:cNvPr>
          <p:cNvSpPr txBox="1"/>
          <p:nvPr/>
        </p:nvSpPr>
        <p:spPr>
          <a:xfrm>
            <a:off x="978309" y="4777233"/>
            <a:ext cx="10235381" cy="523220"/>
          </a:xfrm>
          <a:prstGeom prst="rect">
            <a:avLst/>
          </a:prstGeom>
          <a:noFill/>
        </p:spPr>
        <p:txBody>
          <a:bodyPr wrap="square">
            <a:spAutoFit/>
          </a:bodyPr>
          <a:lstStyle/>
          <a:p>
            <a:pPr algn="ctr"/>
            <a:r>
              <a:rPr lang="en-US" sz="1400" b="0" dirty="0">
                <a:effectLst/>
                <a:latin typeface="Cambria Math" panose="02040503050406030204" pitchFamily="18" charset="0"/>
                <a:ea typeface="Cambria Math" panose="02040503050406030204" pitchFamily="18" charset="0"/>
              </a:rPr>
              <a:t>Features such as cp (chest pain type), </a:t>
            </a:r>
            <a:r>
              <a:rPr lang="en-US" sz="1400" b="0" dirty="0" err="1">
                <a:effectLst/>
                <a:latin typeface="Cambria Math" panose="02040503050406030204" pitchFamily="18" charset="0"/>
                <a:ea typeface="Cambria Math" panose="02040503050406030204" pitchFamily="18" charset="0"/>
              </a:rPr>
              <a:t>thalach</a:t>
            </a:r>
            <a:r>
              <a:rPr lang="en-US" sz="1400" b="0" dirty="0">
                <a:effectLst/>
                <a:latin typeface="Cambria Math" panose="02040503050406030204" pitchFamily="18" charset="0"/>
                <a:ea typeface="Cambria Math" panose="02040503050406030204" pitchFamily="18" charset="0"/>
              </a:rPr>
              <a:t> (maximum heart rate), </a:t>
            </a:r>
            <a:r>
              <a:rPr lang="en-US" sz="1400" b="0" dirty="0" err="1">
                <a:effectLst/>
                <a:latin typeface="Cambria Math" panose="02040503050406030204" pitchFamily="18" charset="0"/>
                <a:ea typeface="Cambria Math" panose="02040503050406030204" pitchFamily="18" charset="0"/>
              </a:rPr>
              <a:t>exang</a:t>
            </a:r>
            <a:r>
              <a:rPr lang="en-US" sz="1400" b="0" dirty="0">
                <a:effectLst/>
                <a:latin typeface="Cambria Math" panose="02040503050406030204" pitchFamily="18" charset="0"/>
                <a:ea typeface="Cambria Math" panose="02040503050406030204" pitchFamily="18" charset="0"/>
              </a:rPr>
              <a:t> (exercise-induced angina), and </a:t>
            </a:r>
            <a:r>
              <a:rPr lang="en-US" sz="1400" b="0" dirty="0" err="1">
                <a:effectLst/>
                <a:latin typeface="Cambria Math" panose="02040503050406030204" pitchFamily="18" charset="0"/>
                <a:ea typeface="Cambria Math" panose="02040503050406030204" pitchFamily="18" charset="0"/>
              </a:rPr>
              <a:t>oldpeak</a:t>
            </a:r>
            <a:r>
              <a:rPr lang="en-US" sz="1400" b="0" dirty="0">
                <a:effectLst/>
                <a:latin typeface="Cambria Math" panose="02040503050406030204" pitchFamily="18" charset="0"/>
                <a:ea typeface="Cambria Math" panose="02040503050406030204" pitchFamily="18" charset="0"/>
              </a:rPr>
              <a:t> (ST depression) have the highest coefficients, indicating their strong influence on the prediction of heart disease.</a:t>
            </a:r>
          </a:p>
        </p:txBody>
      </p:sp>
    </p:spTree>
    <p:extLst>
      <p:ext uri="{BB962C8B-B14F-4D97-AF65-F5344CB8AC3E}">
        <p14:creationId xmlns:p14="http://schemas.microsoft.com/office/powerpoint/2010/main" val="201144686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217</TotalTime>
  <Words>1128</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Cambria Math</vt:lpstr>
      <vt:lpstr>Consolas</vt:lpstr>
      <vt:lpstr>Constantia</vt:lpstr>
      <vt:lpstr>Corbel</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Kamble</dc:creator>
  <cp:lastModifiedBy>Nikita Kamble</cp:lastModifiedBy>
  <cp:revision>21</cp:revision>
  <dcterms:created xsi:type="dcterms:W3CDTF">2024-08-19T11:48:50Z</dcterms:created>
  <dcterms:modified xsi:type="dcterms:W3CDTF">2024-08-25T12:21:08Z</dcterms:modified>
</cp:coreProperties>
</file>