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60" r:id="rId2"/>
    <p:sldId id="272" r:id="rId3"/>
    <p:sldId id="271" r:id="rId4"/>
    <p:sldId id="256" r:id="rId5"/>
    <p:sldId id="257" r:id="rId6"/>
    <p:sldId id="259" r:id="rId7"/>
    <p:sldId id="262" r:id="rId8"/>
    <p:sldId id="270" r:id="rId9"/>
    <p:sldId id="258" r:id="rId10"/>
    <p:sldId id="269" r:id="rId11"/>
    <p:sldId id="261" r:id="rId12"/>
    <p:sldId id="268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AB0814-E460-4BEB-8660-963EF53208BC}" v="28" dt="2021-01-16T14:12:23.5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89" d="100"/>
          <a:sy n="89" d="100"/>
        </p:scale>
        <p:origin x="648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575CDD-B8E8-4979-A92C-4C75DDE03B93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8CD874-A8F6-41E8-A689-E11C54C05875}">
      <dgm:prSet/>
      <dgm:spPr/>
      <dgm:t>
        <a:bodyPr/>
        <a:lstStyle/>
        <a:p>
          <a:r>
            <a:rPr lang="en-US"/>
            <a:t>Background Introduction</a:t>
          </a:r>
        </a:p>
      </dgm:t>
    </dgm:pt>
    <dgm:pt modelId="{628581D4-0230-4899-8D23-88D428871443}" type="parTrans" cxnId="{85D070AD-AF7D-4D5D-95C1-534CDB810885}">
      <dgm:prSet/>
      <dgm:spPr/>
      <dgm:t>
        <a:bodyPr/>
        <a:lstStyle/>
        <a:p>
          <a:endParaRPr lang="en-US"/>
        </a:p>
      </dgm:t>
    </dgm:pt>
    <dgm:pt modelId="{12BA6498-D3B9-49A3-94E5-81EF552756A1}" type="sibTrans" cxnId="{85D070AD-AF7D-4D5D-95C1-534CDB810885}">
      <dgm:prSet/>
      <dgm:spPr/>
      <dgm:t>
        <a:bodyPr/>
        <a:lstStyle/>
        <a:p>
          <a:endParaRPr lang="en-US"/>
        </a:p>
      </dgm:t>
    </dgm:pt>
    <dgm:pt modelId="{E4DB85A7-EC5D-4A75-8617-B3EF1DA4D780}">
      <dgm:prSet/>
      <dgm:spPr/>
      <dgm:t>
        <a:bodyPr/>
        <a:lstStyle/>
        <a:p>
          <a:r>
            <a:rPr lang="en-US"/>
            <a:t>Method illustration</a:t>
          </a:r>
        </a:p>
      </dgm:t>
    </dgm:pt>
    <dgm:pt modelId="{1AB399FC-A3D8-47C4-93A8-4974BCACEA9F}" type="parTrans" cxnId="{EF0202FE-5796-42AF-9F3D-16969375326E}">
      <dgm:prSet/>
      <dgm:spPr/>
      <dgm:t>
        <a:bodyPr/>
        <a:lstStyle/>
        <a:p>
          <a:endParaRPr lang="en-US"/>
        </a:p>
      </dgm:t>
    </dgm:pt>
    <dgm:pt modelId="{03A69A0A-C408-434C-BC38-8629CFDBDA23}" type="sibTrans" cxnId="{EF0202FE-5796-42AF-9F3D-16969375326E}">
      <dgm:prSet/>
      <dgm:spPr/>
      <dgm:t>
        <a:bodyPr/>
        <a:lstStyle/>
        <a:p>
          <a:endParaRPr lang="en-US"/>
        </a:p>
      </dgm:t>
    </dgm:pt>
    <dgm:pt modelId="{7DA4ABE8-9613-4E3D-A5A0-5ADDBA31BEE7}">
      <dgm:prSet/>
      <dgm:spPr/>
      <dgm:t>
        <a:bodyPr/>
        <a:lstStyle/>
        <a:p>
          <a:r>
            <a:rPr lang="en-US"/>
            <a:t>Conclusion</a:t>
          </a:r>
        </a:p>
      </dgm:t>
    </dgm:pt>
    <dgm:pt modelId="{7A36E546-8187-42C5-B0CB-23BC66B8211E}" type="parTrans" cxnId="{E457F606-74A4-4FDC-B4A3-7E98328D25CE}">
      <dgm:prSet/>
      <dgm:spPr/>
      <dgm:t>
        <a:bodyPr/>
        <a:lstStyle/>
        <a:p>
          <a:endParaRPr lang="en-US"/>
        </a:p>
      </dgm:t>
    </dgm:pt>
    <dgm:pt modelId="{B8CC4EA8-BA22-437A-BE2A-486AAFE72C2F}" type="sibTrans" cxnId="{E457F606-74A4-4FDC-B4A3-7E98328D25CE}">
      <dgm:prSet/>
      <dgm:spPr/>
      <dgm:t>
        <a:bodyPr/>
        <a:lstStyle/>
        <a:p>
          <a:endParaRPr lang="en-US"/>
        </a:p>
      </dgm:t>
    </dgm:pt>
    <dgm:pt modelId="{6B241668-D1FB-43A1-B658-626D40252E55}" type="pres">
      <dgm:prSet presAssocID="{B5575CDD-B8E8-4979-A92C-4C75DDE03B9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6C85403-F400-494C-97CA-ED193AB3FE3E}" type="pres">
      <dgm:prSet presAssocID="{4E8CD874-A8F6-41E8-A689-E11C54C05875}" presName="hierRoot1" presStyleCnt="0">
        <dgm:presLayoutVars>
          <dgm:hierBranch val="init"/>
        </dgm:presLayoutVars>
      </dgm:prSet>
      <dgm:spPr/>
    </dgm:pt>
    <dgm:pt modelId="{83D82CC5-85B7-47E0-9A27-F50FA424F070}" type="pres">
      <dgm:prSet presAssocID="{4E8CD874-A8F6-41E8-A689-E11C54C05875}" presName="rootComposite1" presStyleCnt="0"/>
      <dgm:spPr/>
    </dgm:pt>
    <dgm:pt modelId="{65DAD425-2D65-4FE5-AF0A-44B38B8CC82C}" type="pres">
      <dgm:prSet presAssocID="{4E8CD874-A8F6-41E8-A689-E11C54C05875}" presName="rootText1" presStyleLbl="node0" presStyleIdx="0" presStyleCnt="3">
        <dgm:presLayoutVars>
          <dgm:chPref val="3"/>
        </dgm:presLayoutVars>
      </dgm:prSet>
      <dgm:spPr/>
    </dgm:pt>
    <dgm:pt modelId="{BDDA2257-C037-4FBE-96CF-B63455FF743A}" type="pres">
      <dgm:prSet presAssocID="{4E8CD874-A8F6-41E8-A689-E11C54C05875}" presName="rootConnector1" presStyleLbl="node1" presStyleIdx="0" presStyleCnt="0"/>
      <dgm:spPr/>
    </dgm:pt>
    <dgm:pt modelId="{E4872558-F6F7-451C-8B61-1E80635BDC03}" type="pres">
      <dgm:prSet presAssocID="{4E8CD874-A8F6-41E8-A689-E11C54C05875}" presName="hierChild2" presStyleCnt="0"/>
      <dgm:spPr/>
    </dgm:pt>
    <dgm:pt modelId="{CC2C4D16-C037-46F8-B5F9-5B8D5AEE404E}" type="pres">
      <dgm:prSet presAssocID="{4E8CD874-A8F6-41E8-A689-E11C54C05875}" presName="hierChild3" presStyleCnt="0"/>
      <dgm:spPr/>
    </dgm:pt>
    <dgm:pt modelId="{B66ABFA4-49AA-492C-8C91-638D1024A8A6}" type="pres">
      <dgm:prSet presAssocID="{E4DB85A7-EC5D-4A75-8617-B3EF1DA4D780}" presName="hierRoot1" presStyleCnt="0">
        <dgm:presLayoutVars>
          <dgm:hierBranch val="init"/>
        </dgm:presLayoutVars>
      </dgm:prSet>
      <dgm:spPr/>
    </dgm:pt>
    <dgm:pt modelId="{7B053DA1-3E53-4E8C-A2D5-5336AB21EEE8}" type="pres">
      <dgm:prSet presAssocID="{E4DB85A7-EC5D-4A75-8617-B3EF1DA4D780}" presName="rootComposite1" presStyleCnt="0"/>
      <dgm:spPr/>
    </dgm:pt>
    <dgm:pt modelId="{0FCE2878-B182-4557-B7AD-796E39F42B94}" type="pres">
      <dgm:prSet presAssocID="{E4DB85A7-EC5D-4A75-8617-B3EF1DA4D780}" presName="rootText1" presStyleLbl="node0" presStyleIdx="1" presStyleCnt="3">
        <dgm:presLayoutVars>
          <dgm:chPref val="3"/>
        </dgm:presLayoutVars>
      </dgm:prSet>
      <dgm:spPr/>
    </dgm:pt>
    <dgm:pt modelId="{B244924B-F346-4DC2-B727-3E20DA46D9CD}" type="pres">
      <dgm:prSet presAssocID="{E4DB85A7-EC5D-4A75-8617-B3EF1DA4D780}" presName="rootConnector1" presStyleLbl="node1" presStyleIdx="0" presStyleCnt="0"/>
      <dgm:spPr/>
    </dgm:pt>
    <dgm:pt modelId="{89305206-7225-4E08-B6FC-F40353C4F7E2}" type="pres">
      <dgm:prSet presAssocID="{E4DB85A7-EC5D-4A75-8617-B3EF1DA4D780}" presName="hierChild2" presStyleCnt="0"/>
      <dgm:spPr/>
    </dgm:pt>
    <dgm:pt modelId="{C8CED007-232D-405F-B9BC-EA498849B30A}" type="pres">
      <dgm:prSet presAssocID="{E4DB85A7-EC5D-4A75-8617-B3EF1DA4D780}" presName="hierChild3" presStyleCnt="0"/>
      <dgm:spPr/>
    </dgm:pt>
    <dgm:pt modelId="{4522F3C5-0B65-4DB8-9F18-4B683181B578}" type="pres">
      <dgm:prSet presAssocID="{7DA4ABE8-9613-4E3D-A5A0-5ADDBA31BEE7}" presName="hierRoot1" presStyleCnt="0">
        <dgm:presLayoutVars>
          <dgm:hierBranch val="init"/>
        </dgm:presLayoutVars>
      </dgm:prSet>
      <dgm:spPr/>
    </dgm:pt>
    <dgm:pt modelId="{022276D6-2504-4F0E-BFF8-51777E4C3F2B}" type="pres">
      <dgm:prSet presAssocID="{7DA4ABE8-9613-4E3D-A5A0-5ADDBA31BEE7}" presName="rootComposite1" presStyleCnt="0"/>
      <dgm:spPr/>
    </dgm:pt>
    <dgm:pt modelId="{F844DDEA-7724-473E-9C9B-1A1092EB8CC1}" type="pres">
      <dgm:prSet presAssocID="{7DA4ABE8-9613-4E3D-A5A0-5ADDBA31BEE7}" presName="rootText1" presStyleLbl="node0" presStyleIdx="2" presStyleCnt="3">
        <dgm:presLayoutVars>
          <dgm:chPref val="3"/>
        </dgm:presLayoutVars>
      </dgm:prSet>
      <dgm:spPr/>
    </dgm:pt>
    <dgm:pt modelId="{46C6BAE2-5EE0-45EA-9E4B-AB7E44F67F6E}" type="pres">
      <dgm:prSet presAssocID="{7DA4ABE8-9613-4E3D-A5A0-5ADDBA31BEE7}" presName="rootConnector1" presStyleLbl="node1" presStyleIdx="0" presStyleCnt="0"/>
      <dgm:spPr/>
    </dgm:pt>
    <dgm:pt modelId="{B7995D68-02A4-4437-99EA-175FB6833BDC}" type="pres">
      <dgm:prSet presAssocID="{7DA4ABE8-9613-4E3D-A5A0-5ADDBA31BEE7}" presName="hierChild2" presStyleCnt="0"/>
      <dgm:spPr/>
    </dgm:pt>
    <dgm:pt modelId="{76B05EFA-9927-4B80-ABC9-12EF1DCB5B2E}" type="pres">
      <dgm:prSet presAssocID="{7DA4ABE8-9613-4E3D-A5A0-5ADDBA31BEE7}" presName="hierChild3" presStyleCnt="0"/>
      <dgm:spPr/>
    </dgm:pt>
  </dgm:ptLst>
  <dgm:cxnLst>
    <dgm:cxn modelId="{0F4C4901-5B3A-4CEF-9F41-C42CDA6B81C9}" type="presOf" srcId="{4E8CD874-A8F6-41E8-A689-E11C54C05875}" destId="{BDDA2257-C037-4FBE-96CF-B63455FF743A}" srcOrd="1" destOrd="0" presId="urn:microsoft.com/office/officeart/2009/3/layout/HorizontalOrganizationChart"/>
    <dgm:cxn modelId="{E457F606-74A4-4FDC-B4A3-7E98328D25CE}" srcId="{B5575CDD-B8E8-4979-A92C-4C75DDE03B93}" destId="{7DA4ABE8-9613-4E3D-A5A0-5ADDBA31BEE7}" srcOrd="2" destOrd="0" parTransId="{7A36E546-8187-42C5-B0CB-23BC66B8211E}" sibTransId="{B8CC4EA8-BA22-437A-BE2A-486AAFE72C2F}"/>
    <dgm:cxn modelId="{DC02A82F-438F-4CDD-97A8-5F8A87E1F434}" type="presOf" srcId="{E4DB85A7-EC5D-4A75-8617-B3EF1DA4D780}" destId="{0FCE2878-B182-4557-B7AD-796E39F42B94}" srcOrd="0" destOrd="0" presId="urn:microsoft.com/office/officeart/2009/3/layout/HorizontalOrganizationChart"/>
    <dgm:cxn modelId="{B7AC7838-041C-4908-ABF1-540EFC872C40}" type="presOf" srcId="{B5575CDD-B8E8-4979-A92C-4C75DDE03B93}" destId="{6B241668-D1FB-43A1-B658-626D40252E55}" srcOrd="0" destOrd="0" presId="urn:microsoft.com/office/officeart/2009/3/layout/HorizontalOrganizationChart"/>
    <dgm:cxn modelId="{EA74C13D-6C9C-4064-89D3-E27135B24AC2}" type="presOf" srcId="{7DA4ABE8-9613-4E3D-A5A0-5ADDBA31BEE7}" destId="{46C6BAE2-5EE0-45EA-9E4B-AB7E44F67F6E}" srcOrd="1" destOrd="0" presId="urn:microsoft.com/office/officeart/2009/3/layout/HorizontalOrganizationChart"/>
    <dgm:cxn modelId="{EEAED75B-4559-49FF-8A4F-9F5506F12306}" type="presOf" srcId="{7DA4ABE8-9613-4E3D-A5A0-5ADDBA31BEE7}" destId="{F844DDEA-7724-473E-9C9B-1A1092EB8CC1}" srcOrd="0" destOrd="0" presId="urn:microsoft.com/office/officeart/2009/3/layout/HorizontalOrganizationChart"/>
    <dgm:cxn modelId="{E53B8967-C69E-40D4-A3B4-B49036D2FD01}" type="presOf" srcId="{4E8CD874-A8F6-41E8-A689-E11C54C05875}" destId="{65DAD425-2D65-4FE5-AF0A-44B38B8CC82C}" srcOrd="0" destOrd="0" presId="urn:microsoft.com/office/officeart/2009/3/layout/HorizontalOrganizationChart"/>
    <dgm:cxn modelId="{1DF0FE70-661A-40A3-935A-FFFF1152CEDC}" type="presOf" srcId="{E4DB85A7-EC5D-4A75-8617-B3EF1DA4D780}" destId="{B244924B-F346-4DC2-B727-3E20DA46D9CD}" srcOrd="1" destOrd="0" presId="urn:microsoft.com/office/officeart/2009/3/layout/HorizontalOrganizationChart"/>
    <dgm:cxn modelId="{85D070AD-AF7D-4D5D-95C1-534CDB810885}" srcId="{B5575CDD-B8E8-4979-A92C-4C75DDE03B93}" destId="{4E8CD874-A8F6-41E8-A689-E11C54C05875}" srcOrd="0" destOrd="0" parTransId="{628581D4-0230-4899-8D23-88D428871443}" sibTransId="{12BA6498-D3B9-49A3-94E5-81EF552756A1}"/>
    <dgm:cxn modelId="{EF0202FE-5796-42AF-9F3D-16969375326E}" srcId="{B5575CDD-B8E8-4979-A92C-4C75DDE03B93}" destId="{E4DB85A7-EC5D-4A75-8617-B3EF1DA4D780}" srcOrd="1" destOrd="0" parTransId="{1AB399FC-A3D8-47C4-93A8-4974BCACEA9F}" sibTransId="{03A69A0A-C408-434C-BC38-8629CFDBDA23}"/>
    <dgm:cxn modelId="{00502E4F-29A5-4CC1-8FAB-6DCAEBB6DE1C}" type="presParOf" srcId="{6B241668-D1FB-43A1-B658-626D40252E55}" destId="{F6C85403-F400-494C-97CA-ED193AB3FE3E}" srcOrd="0" destOrd="0" presId="urn:microsoft.com/office/officeart/2009/3/layout/HorizontalOrganizationChart"/>
    <dgm:cxn modelId="{9C09F099-8214-42C5-926A-B79201F1489D}" type="presParOf" srcId="{F6C85403-F400-494C-97CA-ED193AB3FE3E}" destId="{83D82CC5-85B7-47E0-9A27-F50FA424F070}" srcOrd="0" destOrd="0" presId="urn:microsoft.com/office/officeart/2009/3/layout/HorizontalOrganizationChart"/>
    <dgm:cxn modelId="{0E89A0E2-9146-4B7C-8372-F5BEA8050A74}" type="presParOf" srcId="{83D82CC5-85B7-47E0-9A27-F50FA424F070}" destId="{65DAD425-2D65-4FE5-AF0A-44B38B8CC82C}" srcOrd="0" destOrd="0" presId="urn:microsoft.com/office/officeart/2009/3/layout/HorizontalOrganizationChart"/>
    <dgm:cxn modelId="{A0D5B930-6F45-49F3-A1B1-F6586F251C2B}" type="presParOf" srcId="{83D82CC5-85B7-47E0-9A27-F50FA424F070}" destId="{BDDA2257-C037-4FBE-96CF-B63455FF743A}" srcOrd="1" destOrd="0" presId="urn:microsoft.com/office/officeart/2009/3/layout/HorizontalOrganizationChart"/>
    <dgm:cxn modelId="{8830F329-AE35-4F84-BF03-4A7C3EDA39B5}" type="presParOf" srcId="{F6C85403-F400-494C-97CA-ED193AB3FE3E}" destId="{E4872558-F6F7-451C-8B61-1E80635BDC03}" srcOrd="1" destOrd="0" presId="urn:microsoft.com/office/officeart/2009/3/layout/HorizontalOrganizationChart"/>
    <dgm:cxn modelId="{0B4CBC73-043D-4B77-9625-F90471024430}" type="presParOf" srcId="{F6C85403-F400-494C-97CA-ED193AB3FE3E}" destId="{CC2C4D16-C037-46F8-B5F9-5B8D5AEE404E}" srcOrd="2" destOrd="0" presId="urn:microsoft.com/office/officeart/2009/3/layout/HorizontalOrganizationChart"/>
    <dgm:cxn modelId="{1E03DFE4-B8BB-4872-87F6-B0D61C20D33D}" type="presParOf" srcId="{6B241668-D1FB-43A1-B658-626D40252E55}" destId="{B66ABFA4-49AA-492C-8C91-638D1024A8A6}" srcOrd="1" destOrd="0" presId="urn:microsoft.com/office/officeart/2009/3/layout/HorizontalOrganizationChart"/>
    <dgm:cxn modelId="{97E7C003-E773-4423-9F56-FF6D9464077D}" type="presParOf" srcId="{B66ABFA4-49AA-492C-8C91-638D1024A8A6}" destId="{7B053DA1-3E53-4E8C-A2D5-5336AB21EEE8}" srcOrd="0" destOrd="0" presId="urn:microsoft.com/office/officeart/2009/3/layout/HorizontalOrganizationChart"/>
    <dgm:cxn modelId="{8888E369-9E7B-4FE5-88C9-203C453ED54F}" type="presParOf" srcId="{7B053DA1-3E53-4E8C-A2D5-5336AB21EEE8}" destId="{0FCE2878-B182-4557-B7AD-796E39F42B94}" srcOrd="0" destOrd="0" presId="urn:microsoft.com/office/officeart/2009/3/layout/HorizontalOrganizationChart"/>
    <dgm:cxn modelId="{6CE78117-602F-46F3-9EA0-89DC6C2A9E83}" type="presParOf" srcId="{7B053DA1-3E53-4E8C-A2D5-5336AB21EEE8}" destId="{B244924B-F346-4DC2-B727-3E20DA46D9CD}" srcOrd="1" destOrd="0" presId="urn:microsoft.com/office/officeart/2009/3/layout/HorizontalOrganizationChart"/>
    <dgm:cxn modelId="{ED23308C-87ED-4E90-8FA6-2C00BAC934A6}" type="presParOf" srcId="{B66ABFA4-49AA-492C-8C91-638D1024A8A6}" destId="{89305206-7225-4E08-B6FC-F40353C4F7E2}" srcOrd="1" destOrd="0" presId="urn:microsoft.com/office/officeart/2009/3/layout/HorizontalOrganizationChart"/>
    <dgm:cxn modelId="{7EBFF620-BC46-46E7-80A7-DEE5517675A7}" type="presParOf" srcId="{B66ABFA4-49AA-492C-8C91-638D1024A8A6}" destId="{C8CED007-232D-405F-B9BC-EA498849B30A}" srcOrd="2" destOrd="0" presId="urn:microsoft.com/office/officeart/2009/3/layout/HorizontalOrganizationChart"/>
    <dgm:cxn modelId="{CBE83B0A-8837-497E-85A0-102FDF402F8A}" type="presParOf" srcId="{6B241668-D1FB-43A1-B658-626D40252E55}" destId="{4522F3C5-0B65-4DB8-9F18-4B683181B578}" srcOrd="2" destOrd="0" presId="urn:microsoft.com/office/officeart/2009/3/layout/HorizontalOrganizationChart"/>
    <dgm:cxn modelId="{7988F7FD-2373-4E90-BCEC-8731F8569BEF}" type="presParOf" srcId="{4522F3C5-0B65-4DB8-9F18-4B683181B578}" destId="{022276D6-2504-4F0E-BFF8-51777E4C3F2B}" srcOrd="0" destOrd="0" presId="urn:microsoft.com/office/officeart/2009/3/layout/HorizontalOrganizationChart"/>
    <dgm:cxn modelId="{AE2E6E3D-B2F4-4102-9CB1-89EEEE083C13}" type="presParOf" srcId="{022276D6-2504-4F0E-BFF8-51777E4C3F2B}" destId="{F844DDEA-7724-473E-9C9B-1A1092EB8CC1}" srcOrd="0" destOrd="0" presId="urn:microsoft.com/office/officeart/2009/3/layout/HorizontalOrganizationChart"/>
    <dgm:cxn modelId="{F8E69D32-F941-497E-A877-01C337EADBB4}" type="presParOf" srcId="{022276D6-2504-4F0E-BFF8-51777E4C3F2B}" destId="{46C6BAE2-5EE0-45EA-9E4B-AB7E44F67F6E}" srcOrd="1" destOrd="0" presId="urn:microsoft.com/office/officeart/2009/3/layout/HorizontalOrganizationChart"/>
    <dgm:cxn modelId="{8A935178-890E-452E-8FA8-0024ED1B1482}" type="presParOf" srcId="{4522F3C5-0B65-4DB8-9F18-4B683181B578}" destId="{B7995D68-02A4-4437-99EA-175FB6833BDC}" srcOrd="1" destOrd="0" presId="urn:microsoft.com/office/officeart/2009/3/layout/HorizontalOrganizationChart"/>
    <dgm:cxn modelId="{97271ADB-97FE-44BF-8CCB-654D23CAB67C}" type="presParOf" srcId="{4522F3C5-0B65-4DB8-9F18-4B683181B578}" destId="{76B05EFA-9927-4B80-ABC9-12EF1DCB5B2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DAD425-2D65-4FE5-AF0A-44B38B8CC82C}">
      <dsp:nvSpPr>
        <dsp:cNvPr id="0" name=""/>
        <dsp:cNvSpPr/>
      </dsp:nvSpPr>
      <dsp:spPr>
        <a:xfrm>
          <a:off x="829301" y="3585"/>
          <a:ext cx="3728898" cy="1137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Background Introduction</a:t>
          </a:r>
        </a:p>
      </dsp:txBody>
      <dsp:txXfrm>
        <a:off x="829301" y="3585"/>
        <a:ext cx="3728898" cy="1137314"/>
      </dsp:txXfrm>
    </dsp:sp>
    <dsp:sp modelId="{0FCE2878-B182-4557-B7AD-796E39F42B94}">
      <dsp:nvSpPr>
        <dsp:cNvPr id="0" name=""/>
        <dsp:cNvSpPr/>
      </dsp:nvSpPr>
      <dsp:spPr>
        <a:xfrm>
          <a:off x="829301" y="1607011"/>
          <a:ext cx="3728898" cy="1137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Method illustration</a:t>
          </a:r>
        </a:p>
      </dsp:txBody>
      <dsp:txXfrm>
        <a:off x="829301" y="1607011"/>
        <a:ext cx="3728898" cy="1137314"/>
      </dsp:txXfrm>
    </dsp:sp>
    <dsp:sp modelId="{F844DDEA-7724-473E-9C9B-1A1092EB8CC1}">
      <dsp:nvSpPr>
        <dsp:cNvPr id="0" name=""/>
        <dsp:cNvSpPr/>
      </dsp:nvSpPr>
      <dsp:spPr>
        <a:xfrm>
          <a:off x="829301" y="3210438"/>
          <a:ext cx="3728898" cy="1137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Conclusion</a:t>
          </a:r>
        </a:p>
      </dsp:txBody>
      <dsp:txXfrm>
        <a:off x="829301" y="3210438"/>
        <a:ext cx="3728898" cy="1137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4159-425E-40B6-8421-0DFAEE31A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88B96-4011-446B-91B0-6EEE275E7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BE42-E992-4D05-A889-A181C2C43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3502E-1BBB-435B-9ED7-9BA69405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78324-CAF8-43CD-9FBD-C60733E9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79A8-14DF-479F-97D1-CED34C312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FB537-173E-481C-9855-EC5D499F2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D83F9-EB89-402B-92D4-E3BD2DC2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8BBE2-36EA-4EF0-8838-0A68929E9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7F7E4-DD6B-418E-82F0-604E515F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9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3522A0-22D4-443A-A66D-2FC26FC82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88378-7161-4B3E-A31A-5A9C0EA96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6FE45-166A-4A4B-B6A1-E01B3DD59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A1F02-149F-4585-9E25-695302EA7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3CCCC-2DFC-4D2E-9552-F766F4E7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8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B86B-83AB-47AA-83B5-4B3CB9482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9FC7C-D553-4F20-9BAA-CCC8F8059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1AC2A-487B-49C3-A3B8-42849898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03F53-F969-4C9E-8BDD-133426E8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CA579-7B12-4A88-9EEC-82252A21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0FBE-CF14-4BD5-82E7-0F694EBC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0A70F-9705-4206-ACA0-9B7186210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4631A-3866-4442-A6D4-16A9E691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CE0EC-3931-45DF-A62D-37CB5AC7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5447-6060-4B9C-B315-2F6C2C91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9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31A5-A181-4618-A6E5-719A63C3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C8DCA-A24C-4F8A-AB1F-8F7595248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A5B50-6CD7-497D-B62C-5B0318696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063CB-9E12-4668-8584-8F50F268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C5F10-C86F-41E5-A2A4-E300BD73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FAF34-F14E-472E-A4ED-305A4948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9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E669-0854-4A3B-BE34-39A218F90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DB70A-30F8-485D-AE21-F7E37E8BD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93EEE-FC75-4C1E-9D9A-5A4331F8F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D37317-F1DE-4399-BD5B-C8EB95237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51211D-441A-4B4B-A497-4317A8957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1EDA64-17A8-4344-AE47-E68A6F04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11D2BF-990B-4FC0-A68C-E9AD23BE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3A33F-6014-4E3E-AE83-F8B954910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1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F9B88-4A6A-4ED0-BFC0-107F1EBB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AEFF4-7769-411D-A316-CF6BCC53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8743E-E63A-404F-9521-6C56244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9B858-F3AA-4C9C-A774-13894EC3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8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6FB35-CFCD-4307-A4E9-81DC82446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088EF-4D53-4A3E-BA02-4E376A45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5BBDB-4BA0-4AC1-A4A6-A7A63623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BA99-B3ED-414E-9E50-8D099C44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37612-C66C-4E5B-A765-B1F734AF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2B470-A0BF-4D9F-8462-35E654972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1C796-A403-4F35-836B-864A6B266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CCBB6-BEC8-4A80-810F-8FD0DE2B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9CC64-5689-4BA1-9FDD-DC3E63AB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9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FAD0-0362-4F3D-84A6-EA5A2753A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817A3F-BD2A-465A-85B8-94E659E10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F3F13-C73F-4B2A-98DA-8C27CE69F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06CB2-C928-4C6F-9B56-10A24C01C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1355C-3A8E-460A-AD39-B78133E5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0CACF-32EB-4350-9380-089369DB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D3B327-5F5B-4CEE-9DB0-555231CAE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E3241-545B-4F8F-8AE3-6AEADAAC7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BEA3A-5C09-426A-966A-1A3F83131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8F12E-62C1-4454-B204-4D1795C17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DA5DB-1C1D-4D61-8A60-BB565EE52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4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08.5882" TargetMode="External"/><Relationship Id="rId7" Type="http://schemas.openxmlformats.org/officeDocument/2006/relationships/image" Target="../media/image16.jpeg"/><Relationship Id="rId2" Type="http://schemas.openxmlformats.org/officeDocument/2006/relationships/hyperlink" Target="https://arxiv.org/pdf/1607.01759v2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905.05583.pdf" TargetMode="External"/><Relationship Id="rId5" Type="http://schemas.openxmlformats.org/officeDocument/2006/relationships/hyperlink" Target="https://www.aaai.org/ocs/index.php/AAAI/AAAI15/paper/download/9745/9552" TargetMode="External"/><Relationship Id="rId4" Type="http://schemas.openxmlformats.org/officeDocument/2006/relationships/hyperlink" Target="https://www.cs.cmu.edu/~./hovy/papers/16HLT-hierarchical-attention-networks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EFD0E8E8-C530-4B2D-A01A-CCD47590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926F0-8E68-4428-BDBB-AB86EE0DB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1091821"/>
            <a:ext cx="3801581" cy="4674358"/>
          </a:xfrm>
        </p:spPr>
        <p:txBody>
          <a:bodyPr anchor="ctr">
            <a:normAutofit/>
          </a:bodyPr>
          <a:lstStyle/>
          <a:p>
            <a:r>
              <a:rPr lang="en-US" altLang="zh-CN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Document Classification Survey</a:t>
            </a:r>
            <a:endParaRPr lang="en-US" sz="5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53472F09-8E00-4E02-9034-0A382CF66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5915" y="727306"/>
            <a:ext cx="4639824" cy="4639824"/>
          </a:xfrm>
          <a:custGeom>
            <a:avLst/>
            <a:gdLst>
              <a:gd name="connsiteX0" fmla="*/ 2319912 w 4639824"/>
              <a:gd name="connsiteY0" fmla="*/ 0 h 4639824"/>
              <a:gd name="connsiteX1" fmla="*/ 4639824 w 4639824"/>
              <a:gd name="connsiteY1" fmla="*/ 2319912 h 4639824"/>
              <a:gd name="connsiteX2" fmla="*/ 2319912 w 4639824"/>
              <a:gd name="connsiteY2" fmla="*/ 4639824 h 4639824"/>
              <a:gd name="connsiteX3" fmla="*/ 0 w 4639824"/>
              <a:gd name="connsiteY3" fmla="*/ 2319912 h 4639824"/>
              <a:gd name="connsiteX4" fmla="*/ 2319912 w 4639824"/>
              <a:gd name="connsiteY4" fmla="*/ 0 h 4639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9824" h="4639824">
                <a:moveTo>
                  <a:pt x="2319912" y="0"/>
                </a:moveTo>
                <a:cubicBezTo>
                  <a:pt x="3601164" y="0"/>
                  <a:pt x="4639824" y="1038660"/>
                  <a:pt x="4639824" y="2319912"/>
                </a:cubicBezTo>
                <a:cubicBezTo>
                  <a:pt x="4639824" y="3601164"/>
                  <a:pt x="3601164" y="4639824"/>
                  <a:pt x="2319912" y="4639824"/>
                </a:cubicBezTo>
                <a:cubicBezTo>
                  <a:pt x="1038660" y="4639824"/>
                  <a:pt x="0" y="3601164"/>
                  <a:pt x="0" y="2319912"/>
                </a:cubicBezTo>
                <a:cubicBezTo>
                  <a:pt x="0" y="1038660"/>
                  <a:pt x="1038660" y="0"/>
                  <a:pt x="2319912" y="0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DA077B8-7326-4434-87ED-77DF3CF3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7227" y="1253852"/>
            <a:ext cx="457200" cy="457200"/>
          </a:xfrm>
          <a:prstGeom prst="ellipse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F79CDED1-AC9C-4A80-B334-1309DEAD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480791" y="0"/>
            <a:ext cx="2229415" cy="1711051"/>
          </a:xfrm>
          <a:custGeom>
            <a:avLst/>
            <a:gdLst>
              <a:gd name="connsiteX0" fmla="*/ 1731031 w 2229415"/>
              <a:gd name="connsiteY0" fmla="*/ 1711051 h 1711051"/>
              <a:gd name="connsiteX1" fmla="*/ 2229415 w 2229415"/>
              <a:gd name="connsiteY1" fmla="*/ 1711051 h 1711051"/>
              <a:gd name="connsiteX2" fmla="*/ 2220570 w 2229415"/>
              <a:gd name="connsiteY2" fmla="*/ 1665525 h 1711051"/>
              <a:gd name="connsiteX3" fmla="*/ 118985 w 2229415"/>
              <a:gd name="connsiteY3" fmla="*/ 3008 h 1711051"/>
              <a:gd name="connsiteX4" fmla="*/ 0 w 2229415"/>
              <a:gd name="connsiteY4" fmla="*/ 0 h 1711051"/>
              <a:gd name="connsiteX5" fmla="*/ 0 w 2229415"/>
              <a:gd name="connsiteY5" fmla="*/ 474250 h 1711051"/>
              <a:gd name="connsiteX6" fmla="*/ 187921 w 2229415"/>
              <a:gd name="connsiteY6" fmla="*/ 483739 h 1711051"/>
              <a:gd name="connsiteX7" fmla="*/ 1656728 w 2229415"/>
              <a:gd name="connsiteY7" fmla="*/ 1515386 h 1711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9415" h="1711051">
                <a:moveTo>
                  <a:pt x="1731031" y="1711051"/>
                </a:moveTo>
                <a:lnTo>
                  <a:pt x="2229415" y="1711051"/>
                </a:lnTo>
                <a:lnTo>
                  <a:pt x="2220570" y="1665525"/>
                </a:lnTo>
                <a:cubicBezTo>
                  <a:pt x="1951414" y="739745"/>
                  <a:pt x="1119014" y="53700"/>
                  <a:pt x="118985" y="3008"/>
                </a:cubicBezTo>
                <a:lnTo>
                  <a:pt x="0" y="0"/>
                </a:lnTo>
                <a:lnTo>
                  <a:pt x="0" y="474250"/>
                </a:lnTo>
                <a:lnTo>
                  <a:pt x="187921" y="483739"/>
                </a:lnTo>
                <a:cubicBezTo>
                  <a:pt x="836687" y="549625"/>
                  <a:pt x="1385706" y="952924"/>
                  <a:pt x="1656728" y="151538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D961BDC-5B67-481B-B628-6C15F4724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88704" y="3819513"/>
            <a:ext cx="731520" cy="731520"/>
          </a:xfrm>
          <a:prstGeom prst="ellipse">
            <a:avLst/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6CC263E-5CD3-42BB-99F8-3C062C4B5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0573" y="4944229"/>
            <a:ext cx="1645920" cy="1645920"/>
          </a:xfrm>
          <a:prstGeom prst="ellipse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35ADE6-928D-493A-85AF-CC2172EA0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793" y="1760562"/>
            <a:ext cx="3582537" cy="3336876"/>
          </a:xfrm>
        </p:spPr>
        <p:txBody>
          <a:bodyPr anchor="ctr"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Kai Niu</a:t>
            </a:r>
          </a:p>
          <a:p>
            <a:r>
              <a:rPr lang="en-US" dirty="0">
                <a:solidFill>
                  <a:srgbClr val="FFFFFF"/>
                </a:solidFill>
              </a:rPr>
              <a:t>20/12/2020</a:t>
            </a:r>
          </a:p>
        </p:txBody>
      </p:sp>
    </p:spTree>
    <p:extLst>
      <p:ext uri="{BB962C8B-B14F-4D97-AF65-F5344CB8AC3E}">
        <p14:creationId xmlns:p14="http://schemas.microsoft.com/office/powerpoint/2010/main" val="282502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A0CFF4F-6C55-4039-840F-B1053F8294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1954650"/>
              </p:ext>
            </p:extLst>
          </p:nvPr>
        </p:nvGraphicFramePr>
        <p:xfrm>
          <a:off x="642938" y="642938"/>
          <a:ext cx="10904534" cy="22240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8748">
                  <a:extLst>
                    <a:ext uri="{9D8B030D-6E8A-4147-A177-3AD203B41FA5}">
                      <a16:colId xmlns:a16="http://schemas.microsoft.com/office/drawing/2014/main" val="3679210625"/>
                    </a:ext>
                  </a:extLst>
                </a:gridCol>
                <a:gridCol w="1625868">
                  <a:extLst>
                    <a:ext uri="{9D8B030D-6E8A-4147-A177-3AD203B41FA5}">
                      <a16:colId xmlns:a16="http://schemas.microsoft.com/office/drawing/2014/main" val="2177385951"/>
                    </a:ext>
                  </a:extLst>
                </a:gridCol>
                <a:gridCol w="1549763">
                  <a:extLst>
                    <a:ext uri="{9D8B030D-6E8A-4147-A177-3AD203B41FA5}">
                      <a16:colId xmlns:a16="http://schemas.microsoft.com/office/drawing/2014/main" val="603480066"/>
                    </a:ext>
                  </a:extLst>
                </a:gridCol>
                <a:gridCol w="988486">
                  <a:extLst>
                    <a:ext uri="{9D8B030D-6E8A-4147-A177-3AD203B41FA5}">
                      <a16:colId xmlns:a16="http://schemas.microsoft.com/office/drawing/2014/main" val="4115236175"/>
                    </a:ext>
                  </a:extLst>
                </a:gridCol>
                <a:gridCol w="1625868">
                  <a:extLst>
                    <a:ext uri="{9D8B030D-6E8A-4147-A177-3AD203B41FA5}">
                      <a16:colId xmlns:a16="http://schemas.microsoft.com/office/drawing/2014/main" val="992408999"/>
                    </a:ext>
                  </a:extLst>
                </a:gridCol>
                <a:gridCol w="1711486">
                  <a:extLst>
                    <a:ext uri="{9D8B030D-6E8A-4147-A177-3AD203B41FA5}">
                      <a16:colId xmlns:a16="http://schemas.microsoft.com/office/drawing/2014/main" val="4207243895"/>
                    </a:ext>
                  </a:extLst>
                </a:gridCol>
                <a:gridCol w="1169236">
                  <a:extLst>
                    <a:ext uri="{9D8B030D-6E8A-4147-A177-3AD203B41FA5}">
                      <a16:colId xmlns:a16="http://schemas.microsoft.com/office/drawing/2014/main" val="4060069081"/>
                    </a:ext>
                  </a:extLst>
                </a:gridCol>
                <a:gridCol w="1055079">
                  <a:extLst>
                    <a:ext uri="{9D8B030D-6E8A-4147-A177-3AD203B41FA5}">
                      <a16:colId xmlns:a16="http://schemas.microsoft.com/office/drawing/2014/main" val="2240545226"/>
                    </a:ext>
                  </a:extLst>
                </a:gridCol>
              </a:tblGrid>
              <a:tr h="36600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Performance 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word_gru_hidden_dim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sent_gru_hidden_dim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dropout_rate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word_gru_num_layers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sent_gru_num_layers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word_att_dim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sent_att_dim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extLst>
                  <a:ext uri="{0D108BD9-81ED-4DB2-BD59-A6C34878D82A}">
                    <a16:rowId xmlns:a16="http://schemas.microsoft.com/office/drawing/2014/main" val="2164030830"/>
                  </a:ext>
                </a:extLst>
              </a:tr>
              <a:tr h="189692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0.812632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256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256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0.5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200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200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extLst>
                  <a:ext uri="{0D108BD9-81ED-4DB2-BD59-A6C34878D82A}">
                    <a16:rowId xmlns:a16="http://schemas.microsoft.com/office/drawing/2014/main" val="667728645"/>
                  </a:ext>
                </a:extLst>
              </a:tr>
              <a:tr h="189692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0.8084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512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512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0.5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200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200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extLst>
                  <a:ext uri="{0D108BD9-81ED-4DB2-BD59-A6C34878D82A}">
                    <a16:rowId xmlns:a16="http://schemas.microsoft.com/office/drawing/2014/main" val="52384443"/>
                  </a:ext>
                </a:extLst>
              </a:tr>
              <a:tr h="189692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0.8042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512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256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0.5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200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200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extLst>
                  <a:ext uri="{0D108BD9-81ED-4DB2-BD59-A6C34878D82A}">
                    <a16:rowId xmlns:a16="http://schemas.microsoft.com/office/drawing/2014/main" val="1871975402"/>
                  </a:ext>
                </a:extLst>
              </a:tr>
              <a:tr h="189692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0.8147</a:t>
                      </a:r>
                      <a:endParaRPr lang="en-US" sz="16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256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512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0.5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200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200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extLst>
                  <a:ext uri="{0D108BD9-81ED-4DB2-BD59-A6C34878D82A}">
                    <a16:rowId xmlns:a16="http://schemas.microsoft.com/office/drawing/2014/main" val="1530522047"/>
                  </a:ext>
                </a:extLst>
              </a:tr>
              <a:tr h="34054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extLst>
                  <a:ext uri="{0D108BD9-81ED-4DB2-BD59-A6C34878D82A}">
                    <a16:rowId xmlns:a16="http://schemas.microsoft.com/office/drawing/2014/main" val="679490115"/>
                  </a:ext>
                </a:extLst>
              </a:tr>
              <a:tr h="189692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0.806316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256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256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0.2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200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200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extLst>
                  <a:ext uri="{0D108BD9-81ED-4DB2-BD59-A6C34878D82A}">
                    <a16:rowId xmlns:a16="http://schemas.microsoft.com/office/drawing/2014/main" val="4137271790"/>
                  </a:ext>
                </a:extLst>
              </a:tr>
              <a:tr h="189692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0.797895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512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512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0.2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200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200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extLst>
                  <a:ext uri="{0D108BD9-81ED-4DB2-BD59-A6C34878D82A}">
                    <a16:rowId xmlns:a16="http://schemas.microsoft.com/office/drawing/2014/main" val="103445388"/>
                  </a:ext>
                </a:extLst>
              </a:tr>
              <a:tr h="189692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0.814737</a:t>
                      </a:r>
                      <a:endParaRPr lang="en-US" sz="16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512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256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0.2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200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200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extLst>
                  <a:ext uri="{0D108BD9-81ED-4DB2-BD59-A6C34878D82A}">
                    <a16:rowId xmlns:a16="http://schemas.microsoft.com/office/drawing/2014/main" val="3838638742"/>
                  </a:ext>
                </a:extLst>
              </a:tr>
              <a:tr h="189692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0.795789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256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512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0.2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200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200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9" marR="7499" marT="7499" marB="0" anchor="b"/>
                </a:tc>
                <a:extLst>
                  <a:ext uri="{0D108BD9-81ED-4DB2-BD59-A6C34878D82A}">
                    <a16:rowId xmlns:a16="http://schemas.microsoft.com/office/drawing/2014/main" val="269974017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DDAFEE-772B-4B90-8A2F-13D65FC430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344014"/>
              </p:ext>
            </p:extLst>
          </p:nvPr>
        </p:nvGraphicFramePr>
        <p:xfrm>
          <a:off x="642938" y="2943225"/>
          <a:ext cx="10904534" cy="32702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8548">
                  <a:extLst>
                    <a:ext uri="{9D8B030D-6E8A-4147-A177-3AD203B41FA5}">
                      <a16:colId xmlns:a16="http://schemas.microsoft.com/office/drawing/2014/main" val="2651450041"/>
                    </a:ext>
                  </a:extLst>
                </a:gridCol>
                <a:gridCol w="1626154">
                  <a:extLst>
                    <a:ext uri="{9D8B030D-6E8A-4147-A177-3AD203B41FA5}">
                      <a16:colId xmlns:a16="http://schemas.microsoft.com/office/drawing/2014/main" val="2875275955"/>
                    </a:ext>
                  </a:extLst>
                </a:gridCol>
                <a:gridCol w="1549966">
                  <a:extLst>
                    <a:ext uri="{9D8B030D-6E8A-4147-A177-3AD203B41FA5}">
                      <a16:colId xmlns:a16="http://schemas.microsoft.com/office/drawing/2014/main" val="1559907670"/>
                    </a:ext>
                  </a:extLst>
                </a:gridCol>
                <a:gridCol w="988078">
                  <a:extLst>
                    <a:ext uri="{9D8B030D-6E8A-4147-A177-3AD203B41FA5}">
                      <a16:colId xmlns:a16="http://schemas.microsoft.com/office/drawing/2014/main" val="848083531"/>
                    </a:ext>
                  </a:extLst>
                </a:gridCol>
                <a:gridCol w="1626154">
                  <a:extLst>
                    <a:ext uri="{9D8B030D-6E8A-4147-A177-3AD203B41FA5}">
                      <a16:colId xmlns:a16="http://schemas.microsoft.com/office/drawing/2014/main" val="3974090102"/>
                    </a:ext>
                  </a:extLst>
                </a:gridCol>
                <a:gridCol w="1711866">
                  <a:extLst>
                    <a:ext uri="{9D8B030D-6E8A-4147-A177-3AD203B41FA5}">
                      <a16:colId xmlns:a16="http://schemas.microsoft.com/office/drawing/2014/main" val="1206736047"/>
                    </a:ext>
                  </a:extLst>
                </a:gridCol>
                <a:gridCol w="1169025">
                  <a:extLst>
                    <a:ext uri="{9D8B030D-6E8A-4147-A177-3AD203B41FA5}">
                      <a16:colId xmlns:a16="http://schemas.microsoft.com/office/drawing/2014/main" val="898037383"/>
                    </a:ext>
                  </a:extLst>
                </a:gridCol>
                <a:gridCol w="1054743">
                  <a:extLst>
                    <a:ext uri="{9D8B030D-6E8A-4147-A177-3AD203B41FA5}">
                      <a16:colId xmlns:a16="http://schemas.microsoft.com/office/drawing/2014/main" val="576606388"/>
                    </a:ext>
                  </a:extLst>
                </a:gridCol>
              </a:tblGrid>
              <a:tr h="14403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Performance 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word_gru_hidden_dim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sent_gru_hidden_dim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dropout_rate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  <a:highlight>
                            <a:srgbClr val="FF0000"/>
                          </a:highlight>
                        </a:rPr>
                        <a:t>word_gru_num_layers</a:t>
                      </a:r>
                      <a:endParaRPr lang="en-US" sz="1300" b="0" i="0" u="none" strike="noStrike"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  <a:highlight>
                            <a:srgbClr val="FF0000"/>
                          </a:highlight>
                        </a:rPr>
                        <a:t>sent_gru_num_layers</a:t>
                      </a:r>
                      <a:endParaRPr lang="en-US" sz="1300" b="0" i="0" u="none" strike="noStrike"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word_att_dim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sent_att_dim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extLst>
                  <a:ext uri="{0D108BD9-81ED-4DB2-BD59-A6C34878D82A}">
                    <a16:rowId xmlns:a16="http://schemas.microsoft.com/office/drawing/2014/main" val="1572953728"/>
                  </a:ext>
                </a:extLst>
              </a:tr>
              <a:tr h="144036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0.812632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256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256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extLst>
                  <a:ext uri="{0D108BD9-81ED-4DB2-BD59-A6C34878D82A}">
                    <a16:rowId xmlns:a16="http://schemas.microsoft.com/office/drawing/2014/main" val="1869017716"/>
                  </a:ext>
                </a:extLst>
              </a:tr>
              <a:tr h="144036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  <a:highlight>
                            <a:srgbClr val="FFFF00"/>
                          </a:highlight>
                        </a:rPr>
                        <a:t>0.814737</a:t>
                      </a:r>
                      <a:endParaRPr lang="en-US" sz="13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256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256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extLst>
                  <a:ext uri="{0D108BD9-81ED-4DB2-BD59-A6C34878D82A}">
                    <a16:rowId xmlns:a16="http://schemas.microsoft.com/office/drawing/2014/main" val="1235851370"/>
                  </a:ext>
                </a:extLst>
              </a:tr>
              <a:tr h="144036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0.8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256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256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extLst>
                  <a:ext uri="{0D108BD9-81ED-4DB2-BD59-A6C34878D82A}">
                    <a16:rowId xmlns:a16="http://schemas.microsoft.com/office/drawing/2014/main" val="3307499237"/>
                  </a:ext>
                </a:extLst>
              </a:tr>
              <a:tr h="144036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0.810526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256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256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extLst>
                  <a:ext uri="{0D108BD9-81ED-4DB2-BD59-A6C34878D82A}">
                    <a16:rowId xmlns:a16="http://schemas.microsoft.com/office/drawing/2014/main" val="2231269393"/>
                  </a:ext>
                </a:extLst>
              </a:tr>
              <a:tr h="27387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extLst>
                  <a:ext uri="{0D108BD9-81ED-4DB2-BD59-A6C34878D82A}">
                    <a16:rowId xmlns:a16="http://schemas.microsoft.com/office/drawing/2014/main" val="4099411041"/>
                  </a:ext>
                </a:extLst>
              </a:tr>
              <a:tr h="144036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0.8147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256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512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extLst>
                  <a:ext uri="{0D108BD9-81ED-4DB2-BD59-A6C34878D82A}">
                    <a16:rowId xmlns:a16="http://schemas.microsoft.com/office/drawing/2014/main" val="2738250259"/>
                  </a:ext>
                </a:extLst>
              </a:tr>
              <a:tr h="144036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0.806316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256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512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extLst>
                  <a:ext uri="{0D108BD9-81ED-4DB2-BD59-A6C34878D82A}">
                    <a16:rowId xmlns:a16="http://schemas.microsoft.com/office/drawing/2014/main" val="1761209442"/>
                  </a:ext>
                </a:extLst>
              </a:tr>
              <a:tr h="144036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  <a:highlight>
                            <a:srgbClr val="FFFF00"/>
                          </a:highlight>
                        </a:rPr>
                        <a:t>0.825263</a:t>
                      </a:r>
                      <a:endParaRPr lang="en-US" sz="13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256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512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extLst>
                  <a:ext uri="{0D108BD9-81ED-4DB2-BD59-A6C34878D82A}">
                    <a16:rowId xmlns:a16="http://schemas.microsoft.com/office/drawing/2014/main" val="2501738217"/>
                  </a:ext>
                </a:extLst>
              </a:tr>
              <a:tr h="144036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0.810526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256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512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extLst>
                  <a:ext uri="{0D108BD9-81ED-4DB2-BD59-A6C34878D82A}">
                    <a16:rowId xmlns:a16="http://schemas.microsoft.com/office/drawing/2014/main" val="535557187"/>
                  </a:ext>
                </a:extLst>
              </a:tr>
              <a:tr h="27387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extLst>
                  <a:ext uri="{0D108BD9-81ED-4DB2-BD59-A6C34878D82A}">
                    <a16:rowId xmlns:a16="http://schemas.microsoft.com/office/drawing/2014/main" val="2871679522"/>
                  </a:ext>
                </a:extLst>
              </a:tr>
              <a:tr h="144036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0.8042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512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256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extLst>
                  <a:ext uri="{0D108BD9-81ED-4DB2-BD59-A6C34878D82A}">
                    <a16:rowId xmlns:a16="http://schemas.microsoft.com/office/drawing/2014/main" val="4039485443"/>
                  </a:ext>
                </a:extLst>
              </a:tr>
              <a:tr h="144036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0.8042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512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256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extLst>
                  <a:ext uri="{0D108BD9-81ED-4DB2-BD59-A6C34878D82A}">
                    <a16:rowId xmlns:a16="http://schemas.microsoft.com/office/drawing/2014/main" val="2545561800"/>
                  </a:ext>
                </a:extLst>
              </a:tr>
              <a:tr h="144036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0.8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512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256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extLst>
                  <a:ext uri="{0D108BD9-81ED-4DB2-BD59-A6C34878D82A}">
                    <a16:rowId xmlns:a16="http://schemas.microsoft.com/office/drawing/2014/main" val="2016119647"/>
                  </a:ext>
                </a:extLst>
              </a:tr>
              <a:tr h="144036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  <a:highlight>
                            <a:srgbClr val="FFFF00"/>
                          </a:highlight>
                        </a:rPr>
                        <a:t>0.8063</a:t>
                      </a:r>
                      <a:endParaRPr lang="en-US" sz="13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512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256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extLst>
                  <a:ext uri="{0D108BD9-81ED-4DB2-BD59-A6C34878D82A}">
                    <a16:rowId xmlns:a16="http://schemas.microsoft.com/office/drawing/2014/main" val="3690732545"/>
                  </a:ext>
                </a:extLst>
              </a:tr>
              <a:tr h="27387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extLst>
                  <a:ext uri="{0D108BD9-81ED-4DB2-BD59-A6C34878D82A}">
                    <a16:rowId xmlns:a16="http://schemas.microsoft.com/office/drawing/2014/main" val="1015372333"/>
                  </a:ext>
                </a:extLst>
              </a:tr>
              <a:tr h="144036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0.8084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512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512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extLst>
                  <a:ext uri="{0D108BD9-81ED-4DB2-BD59-A6C34878D82A}">
                    <a16:rowId xmlns:a16="http://schemas.microsoft.com/office/drawing/2014/main" val="845152700"/>
                  </a:ext>
                </a:extLst>
              </a:tr>
              <a:tr h="144036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0.8189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512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512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extLst>
                  <a:ext uri="{0D108BD9-81ED-4DB2-BD59-A6C34878D82A}">
                    <a16:rowId xmlns:a16="http://schemas.microsoft.com/office/drawing/2014/main" val="1586025252"/>
                  </a:ext>
                </a:extLst>
              </a:tr>
              <a:tr h="144036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0.802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512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512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extLst>
                  <a:ext uri="{0D108BD9-81ED-4DB2-BD59-A6C34878D82A}">
                    <a16:rowId xmlns:a16="http://schemas.microsoft.com/office/drawing/2014/main" val="1429194217"/>
                  </a:ext>
                </a:extLst>
              </a:tr>
              <a:tr h="144036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  <a:highlight>
                            <a:srgbClr val="FFFF00"/>
                          </a:highlight>
                        </a:rPr>
                        <a:t>0.812632</a:t>
                      </a:r>
                      <a:endParaRPr lang="en-US" sz="13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512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512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" marR="5245" marT="5245" marB="0" anchor="b"/>
                </a:tc>
                <a:extLst>
                  <a:ext uri="{0D108BD9-81ED-4DB2-BD59-A6C34878D82A}">
                    <a16:rowId xmlns:a16="http://schemas.microsoft.com/office/drawing/2014/main" val="1430040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95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1901-6AF5-4C4A-B05C-6BFDDF7F0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07" y="443279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BERT Document Classification</a:t>
            </a: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endParaRPr lang="en-US" dirty="0"/>
          </a:p>
        </p:txBody>
      </p:sp>
      <p:pic>
        <p:nvPicPr>
          <p:cNvPr id="5122" name="Picture 2" descr="BERT + Knowledge Graph Embeddings">
            <a:extLst>
              <a:ext uri="{FF2B5EF4-FFF2-40B4-BE49-F238E27FC236}">
                <a16:creationId xmlns:a16="http://schemas.microsoft.com/office/drawing/2014/main" id="{66AAA72D-EC26-4BD4-865C-47C5B0214D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17" y="2433423"/>
            <a:ext cx="516990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D15F39-2170-402A-B3F7-6651EF68F0AC}"/>
              </a:ext>
            </a:extLst>
          </p:cNvPr>
          <p:cNvSpPr/>
          <p:nvPr/>
        </p:nvSpPr>
        <p:spPr>
          <a:xfrm>
            <a:off x="1344246" y="1370410"/>
            <a:ext cx="2469661" cy="328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A1D8C3-FF21-4866-A6BF-55A9F6999DF2}"/>
              </a:ext>
            </a:extLst>
          </p:cNvPr>
          <p:cNvSpPr txBox="1"/>
          <p:nvPr/>
        </p:nvSpPr>
        <p:spPr>
          <a:xfrm>
            <a:off x="2041027" y="1321356"/>
            <a:ext cx="265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0F67E7-705E-499C-9A14-812A87E767C6}"/>
              </a:ext>
            </a:extLst>
          </p:cNvPr>
          <p:cNvSpPr/>
          <p:nvPr/>
        </p:nvSpPr>
        <p:spPr>
          <a:xfrm>
            <a:off x="1338857" y="2121279"/>
            <a:ext cx="2469661" cy="328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7A74D8-EEE7-4505-88BC-01873F130B71}"/>
              </a:ext>
            </a:extLst>
          </p:cNvPr>
          <p:cNvSpPr/>
          <p:nvPr/>
        </p:nvSpPr>
        <p:spPr>
          <a:xfrm>
            <a:off x="623142" y="2119564"/>
            <a:ext cx="711200" cy="3282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2B5C62-060F-4E04-B04E-D0EBF11F01EB}"/>
              </a:ext>
            </a:extLst>
          </p:cNvPr>
          <p:cNvSpPr txBox="1"/>
          <p:nvPr/>
        </p:nvSpPr>
        <p:spPr>
          <a:xfrm>
            <a:off x="2041027" y="2106191"/>
            <a:ext cx="265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217EFB-6820-4ECE-895D-E5C68FEBFCD5}"/>
              </a:ext>
            </a:extLst>
          </p:cNvPr>
          <p:cNvSpPr txBox="1"/>
          <p:nvPr/>
        </p:nvSpPr>
        <p:spPr>
          <a:xfrm>
            <a:off x="665517" y="2064091"/>
            <a:ext cx="265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[CLS]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7A32D88-569F-47AB-9228-943AB5377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63" y="1506022"/>
            <a:ext cx="4516761" cy="422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84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461AF-1CD8-489B-8C12-7E6474EC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Performance Comparison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BE726FD-21B4-4EE8-BF1D-BF14A0E0F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360999"/>
              </p:ext>
            </p:extLst>
          </p:nvPr>
        </p:nvGraphicFramePr>
        <p:xfrm>
          <a:off x="4777316" y="2962704"/>
          <a:ext cx="6780704" cy="930265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975437">
                  <a:extLst>
                    <a:ext uri="{9D8B030D-6E8A-4147-A177-3AD203B41FA5}">
                      <a16:colId xmlns:a16="http://schemas.microsoft.com/office/drawing/2014/main" val="4182948261"/>
                    </a:ext>
                  </a:extLst>
                </a:gridCol>
                <a:gridCol w="946293">
                  <a:extLst>
                    <a:ext uri="{9D8B030D-6E8A-4147-A177-3AD203B41FA5}">
                      <a16:colId xmlns:a16="http://schemas.microsoft.com/office/drawing/2014/main" val="1871437788"/>
                    </a:ext>
                  </a:extLst>
                </a:gridCol>
                <a:gridCol w="1363412">
                  <a:extLst>
                    <a:ext uri="{9D8B030D-6E8A-4147-A177-3AD203B41FA5}">
                      <a16:colId xmlns:a16="http://schemas.microsoft.com/office/drawing/2014/main" val="2749426855"/>
                    </a:ext>
                  </a:extLst>
                </a:gridCol>
                <a:gridCol w="791469">
                  <a:extLst>
                    <a:ext uri="{9D8B030D-6E8A-4147-A177-3AD203B41FA5}">
                      <a16:colId xmlns:a16="http://schemas.microsoft.com/office/drawing/2014/main" val="4005207732"/>
                    </a:ext>
                  </a:extLst>
                </a:gridCol>
                <a:gridCol w="1170336">
                  <a:extLst>
                    <a:ext uri="{9D8B030D-6E8A-4147-A177-3AD203B41FA5}">
                      <a16:colId xmlns:a16="http://schemas.microsoft.com/office/drawing/2014/main" val="2272070300"/>
                    </a:ext>
                  </a:extLst>
                </a:gridCol>
                <a:gridCol w="791469">
                  <a:extLst>
                    <a:ext uri="{9D8B030D-6E8A-4147-A177-3AD203B41FA5}">
                      <a16:colId xmlns:a16="http://schemas.microsoft.com/office/drawing/2014/main" val="3764850125"/>
                    </a:ext>
                  </a:extLst>
                </a:gridCol>
                <a:gridCol w="742288">
                  <a:extLst>
                    <a:ext uri="{9D8B030D-6E8A-4147-A177-3AD203B41FA5}">
                      <a16:colId xmlns:a16="http://schemas.microsoft.com/office/drawing/2014/main" val="2132735251"/>
                    </a:ext>
                  </a:extLst>
                </a:gridCol>
              </a:tblGrid>
              <a:tr h="500105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endParaRPr lang="en-US" sz="18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42" marR="58287" marT="20983" marB="15737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RCNN</a:t>
                      </a:r>
                      <a:endParaRPr lang="en-US" sz="18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42" marR="58287" marT="20983" marB="15737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cap="none" spc="0" err="1">
                          <a:solidFill>
                            <a:schemeClr val="tx1"/>
                          </a:solidFill>
                          <a:effectLst/>
                        </a:rPr>
                        <a:t>LSTM_Att</a:t>
                      </a:r>
                      <a:endParaRPr lang="en-US" sz="18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42" marR="58287" marT="20983" marB="15737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HAN</a:t>
                      </a:r>
                      <a:endParaRPr lang="en-US" sz="18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42" marR="58287" marT="20983" marB="15737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Fasttext</a:t>
                      </a:r>
                      <a:endParaRPr lang="en-US" sz="18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42" marR="58287" marT="20983" marB="15737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CNN</a:t>
                      </a:r>
                      <a:endParaRPr lang="en-US" sz="18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42" marR="58287" marT="20983" marB="15737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Bert</a:t>
                      </a:r>
                      <a:endParaRPr lang="en-US" sz="18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42" marR="58287" marT="20983" marB="15737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866470"/>
                  </a:ext>
                </a:extLst>
              </a:tr>
              <a:tr h="43016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42" marR="58287" marT="20983" marB="157375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0.8201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42" marR="58287" marT="20983" marB="1573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0.8168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42" marR="58287" marT="20983" marB="1573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0.8253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42" marR="58287" marT="20983" marB="1573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0.8126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42" marR="58287" marT="20983" marB="1573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0.7958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42" marR="58287" marT="20983" marB="1573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0.937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42" marR="58287" marT="20983" marB="1573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11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848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90D28-54D9-42E6-95E0-39E7A279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en-US" altLang="zh-CN"/>
              <a:t>Citation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0F414-420E-47DA-8E8F-F21A96222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-apple-system"/>
              </a:rPr>
              <a:t>Fasttext: </a:t>
            </a:r>
            <a:r>
              <a:rPr lang="en-US" sz="2200" b="0" i="0" u="none" strike="noStrike">
                <a:effectLst/>
                <a:latin typeface="-apple-system"/>
                <a:hlinkClick r:id="rId2" tooltip="https://arxiv.org/pdf/1607.01759v2.pdf"/>
              </a:rPr>
              <a:t>https://arxiv.org/pdf/1607.01759v2.pdf</a:t>
            </a:r>
            <a:endParaRPr lang="en-US" sz="2200" b="0" i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-apple-system"/>
              </a:rPr>
              <a:t>TextCNN: </a:t>
            </a:r>
            <a:r>
              <a:rPr lang="en-US" sz="2200" b="0" i="0" u="none" strike="noStrike">
                <a:effectLst/>
                <a:latin typeface="-apple-system"/>
                <a:hlinkClick r:id="rId3" tooltip="https://arxiv.org/abs/1408.5882"/>
              </a:rPr>
              <a:t>https://arxiv.org/abs/1408.5882</a:t>
            </a:r>
            <a:endParaRPr lang="en-US" sz="2200" b="0" i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-apple-system"/>
              </a:rPr>
              <a:t>HAN: </a:t>
            </a:r>
            <a:r>
              <a:rPr lang="en-US" sz="2200" b="0" i="0" u="none" strike="noStrike">
                <a:effectLst/>
                <a:latin typeface="-apple-system"/>
                <a:hlinkClick r:id="rId4" tooltip="https://www.cs.cmu.edu/~./hovy/papers/16HLT-hierarchical-attention-networks.pdf"/>
              </a:rPr>
              <a:t>https://www.cs.cmu.edu/~./hovy/papers/16HLT-hierarchical-attention-networks.pdf</a:t>
            </a:r>
            <a:endParaRPr lang="en-US" sz="2200" b="0" i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-apple-system"/>
              </a:rPr>
              <a:t>RCNN: </a:t>
            </a:r>
            <a:r>
              <a:rPr lang="en-US" sz="2200" b="0" i="0" u="none" strike="noStrike">
                <a:effectLst/>
                <a:latin typeface="-apple-system"/>
                <a:hlinkClick r:id="rId5" tooltip="https://www.aaai.org/ocs/index.php/AAAI/AAAI15/paper/download/9745/9552"/>
              </a:rPr>
              <a:t>https://www.aaai.org/ocs/index.php/AAAI/AAAI15/paper/download/9745/9552</a:t>
            </a:r>
            <a:endParaRPr lang="en-US" sz="2200" b="0" i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-apple-system"/>
              </a:rPr>
              <a:t>Bert: </a:t>
            </a:r>
            <a:r>
              <a:rPr lang="en-US" sz="2200" b="0" i="0" u="none" strike="noStrike">
                <a:effectLst/>
                <a:latin typeface="-apple-system"/>
                <a:hlinkClick r:id="rId6" tooltip="https://arxiv.org/pdf/1905.05583.pdf"/>
              </a:rPr>
              <a:t>https://arxiv.org/pdf/1905.05583.pdf</a:t>
            </a:r>
            <a:endParaRPr lang="en-US" sz="2200" b="0" i="0">
              <a:effectLst/>
              <a:latin typeface="-apple-system"/>
            </a:endParaRPr>
          </a:p>
          <a:p>
            <a:endParaRPr lang="en-US" sz="22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bstract background of dark book pages">
            <a:extLst>
              <a:ext uri="{FF2B5EF4-FFF2-40B4-BE49-F238E27FC236}">
                <a16:creationId xmlns:a16="http://schemas.microsoft.com/office/drawing/2014/main" id="{C93E3C18-40B0-4C7E-A97A-71F32985B33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177" r="10823"/>
          <a:stretch/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34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920B88-E9C9-429B-ACD7-001DA0377911}"/>
              </a:ext>
            </a:extLst>
          </p:cNvPr>
          <p:cNvSpPr/>
          <p:nvPr/>
        </p:nvSpPr>
        <p:spPr>
          <a:xfrm>
            <a:off x="5093520" y="2744662"/>
            <a:ext cx="6589707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6000" b="0" kern="1200" cap="none" spc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Thank You</a:t>
            </a:r>
            <a:endParaRPr lang="en-US" sz="6000" b="0" kern="1200" cap="none" spc="0">
              <a:ln w="0"/>
              <a:solidFill>
                <a:srgbClr val="FFFFFF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9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92108-4FC5-410F-8F90-D347826E7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/>
              <a:t>Outline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BCE5C6F-13B2-4477-8F99-CD4193146C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70" r="21199" b="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AB64C89C-73B3-4E9B-858E-50172C99D6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79698"/>
              </p:ext>
            </p:extLst>
          </p:nvPr>
        </p:nvGraphicFramePr>
        <p:xfrm>
          <a:off x="838200" y="1825625"/>
          <a:ext cx="538750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661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2" name="Rectangle 134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4735A-5997-4A1A-AE91-EDFF1AE9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en-US" altLang="zh-CN"/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048F3-A7A2-465C-BE8B-4B23910F5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2194" cy="4351338"/>
          </a:xfrm>
        </p:spPr>
        <p:txBody>
          <a:bodyPr>
            <a:normAutofit/>
          </a:bodyPr>
          <a:lstStyle/>
          <a:p>
            <a:r>
              <a:rPr lang="en-US" sz="2600" b="0" i="0">
                <a:effectLst/>
                <a:latin typeface="Open Sans"/>
              </a:rPr>
              <a:t>Document classification is the act of labeling documents into categories according to their content. </a:t>
            </a:r>
            <a:r>
              <a:rPr lang="en-US" altLang="zh-CN" sz="2600" b="0" i="0">
                <a:effectLst/>
                <a:latin typeface="Open Sans"/>
              </a:rPr>
              <a:t>It is one of the most important task in NLP area. </a:t>
            </a:r>
            <a:endParaRPr lang="en-US" altLang="zh-CN" sz="2600"/>
          </a:p>
          <a:p>
            <a:r>
              <a:rPr lang="en-US" altLang="zh-CN" sz="2600"/>
              <a:t>Dataset: </a:t>
            </a:r>
            <a:r>
              <a:rPr lang="en-US" sz="2600" b="0" i="0">
                <a:effectLst/>
                <a:latin typeface="Helvetica" panose="020B0604020202020204" pitchFamily="34" charset="0"/>
              </a:rPr>
              <a:t>The 20 newsgroups dataset comprises around 18000 newsgroups posts on 20 topics split in two subsets</a:t>
            </a:r>
            <a:endParaRPr lang="en-US" altLang="zh-CN" sz="2600"/>
          </a:p>
          <a:p>
            <a:r>
              <a:rPr lang="en-US" altLang="zh-CN" sz="2600"/>
              <a:t>Evaluation criteria: Precision.</a:t>
            </a:r>
            <a:endParaRPr lang="en-US" sz="2600"/>
          </a:p>
        </p:txBody>
      </p:sp>
      <p:sp>
        <p:nvSpPr>
          <p:cNvPr id="12293" name="Oval 136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A3C43582-0C62-4A62-9426-6EBA79A46D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31" r="-2" b="-2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12294" name="Arc 138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290" name="Picture 2" descr="FFNnet">
            <a:extLst>
              <a:ext uri="{FF2B5EF4-FFF2-40B4-BE49-F238E27FC236}">
                <a16:creationId xmlns:a16="http://schemas.microsoft.com/office/drawing/2014/main" id="{C6B2C61A-748D-4831-A4E4-49F4FF72D6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r="9526" b="4"/>
          <a:stretch/>
        </p:blipFill>
        <p:spPr bwMode="auto"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55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7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043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A863D2-07D0-46DC-9DBE-C54083DF7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77" y="363538"/>
            <a:ext cx="6218238" cy="4392613"/>
          </a:xfrm>
          <a:prstGeom prst="rect">
            <a:avLst/>
          </a:prstGeom>
        </p:spPr>
      </p:pic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948EF40D-A4EB-4457-9C0B-5B3B7E0D3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" b="-2"/>
          <a:stretch/>
        </p:blipFill>
        <p:spPr bwMode="auto">
          <a:xfrm>
            <a:off x="7225198" y="363538"/>
            <a:ext cx="4441825" cy="38632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53E47C-7F97-488C-A157-F11099299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32" y="532214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TextCNN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586C87C-91F1-4410-8DF2-4B1B118A3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5274" y="452198"/>
            <a:ext cx="2636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96A989-29A4-43BC-9F48-C51F4AB367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2385550"/>
              </p:ext>
            </p:extLst>
          </p:nvPr>
        </p:nvGraphicFramePr>
        <p:xfrm>
          <a:off x="8295724" y="4151161"/>
          <a:ext cx="2643520" cy="521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0188">
                  <a:extLst>
                    <a:ext uri="{9D8B030D-6E8A-4147-A177-3AD203B41FA5}">
                      <a16:colId xmlns:a16="http://schemas.microsoft.com/office/drawing/2014/main" val="1640599335"/>
                    </a:ext>
                  </a:extLst>
                </a:gridCol>
                <a:gridCol w="655757">
                  <a:extLst>
                    <a:ext uri="{9D8B030D-6E8A-4147-A177-3AD203B41FA5}">
                      <a16:colId xmlns:a16="http://schemas.microsoft.com/office/drawing/2014/main" val="1442645624"/>
                    </a:ext>
                  </a:extLst>
                </a:gridCol>
                <a:gridCol w="655757">
                  <a:extLst>
                    <a:ext uri="{9D8B030D-6E8A-4147-A177-3AD203B41FA5}">
                      <a16:colId xmlns:a16="http://schemas.microsoft.com/office/drawing/2014/main" val="732924065"/>
                    </a:ext>
                  </a:extLst>
                </a:gridCol>
                <a:gridCol w="491818">
                  <a:extLst>
                    <a:ext uri="{9D8B030D-6E8A-4147-A177-3AD203B41FA5}">
                      <a16:colId xmlns:a16="http://schemas.microsoft.com/office/drawing/2014/main" val="836052617"/>
                    </a:ext>
                  </a:extLst>
                </a:gridCol>
              </a:tblGrid>
              <a:tr h="26055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Filter_size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128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256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1902141139"/>
                  </a:ext>
                </a:extLst>
              </a:tr>
              <a:tr h="26055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0.7936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0.766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</a:rPr>
                        <a:t>0.796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341705817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B0B317-B610-4450-BC8F-5426D682E5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1699249"/>
              </p:ext>
            </p:extLst>
          </p:nvPr>
        </p:nvGraphicFramePr>
        <p:xfrm>
          <a:off x="8295724" y="4765767"/>
          <a:ext cx="2120901" cy="538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9609">
                  <a:extLst>
                    <a:ext uri="{9D8B030D-6E8A-4147-A177-3AD203B41FA5}">
                      <a16:colId xmlns:a16="http://schemas.microsoft.com/office/drawing/2014/main" val="1383511579"/>
                    </a:ext>
                  </a:extLst>
                </a:gridCol>
                <a:gridCol w="608689">
                  <a:extLst>
                    <a:ext uri="{9D8B030D-6E8A-4147-A177-3AD203B41FA5}">
                      <a16:colId xmlns:a16="http://schemas.microsoft.com/office/drawing/2014/main" val="1380027956"/>
                    </a:ext>
                  </a:extLst>
                </a:gridCol>
                <a:gridCol w="532603">
                  <a:extLst>
                    <a:ext uri="{9D8B030D-6E8A-4147-A177-3AD203B41FA5}">
                      <a16:colId xmlns:a16="http://schemas.microsoft.com/office/drawing/2014/main" val="1997262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Dropout_rate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018812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0.772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0.7936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87998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80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>
            <a:extLst>
              <a:ext uri="{FF2B5EF4-FFF2-40B4-BE49-F238E27FC236}">
                <a16:creationId xmlns:a16="http://schemas.microsoft.com/office/drawing/2014/main" id="{D6B40EE1-545B-44B1-AC7B-86667387D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89" y="4237629"/>
            <a:ext cx="11455022" cy="21118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D3C12-3693-463D-B923-92926F146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366736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</a:rPr>
              <a:t>Fasttext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1B8A7C-E209-4974-AD25-F457D686B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5" r="4" b="897"/>
          <a:stretch/>
        </p:blipFill>
        <p:spPr>
          <a:xfrm>
            <a:off x="417533" y="261870"/>
            <a:ext cx="5480805" cy="375739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9275007-1239-4213-BC31-0B3364CDBF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5" r="17851" b="3"/>
          <a:stretch/>
        </p:blipFill>
        <p:spPr bwMode="auto">
          <a:xfrm>
            <a:off x="6752753" y="261870"/>
            <a:ext cx="3876390" cy="265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F40850-E23D-4334-ADE0-7286746A27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8773769"/>
              </p:ext>
            </p:extLst>
          </p:nvPr>
        </p:nvGraphicFramePr>
        <p:xfrm>
          <a:off x="6811476" y="3442996"/>
          <a:ext cx="4536228" cy="576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7985">
                  <a:extLst>
                    <a:ext uri="{9D8B030D-6E8A-4147-A177-3AD203B41FA5}">
                      <a16:colId xmlns:a16="http://schemas.microsoft.com/office/drawing/2014/main" val="1584824127"/>
                    </a:ext>
                  </a:extLst>
                </a:gridCol>
                <a:gridCol w="1011563">
                  <a:extLst>
                    <a:ext uri="{9D8B030D-6E8A-4147-A177-3AD203B41FA5}">
                      <a16:colId xmlns:a16="http://schemas.microsoft.com/office/drawing/2014/main" val="2888730571"/>
                    </a:ext>
                  </a:extLst>
                </a:gridCol>
                <a:gridCol w="1011563">
                  <a:extLst>
                    <a:ext uri="{9D8B030D-6E8A-4147-A177-3AD203B41FA5}">
                      <a16:colId xmlns:a16="http://schemas.microsoft.com/office/drawing/2014/main" val="312801637"/>
                    </a:ext>
                  </a:extLst>
                </a:gridCol>
                <a:gridCol w="885117">
                  <a:extLst>
                    <a:ext uri="{9D8B030D-6E8A-4147-A177-3AD203B41FA5}">
                      <a16:colId xmlns:a16="http://schemas.microsoft.com/office/drawing/2014/main" val="3804835782"/>
                    </a:ext>
                  </a:extLst>
                </a:gridCol>
              </a:tblGrid>
              <a:tr h="28621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 err="1">
                          <a:effectLst/>
                        </a:rPr>
                        <a:t>Dropout_rate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2441131841"/>
                  </a:ext>
                </a:extLst>
              </a:tr>
              <a:tr h="290053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0.806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0.8105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</a:rPr>
                        <a:t>0.8126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1955158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56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0" name="Straight Connector 7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1" name="Rectangle 7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AE52B-F317-4B39-B0F9-7D87D1C43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b="1" i="0">
                <a:solidFill>
                  <a:srgbClr val="FFFFFF"/>
                </a:solidFill>
                <a:effectLst/>
              </a:rPr>
              <a:t>Recurrent Convolutional Neural Networks for Text Classification</a:t>
            </a:r>
            <a:endParaRPr lang="en-US" sz="3400" b="1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5F6E06-BAE2-4A1E-98D8-2E9C42B1B0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9" b="-2"/>
          <a:stretch/>
        </p:blipFill>
        <p:spPr>
          <a:xfrm>
            <a:off x="320040" y="621504"/>
            <a:ext cx="5455917" cy="337009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FF92D5D-4918-49ED-A246-DF23D80359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" r="1" b="1"/>
          <a:stretch/>
        </p:blipFill>
        <p:spPr bwMode="auto">
          <a:xfrm>
            <a:off x="6290208" y="171440"/>
            <a:ext cx="5455917" cy="213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3" name="Straight Connector 7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99488F-FC41-4B1F-9997-219700040B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8986254"/>
              </p:ext>
            </p:extLst>
          </p:nvPr>
        </p:nvGraphicFramePr>
        <p:xfrm>
          <a:off x="7274362" y="2588443"/>
          <a:ext cx="3263900" cy="1346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1144">
                  <a:extLst>
                    <a:ext uri="{9D8B030D-6E8A-4147-A177-3AD203B41FA5}">
                      <a16:colId xmlns:a16="http://schemas.microsoft.com/office/drawing/2014/main" val="1514939425"/>
                    </a:ext>
                  </a:extLst>
                </a:gridCol>
                <a:gridCol w="1191482">
                  <a:extLst>
                    <a:ext uri="{9D8B030D-6E8A-4147-A177-3AD203B41FA5}">
                      <a16:colId xmlns:a16="http://schemas.microsoft.com/office/drawing/2014/main" val="698217720"/>
                    </a:ext>
                  </a:extLst>
                </a:gridCol>
                <a:gridCol w="1131274">
                  <a:extLst>
                    <a:ext uri="{9D8B030D-6E8A-4147-A177-3AD203B41FA5}">
                      <a16:colId xmlns:a16="http://schemas.microsoft.com/office/drawing/2014/main" val="38456356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performance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100" u="none" strike="noStrike">
                          <a:effectLst/>
                        </a:rPr>
                        <a:t>lstm_hidden_size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100" u="none" strike="noStrike">
                          <a:effectLst/>
                        </a:rPr>
                        <a:t> lstm_num_layers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94652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0.802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256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809279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0.766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256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171371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0.7873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512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307093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0.7831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512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968653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419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8" name="Straight Connector 7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C518-0D78-442E-8A07-462576B3A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b="1">
                <a:solidFill>
                  <a:srgbClr val="FFFFFF"/>
                </a:solidFill>
              </a:rPr>
              <a:t>Attention-Based Bidirectional Long Short-Term Memory Networks for Relation Classification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6F716F-73D0-4B16-8FC3-5C9F8B097D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8896" y="307731"/>
            <a:ext cx="3038204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C90317-D9A2-4E59-9503-B8603C372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511" y="307731"/>
            <a:ext cx="4830981" cy="3997637"/>
          </a:xfrm>
          <a:prstGeom prst="rect">
            <a:avLst/>
          </a:prstGeom>
        </p:spPr>
      </p:pic>
      <p:cxnSp>
        <p:nvCxnSpPr>
          <p:cNvPr id="1030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78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08123A-C60F-4315-A416-C57CB10FB1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4498232"/>
              </p:ext>
            </p:extLst>
          </p:nvPr>
        </p:nvGraphicFramePr>
        <p:xfrm>
          <a:off x="3081963" y="265703"/>
          <a:ext cx="4635500" cy="1800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829">
                  <a:extLst>
                    <a:ext uri="{9D8B030D-6E8A-4147-A177-3AD203B41FA5}">
                      <a16:colId xmlns:a16="http://schemas.microsoft.com/office/drawing/2014/main" val="1276090063"/>
                    </a:ext>
                  </a:extLst>
                </a:gridCol>
                <a:gridCol w="1179484">
                  <a:extLst>
                    <a:ext uri="{9D8B030D-6E8A-4147-A177-3AD203B41FA5}">
                      <a16:colId xmlns:a16="http://schemas.microsoft.com/office/drawing/2014/main" val="746468362"/>
                    </a:ext>
                  </a:extLst>
                </a:gridCol>
                <a:gridCol w="1208020">
                  <a:extLst>
                    <a:ext uri="{9D8B030D-6E8A-4147-A177-3AD203B41FA5}">
                      <a16:colId xmlns:a16="http://schemas.microsoft.com/office/drawing/2014/main" val="261422848"/>
                    </a:ext>
                  </a:extLst>
                </a:gridCol>
                <a:gridCol w="1192167">
                  <a:extLst>
                    <a:ext uri="{9D8B030D-6E8A-4147-A177-3AD203B41FA5}">
                      <a16:colId xmlns:a16="http://schemas.microsoft.com/office/drawing/2014/main" val="266771125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Performance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Lstm_hidden_size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Lstm_num_layers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Attention_dim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38480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0.813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512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128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01107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512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128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72576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798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0.806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256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357476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0.768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256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79965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29953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</a:rPr>
                        <a:t>0.817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256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128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95396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0.747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256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</a:rPr>
                        <a:t>128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32192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77CEA4-E6D4-4360-9843-A5CC5E27AD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6428291"/>
              </p:ext>
            </p:extLst>
          </p:nvPr>
        </p:nvGraphicFramePr>
        <p:xfrm>
          <a:off x="3081963" y="2455229"/>
          <a:ext cx="4635500" cy="1800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829">
                  <a:extLst>
                    <a:ext uri="{9D8B030D-6E8A-4147-A177-3AD203B41FA5}">
                      <a16:colId xmlns:a16="http://schemas.microsoft.com/office/drawing/2014/main" val="1142182773"/>
                    </a:ext>
                  </a:extLst>
                </a:gridCol>
                <a:gridCol w="1179484">
                  <a:extLst>
                    <a:ext uri="{9D8B030D-6E8A-4147-A177-3AD203B41FA5}">
                      <a16:colId xmlns:a16="http://schemas.microsoft.com/office/drawing/2014/main" val="748549326"/>
                    </a:ext>
                  </a:extLst>
                </a:gridCol>
                <a:gridCol w="1208020">
                  <a:extLst>
                    <a:ext uri="{9D8B030D-6E8A-4147-A177-3AD203B41FA5}">
                      <a16:colId xmlns:a16="http://schemas.microsoft.com/office/drawing/2014/main" val="1183118380"/>
                    </a:ext>
                  </a:extLst>
                </a:gridCol>
                <a:gridCol w="1192167">
                  <a:extLst>
                    <a:ext uri="{9D8B030D-6E8A-4147-A177-3AD203B41FA5}">
                      <a16:colId xmlns:a16="http://schemas.microsoft.com/office/drawing/2014/main" val="121252075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Performance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Lstm_hidden_size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Lstm_num_layers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Attention_dim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089922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</a:rPr>
                        <a:t>0.787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512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71162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0.813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512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128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52508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973741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0.806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256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103972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0.817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256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128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486481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053869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0.768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256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80332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0.747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256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</a:rPr>
                        <a:t>128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986419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7C3A7B5-F83D-40E2-AF0F-71FB4246AD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5979385"/>
              </p:ext>
            </p:extLst>
          </p:nvPr>
        </p:nvGraphicFramePr>
        <p:xfrm>
          <a:off x="3081963" y="4625231"/>
          <a:ext cx="4635500" cy="1800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829">
                  <a:extLst>
                    <a:ext uri="{9D8B030D-6E8A-4147-A177-3AD203B41FA5}">
                      <a16:colId xmlns:a16="http://schemas.microsoft.com/office/drawing/2014/main" val="3786251769"/>
                    </a:ext>
                  </a:extLst>
                </a:gridCol>
                <a:gridCol w="1179484">
                  <a:extLst>
                    <a:ext uri="{9D8B030D-6E8A-4147-A177-3AD203B41FA5}">
                      <a16:colId xmlns:a16="http://schemas.microsoft.com/office/drawing/2014/main" val="278402030"/>
                    </a:ext>
                  </a:extLst>
                </a:gridCol>
                <a:gridCol w="1208020">
                  <a:extLst>
                    <a:ext uri="{9D8B030D-6E8A-4147-A177-3AD203B41FA5}">
                      <a16:colId xmlns:a16="http://schemas.microsoft.com/office/drawing/2014/main" val="4067717133"/>
                    </a:ext>
                  </a:extLst>
                </a:gridCol>
                <a:gridCol w="1192167">
                  <a:extLst>
                    <a:ext uri="{9D8B030D-6E8A-4147-A177-3AD203B41FA5}">
                      <a16:colId xmlns:a16="http://schemas.microsoft.com/office/drawing/2014/main" val="47279491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</a:rPr>
                        <a:t>Performance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Lstm_hidden_size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Lstm_num_layers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Attention_dim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49445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0.813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512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128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40446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0.817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256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128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477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636897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512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128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016706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0.747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256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128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57918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412992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0.787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512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93757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0.806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256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</a:rPr>
                        <a:t>64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1617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046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BBB1-AB2C-4DFE-A39D-FA88D64DB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64" y="4382541"/>
            <a:ext cx="5948646" cy="1524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The input is a three dimension Tensor.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[</a:t>
            </a:r>
            <a:r>
              <a:rPr lang="en-US" sz="1600" b="1" dirty="0"/>
              <a:t>Batch * </a:t>
            </a:r>
            <a:r>
              <a:rPr lang="en-US" sz="1600" b="1" dirty="0" err="1"/>
              <a:t>max_sentence_nums</a:t>
            </a:r>
            <a:r>
              <a:rPr lang="en-US" sz="1600" b="1" dirty="0"/>
              <a:t> * </a:t>
            </a:r>
            <a:r>
              <a:rPr lang="en-US" sz="1600" b="1" dirty="0" err="1"/>
              <a:t>max_word_nums</a:t>
            </a:r>
            <a:r>
              <a:rPr lang="en-US" sz="1600" b="1" dirty="0"/>
              <a:t>]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0101EA4-D771-46BD-9B1C-5757F28779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7" r="19579"/>
          <a:stretch/>
        </p:blipFill>
        <p:spPr bwMode="auto">
          <a:xfrm>
            <a:off x="6258553" y="1638300"/>
            <a:ext cx="4619629" cy="456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676082-1366-49F8-8FCC-7E0EA10C9355}"/>
              </a:ext>
            </a:extLst>
          </p:cNvPr>
          <p:cNvSpPr txBox="1"/>
          <p:nvPr/>
        </p:nvSpPr>
        <p:spPr>
          <a:xfrm>
            <a:off x="710303" y="951459"/>
            <a:ext cx="55482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0" dirty="0">
                <a:solidFill>
                  <a:srgbClr val="24292E"/>
                </a:solidFill>
                <a:effectLst/>
                <a:latin typeface="-apple-system"/>
              </a:rPr>
              <a:t>Hierarchical-Attention-Network</a:t>
            </a:r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F3A759-1465-47A6-9B8A-7BB521F90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45" y="2028677"/>
            <a:ext cx="5998165" cy="17811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4CC776-6D24-4B12-A02C-FB40F3AD801A}"/>
              </a:ext>
            </a:extLst>
          </p:cNvPr>
          <p:cNvSpPr/>
          <p:nvPr/>
        </p:nvSpPr>
        <p:spPr>
          <a:xfrm>
            <a:off x="1129004" y="2397967"/>
            <a:ext cx="3825551" cy="57849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27C7B-553F-464A-A3B1-A9E96DBC5431}"/>
              </a:ext>
            </a:extLst>
          </p:cNvPr>
          <p:cNvSpPr/>
          <p:nvPr/>
        </p:nvSpPr>
        <p:spPr>
          <a:xfrm>
            <a:off x="1210865" y="2596060"/>
            <a:ext cx="3661827" cy="18231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288A60-7114-4642-92B5-37D2E6D971C8}"/>
              </a:ext>
            </a:extLst>
          </p:cNvPr>
          <p:cNvCxnSpPr/>
          <p:nvPr/>
        </p:nvCxnSpPr>
        <p:spPr>
          <a:xfrm flipH="1">
            <a:off x="4872692" y="1638300"/>
            <a:ext cx="1610818" cy="75966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7097DE-5C72-4083-8923-EC14CFE84849}"/>
              </a:ext>
            </a:extLst>
          </p:cNvPr>
          <p:cNvSpPr txBox="1"/>
          <p:nvPr/>
        </p:nvSpPr>
        <p:spPr>
          <a:xfrm>
            <a:off x="6397360" y="1373001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Document</a:t>
            </a:r>
            <a:endParaRPr lang="en-US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E6A14E-D639-4B9A-8B6B-AF1C55D1DF1D}"/>
              </a:ext>
            </a:extLst>
          </p:cNvPr>
          <p:cNvCxnSpPr>
            <a:cxnSpLocks/>
          </p:cNvCxnSpPr>
          <p:nvPr/>
        </p:nvCxnSpPr>
        <p:spPr>
          <a:xfrm flipH="1">
            <a:off x="4898640" y="1350486"/>
            <a:ext cx="3377852" cy="138225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EA63F3B-9197-4B60-BD19-E647595DF5BF}"/>
              </a:ext>
            </a:extLst>
          </p:cNvPr>
          <p:cNvSpPr txBox="1"/>
          <p:nvPr/>
        </p:nvSpPr>
        <p:spPr>
          <a:xfrm>
            <a:off x="8276492" y="1069455"/>
            <a:ext cx="105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Sentence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01544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3644</TotalTime>
  <Words>687</Words>
  <Application>Microsoft Office PowerPoint</Application>
  <PresentationFormat>Widescreen</PresentationFormat>
  <Paragraphs>399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Open Sans</vt:lpstr>
      <vt:lpstr>Arial</vt:lpstr>
      <vt:lpstr>Calibri</vt:lpstr>
      <vt:lpstr>Calibri Light</vt:lpstr>
      <vt:lpstr>Helvetica</vt:lpstr>
      <vt:lpstr>Office Theme</vt:lpstr>
      <vt:lpstr>Document Classification Survey</vt:lpstr>
      <vt:lpstr>Outline</vt:lpstr>
      <vt:lpstr>Background</vt:lpstr>
      <vt:lpstr>TextCNN</vt:lpstr>
      <vt:lpstr>Fasttext</vt:lpstr>
      <vt:lpstr>Recurrent Convolutional Neural Networks for Text Classification</vt:lpstr>
      <vt:lpstr>Attention-Based Bidirectional Long Short-Term Memory Networks for Relation Classification</vt:lpstr>
      <vt:lpstr>PowerPoint Presentation</vt:lpstr>
      <vt:lpstr>The input is a three dimension Tensor.   [Batch * max_sentence_nums * max_word_nums]</vt:lpstr>
      <vt:lpstr>PowerPoint Presentation</vt:lpstr>
      <vt:lpstr>BERT Document Classification </vt:lpstr>
      <vt:lpstr>Performance Comparison</vt:lpstr>
      <vt:lpstr>Citation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Classification Survey</dc:title>
  <dc:creator>Niu Kai</dc:creator>
  <cp:lastModifiedBy>Kai Niu</cp:lastModifiedBy>
  <cp:revision>14</cp:revision>
  <dcterms:created xsi:type="dcterms:W3CDTF">2020-12-20T05:07:53Z</dcterms:created>
  <dcterms:modified xsi:type="dcterms:W3CDTF">2021-01-29T00:30:52Z</dcterms:modified>
</cp:coreProperties>
</file>