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  <p:sldMasterId id="2147483739" r:id="rId2"/>
  </p:sldMasterIdLst>
  <p:sldIdLst>
    <p:sldId id="256" r:id="rId3"/>
    <p:sldId id="263" r:id="rId4"/>
    <p:sldId id="264" r:id="rId5"/>
    <p:sldId id="257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50A1B9D-0604-9E43-B68F-AAF5BA4C8A3C}">
          <p14:sldIdLst>
            <p14:sldId id="256"/>
            <p14:sldId id="263"/>
            <p14:sldId id="264"/>
            <p14:sldId id="257"/>
            <p14:sldId id="258"/>
            <p14:sldId id="259"/>
            <p14:sldId id="260"/>
            <p14:sldId id="261"/>
            <p14:sldId id="265"/>
            <p14:sldId id="266"/>
            <p14:sldId id="267"/>
            <p14:sldId id="268"/>
            <p14:sldId id="269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03"/>
    <p:restoredTop sz="94727"/>
  </p:normalViewPr>
  <p:slideViewPr>
    <p:cSldViewPr snapToGrid="0" snapToObjects="1">
      <p:cViewPr varScale="1">
        <p:scale>
          <a:sx n="67" d="100"/>
          <a:sy n="67" d="100"/>
        </p:scale>
        <p:origin x="192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3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4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09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84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63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63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91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69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36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92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00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58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99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4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2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5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1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2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4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9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9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7" r:id="rId5"/>
    <p:sldLayoutId id="2147483728" r:id="rId6"/>
    <p:sldLayoutId id="2147483734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C006B-79D6-7344-8688-4390D67B0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/>
              <a:t>BIG DATA: Timeseries Stock Price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AE75D-AE4E-2C48-B8B4-30C1AE0B1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/>
              <a:t>By Nasra khalif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755FB-C50A-4C17-A34B-73196C28B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97" r="8977" b="-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16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6399-C6B1-1D4C-A4FE-A8C194FF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of part 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9E4D35-4D8C-9644-892F-3611C9392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00" y="2237581"/>
            <a:ext cx="87884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2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D536-8AE5-2E4F-9B18-B91A9135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Process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999748-0AC1-194E-AF34-8F3436FD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2C2A83-D6C1-C546-B04A-F7F3FC71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915556"/>
            <a:ext cx="9804400" cy="426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7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CC7F-5A63-A04F-A539-5E3B8B32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40395-BC12-5344-BA5D-E1D39C76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</a:t>
            </a:r>
            <a:r>
              <a:rPr lang="en-US" dirty="0" err="1"/>
              <a:t>auto_arima</a:t>
            </a:r>
            <a:r>
              <a:rPr lang="en-US" dirty="0"/>
              <a:t> function to find the best model with the lowest AIC</a:t>
            </a:r>
          </a:p>
          <a:p>
            <a:r>
              <a:rPr lang="en-US" dirty="0"/>
              <a:t>The best model was ARIMA (2,1,2)</a:t>
            </a:r>
          </a:p>
          <a:p>
            <a:r>
              <a:rPr lang="en-US" dirty="0"/>
              <a:t>The RMSE and MSE for 7-day prediction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4E1C9-D29E-714D-92B7-EB0DF0600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25" y="2108200"/>
            <a:ext cx="9654923" cy="26424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8E6221-29AB-A740-BFD1-D114A4A4CB4B}"/>
              </a:ext>
            </a:extLst>
          </p:cNvPr>
          <p:cNvSpPr/>
          <p:nvPr/>
        </p:nvSpPr>
        <p:spPr>
          <a:xfrm>
            <a:off x="5867400" y="3695700"/>
            <a:ext cx="628650" cy="304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FB291BD-4EED-8F41-BCDC-C2526BAE723C}"/>
              </a:ext>
            </a:extLst>
          </p:cNvPr>
          <p:cNvSpPr/>
          <p:nvPr/>
        </p:nvSpPr>
        <p:spPr>
          <a:xfrm>
            <a:off x="9696450" y="3695700"/>
            <a:ext cx="704850" cy="32606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C64847A-6A76-6343-A0E9-B8D3FF05CE17}"/>
              </a:ext>
            </a:extLst>
          </p:cNvPr>
          <p:cNvSpPr/>
          <p:nvPr/>
        </p:nvSpPr>
        <p:spPr>
          <a:xfrm>
            <a:off x="4724400" y="4000500"/>
            <a:ext cx="647700" cy="2667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2BB03BD-AD1F-054A-8B2A-923F6F2E7336}"/>
              </a:ext>
            </a:extLst>
          </p:cNvPr>
          <p:cNvSpPr/>
          <p:nvPr/>
        </p:nvSpPr>
        <p:spPr>
          <a:xfrm>
            <a:off x="8458200" y="4021766"/>
            <a:ext cx="628650" cy="2454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83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4CA5-F85B-4D4C-99CA-E52284B9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228193-D057-6D44-92F0-0F6C60C61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700" y="3005931"/>
            <a:ext cx="8096220" cy="20304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E2B28F-95ED-5A47-80A2-590FA6D74711}"/>
              </a:ext>
            </a:extLst>
          </p:cNvPr>
          <p:cNvSpPr/>
          <p:nvPr/>
        </p:nvSpPr>
        <p:spPr>
          <a:xfrm>
            <a:off x="4076700" y="4457700"/>
            <a:ext cx="647700" cy="28575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7F294A-C30F-AA40-A384-AA986BA040F6}"/>
              </a:ext>
            </a:extLst>
          </p:cNvPr>
          <p:cNvSpPr/>
          <p:nvPr/>
        </p:nvSpPr>
        <p:spPr>
          <a:xfrm>
            <a:off x="6419850" y="4457700"/>
            <a:ext cx="685800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70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74B8-A8A3-924B-BA36-036E6214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D714-7E7F-1E4B-8DB7-5F5B2F5A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improve the learning models by providing it with a bigger dataset</a:t>
            </a:r>
          </a:p>
          <a:p>
            <a:r>
              <a:rPr lang="en-US" dirty="0"/>
              <a:t>Expand the stock to not only Apple, but also other stocks or bitcoin</a:t>
            </a:r>
          </a:p>
          <a:p>
            <a:r>
              <a:rPr lang="en-US" dirty="0"/>
              <a:t>To deploy the model on real trading system </a:t>
            </a:r>
          </a:p>
        </p:txBody>
      </p:sp>
    </p:spTree>
    <p:extLst>
      <p:ext uri="{BB962C8B-B14F-4D97-AF65-F5344CB8AC3E}">
        <p14:creationId xmlns:p14="http://schemas.microsoft.com/office/powerpoint/2010/main" val="217969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7EEE-A19F-C347-BB6C-C37B74C8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DB454-74E7-9C44-8CDB-24A806716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stock price?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System overview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0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8724-85B1-BD46-956B-DB153493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stock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BCD6-D915-034A-A48F-0793EB894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stock price refers to the current price that a share of stock is trading in different markets</a:t>
            </a:r>
          </a:p>
          <a:p>
            <a:r>
              <a:rPr lang="en-US" dirty="0"/>
              <a:t>Financial time series forecasting has been addressed since 1980s.</a:t>
            </a:r>
          </a:p>
          <a:p>
            <a:r>
              <a:rPr lang="en-US" dirty="0"/>
              <a:t>The main objective is to beat financial markets and yield as much profits.</a:t>
            </a:r>
          </a:p>
          <a:p>
            <a:r>
              <a:rPr lang="en-US" dirty="0"/>
              <a:t>Financial time series forecasting is still regarded as the most challenging application due to the series being affected by many factors such as economical, political or psychological.</a:t>
            </a:r>
          </a:p>
          <a:p>
            <a:r>
              <a:rPr lang="en-US" dirty="0"/>
              <a:t>The stock time series data is usually described as inherently noisy, and chaotic.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1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A7FD-239C-AD48-89DD-6CF4E1B7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CDF3-D42E-FE47-AC0B-DC687E508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Can machine learning predict stock price?</a:t>
            </a:r>
          </a:p>
          <a:p>
            <a:pPr marL="457200" indent="-457200">
              <a:buAutoNum type="arabicPeriod"/>
            </a:pPr>
            <a:r>
              <a:rPr lang="en-US" dirty="0"/>
              <a:t>Do machine learning algorithms perform better than statistical models?</a:t>
            </a:r>
          </a:p>
          <a:p>
            <a:pPr marL="457200" indent="-457200">
              <a:buAutoNum type="arabicPeriod"/>
            </a:pPr>
            <a:r>
              <a:rPr lang="en-US" dirty="0"/>
              <a:t>How many days ahead can a model predict?</a:t>
            </a:r>
          </a:p>
          <a:p>
            <a:pPr marL="457200" indent="-457200">
              <a:buAutoNum type="arabicPeriod"/>
            </a:pPr>
            <a:r>
              <a:rPr lang="en-US" dirty="0"/>
              <a:t>Will sentiment improve the stock price prediction?</a:t>
            </a:r>
          </a:p>
        </p:txBody>
      </p:sp>
    </p:spTree>
    <p:extLst>
      <p:ext uri="{BB962C8B-B14F-4D97-AF65-F5344CB8AC3E}">
        <p14:creationId xmlns:p14="http://schemas.microsoft.com/office/powerpoint/2010/main" val="357865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38B8F9-FEF3-3F48-AD87-447F2D2D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System Overview</a:t>
            </a:r>
          </a:p>
        </p:txBody>
      </p:sp>
      <p:cxnSp>
        <p:nvCxnSpPr>
          <p:cNvPr id="45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Graphical user interface, diagram, application&#10;&#10;Description automatically generated with medium confidence">
            <a:extLst>
              <a:ext uri="{FF2B5EF4-FFF2-40B4-BE49-F238E27FC236}">
                <a16:creationId xmlns:a16="http://schemas.microsoft.com/office/drawing/2014/main" id="{B059AAC9-A18F-184F-8C02-968238E8D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755" y="1728129"/>
            <a:ext cx="7228091" cy="33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0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DB9E-4EAF-9146-B728-044B0FB6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083B3E-81FF-C44B-A3F8-53A0154F6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850" y="1841500"/>
            <a:ext cx="1930400" cy="193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4AA76C-E389-3849-92D3-8180BDC48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353" y="2139950"/>
            <a:ext cx="12954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99F8AE-F526-4447-AF92-3492963E1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4508499"/>
            <a:ext cx="1587500" cy="142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1C3FF2-25F4-594F-88A9-CF150B119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300" y="4140200"/>
            <a:ext cx="2476500" cy="143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322536-FE9B-374A-BD9B-8BE262DF1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8200" y="3403599"/>
            <a:ext cx="3987800" cy="2209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E025AA-64E8-A647-9C7F-8B5651282A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200" y="2119828"/>
            <a:ext cx="1689100" cy="482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93036E-8949-A649-9579-CF03C0011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2750" y="658257"/>
            <a:ext cx="39243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9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CC5F-8ABD-384C-AAE8-F20EB385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046F-6065-8242-B211-BE5A07C1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used in this research are two type:</a:t>
            </a:r>
          </a:p>
          <a:p>
            <a:r>
              <a:rPr lang="en-US" dirty="0"/>
              <a:t>Tweets &amp; stock price from Kaggle</a:t>
            </a:r>
          </a:p>
          <a:p>
            <a:r>
              <a:rPr lang="en-US" dirty="0" err="1"/>
              <a:t>Mysql</a:t>
            </a:r>
            <a:r>
              <a:rPr lang="en-US" dirty="0"/>
              <a:t> database used to stock price data</a:t>
            </a:r>
          </a:p>
        </p:txBody>
      </p:sp>
    </p:spTree>
    <p:extLst>
      <p:ext uri="{BB962C8B-B14F-4D97-AF65-F5344CB8AC3E}">
        <p14:creationId xmlns:p14="http://schemas.microsoft.com/office/powerpoint/2010/main" val="283228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C50456-B15B-5A46-BD43-3217FD80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/>
              <a:t>Data exploration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6E38CC-BDB6-5C42-A563-87841E69E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755" y="1023390"/>
            <a:ext cx="7228091" cy="48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6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9242-16C4-6647-92E1-7632F5FC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of part 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EA11A9-7FED-DD43-B30F-9A0B3844B300}"/>
              </a:ext>
            </a:extLst>
          </p:cNvPr>
          <p:cNvSpPr/>
          <p:nvPr/>
        </p:nvSpPr>
        <p:spPr>
          <a:xfrm>
            <a:off x="1828800" y="2457450"/>
            <a:ext cx="16383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price 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068D3B-D082-E44C-9EB2-922E3B766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700" y="2275681"/>
            <a:ext cx="96266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7136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268</Words>
  <Application>Microsoft Macintosh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Elephant</vt:lpstr>
      <vt:lpstr>Univers Condensed Light</vt:lpstr>
      <vt:lpstr>Walbaum Display Light</vt:lpstr>
      <vt:lpstr>AngleLinesVTI</vt:lpstr>
      <vt:lpstr>BrushVTI</vt:lpstr>
      <vt:lpstr>BIG DATA: Timeseries Stock Price Forecasting</vt:lpstr>
      <vt:lpstr>outline</vt:lpstr>
      <vt:lpstr>What is stock price</vt:lpstr>
      <vt:lpstr>mOTIVATION</vt:lpstr>
      <vt:lpstr>System Overview</vt:lpstr>
      <vt:lpstr>Technologies used</vt:lpstr>
      <vt:lpstr>Data Collection</vt:lpstr>
      <vt:lpstr>Data exploration</vt:lpstr>
      <vt:lpstr>DATA PREPROCESSING of part a</vt:lpstr>
      <vt:lpstr>Data pre-PROCESSING of part b</vt:lpstr>
      <vt:lpstr>Research Process</vt:lpstr>
      <vt:lpstr>Part A results</vt:lpstr>
      <vt:lpstr>PART B RESULTS</vt:lpstr>
      <vt:lpstr>Future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DATA: Timeseries Stock Price Forecasting</dc:title>
  <dc:creator>Nasra A Khalif</dc:creator>
  <cp:lastModifiedBy>Nasra A Khalif</cp:lastModifiedBy>
  <cp:revision>6</cp:revision>
  <dcterms:created xsi:type="dcterms:W3CDTF">2021-01-20T10:36:34Z</dcterms:created>
  <dcterms:modified xsi:type="dcterms:W3CDTF">2021-01-20T11:32:36Z</dcterms:modified>
</cp:coreProperties>
</file>