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58" r:id="rId4"/>
    <p:sldId id="278" r:id="rId5"/>
    <p:sldId id="275" r:id="rId6"/>
    <p:sldId id="259" r:id="rId7"/>
    <p:sldId id="276" r:id="rId8"/>
    <p:sldId id="261" r:id="rId9"/>
    <p:sldId id="274" r:id="rId10"/>
    <p:sldId id="272" r:id="rId11"/>
    <p:sldId id="263" r:id="rId12"/>
    <p:sldId id="265" r:id="rId13"/>
    <p:sldId id="266" r:id="rId14"/>
    <p:sldId id="268" r:id="rId15"/>
    <p:sldId id="267"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31FC2E-A0A1-43FF-AEE2-BCC23117FF76}"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405677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1FC2E-A0A1-43FF-AEE2-BCC23117FF76}"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86938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1FC2E-A0A1-43FF-AEE2-BCC23117FF76}"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135099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1FC2E-A0A1-43FF-AEE2-BCC23117FF76}"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309103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31FC2E-A0A1-43FF-AEE2-BCC23117FF76}"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7356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31FC2E-A0A1-43FF-AEE2-BCC23117FF76}"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297271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31FC2E-A0A1-43FF-AEE2-BCC23117FF76}" type="datetimeFigureOut">
              <a:rPr lang="en-IN" smtClean="0"/>
              <a:t>08-07-2020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36454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31FC2E-A0A1-43FF-AEE2-BCC23117FF76}" type="datetimeFigureOut">
              <a:rPr lang="en-IN" smtClean="0"/>
              <a:t>08-07-2020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386770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1FC2E-A0A1-43FF-AEE2-BCC23117FF76}" type="datetimeFigureOut">
              <a:rPr lang="en-IN" smtClean="0"/>
              <a:t>08-07-2020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9079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1FC2E-A0A1-43FF-AEE2-BCC23117FF76}"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145669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1FC2E-A0A1-43FF-AEE2-BCC23117FF76}"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3B2A5-76C7-4C03-9D62-7B50FF409779}" type="slidenum">
              <a:rPr lang="en-IN" smtClean="0"/>
              <a:t>‹#›</a:t>
            </a:fld>
            <a:endParaRPr lang="en-IN"/>
          </a:p>
        </p:txBody>
      </p:sp>
    </p:spTree>
    <p:extLst>
      <p:ext uri="{BB962C8B-B14F-4D97-AF65-F5344CB8AC3E}">
        <p14:creationId xmlns:p14="http://schemas.microsoft.com/office/powerpoint/2010/main" val="301466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1FC2E-A0A1-43FF-AEE2-BCC23117FF76}" type="datetimeFigureOut">
              <a:rPr lang="en-IN" smtClean="0"/>
              <a:t>08-07-2020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3B2A5-76C7-4C03-9D62-7B50FF409779}" type="slidenum">
              <a:rPr lang="en-IN" smtClean="0"/>
              <a:t>‹#›</a:t>
            </a:fld>
            <a:endParaRPr lang="en-IN"/>
          </a:p>
        </p:txBody>
      </p:sp>
    </p:spTree>
    <p:extLst>
      <p:ext uri="{BB962C8B-B14F-4D97-AF65-F5344CB8AC3E}">
        <p14:creationId xmlns:p14="http://schemas.microsoft.com/office/powerpoint/2010/main" val="360389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churn_column_wise.xlsx"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hyperlink" Target="final_result.docx" TargetMode="External"/><Relationship Id="rId5" Type="http://schemas.openxmlformats.org/officeDocument/2006/relationships/hyperlink" Target="decision_tree.docx" TargetMode="External"/><Relationship Id="rId4" Type="http://schemas.openxmlformats.org/officeDocument/2006/relationships/hyperlink" Target="graph_rep_of_churn.doc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researchgate.net/publication/311484488_Customer_Churn_Prediction_in_Telecommunication_Sector_using_Rough_Set_Approach" TargetMode="External"/><Relationship Id="rId3" Type="http://schemas.openxmlformats.org/officeDocument/2006/relationships/hyperlink" Target="http://www.ise.bgu.ac.il/faculty/liorr/hbchap1.pdf" TargetMode="External"/><Relationship Id="rId7" Type="http://schemas.openxmlformats.org/officeDocument/2006/relationships/hyperlink" Target="https://www.r-project.org/about.html"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hyperlink" Target="https://ieeexplore.ieee.org/stamp/stamp.jsp?arnumber=8706988" TargetMode="External"/><Relationship Id="rId5" Type="http://schemas.openxmlformats.org/officeDocument/2006/relationships/hyperlink" Target="https://pdfs.semanticscholar.org/b666/3d699e3f93a096209a2c29e9c6c85049c56a.pdf" TargetMode="External"/><Relationship Id="rId4" Type="http://schemas.openxmlformats.org/officeDocument/2006/relationships/hyperlink" Target="http://www2.cs.uregina.ca/~dbd/cs831/notes/kdd/1_kdd.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ayes'_theorem" TargetMode="External"/><Relationship Id="rId2" Type="http://schemas.openxmlformats.org/officeDocument/2006/relationships/hyperlink" Target="https://en.wikipedia.org/wiki/Probabilistic_classification" TargetMode="External"/><Relationship Id="rId1" Type="http://schemas.openxmlformats.org/officeDocument/2006/relationships/slideLayout" Target="../slideLayouts/slideLayout2.xml"/><Relationship Id="rId5" Type="http://schemas.openxmlformats.org/officeDocument/2006/relationships/hyperlink" Target="https://en.wikipedia.org/wiki/Bayesian_network" TargetMode="External"/><Relationship Id="rId4" Type="http://schemas.openxmlformats.org/officeDocument/2006/relationships/hyperlink" Target="https://en.wikipedia.org/wiki/Statistical_independen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PPT_SUPPORT_DATA.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PPT_SUPPORT_DATA.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961C45-41B8-4657-9DEF-3A5305E290A7}"/>
              </a:ext>
            </a:extLst>
          </p:cNvPr>
          <p:cNvSpPr/>
          <p:nvPr/>
        </p:nvSpPr>
        <p:spPr>
          <a:xfrm>
            <a:off x="0" y="856903"/>
            <a:ext cx="9144000" cy="512747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latin typeface="Bahnschrift" panose="020B0502040204020203" pitchFamily="34" charset="0"/>
              </a:rPr>
              <a:t> </a:t>
            </a:r>
          </a:p>
          <a:p>
            <a:pPr algn="ctr"/>
            <a:r>
              <a:rPr lang="en-US" sz="2400" dirty="0">
                <a:solidFill>
                  <a:schemeClr val="tx1"/>
                </a:solidFill>
                <a:latin typeface="Bahnschrift" panose="020B0502040204020203" pitchFamily="34" charset="0"/>
              </a:rPr>
              <a:t>Knowledge Based Churn Prediction In Telecom Networks</a:t>
            </a:r>
          </a:p>
          <a:p>
            <a:pPr algn="ctr"/>
            <a:endParaRPr lang="en-US" sz="675" dirty="0">
              <a:solidFill>
                <a:schemeClr val="tx1"/>
              </a:solidFill>
              <a:latin typeface="Bahnschrift" panose="020B0502040204020203" pitchFamily="34" charset="0"/>
            </a:endParaRPr>
          </a:p>
          <a:p>
            <a:pPr algn="ctr"/>
            <a:r>
              <a:rPr lang="en-US" sz="1200" dirty="0">
                <a:solidFill>
                  <a:schemeClr val="tx1"/>
                </a:solidFill>
              </a:rPr>
              <a:t>Presented By</a:t>
            </a:r>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r>
              <a:rPr lang="en-US" sz="1350" dirty="0">
                <a:solidFill>
                  <a:schemeClr val="tx1"/>
                </a:solidFill>
              </a:rPr>
              <a:t>RCC INSTITUTE OF INFORMATION TECHNOLOGY</a:t>
            </a:r>
          </a:p>
          <a:p>
            <a:pPr algn="ctr"/>
            <a:endParaRPr lang="en-US" sz="1350" dirty="0"/>
          </a:p>
          <a:p>
            <a:pPr algn="ctr"/>
            <a:endParaRPr lang="en-US" sz="1350" dirty="0"/>
          </a:p>
        </p:txBody>
      </p:sp>
      <p:graphicFrame>
        <p:nvGraphicFramePr>
          <p:cNvPr id="5" name="Table 5">
            <a:extLst>
              <a:ext uri="{FF2B5EF4-FFF2-40B4-BE49-F238E27FC236}">
                <a16:creationId xmlns:a16="http://schemas.microsoft.com/office/drawing/2014/main" id="{325FD7D0-0613-4E2B-87B7-1D42746823E4}"/>
              </a:ext>
            </a:extLst>
          </p:cNvPr>
          <p:cNvGraphicFramePr>
            <a:graphicFrameLocks noGrp="1"/>
          </p:cNvGraphicFramePr>
          <p:nvPr>
            <p:extLst/>
          </p:nvPr>
        </p:nvGraphicFramePr>
        <p:xfrm>
          <a:off x="1346752" y="2022199"/>
          <a:ext cx="6450495" cy="1826730"/>
        </p:xfrm>
        <a:graphic>
          <a:graphicData uri="http://schemas.openxmlformats.org/drawingml/2006/table">
            <a:tbl>
              <a:tblPr firstRow="1" bandRow="1">
                <a:tableStyleId>{BC89EF96-8CEA-46FF-86C4-4CE0E7609802}</a:tableStyleId>
              </a:tblPr>
              <a:tblGrid>
                <a:gridCol w="2150165">
                  <a:extLst>
                    <a:ext uri="{9D8B030D-6E8A-4147-A177-3AD203B41FA5}">
                      <a16:colId xmlns:a16="http://schemas.microsoft.com/office/drawing/2014/main" val="1837214412"/>
                    </a:ext>
                  </a:extLst>
                </a:gridCol>
                <a:gridCol w="2150165">
                  <a:extLst>
                    <a:ext uri="{9D8B030D-6E8A-4147-A177-3AD203B41FA5}">
                      <a16:colId xmlns:a16="http://schemas.microsoft.com/office/drawing/2014/main" val="2888058156"/>
                    </a:ext>
                  </a:extLst>
                </a:gridCol>
                <a:gridCol w="2150165">
                  <a:extLst>
                    <a:ext uri="{9D8B030D-6E8A-4147-A177-3AD203B41FA5}">
                      <a16:colId xmlns:a16="http://schemas.microsoft.com/office/drawing/2014/main" val="1937536000"/>
                    </a:ext>
                  </a:extLst>
                </a:gridCol>
              </a:tblGrid>
              <a:tr h="365346">
                <a:tc>
                  <a:txBody>
                    <a:bodyPr/>
                    <a:lstStyle/>
                    <a:p>
                      <a:r>
                        <a:rPr lang="en-US" sz="1400" dirty="0"/>
                        <a:t>                   Name</a:t>
                      </a:r>
                    </a:p>
                  </a:txBody>
                  <a:tcPr marL="68580" marR="68580" marT="34290" marB="34290"/>
                </a:tc>
                <a:tc>
                  <a:txBody>
                    <a:bodyPr/>
                    <a:lstStyle/>
                    <a:p>
                      <a:r>
                        <a:rPr lang="en-US" sz="1400" dirty="0"/>
                        <a:t>        Class Roll Number</a:t>
                      </a:r>
                    </a:p>
                  </a:txBody>
                  <a:tcPr marL="68580" marR="68580" marT="34290" marB="34290"/>
                </a:tc>
                <a:tc>
                  <a:txBody>
                    <a:bodyPr/>
                    <a:lstStyle/>
                    <a:p>
                      <a:r>
                        <a:rPr lang="en-US" sz="1400" dirty="0"/>
                        <a:t>   University Roll Number</a:t>
                      </a:r>
                    </a:p>
                  </a:txBody>
                  <a:tcPr marL="68580" marR="68580" marT="34290" marB="34290"/>
                </a:tc>
                <a:extLst>
                  <a:ext uri="{0D108BD9-81ED-4DB2-BD59-A6C34878D82A}">
                    <a16:rowId xmlns:a16="http://schemas.microsoft.com/office/drawing/2014/main" val="2461179137"/>
                  </a:ext>
                </a:extLst>
              </a:tr>
              <a:tr h="365346">
                <a:tc>
                  <a:txBody>
                    <a:bodyPr/>
                    <a:lstStyle/>
                    <a:p>
                      <a:r>
                        <a:rPr lang="en-US" sz="1400" dirty="0"/>
                        <a:t>            Rashida Jahan</a:t>
                      </a:r>
                    </a:p>
                  </a:txBody>
                  <a:tcPr marL="68580" marR="68580" marT="34290" marB="34290"/>
                </a:tc>
                <a:tc>
                  <a:txBody>
                    <a:bodyPr/>
                    <a:lstStyle/>
                    <a:p>
                      <a:r>
                        <a:rPr lang="en-US" sz="1400" dirty="0"/>
                        <a:t>            CSE2016/006</a:t>
                      </a:r>
                    </a:p>
                  </a:txBody>
                  <a:tcPr marL="68580" marR="68580" marT="34290" marB="34290"/>
                </a:tc>
                <a:tc>
                  <a:txBody>
                    <a:bodyPr/>
                    <a:lstStyle/>
                    <a:p>
                      <a:r>
                        <a:rPr lang="en-US" sz="1400" dirty="0"/>
                        <a:t>            11700116058</a:t>
                      </a:r>
                    </a:p>
                  </a:txBody>
                  <a:tcPr marL="68580" marR="68580" marT="34290" marB="34290"/>
                </a:tc>
                <a:extLst>
                  <a:ext uri="{0D108BD9-81ED-4DB2-BD59-A6C34878D82A}">
                    <a16:rowId xmlns:a16="http://schemas.microsoft.com/office/drawing/2014/main" val="654812286"/>
                  </a:ext>
                </a:extLst>
              </a:tr>
              <a:tr h="365346">
                <a:tc>
                  <a:txBody>
                    <a:bodyPr/>
                    <a:lstStyle/>
                    <a:p>
                      <a:r>
                        <a:rPr lang="en-US" sz="1400" dirty="0"/>
                        <a:t>    Nitish Prasad </a:t>
                      </a:r>
                      <a:r>
                        <a:rPr lang="en-US" sz="1400" dirty="0" err="1"/>
                        <a:t>Khushwaha</a:t>
                      </a:r>
                      <a:endParaRPr lang="en-US" sz="1400" dirty="0"/>
                    </a:p>
                  </a:txBody>
                  <a:tcPr marL="68580" marR="68580" marT="34290" marB="34290"/>
                </a:tc>
                <a:tc>
                  <a:txBody>
                    <a:bodyPr/>
                    <a:lstStyle/>
                    <a:p>
                      <a:r>
                        <a:rPr lang="en-US" sz="1400" dirty="0"/>
                        <a:t>            CSE2016/013</a:t>
                      </a:r>
                    </a:p>
                  </a:txBody>
                  <a:tcPr marL="68580" marR="68580" marT="34290" marB="34290"/>
                </a:tc>
                <a:tc>
                  <a:txBody>
                    <a:bodyPr/>
                    <a:lstStyle/>
                    <a:p>
                      <a:r>
                        <a:rPr lang="en-US" sz="1400" dirty="0"/>
                        <a:t>            11700116067</a:t>
                      </a:r>
                    </a:p>
                  </a:txBody>
                  <a:tcPr marL="68580" marR="68580" marT="34290" marB="34290"/>
                </a:tc>
                <a:extLst>
                  <a:ext uri="{0D108BD9-81ED-4DB2-BD59-A6C34878D82A}">
                    <a16:rowId xmlns:a16="http://schemas.microsoft.com/office/drawing/2014/main" val="4028045991"/>
                  </a:ext>
                </a:extLst>
              </a:tr>
              <a:tr h="365346">
                <a:tc>
                  <a:txBody>
                    <a:bodyPr/>
                    <a:lstStyle/>
                    <a:p>
                      <a:r>
                        <a:rPr lang="en-US" sz="1400" dirty="0"/>
                        <a:t>           </a:t>
                      </a:r>
                      <a:r>
                        <a:rPr lang="en-US" sz="1400" dirty="0" err="1"/>
                        <a:t>Shailza</a:t>
                      </a:r>
                      <a:r>
                        <a:rPr lang="en-US" sz="1400" dirty="0"/>
                        <a:t> Kumari</a:t>
                      </a:r>
                    </a:p>
                  </a:txBody>
                  <a:tcPr marL="68580" marR="68580" marT="34290" marB="34290"/>
                </a:tc>
                <a:tc>
                  <a:txBody>
                    <a:bodyPr/>
                    <a:lstStyle/>
                    <a:p>
                      <a:r>
                        <a:rPr lang="en-US" sz="1400" dirty="0"/>
                        <a:t>            CSE2016/015</a:t>
                      </a:r>
                    </a:p>
                  </a:txBody>
                  <a:tcPr marL="68580" marR="68580" marT="34290" marB="34290"/>
                </a:tc>
                <a:tc>
                  <a:txBody>
                    <a:bodyPr/>
                    <a:lstStyle/>
                    <a:p>
                      <a:r>
                        <a:rPr lang="en-US" sz="1400" dirty="0"/>
                        <a:t>            11700116047</a:t>
                      </a:r>
                    </a:p>
                  </a:txBody>
                  <a:tcPr marL="68580" marR="68580" marT="34290" marB="34290"/>
                </a:tc>
                <a:extLst>
                  <a:ext uri="{0D108BD9-81ED-4DB2-BD59-A6C34878D82A}">
                    <a16:rowId xmlns:a16="http://schemas.microsoft.com/office/drawing/2014/main" val="1687484140"/>
                  </a:ext>
                </a:extLst>
              </a:tr>
              <a:tr h="365346">
                <a:tc>
                  <a:txBody>
                    <a:bodyPr/>
                    <a:lstStyle/>
                    <a:p>
                      <a:r>
                        <a:rPr lang="en-US" sz="1400" dirty="0"/>
                        <a:t>           Anisha </a:t>
                      </a:r>
                      <a:r>
                        <a:rPr lang="en-US" sz="1400" dirty="0" err="1"/>
                        <a:t>Annu</a:t>
                      </a:r>
                      <a:endParaRPr lang="en-US" sz="1400" dirty="0"/>
                    </a:p>
                  </a:txBody>
                  <a:tcPr marL="68580" marR="68580" marT="34290" marB="34290"/>
                </a:tc>
                <a:tc>
                  <a:txBody>
                    <a:bodyPr/>
                    <a:lstStyle/>
                    <a:p>
                      <a:r>
                        <a:rPr lang="en-US" sz="1400" dirty="0"/>
                        <a:t>            CSE2016/043</a:t>
                      </a:r>
                    </a:p>
                  </a:txBody>
                  <a:tcPr marL="68580" marR="68580" marT="34290" marB="34290"/>
                </a:tc>
                <a:tc>
                  <a:txBody>
                    <a:bodyPr/>
                    <a:lstStyle/>
                    <a:p>
                      <a:r>
                        <a:rPr lang="en-US" sz="1400" dirty="0"/>
                        <a:t>            11700116102</a:t>
                      </a:r>
                    </a:p>
                  </a:txBody>
                  <a:tcPr marL="68580" marR="68580" marT="34290" marB="34290"/>
                </a:tc>
                <a:extLst>
                  <a:ext uri="{0D108BD9-81ED-4DB2-BD59-A6C34878D82A}">
                    <a16:rowId xmlns:a16="http://schemas.microsoft.com/office/drawing/2014/main" val="4287442015"/>
                  </a:ext>
                </a:extLst>
              </a:tr>
            </a:tbl>
          </a:graphicData>
        </a:graphic>
      </p:graphicFrame>
      <p:pic>
        <p:nvPicPr>
          <p:cNvPr id="1026" name="Picture 2" descr="Image result for rcciit logo">
            <a:extLst>
              <a:ext uri="{FF2B5EF4-FFF2-40B4-BE49-F238E27FC236}">
                <a16:creationId xmlns:a16="http://schemas.microsoft.com/office/drawing/2014/main" id="{6AFE5458-BFE3-4109-A246-B74181EC8E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9283" y="4025282"/>
            <a:ext cx="745434" cy="115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6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path path="circle">
              <a:fillToRect l="100000" t="100000"/>
            </a:path>
            <a:tileRect r="-100000" b="-100000"/>
          </a:gradFill>
        </p:spPr>
        <p:txBody>
          <a:bodyPr>
            <a:normAutofit fontScale="90000"/>
          </a:bodyPr>
          <a:lstStyle/>
          <a:p>
            <a:r>
              <a:rPr lang="en-IN" dirty="0" smtClean="0">
                <a:latin typeface="Bookman Old Style" pitchFamily="18" charset="0"/>
              </a:rPr>
              <a:t>OUR FEATURE TREE</a:t>
            </a:r>
            <a:endParaRPr lang="en-IN" dirty="0">
              <a:latin typeface="Bookman Old Style"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21094"/>
            <a:ext cx="8147247" cy="5005069"/>
          </a:xfrm>
        </p:spPr>
      </p:pic>
    </p:spTree>
    <p:extLst>
      <p:ext uri="{BB962C8B-B14F-4D97-AF65-F5344CB8AC3E}">
        <p14:creationId xmlns:p14="http://schemas.microsoft.com/office/powerpoint/2010/main" val="1319726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fontScale="90000"/>
          </a:bodyPr>
          <a:lstStyle/>
          <a:p>
            <a:r>
              <a:rPr lang="en-IN" dirty="0" smtClean="0">
                <a:solidFill>
                  <a:srgbClr val="FF0000"/>
                </a:solidFill>
                <a:latin typeface="Bookman Old Style" pitchFamily="18" charset="0"/>
              </a:rPr>
              <a:t>IMPLEMENTATION OF CLASSIFIER</a:t>
            </a:r>
            <a:endParaRPr lang="en-IN" dirty="0">
              <a:solidFill>
                <a:srgbClr val="FF0000"/>
              </a:solidFill>
              <a:latin typeface="Bookman Old Style" pitchFamily="18" charset="0"/>
            </a:endParaRPr>
          </a:p>
        </p:txBody>
      </p:sp>
      <p:sp>
        <p:nvSpPr>
          <p:cNvPr id="3" name="Content Placeholder 2"/>
          <p:cNvSpPr>
            <a:spLocks noGrp="1"/>
          </p:cNvSpPr>
          <p:nvPr>
            <p:ph idx="1"/>
          </p:nvPr>
        </p:nvSpPr>
        <p:spPr>
          <a:solidFill>
            <a:schemeClr val="bg2">
              <a:lumMod val="75000"/>
            </a:schemeClr>
          </a:solidFill>
        </p:spPr>
        <p:txBody>
          <a:bodyPr>
            <a:normAutofit/>
          </a:bodyPr>
          <a:lstStyle/>
          <a:p>
            <a:pPr marL="0" indent="0">
              <a:buNone/>
            </a:pPr>
            <a:r>
              <a:rPr lang="en-US" sz="1800" dirty="0" smtClean="0">
                <a:latin typeface="Bookman Old Style" panose="02050604050505020204" pitchFamily="18" charset="0"/>
              </a:rPr>
              <a:t>After making the decision tree we know the </a:t>
            </a:r>
            <a:r>
              <a:rPr lang="en-US" sz="1800" dirty="0" err="1" smtClean="0">
                <a:latin typeface="Bookman Old Style" panose="02050604050505020204" pitchFamily="18" charset="0"/>
              </a:rPr>
              <a:t>favourable</a:t>
            </a:r>
            <a:r>
              <a:rPr lang="en-US" sz="1800" dirty="0" smtClean="0">
                <a:latin typeface="Bookman Old Style" panose="02050604050505020204" pitchFamily="18" charset="0"/>
              </a:rPr>
              <a:t> attributes , </a:t>
            </a:r>
          </a:p>
          <a:p>
            <a:pPr marL="0" indent="0">
              <a:buNone/>
            </a:pPr>
            <a:r>
              <a:rPr lang="en-US" sz="1800" dirty="0" smtClean="0">
                <a:latin typeface="Bookman Old Style" panose="02050604050505020204" pitchFamily="18" charset="0"/>
              </a:rPr>
              <a:t>Now we will give some random positive constraints and use the </a:t>
            </a:r>
            <a:r>
              <a:rPr lang="en-US" sz="1800" dirty="0" err="1" smtClean="0">
                <a:latin typeface="Bookman Old Style" panose="02050604050505020204" pitchFamily="18" charset="0"/>
              </a:rPr>
              <a:t>favourable</a:t>
            </a:r>
            <a:r>
              <a:rPr lang="en-US" sz="1800" dirty="0" smtClean="0">
                <a:latin typeface="Bookman Old Style" panose="02050604050505020204" pitchFamily="18" charset="0"/>
              </a:rPr>
              <a:t> attributes of the customer and we will check the results.</a:t>
            </a:r>
          </a:p>
          <a:p>
            <a:pPr marL="0" indent="0">
              <a:buNone/>
            </a:pPr>
            <a:endParaRPr lang="en-US" sz="1800" dirty="0" smtClean="0">
              <a:latin typeface="Bookman Old Style" panose="02050604050505020204" pitchFamily="18" charset="0"/>
            </a:endParaRPr>
          </a:p>
          <a:p>
            <a:pPr marL="0" indent="0">
              <a:buNone/>
            </a:pPr>
            <a:r>
              <a:rPr lang="en-US" sz="1800" dirty="0" smtClean="0">
                <a:latin typeface="Bookman Old Style" panose="02050604050505020204" pitchFamily="18" charset="0"/>
              </a:rPr>
              <a:t>Here we ask the user to enter each attribute values as they want and then our classifier will calculate the probability of the churn rate.</a:t>
            </a:r>
            <a:endParaRPr lang="en-US" sz="1800" dirty="0">
              <a:latin typeface="Bookman Old Style" panose="02050604050505020204" pitchFamily="18" charset="0"/>
            </a:endParaRPr>
          </a:p>
          <a:p>
            <a:pPr marL="0" indent="0">
              <a:buNone/>
            </a:pPr>
            <a:endParaRPr lang="en-US" sz="1800" dirty="0" smtClean="0">
              <a:latin typeface="Bookman Old Style" panose="02050604050505020204" pitchFamily="18" charset="0"/>
            </a:endParaRPr>
          </a:p>
          <a:p>
            <a:pPr marL="0" indent="0">
              <a:buNone/>
            </a:pPr>
            <a:r>
              <a:rPr lang="en-US" sz="1800" dirty="0" smtClean="0">
                <a:latin typeface="Bookman Old Style" panose="02050604050505020204" pitchFamily="18" charset="0"/>
              </a:rPr>
              <a:t>Here we have use a=38, b=28,c=17,d=12,e=5;</a:t>
            </a:r>
          </a:p>
          <a:p>
            <a:pPr marL="0" indent="0">
              <a:buNone/>
            </a:pPr>
            <a:endParaRPr lang="en-IN" sz="1800" dirty="0">
              <a:latin typeface="Bookman Old Style" panose="02050604050505020204" pitchFamily="18" charset="0"/>
            </a:endParaRPr>
          </a:p>
        </p:txBody>
      </p:sp>
    </p:spTree>
    <p:extLst>
      <p:ext uri="{BB962C8B-B14F-4D97-AF65-F5344CB8AC3E}">
        <p14:creationId xmlns:p14="http://schemas.microsoft.com/office/powerpoint/2010/main" val="3392989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IN" dirty="0" smtClean="0"/>
              <a:t>RESULT ANALYSIS</a:t>
            </a:r>
            <a:endParaRPr lang="en-IN" dirty="0"/>
          </a:p>
        </p:txBody>
      </p:sp>
      <p:sp>
        <p:nvSpPr>
          <p:cNvPr id="3" name="Content Placeholder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2500" lnSpcReduction="20000"/>
          </a:bodyPr>
          <a:lstStyle/>
          <a:p>
            <a:r>
              <a:rPr lang="en-US" dirty="0" smtClean="0">
                <a:hlinkClick r:id="rId3" action="ppaction://hlinkfile"/>
              </a:rPr>
              <a:t>churn_column_wise.xlsx</a:t>
            </a:r>
            <a:endParaRPr lang="en-US" dirty="0" smtClean="0"/>
          </a:p>
          <a:p>
            <a:endParaRPr lang="en-US" dirty="0"/>
          </a:p>
          <a:p>
            <a:r>
              <a:rPr lang="en-US" dirty="0" smtClean="0">
                <a:hlinkClick r:id="rId4" action="ppaction://hlinkfile"/>
              </a:rPr>
              <a:t>graph_rep_of_churn.docx</a:t>
            </a:r>
            <a:endParaRPr lang="en-US" dirty="0" smtClean="0"/>
          </a:p>
          <a:p>
            <a:endParaRPr lang="en-US" dirty="0"/>
          </a:p>
          <a:p>
            <a:r>
              <a:rPr lang="en-US" dirty="0" smtClean="0"/>
              <a:t>Decision tree is shown in this file</a:t>
            </a:r>
          </a:p>
          <a:p>
            <a:r>
              <a:rPr lang="en-US" dirty="0" smtClean="0">
                <a:hlinkClick r:id="rId5" action="ppaction://hlinkfile"/>
              </a:rPr>
              <a:t>decision_tree.docx</a:t>
            </a:r>
            <a:endParaRPr lang="en-US" dirty="0"/>
          </a:p>
          <a:p>
            <a:endParaRPr lang="en-US" dirty="0" smtClean="0"/>
          </a:p>
          <a:p>
            <a:r>
              <a:rPr lang="en-US" dirty="0" smtClean="0"/>
              <a:t>Churn rate probability for various inputs</a:t>
            </a:r>
          </a:p>
          <a:p>
            <a:r>
              <a:rPr lang="en-US" dirty="0" smtClean="0">
                <a:hlinkClick r:id="rId6" action="ppaction://hlinkfile"/>
              </a:rPr>
              <a:t>final_result.docx</a:t>
            </a:r>
            <a:endParaRPr lang="en-US" dirty="0" smtClean="0"/>
          </a:p>
        </p:txBody>
      </p:sp>
    </p:spTree>
    <p:extLst>
      <p:ext uri="{BB962C8B-B14F-4D97-AF65-F5344CB8AC3E}">
        <p14:creationId xmlns:p14="http://schemas.microsoft.com/office/powerpoint/2010/main" val="3631927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attFill prst="pct5">
            <a:fgClr>
              <a:schemeClr val="tx1">
                <a:lumMod val="50000"/>
                <a:lumOff val="50000"/>
              </a:schemeClr>
            </a:fgClr>
            <a:bgClr>
              <a:schemeClr val="bg1"/>
            </a:bgClr>
          </a:pattFill>
        </p:spPr>
        <p:txBody>
          <a:bodyPr/>
          <a:lstStyle/>
          <a:p>
            <a:r>
              <a:rPr lang="en-IN" dirty="0" smtClean="0"/>
              <a:t>PERFORMANCE ANALYSIS</a:t>
            </a:r>
            <a:endParaRPr lang="en-IN" dirty="0"/>
          </a:p>
        </p:txBody>
      </p:sp>
      <p:sp>
        <p:nvSpPr>
          <p:cNvPr id="3" name="Content Placeholder 2"/>
          <p:cNvSpPr>
            <a:spLocks noGrp="1"/>
          </p:cNvSpPr>
          <p:nvPr>
            <p:ph idx="1"/>
          </p:nvPr>
        </p:nvSpPr>
        <p:spPr>
          <a:solidFill>
            <a:schemeClr val="accent6">
              <a:lumMod val="60000"/>
              <a:lumOff val="40000"/>
            </a:schemeClr>
          </a:solidFill>
        </p:spPr>
        <p:txBody>
          <a:bodyPr/>
          <a:lstStyle/>
          <a:p>
            <a:r>
              <a:rPr lang="en-US" dirty="0" smtClean="0"/>
              <a:t>Since we have used probability based classifier we are getting the result predicted using the formula we have designed using naïve based classifier.</a:t>
            </a:r>
          </a:p>
          <a:p>
            <a:r>
              <a:rPr lang="en-US" dirty="0" smtClean="0"/>
              <a:t>It is giving using correct probability of churn rate in many cases however it may fail in the </a:t>
            </a:r>
          </a:p>
          <a:p>
            <a:pPr marL="0" indent="0">
              <a:buNone/>
            </a:pPr>
            <a:r>
              <a:rPr lang="en-US" dirty="0" smtClean="0"/>
              <a:t>   some rare cases.</a:t>
            </a:r>
            <a:endParaRPr lang="en-IN" dirty="0"/>
          </a:p>
        </p:txBody>
      </p:sp>
    </p:spTree>
    <p:extLst>
      <p:ext uri="{BB962C8B-B14F-4D97-AF65-F5344CB8AC3E}">
        <p14:creationId xmlns:p14="http://schemas.microsoft.com/office/powerpoint/2010/main" val="1869267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3">
                  <a:lumMod val="0"/>
                  <a:lumOff val="100000"/>
                </a:schemeClr>
              </a:gs>
              <a:gs pos="30000">
                <a:schemeClr val="accent3">
                  <a:lumMod val="0"/>
                  <a:lumOff val="100000"/>
                </a:schemeClr>
              </a:gs>
              <a:gs pos="100000">
                <a:schemeClr val="accent3">
                  <a:lumMod val="100000"/>
                </a:schemeClr>
              </a:gs>
            </a:gsLst>
            <a:path path="circle">
              <a:fillToRect l="50000" t="-80000" r="50000" b="180000"/>
            </a:path>
            <a:tileRect/>
          </a:gradFill>
        </p:spPr>
        <p:txBody>
          <a:bodyPr/>
          <a:lstStyle/>
          <a:p>
            <a:r>
              <a:rPr lang="en-IN" dirty="0" smtClean="0"/>
              <a:t>CONCLUSION</a:t>
            </a:r>
            <a:endParaRPr lang="en-IN" dirty="0"/>
          </a:p>
        </p:txBody>
      </p:sp>
      <p:sp>
        <p:nvSpPr>
          <p:cNvPr id="3" name="Content Placeholder 2"/>
          <p:cNvSpPr>
            <a:spLocks noGrp="1"/>
          </p:cNvSpPr>
          <p:nvPr>
            <p:ph idx="1"/>
          </p:nvPr>
        </p:nvSpPr>
        <p:spPr>
          <a:solidFill>
            <a:schemeClr val="bg1">
              <a:lumMod val="85000"/>
            </a:schemeClr>
          </a:solidFill>
        </p:spPr>
        <p:txBody>
          <a:bodyPr/>
          <a:lstStyle/>
          <a:p>
            <a:r>
              <a:rPr lang="en-US" dirty="0" smtClean="0"/>
              <a:t>In this project we have used decision tree and naïve </a:t>
            </a:r>
            <a:r>
              <a:rPr lang="en-US" dirty="0" err="1" smtClean="0"/>
              <a:t>bayes</a:t>
            </a:r>
            <a:r>
              <a:rPr lang="en-US" dirty="0" smtClean="0"/>
              <a:t> classifier </a:t>
            </a:r>
            <a:r>
              <a:rPr lang="en-US" smtClean="0"/>
              <a:t>to predict </a:t>
            </a:r>
            <a:r>
              <a:rPr lang="en-US" dirty="0" smtClean="0"/>
              <a:t>the desired output </a:t>
            </a:r>
            <a:r>
              <a:rPr lang="en-US" dirty="0" err="1" smtClean="0"/>
              <a:t>e.g</a:t>
            </a:r>
            <a:r>
              <a:rPr lang="en-US" dirty="0" smtClean="0"/>
              <a:t> to prediction the probability of the churn rate of a customer.</a:t>
            </a:r>
            <a:endParaRPr lang="en-IN" dirty="0"/>
          </a:p>
        </p:txBody>
      </p:sp>
    </p:spTree>
    <p:extLst>
      <p:ext uri="{BB962C8B-B14F-4D97-AF65-F5344CB8AC3E}">
        <p14:creationId xmlns:p14="http://schemas.microsoft.com/office/powerpoint/2010/main" val="4167944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pPr lvl="0"/>
            <a:r>
              <a:rPr lang="en-US" sz="2100" u="sng" dirty="0">
                <a:hlinkClick r:id="rId3"/>
              </a:rPr>
              <a:t>http://www.ise.bgu.ac.il/faculty/liorr/hbchap1.pdf</a:t>
            </a:r>
            <a:endParaRPr lang="en-US" sz="2100" dirty="0"/>
          </a:p>
          <a:p>
            <a:pPr lvl="0"/>
            <a:r>
              <a:rPr lang="en-US" sz="2100" u="sng" dirty="0">
                <a:hlinkClick r:id="rId4"/>
              </a:rPr>
              <a:t>http://www2.cs.uregina.ca/~dbd/cs831/notes/kdd/1_kdd.html</a:t>
            </a:r>
            <a:endParaRPr lang="en-US" sz="2100" dirty="0"/>
          </a:p>
          <a:p>
            <a:pPr lvl="0"/>
            <a:r>
              <a:rPr lang="en-US" sz="2100" u="sng" dirty="0">
                <a:hlinkClick r:id="rId5"/>
              </a:rPr>
              <a:t>https://pdfs.semanticscholar.org/b666/3d699e3f93a096209a2c29e9c6c85049c56a.pdf</a:t>
            </a:r>
            <a:endParaRPr lang="en-US" sz="2100" dirty="0"/>
          </a:p>
          <a:p>
            <a:pPr lvl="0"/>
            <a:r>
              <a:rPr lang="en-US" sz="2100" u="sng" dirty="0">
                <a:hlinkClick r:id="rId6"/>
              </a:rPr>
              <a:t>https://ieeexplore.ieee.org/stamp/stamp.jsp?arnumber=8706988</a:t>
            </a:r>
            <a:endParaRPr lang="en-US" sz="2100" dirty="0"/>
          </a:p>
          <a:p>
            <a:pPr lvl="0"/>
            <a:r>
              <a:rPr lang="en-US" sz="2100" u="sng" dirty="0">
                <a:hlinkClick r:id="rId7"/>
              </a:rPr>
              <a:t>https://www.r-project.org/about.html</a:t>
            </a:r>
            <a:endParaRPr lang="en-US" sz="2100" dirty="0"/>
          </a:p>
          <a:p>
            <a:pPr lvl="0"/>
            <a:r>
              <a:rPr lang="en-US" sz="2100" u="sng" dirty="0">
                <a:hlinkClick r:id="rId8"/>
              </a:rPr>
              <a:t>https://www.researchgate.net/publication/311484488_Customer_Churn_Prediction_in_Telecommunication_Sector_using_Rough_Set_Approach</a:t>
            </a:r>
            <a:endParaRPr lang="en-US" sz="2100" dirty="0"/>
          </a:p>
          <a:p>
            <a:endParaRPr lang="en-IN" dirty="0"/>
          </a:p>
        </p:txBody>
      </p:sp>
    </p:spTree>
    <p:extLst>
      <p:ext uri="{BB962C8B-B14F-4D97-AF65-F5344CB8AC3E}">
        <p14:creationId xmlns:p14="http://schemas.microsoft.com/office/powerpoint/2010/main" val="3204754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a:extLst>
              <a:ext uri="{FF2B5EF4-FFF2-40B4-BE49-F238E27FC236}">
                <a16:creationId xmlns:a16="http://schemas.microsoft.com/office/drawing/2014/main" id="{BE3EF01E-9A33-49E0-89B9-278B43B4D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57251"/>
            <a:ext cx="9143999"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462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a:solidFill>
            <a:schemeClr val="accent5"/>
          </a:solidFill>
        </p:spPr>
        <p:txBody>
          <a:bodyPr/>
          <a:lstStyle/>
          <a:p>
            <a:r>
              <a:rPr lang="en-IN" dirty="0" smtClean="0">
                <a:latin typeface="Bookman Old Style" pitchFamily="18" charset="0"/>
              </a:rPr>
              <a:t>NEED</a:t>
            </a:r>
            <a:endParaRPr lang="en-IN" dirty="0">
              <a:latin typeface="Bookman Old Style" pitchFamily="18" charset="0"/>
            </a:endParaRPr>
          </a:p>
        </p:txBody>
      </p:sp>
      <p:sp>
        <p:nvSpPr>
          <p:cNvPr id="3" name="Content Placeholder 2"/>
          <p:cNvSpPr>
            <a:spLocks noGrp="1"/>
          </p:cNvSpPr>
          <p:nvPr>
            <p:ph idx="1"/>
          </p:nvPr>
        </p:nvSpPr>
        <p:spPr>
          <a:solidFill>
            <a:schemeClr val="tx2">
              <a:lumMod val="60000"/>
              <a:lumOff val="40000"/>
            </a:schemeClr>
          </a:solidFill>
        </p:spPr>
        <p:txBody>
          <a:bodyPr>
            <a:normAutofit/>
          </a:bodyPr>
          <a:lstStyle/>
          <a:p>
            <a:r>
              <a:rPr lang="en-IN" sz="2400" dirty="0" smtClean="0">
                <a:latin typeface="Bookman Old Style" pitchFamily="18" charset="0"/>
              </a:rPr>
              <a:t>A </a:t>
            </a:r>
            <a:r>
              <a:rPr lang="en-IN" sz="2400" dirty="0">
                <a:latin typeface="Bookman Old Style" pitchFamily="18" charset="0"/>
              </a:rPr>
              <a:t>“churn” with respect to the Telecom industry, is defined as the percentage of subscribers moving from a specific service or a service provider to another in a given period of time</a:t>
            </a:r>
            <a:r>
              <a:rPr lang="en-IN" sz="2400" dirty="0" smtClean="0">
                <a:latin typeface="Bookman Old Style" pitchFamily="18" charset="0"/>
              </a:rPr>
              <a:t>.</a:t>
            </a:r>
          </a:p>
          <a:p>
            <a:r>
              <a:rPr lang="en-IN" sz="2400" dirty="0">
                <a:latin typeface="Bookman Old Style" pitchFamily="18" charset="0"/>
              </a:rPr>
              <a:t> </a:t>
            </a:r>
            <a:r>
              <a:rPr lang="en-IN" sz="2400" dirty="0" smtClean="0">
                <a:latin typeface="Bookman Old Style" pitchFamily="18" charset="0"/>
              </a:rPr>
              <a:t>Churn </a:t>
            </a:r>
            <a:r>
              <a:rPr lang="en-IN" sz="2400" dirty="0">
                <a:latin typeface="Bookman Old Style" pitchFamily="18" charset="0"/>
              </a:rPr>
              <a:t>prediction is the technique by which we can easily find out who is likely to churn in given time period</a:t>
            </a:r>
            <a:r>
              <a:rPr lang="en-IN" sz="2400" dirty="0" smtClean="0">
                <a:latin typeface="Bookman Old Style" pitchFamily="18" charset="0"/>
              </a:rPr>
              <a:t>. </a:t>
            </a:r>
            <a:endParaRPr lang="en-IN" dirty="0" smtClean="0">
              <a:latin typeface="Bookman Old Style" pitchFamily="18" charset="0"/>
            </a:endParaRPr>
          </a:p>
        </p:txBody>
      </p:sp>
    </p:spTree>
    <p:extLst>
      <p:ext uri="{BB962C8B-B14F-4D97-AF65-F5344CB8AC3E}">
        <p14:creationId xmlns:p14="http://schemas.microsoft.com/office/powerpoint/2010/main" val="3911383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smtClean="0">
                <a:latin typeface="Bookman Old Style" pitchFamily="18" charset="0"/>
              </a:rPr>
              <a:t>OUR AIM</a:t>
            </a:r>
            <a:endParaRPr lang="en-IN" dirty="0">
              <a:latin typeface="Bookman Old Style" pitchFamily="18" charset="0"/>
            </a:endParaRPr>
          </a:p>
        </p:txBody>
      </p:sp>
      <p:sp>
        <p:nvSpPr>
          <p:cNvPr id="3" name="Content Placeholder 2"/>
          <p:cNvSpPr>
            <a:spLocks noGrp="1"/>
          </p:cNvSpPr>
          <p:nvPr>
            <p:ph idx="1"/>
          </p:nvPr>
        </p:nvSpPr>
        <p: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a:lstStyle/>
          <a:p>
            <a:pPr algn="just"/>
            <a:r>
              <a:rPr lang="en-IN" dirty="0">
                <a:latin typeface="Bookman Old Style" pitchFamily="18" charset="0"/>
              </a:rPr>
              <a:t> F</a:t>
            </a:r>
            <a:r>
              <a:rPr lang="en-IN" dirty="0" smtClean="0">
                <a:latin typeface="Bookman Old Style" pitchFamily="18" charset="0"/>
              </a:rPr>
              <a:t>ind a optimal uncorrelated and diversified set of features able to correctly determine the cause of churn.  </a:t>
            </a:r>
          </a:p>
          <a:p>
            <a:pPr algn="just"/>
            <a:r>
              <a:rPr lang="en-IN" dirty="0" smtClean="0">
                <a:latin typeface="Bookman Old Style" pitchFamily="18" charset="0"/>
              </a:rPr>
              <a:t> To develop a predictive model using a classifier to predict the occurrence of churn given the feature vector. </a:t>
            </a:r>
            <a:endParaRPr lang="en-IN" dirty="0">
              <a:latin typeface="Bookman Old Style" pitchFamily="18" charset="0"/>
            </a:endParaRPr>
          </a:p>
        </p:txBody>
      </p:sp>
    </p:spTree>
    <p:extLst>
      <p:ext uri="{BB962C8B-B14F-4D97-AF65-F5344CB8AC3E}">
        <p14:creationId xmlns:p14="http://schemas.microsoft.com/office/powerpoint/2010/main" val="3648970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33D9C-E289-4AE8-9D20-EC5FD00412E2}"/>
              </a:ext>
            </a:extLst>
          </p:cNvPr>
          <p:cNvSpPr/>
          <p:nvPr/>
        </p:nvSpPr>
        <p:spPr>
          <a:xfrm>
            <a:off x="0" y="857249"/>
            <a:ext cx="9144000" cy="531045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Related </a:t>
            </a:r>
            <a:r>
              <a:rPr lang="en-US" sz="2700" dirty="0" smtClean="0">
                <a:ln w="0"/>
                <a:solidFill>
                  <a:schemeClr val="tx1"/>
                </a:solidFill>
                <a:effectLst>
                  <a:outerShdw blurRad="38100" dist="19050" dir="2700000" algn="tl" rotWithShape="0">
                    <a:schemeClr val="dk1">
                      <a:alpha val="40000"/>
                    </a:schemeClr>
                  </a:outerShdw>
                </a:effectLst>
                <a:latin typeface="Bahnschrift" panose="020B0502040204020203" pitchFamily="34" charset="0"/>
              </a:rPr>
              <a:t>Work Done</a:t>
            </a: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algn="ctr"/>
            <a:endParaRPr lang="en-US" sz="270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a:p>
            <a:pPr marL="214313" indent="-214313">
              <a:buFont typeface="Arial" panose="020B0604020202020204" pitchFamily="34" charset="0"/>
              <a:buChar char="•"/>
            </a:pPr>
            <a:endParaRPr lang="en-US" sz="1350" dirty="0">
              <a:latin typeface="+mj-lt"/>
            </a:endParaRPr>
          </a:p>
          <a:p>
            <a:pPr marL="214313" indent="-214313">
              <a:buFont typeface="Arial" panose="020B0604020202020204" pitchFamily="34" charset="0"/>
              <a:buChar char="•"/>
            </a:pPr>
            <a:endParaRPr lang="en-US" sz="1350" dirty="0">
              <a:latin typeface="+mj-lt"/>
            </a:endParaRPr>
          </a:p>
          <a:p>
            <a:pPr marL="214313" indent="-214313">
              <a:buFont typeface="Arial" panose="020B0604020202020204" pitchFamily="34" charset="0"/>
              <a:buChar char="•"/>
            </a:pPr>
            <a:endParaRPr lang="en-US" sz="1350" dirty="0">
              <a:latin typeface="+mj-lt"/>
            </a:endParaRPr>
          </a:p>
          <a:p>
            <a:pPr marL="214313" indent="-214313">
              <a:buFont typeface="Arial" panose="020B0604020202020204" pitchFamily="34" charset="0"/>
              <a:buChar char="•"/>
            </a:pPr>
            <a:endParaRPr lang="en-US" sz="1350" dirty="0">
              <a:latin typeface="+mj-lt"/>
            </a:endParaRPr>
          </a:p>
        </p:txBody>
      </p:sp>
      <p:graphicFrame>
        <p:nvGraphicFramePr>
          <p:cNvPr id="7" name="Table 7">
            <a:extLst>
              <a:ext uri="{FF2B5EF4-FFF2-40B4-BE49-F238E27FC236}">
                <a16:creationId xmlns:a16="http://schemas.microsoft.com/office/drawing/2014/main" id="{3BF8B54B-6F23-4D89-8441-3B1AE248FFBC}"/>
              </a:ext>
            </a:extLst>
          </p:cNvPr>
          <p:cNvGraphicFramePr>
            <a:graphicFrameLocks noGrp="1"/>
          </p:cNvGraphicFramePr>
          <p:nvPr>
            <p:extLst/>
          </p:nvPr>
        </p:nvGraphicFramePr>
        <p:xfrm>
          <a:off x="1" y="1672261"/>
          <a:ext cx="9159213" cy="4495448"/>
        </p:xfrm>
        <a:graphic>
          <a:graphicData uri="http://schemas.openxmlformats.org/drawingml/2006/table">
            <a:tbl>
              <a:tblPr firstRow="1" bandRow="1">
                <a:tableStyleId>{5940675A-B579-460E-94D1-54222C63F5DA}</a:tableStyleId>
              </a:tblPr>
              <a:tblGrid>
                <a:gridCol w="616226">
                  <a:extLst>
                    <a:ext uri="{9D8B030D-6E8A-4147-A177-3AD203B41FA5}">
                      <a16:colId xmlns:a16="http://schemas.microsoft.com/office/drawing/2014/main" val="2580210288"/>
                    </a:ext>
                  </a:extLst>
                </a:gridCol>
                <a:gridCol w="1504447">
                  <a:extLst>
                    <a:ext uri="{9D8B030D-6E8A-4147-A177-3AD203B41FA5}">
                      <a16:colId xmlns:a16="http://schemas.microsoft.com/office/drawing/2014/main" val="4282571213"/>
                    </a:ext>
                  </a:extLst>
                </a:gridCol>
                <a:gridCol w="1668093">
                  <a:extLst>
                    <a:ext uri="{9D8B030D-6E8A-4147-A177-3AD203B41FA5}">
                      <a16:colId xmlns:a16="http://schemas.microsoft.com/office/drawing/2014/main" val="3009974090"/>
                    </a:ext>
                  </a:extLst>
                </a:gridCol>
                <a:gridCol w="2751182">
                  <a:extLst>
                    <a:ext uri="{9D8B030D-6E8A-4147-A177-3AD203B41FA5}">
                      <a16:colId xmlns:a16="http://schemas.microsoft.com/office/drawing/2014/main" val="1552450482"/>
                    </a:ext>
                  </a:extLst>
                </a:gridCol>
                <a:gridCol w="2619265">
                  <a:extLst>
                    <a:ext uri="{9D8B030D-6E8A-4147-A177-3AD203B41FA5}">
                      <a16:colId xmlns:a16="http://schemas.microsoft.com/office/drawing/2014/main" val="1822039301"/>
                    </a:ext>
                  </a:extLst>
                </a:gridCol>
              </a:tblGrid>
              <a:tr h="304448">
                <a:tc>
                  <a:txBody>
                    <a:bodyPr/>
                    <a:lstStyle/>
                    <a:p>
                      <a:pPr algn="just"/>
                      <a:r>
                        <a:rPr lang="en-US" sz="1400" dirty="0"/>
                        <a:t>SI NO.</a:t>
                      </a:r>
                    </a:p>
                  </a:txBody>
                  <a:tcPr marL="68580" marR="68580" marT="34290" marB="34290"/>
                </a:tc>
                <a:tc>
                  <a:txBody>
                    <a:bodyPr/>
                    <a:lstStyle/>
                    <a:p>
                      <a:pPr algn="just"/>
                      <a:r>
                        <a:rPr lang="en-US" sz="1400" dirty="0"/>
                        <a:t>   AUTHOR NAME</a:t>
                      </a:r>
                    </a:p>
                  </a:txBody>
                  <a:tcPr marL="68580" marR="68580" marT="34290" marB="34290"/>
                </a:tc>
                <a:tc>
                  <a:txBody>
                    <a:bodyPr/>
                    <a:lstStyle/>
                    <a:p>
                      <a:pPr algn="just"/>
                      <a:r>
                        <a:rPr lang="en-US" sz="1400" dirty="0"/>
                        <a:t>       PAPER NAME</a:t>
                      </a:r>
                    </a:p>
                  </a:txBody>
                  <a:tcPr marL="68580" marR="68580" marT="34290" marB="34290"/>
                </a:tc>
                <a:tc>
                  <a:txBody>
                    <a:bodyPr/>
                    <a:lstStyle/>
                    <a:p>
                      <a:pPr algn="just"/>
                      <a:r>
                        <a:rPr lang="en-US" sz="1400" dirty="0"/>
                        <a:t>                  CONTRIBUTION</a:t>
                      </a:r>
                    </a:p>
                  </a:txBody>
                  <a:tcPr marL="68580" marR="68580" marT="34290" marB="34290"/>
                </a:tc>
                <a:tc>
                  <a:txBody>
                    <a:bodyPr/>
                    <a:lstStyle/>
                    <a:p>
                      <a:pPr algn="just"/>
                      <a:r>
                        <a:rPr lang="en-US" sz="1400" dirty="0"/>
                        <a:t>                   CHALLENGES</a:t>
                      </a:r>
                    </a:p>
                  </a:txBody>
                  <a:tcPr marL="68580" marR="68580" marT="34290" marB="34290"/>
                </a:tc>
                <a:extLst>
                  <a:ext uri="{0D108BD9-81ED-4DB2-BD59-A6C34878D82A}">
                    <a16:rowId xmlns:a16="http://schemas.microsoft.com/office/drawing/2014/main" val="3354074054"/>
                  </a:ext>
                </a:extLst>
              </a:tr>
              <a:tr h="1978914">
                <a:tc>
                  <a:txBody>
                    <a:bodyPr/>
                    <a:lstStyle/>
                    <a:p>
                      <a:pPr algn="just"/>
                      <a:r>
                        <a:rPr lang="en-US" sz="1400" dirty="0"/>
                        <a:t>    1</a:t>
                      </a:r>
                    </a:p>
                  </a:txBody>
                  <a:tcPr marL="68580" marR="68580" marT="34290" marB="34290"/>
                </a:tc>
                <a:tc>
                  <a:txBody>
                    <a:bodyPr/>
                    <a:lstStyle/>
                    <a:p>
                      <a:pPr algn="just"/>
                      <a:r>
                        <a:rPr lang="en-US" sz="1400" kern="1200" dirty="0" err="1">
                          <a:effectLst/>
                        </a:rPr>
                        <a:t>Nabgha</a:t>
                      </a:r>
                      <a:r>
                        <a:rPr lang="en-US" sz="1400" kern="1200" dirty="0">
                          <a:effectLst/>
                        </a:rPr>
                        <a:t> Hashmi, Naveed </a:t>
                      </a:r>
                      <a:r>
                        <a:rPr lang="en-US" sz="1400" kern="1200" dirty="0" err="1">
                          <a:effectLst/>
                        </a:rPr>
                        <a:t>Anwer</a:t>
                      </a:r>
                      <a:r>
                        <a:rPr lang="en-US" sz="1400" kern="1200" dirty="0">
                          <a:effectLst/>
                        </a:rPr>
                        <a:t> Butt and </a:t>
                      </a:r>
                      <a:r>
                        <a:rPr lang="en-US" sz="1400" kern="1200" dirty="0" err="1">
                          <a:effectLst/>
                        </a:rPr>
                        <a:t>Dr.Muddesar</a:t>
                      </a:r>
                      <a:r>
                        <a:rPr lang="en-US" sz="1400" kern="1200" dirty="0">
                          <a:effectLst/>
                        </a:rPr>
                        <a:t> Iqbal</a:t>
                      </a:r>
                      <a:endParaRPr lang="en-US" sz="1400" dirty="0"/>
                    </a:p>
                  </a:txBody>
                  <a:tcPr marL="68580" marR="68580" marT="34290" marB="34290"/>
                </a:tc>
                <a:tc>
                  <a:txBody>
                    <a:bodyPr/>
                    <a:lstStyle/>
                    <a:p>
                      <a:pPr algn="just"/>
                      <a:r>
                        <a:rPr lang="en-US" sz="1400" kern="1200" dirty="0">
                          <a:effectLst/>
                        </a:rPr>
                        <a:t>Customer Churn Prediction in Telecommunication :</a:t>
                      </a:r>
                    </a:p>
                    <a:p>
                      <a:pPr algn="just"/>
                      <a:r>
                        <a:rPr lang="en-US" sz="1400" kern="1200" dirty="0">
                          <a:effectLst/>
                        </a:rPr>
                        <a:t>A Decade Review and Classification</a:t>
                      </a:r>
                    </a:p>
                    <a:p>
                      <a:pPr algn="just"/>
                      <a:endParaRPr lang="en-US" sz="1400" dirty="0"/>
                    </a:p>
                  </a:txBody>
                  <a:tcPr marL="68580" marR="68580" marT="34290" marB="34290"/>
                </a:tc>
                <a:tc>
                  <a:txBody>
                    <a:bodyPr/>
                    <a:lstStyle/>
                    <a:p>
                      <a:pPr algn="just"/>
                      <a:r>
                        <a:rPr lang="en-US" sz="1400" kern="1200" dirty="0">
                          <a:effectLst/>
                        </a:rPr>
                        <a:t>Research made a contribution in the field of customer churn predictive modeling in telecommunication. Thus the paper draws a sketch line for the researchers for reviewing and accumulation of the trends about data mining applications in the field of telecommunication.</a:t>
                      </a:r>
                    </a:p>
                    <a:p>
                      <a:pPr algn="just"/>
                      <a:endParaRPr lang="en-US" sz="1400" dirty="0"/>
                    </a:p>
                  </a:txBody>
                  <a:tcPr marL="68580" marR="68580" marT="34290" marB="34290"/>
                </a:tc>
                <a:tc>
                  <a:txBody>
                    <a:bodyPr/>
                    <a:lstStyle/>
                    <a:p>
                      <a:pPr algn="just"/>
                      <a:r>
                        <a:rPr lang="en-US" sz="1400" kern="1200" dirty="0">
                          <a:effectLst/>
                        </a:rPr>
                        <a:t>The classification techniques are good for analyzing qualitative and continuous data and afterwards interpreting results but these techniques do not guarantee the appropriable accuracy of prediction model for large enough, highly dimensional, non linear or time series datasets.</a:t>
                      </a:r>
                      <a:endParaRPr lang="en-US" sz="1400" b="0" i="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136111127"/>
                  </a:ext>
                </a:extLst>
              </a:tr>
              <a:tr h="1960647">
                <a:tc>
                  <a:txBody>
                    <a:bodyPr/>
                    <a:lstStyle/>
                    <a:p>
                      <a:pPr algn="just"/>
                      <a:r>
                        <a:rPr lang="en-US" sz="1400" dirty="0"/>
                        <a:t>     2</a:t>
                      </a:r>
                    </a:p>
                  </a:txBody>
                  <a:tcPr marL="68580" marR="68580" marT="34290" marB="34290"/>
                </a:tc>
                <a:tc>
                  <a:txBody>
                    <a:bodyPr/>
                    <a:lstStyle/>
                    <a:p>
                      <a:pPr algn="just"/>
                      <a:r>
                        <a:rPr lang="en-US" sz="1400" dirty="0"/>
                        <a:t>IRFAN ULLAH , BASIT RAZA  , AHMAD KAMRAN MALIK , MUHAMMAD IMRAN , SAIF UL ISLAM  , AND SUNG WON KIM</a:t>
                      </a:r>
                    </a:p>
                  </a:txBody>
                  <a:tcPr marL="68580" marR="68580" marT="34290" marB="34290"/>
                </a:tc>
                <a:tc>
                  <a:txBody>
                    <a:bodyPr/>
                    <a:lstStyle/>
                    <a:p>
                      <a:pPr algn="just"/>
                      <a:r>
                        <a:rPr lang="en-US" sz="1400" dirty="0"/>
                        <a:t>A Churn Prediction Model Using Random Forest: Analysis of Machine Learning Techniques for Churn Prediction and Factor Identification in Telecom Sector</a:t>
                      </a:r>
                    </a:p>
                  </a:txBody>
                  <a:tcPr marL="68580" marR="68580" marT="34290" marB="34290"/>
                </a:tc>
                <a:tc>
                  <a:txBody>
                    <a:bodyPr/>
                    <a:lstStyle/>
                    <a:p>
                      <a:pPr algn="just"/>
                      <a:r>
                        <a:rPr lang="en-US" sz="1400" dirty="0"/>
                        <a:t>A customer churn model is provided for data analytics and validated through standard evaluation metrics. The obtained results show that our proposed churn model performed better by using machine learning techniques</a:t>
                      </a:r>
                    </a:p>
                  </a:txBody>
                  <a:tcPr marL="68580" marR="68580" marT="34290" marB="34290"/>
                </a:tc>
                <a:tc>
                  <a:txBody>
                    <a:bodyPr/>
                    <a:lstStyle/>
                    <a:p>
                      <a:pPr algn="just"/>
                      <a:r>
                        <a:rPr lang="en-US" sz="1400" dirty="0"/>
                        <a:t>The study can be further extended to explore the changing behavior patterns of churn customers by applying Artificial Intelligence techniques for predictions and trend analysis. </a:t>
                      </a:r>
                    </a:p>
                  </a:txBody>
                  <a:tcPr marL="68580" marR="68580" marT="34290" marB="34290"/>
                </a:tc>
                <a:extLst>
                  <a:ext uri="{0D108BD9-81ED-4DB2-BD59-A6C34878D82A}">
                    <a16:rowId xmlns:a16="http://schemas.microsoft.com/office/drawing/2014/main" val="287386524"/>
                  </a:ext>
                </a:extLst>
              </a:tr>
            </a:tbl>
          </a:graphicData>
        </a:graphic>
      </p:graphicFrame>
    </p:spTree>
    <p:extLst>
      <p:ext uri="{BB962C8B-B14F-4D97-AF65-F5344CB8AC3E}">
        <p14:creationId xmlns:p14="http://schemas.microsoft.com/office/powerpoint/2010/main" val="51903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a:gradFill>
            <a:gsLst>
              <a:gs pos="0">
                <a:schemeClr val="accent3">
                  <a:lumMod val="0"/>
                  <a:lumOff val="100000"/>
                </a:schemeClr>
              </a:gs>
              <a:gs pos="4000">
                <a:schemeClr val="accent3">
                  <a:lumMod val="0"/>
                  <a:lumOff val="100000"/>
                </a:schemeClr>
              </a:gs>
              <a:gs pos="100000">
                <a:schemeClr val="accent3">
                  <a:lumMod val="100000"/>
                </a:schemeClr>
              </a:gs>
            </a:gsLst>
            <a:path path="circle">
              <a:fillToRect l="50000" t="-80000" r="50000" b="180000"/>
            </a:path>
          </a:gradFill>
        </p:spPr>
        <p:txBody>
          <a:bodyPr/>
          <a:lstStyle/>
          <a:p>
            <a:r>
              <a:rPr lang="en-IN" smtClean="0"/>
              <a:t>PATTERN </a:t>
            </a:r>
            <a:r>
              <a:rPr lang="en-IN" dirty="0"/>
              <a:t>RECOGNITION PROCESS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783" y="3950763"/>
            <a:ext cx="4355976" cy="2016224"/>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3861048"/>
            <a:ext cx="3708920" cy="2284210"/>
          </a:xfrm>
          <a:prstGeom prst="rect">
            <a:avLst/>
          </a:prstGeom>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196752"/>
            <a:ext cx="8245424"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547664" y="6145258"/>
            <a:ext cx="3672408"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rPr>
              <a:t>FEATURE EXTRACTION</a:t>
            </a:r>
            <a:endPar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endParaRPr>
          </a:p>
        </p:txBody>
      </p:sp>
      <p:sp>
        <p:nvSpPr>
          <p:cNvPr id="12" name="TextBox 11"/>
          <p:cNvSpPr txBox="1"/>
          <p:nvPr/>
        </p:nvSpPr>
        <p:spPr>
          <a:xfrm>
            <a:off x="6012160" y="6145258"/>
            <a:ext cx="2510898"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rPr>
              <a:t>CLASSIFICATION</a:t>
            </a:r>
            <a:endPar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endParaRPr>
          </a:p>
        </p:txBody>
      </p:sp>
    </p:spTree>
    <p:extLst>
      <p:ext uri="{BB962C8B-B14F-4D97-AF65-F5344CB8AC3E}">
        <p14:creationId xmlns:p14="http://schemas.microsoft.com/office/powerpoint/2010/main" val="2304453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a:normAutofit fontScale="90000"/>
          </a:bodyPr>
          <a:lstStyle/>
          <a:p>
            <a:r>
              <a:rPr lang="en-IN" dirty="0" smtClean="0">
                <a:latin typeface="Bookman Old Style" pitchFamily="18" charset="0"/>
              </a:rPr>
              <a:t>OUR APPROACH</a:t>
            </a:r>
            <a:endParaRPr lang="en-IN" dirty="0">
              <a:latin typeface="Bookman Old Style" pitchFamily="18" charset="0"/>
            </a:endParaRPr>
          </a:p>
        </p:txBody>
      </p:sp>
      <p:sp>
        <p:nvSpPr>
          <p:cNvPr id="3" name="Content Placeholder 2"/>
          <p:cNvSpPr>
            <a:spLocks noGrp="1"/>
          </p:cNvSpPr>
          <p:nvPr>
            <p:ph idx="1"/>
          </p:nvPr>
        </p:nvSpPr>
        <p:spPr>
          <a:xfrm>
            <a:off x="457200" y="1052736"/>
            <a:ext cx="8229600" cy="5073427"/>
          </a:xfrm>
          <a:solidFill>
            <a:schemeClr val="accent5">
              <a:lumMod val="60000"/>
              <a:lumOff val="40000"/>
            </a:schemeClr>
          </a:solidFill>
        </p:spPr>
        <p:txBody>
          <a:bodyPr>
            <a:normAutofit/>
          </a:bodyPr>
          <a:lstStyle/>
          <a:p>
            <a:endParaRPr lang="en-IN" sz="1800" dirty="0" smtClean="0">
              <a:latin typeface="Bookman Old Style" pitchFamily="18" charset="0"/>
            </a:endParaRPr>
          </a:p>
          <a:p>
            <a:endParaRPr lang="en-IN" sz="1800" dirty="0">
              <a:latin typeface="Bookman Old Style" pitchFamily="18" charset="0"/>
            </a:endParaRPr>
          </a:p>
          <a:p>
            <a:endParaRPr lang="en-IN" sz="1800" dirty="0" smtClean="0">
              <a:latin typeface="Bookman Old Style" pitchFamily="18" charset="0"/>
            </a:endParaRPr>
          </a:p>
          <a:p>
            <a:endParaRPr lang="en-IN" sz="1800" dirty="0">
              <a:latin typeface="Bookman Old Style" pitchFamily="18" charset="0"/>
            </a:endParaRPr>
          </a:p>
          <a:p>
            <a:endParaRPr lang="en-IN" sz="1800" dirty="0" smtClean="0">
              <a:latin typeface="Bookman Old Style" pitchFamily="18" charset="0"/>
            </a:endParaRPr>
          </a:p>
          <a:p>
            <a:r>
              <a:rPr lang="en-IN" sz="1800" dirty="0" smtClean="0">
                <a:latin typeface="Bookman Old Style" pitchFamily="18" charset="0"/>
              </a:rPr>
              <a:t>FEATURE EXTRACTION: DECISION TREE METHOD</a:t>
            </a:r>
          </a:p>
          <a:p>
            <a:r>
              <a:rPr lang="en-US" sz="1800" b="1" dirty="0">
                <a:latin typeface="Book Antiqua" panose="02040602050305030304" pitchFamily="18" charset="0"/>
              </a:rPr>
              <a:t>Decision trees</a:t>
            </a:r>
            <a:r>
              <a:rPr lang="en-US" sz="1800" dirty="0">
                <a:latin typeface="Book Antiqua" panose="02040602050305030304" pitchFamily="18" charset="0"/>
              </a:rPr>
              <a:t> are in the proposed </a:t>
            </a:r>
            <a:r>
              <a:rPr lang="en-US" sz="1800" b="1" dirty="0">
                <a:latin typeface="Book Antiqua" panose="02040602050305030304" pitchFamily="18" charset="0"/>
              </a:rPr>
              <a:t>method</a:t>
            </a:r>
            <a:r>
              <a:rPr lang="en-US" sz="1800" dirty="0">
                <a:latin typeface="Book Antiqua" panose="02040602050305030304" pitchFamily="18" charset="0"/>
              </a:rPr>
              <a:t> used to calculate and order the </a:t>
            </a:r>
            <a:r>
              <a:rPr lang="en-US" sz="1800" b="1" dirty="0">
                <a:latin typeface="Book Antiqua" panose="02040602050305030304" pitchFamily="18" charset="0"/>
              </a:rPr>
              <a:t>features</a:t>
            </a:r>
            <a:r>
              <a:rPr lang="en-US" sz="1800" dirty="0">
                <a:latin typeface="Book Antiqua" panose="02040602050305030304" pitchFamily="18" charset="0"/>
              </a:rPr>
              <a:t> based on the </a:t>
            </a:r>
            <a:r>
              <a:rPr lang="en-US" sz="1800" b="1" dirty="0">
                <a:latin typeface="Book Antiqua" panose="02040602050305030304" pitchFamily="18" charset="0"/>
              </a:rPr>
              <a:t>information</a:t>
            </a:r>
            <a:r>
              <a:rPr lang="en-US" sz="1800" dirty="0">
                <a:latin typeface="Book Antiqua" panose="02040602050305030304" pitchFamily="18" charset="0"/>
              </a:rPr>
              <a:t> gain of each </a:t>
            </a:r>
            <a:r>
              <a:rPr lang="en-US" sz="1800" b="1" dirty="0">
                <a:latin typeface="Book Antiqua" panose="02040602050305030304" pitchFamily="18" charset="0"/>
              </a:rPr>
              <a:t>feature</a:t>
            </a:r>
            <a:r>
              <a:rPr lang="en-US" sz="1800" dirty="0">
                <a:latin typeface="Book Antiqua" panose="02040602050305030304" pitchFamily="18" charset="0"/>
              </a:rPr>
              <a:t>. During the </a:t>
            </a:r>
            <a:r>
              <a:rPr lang="en-US" sz="1800" b="1" dirty="0">
                <a:latin typeface="Book Antiqua" panose="02040602050305030304" pitchFamily="18" charset="0"/>
              </a:rPr>
              <a:t>method</a:t>
            </a:r>
            <a:r>
              <a:rPr lang="en-US" sz="1800" dirty="0">
                <a:latin typeface="Book Antiqua" panose="02040602050305030304" pitchFamily="18" charset="0"/>
              </a:rPr>
              <a:t> validation they are used for failure </a:t>
            </a:r>
            <a:r>
              <a:rPr lang="en-US" sz="1800" dirty="0" smtClean="0">
                <a:latin typeface="Book Antiqua" panose="02040602050305030304" pitchFamily="18" charset="0"/>
              </a:rPr>
              <a:t>classification </a:t>
            </a:r>
            <a:r>
              <a:rPr lang="en-US" sz="1800" dirty="0">
                <a:latin typeface="Book Antiqua" panose="02040602050305030304" pitchFamily="18" charset="0"/>
              </a:rPr>
              <a:t>to show the influence of different </a:t>
            </a:r>
            <a:r>
              <a:rPr lang="en-US" sz="1800" b="1" dirty="0">
                <a:latin typeface="Book Antiqua" panose="02040602050305030304" pitchFamily="18" charset="0"/>
              </a:rPr>
              <a:t>features</a:t>
            </a:r>
            <a:r>
              <a:rPr lang="en-US" sz="1800" dirty="0">
                <a:latin typeface="Book Antiqua" panose="02040602050305030304" pitchFamily="18" charset="0"/>
              </a:rPr>
              <a:t> on the </a:t>
            </a:r>
            <a:r>
              <a:rPr lang="en-US" sz="1800" b="1" dirty="0">
                <a:latin typeface="Book Antiqua" panose="02040602050305030304" pitchFamily="18" charset="0"/>
              </a:rPr>
              <a:t>classification</a:t>
            </a:r>
            <a:r>
              <a:rPr lang="en-US" sz="1800" dirty="0">
                <a:latin typeface="Book Antiqua" panose="02040602050305030304" pitchFamily="18" charset="0"/>
              </a:rPr>
              <a:t> performance</a:t>
            </a:r>
            <a:endParaRPr lang="en-IN" sz="1800" dirty="0" smtClean="0">
              <a:latin typeface="Book Antiqua" panose="02040602050305030304" pitchFamily="18" charset="0"/>
            </a:endParaRPr>
          </a:p>
          <a:p>
            <a:endParaRPr lang="en-US" sz="1800" dirty="0">
              <a:latin typeface="Bookman Old Style" pitchFamily="18" charset="0"/>
            </a:endParaRPr>
          </a:p>
          <a:p>
            <a:pPr marL="0" indent="0">
              <a:buNone/>
            </a:pPr>
            <a:endParaRPr lang="en-IN" sz="1600" dirty="0" smtClean="0">
              <a:latin typeface="Bookman Old Style" pitchFamily="18" charset="0"/>
            </a:endParaRPr>
          </a:p>
        </p:txBody>
      </p:sp>
    </p:spTree>
    <p:extLst>
      <p:ext uri="{BB962C8B-B14F-4D97-AF65-F5344CB8AC3E}">
        <p14:creationId xmlns:p14="http://schemas.microsoft.com/office/powerpoint/2010/main" val="1918628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lstStyle/>
          <a:p>
            <a:r>
              <a:rPr lang="en-IN" dirty="0" smtClean="0">
                <a:latin typeface="Bookman Old Style" pitchFamily="18" charset="0"/>
              </a:rPr>
              <a:t>OUR APPROACH</a:t>
            </a:r>
            <a:endParaRPr lang="en-IN" dirty="0">
              <a:latin typeface="Bookman Old Style" pitchFamily="18" charset="0"/>
            </a:endParaRPr>
          </a:p>
        </p:txBody>
      </p:sp>
      <p:sp>
        <p:nvSpPr>
          <p:cNvPr id="3" name="Content Placeholder 2"/>
          <p:cNvSpPr>
            <a:spLocks noGrp="1"/>
          </p:cNvSpPr>
          <p:nvPr>
            <p:ph idx="1"/>
          </p:nvPr>
        </p:nvSpPr>
        <p:spPr>
          <a:xfrm>
            <a:off x="457200" y="1124744"/>
            <a:ext cx="8229600" cy="5001419"/>
          </a:xfrm>
        </p:spPr>
        <p:txBody>
          <a:bodyPr>
            <a:normAutofit/>
          </a:bodyPr>
          <a:lstStyle/>
          <a:p>
            <a:endParaRPr lang="en-IN" sz="1800" dirty="0" smtClean="0">
              <a:latin typeface="Bookman Old Style" pitchFamily="18" charset="0"/>
            </a:endParaRPr>
          </a:p>
          <a:p>
            <a:endParaRPr lang="en-IN" sz="1800" dirty="0">
              <a:latin typeface="Bookman Old Style" pitchFamily="18" charset="0"/>
            </a:endParaRPr>
          </a:p>
          <a:p>
            <a:endParaRPr lang="en-IN" sz="1800" dirty="0" smtClean="0">
              <a:latin typeface="Bookman Old Style" pitchFamily="18" charset="0"/>
            </a:endParaRPr>
          </a:p>
          <a:p>
            <a:endParaRPr lang="en-IN" sz="1800" dirty="0">
              <a:latin typeface="Bookman Old Style" pitchFamily="18" charset="0"/>
            </a:endParaRPr>
          </a:p>
          <a:p>
            <a:endParaRPr lang="en-IN" sz="1800" dirty="0" smtClean="0">
              <a:latin typeface="Bookman Old Style" pitchFamily="18" charset="0"/>
            </a:endParaRPr>
          </a:p>
          <a:p>
            <a:pPr marL="0" indent="0">
              <a:buNone/>
            </a:pPr>
            <a:r>
              <a:rPr lang="en-IN" sz="1800" dirty="0" smtClean="0">
                <a:latin typeface="Bookman Old Style" pitchFamily="18" charset="0"/>
              </a:rPr>
              <a:t>      DATA CLASSIFICATION:  NAIVE BAYESIAN CLASSIFIER</a:t>
            </a:r>
          </a:p>
          <a:p>
            <a:r>
              <a:rPr lang="en-US" sz="1800" b="1" dirty="0" smtClean="0">
                <a:latin typeface="Bookman Old Style" panose="02050604050505020204" pitchFamily="18" charset="0"/>
              </a:rPr>
              <a:t>Naive </a:t>
            </a:r>
            <a:r>
              <a:rPr lang="en-US" sz="1800" b="1" dirty="0">
                <a:latin typeface="Bookman Old Style" panose="02050604050505020204" pitchFamily="18" charset="0"/>
              </a:rPr>
              <a:t>Bayes classifiers</a:t>
            </a:r>
            <a:r>
              <a:rPr lang="en-US" sz="1800" dirty="0">
                <a:latin typeface="Bookman Old Style" panose="02050604050505020204" pitchFamily="18" charset="0"/>
              </a:rPr>
              <a:t> are a family of simple "</a:t>
            </a:r>
            <a:r>
              <a:rPr lang="en-US" sz="1800" dirty="0">
                <a:latin typeface="Bookman Old Style" panose="02050604050505020204" pitchFamily="18" charset="0"/>
                <a:hlinkClick r:id="rId2" tooltip="Probabilistic classification"/>
              </a:rPr>
              <a:t>probabilistic classifiers</a:t>
            </a:r>
            <a:r>
              <a:rPr lang="en-US" sz="1800" dirty="0">
                <a:latin typeface="Bookman Old Style" panose="02050604050505020204" pitchFamily="18" charset="0"/>
              </a:rPr>
              <a:t>" based on applying </a:t>
            </a:r>
            <a:r>
              <a:rPr lang="en-US" sz="1800" dirty="0">
                <a:latin typeface="Bookman Old Style" panose="02050604050505020204" pitchFamily="18" charset="0"/>
                <a:hlinkClick r:id="rId3" tooltip="Bayes' theorem"/>
              </a:rPr>
              <a:t>Bayes' theorem</a:t>
            </a:r>
            <a:r>
              <a:rPr lang="en-US" sz="1800" dirty="0">
                <a:latin typeface="Bookman Old Style" panose="02050604050505020204" pitchFamily="18" charset="0"/>
              </a:rPr>
              <a:t> with strong (naïve) </a:t>
            </a:r>
            <a:r>
              <a:rPr lang="en-US" sz="1800" dirty="0">
                <a:latin typeface="Bookman Old Style" panose="02050604050505020204" pitchFamily="18" charset="0"/>
                <a:hlinkClick r:id="rId4" tooltip="Statistical independence"/>
              </a:rPr>
              <a:t>independence</a:t>
            </a:r>
            <a:r>
              <a:rPr lang="en-US" sz="1800" dirty="0">
                <a:latin typeface="Bookman Old Style" panose="02050604050505020204" pitchFamily="18" charset="0"/>
              </a:rPr>
              <a:t> assumptions between the features. They are among the simplest </a:t>
            </a:r>
            <a:r>
              <a:rPr lang="en-US" sz="1800" dirty="0">
                <a:latin typeface="Bookman Old Style" panose="02050604050505020204" pitchFamily="18" charset="0"/>
                <a:hlinkClick r:id="rId5" tooltip="Bayesian network"/>
              </a:rPr>
              <a:t>Bayesian network</a:t>
            </a:r>
            <a:r>
              <a:rPr lang="en-US" sz="1800" dirty="0">
                <a:latin typeface="Bookman Old Style" panose="02050604050505020204" pitchFamily="18" charset="0"/>
              </a:rPr>
              <a:t> </a:t>
            </a:r>
            <a:r>
              <a:rPr lang="en-US" sz="1800" dirty="0" smtClean="0">
                <a:latin typeface="Bookman Old Style" panose="02050604050505020204" pitchFamily="18" charset="0"/>
              </a:rPr>
              <a:t>models.</a:t>
            </a:r>
          </a:p>
          <a:p>
            <a:endParaRPr lang="en-US" sz="1800" dirty="0">
              <a:latin typeface="Bookman Old Style" pitchFamily="18" charset="0"/>
            </a:endParaRPr>
          </a:p>
          <a:p>
            <a:endParaRPr lang="en-US" sz="1800" dirty="0" smtClean="0">
              <a:latin typeface="Bookman Old Style" pitchFamily="18" charset="0"/>
            </a:endParaRPr>
          </a:p>
        </p:txBody>
      </p:sp>
    </p:spTree>
    <p:extLst>
      <p:ext uri="{BB962C8B-B14F-4D97-AF65-F5344CB8AC3E}">
        <p14:creationId xmlns:p14="http://schemas.microsoft.com/office/powerpoint/2010/main" val="2987431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80120"/>
          </a:xfrm>
          <a:solidFill>
            <a:schemeClr val="accent5"/>
          </a:solidFill>
        </p:spPr>
        <p:txBody>
          <a:bodyPr>
            <a:normAutofit/>
          </a:bodyPr>
          <a:lstStyle/>
          <a:p>
            <a:r>
              <a:rPr lang="en-IN" sz="3200" dirty="0" smtClean="0">
                <a:latin typeface="Bookman Old Style" pitchFamily="18" charset="0"/>
              </a:rPr>
              <a:t>FEATURE SELECTION: EFFECTIVE FEATURE ORDER DETERMINATION</a:t>
            </a:r>
            <a:endParaRPr lang="en-IN" sz="3200" dirty="0">
              <a:latin typeface="Bookman Old Style" pitchFamily="18" charset="0"/>
            </a:endParaRPr>
          </a:p>
        </p:txBody>
      </p:sp>
      <p:sp>
        <p:nvSpPr>
          <p:cNvPr id="3" name="Content Placeholder 2"/>
          <p:cNvSpPr>
            <a:spLocks noGrp="1"/>
          </p:cNvSpPr>
          <p:nvPr>
            <p:ph idx="1"/>
          </p:nvPr>
        </p:nvSpPr>
        <p:spPr>
          <a:xfrm>
            <a:off x="179512" y="1268760"/>
            <a:ext cx="8856984" cy="4857403"/>
          </a:xfrm>
        </p:spPr>
        <p:txBody>
          <a:bodyPr>
            <a:normAutofit/>
          </a:bodyPr>
          <a:lstStyle/>
          <a:p>
            <a:pPr marL="0" indent="0">
              <a:buNone/>
            </a:pPr>
            <a:r>
              <a:rPr lang="en-IN" sz="2000" b="1" dirty="0" smtClean="0"/>
              <a:t>LEVEL-0: FEATURE CAUSING MOST CHURN </a:t>
            </a:r>
          </a:p>
          <a:p>
            <a:pPr marL="0" indent="0">
              <a:buNone/>
            </a:pPr>
            <a:r>
              <a:rPr lang="en-IN" sz="2000" b="1" dirty="0" smtClean="0"/>
              <a:t>ROOT OF FEATURE TREE    [</a:t>
            </a:r>
            <a:r>
              <a:rPr lang="en-IN" sz="2000" b="1" dirty="0" smtClean="0">
                <a:hlinkClick r:id="rId2" action="ppaction://hlinkfile"/>
              </a:rPr>
              <a:t>DATA</a:t>
            </a:r>
            <a:r>
              <a:rPr lang="en-IN" sz="2000" b="1" dirty="0" smtClean="0"/>
              <a:t>]      </a:t>
            </a:r>
          </a:p>
          <a:p>
            <a:pPr marL="0" indent="0">
              <a:buNone/>
            </a:pPr>
            <a:endParaRPr lang="en-IN" sz="2000" b="1" dirty="0" smtClean="0"/>
          </a:p>
        </p:txBody>
      </p:sp>
      <p:sp>
        <p:nvSpPr>
          <p:cNvPr id="27" name="Oval 26"/>
          <p:cNvSpPr/>
          <p:nvPr/>
        </p:nvSpPr>
        <p:spPr>
          <a:xfrm>
            <a:off x="3195316" y="1924695"/>
            <a:ext cx="1732059" cy="934781"/>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200" dirty="0" smtClean="0"/>
              <a:t>PHONE SERVICE</a:t>
            </a:r>
            <a:endParaRPr lang="en-IN" sz="1200" dirty="0"/>
          </a:p>
        </p:txBody>
      </p:sp>
      <p:cxnSp>
        <p:nvCxnSpPr>
          <p:cNvPr id="58" name="Straight Connector 57"/>
          <p:cNvCxnSpPr/>
          <p:nvPr/>
        </p:nvCxnSpPr>
        <p:spPr>
          <a:xfrm flipH="1">
            <a:off x="2921757" y="2629635"/>
            <a:ext cx="432048" cy="594066"/>
          </a:xfrm>
          <a:prstGeom prst="line">
            <a:avLst/>
          </a:prstGeom>
        </p:spPr>
        <p:style>
          <a:lnRef idx="1">
            <a:schemeClr val="accent3"/>
          </a:lnRef>
          <a:fillRef idx="0">
            <a:schemeClr val="accent3"/>
          </a:fillRef>
          <a:effectRef idx="0">
            <a:schemeClr val="accent3"/>
          </a:effectRef>
          <a:fontRef idx="minor">
            <a:schemeClr val="tx1"/>
          </a:fontRef>
        </p:style>
      </p:cxnSp>
      <p:cxnSp>
        <p:nvCxnSpPr>
          <p:cNvPr id="63" name="Straight Connector 62"/>
          <p:cNvCxnSpPr/>
          <p:nvPr/>
        </p:nvCxnSpPr>
        <p:spPr>
          <a:xfrm>
            <a:off x="4755956" y="2747889"/>
            <a:ext cx="370358" cy="475812"/>
          </a:xfrm>
          <a:prstGeom prst="line">
            <a:avLst/>
          </a:prstGeom>
        </p:spPr>
        <p:style>
          <a:lnRef idx="1">
            <a:schemeClr val="accent3"/>
          </a:lnRef>
          <a:fillRef idx="0">
            <a:schemeClr val="accent3"/>
          </a:fillRef>
          <a:effectRef idx="0">
            <a:schemeClr val="accent3"/>
          </a:effectRef>
          <a:fontRef idx="minor">
            <a:schemeClr val="tx1"/>
          </a:fontRef>
        </p:style>
      </p:cxnSp>
      <p:sp>
        <p:nvSpPr>
          <p:cNvPr id="60" name="Rectangle 59"/>
          <p:cNvSpPr/>
          <p:nvPr/>
        </p:nvSpPr>
        <p:spPr>
          <a:xfrm>
            <a:off x="2123728" y="2438890"/>
            <a:ext cx="798029" cy="39604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YES</a:t>
            </a:r>
            <a:endParaRPr lang="en-IN" dirty="0"/>
          </a:p>
        </p:txBody>
      </p:sp>
      <p:sp>
        <p:nvSpPr>
          <p:cNvPr id="66" name="Rectangle 65"/>
          <p:cNvSpPr/>
          <p:nvPr/>
        </p:nvSpPr>
        <p:spPr>
          <a:xfrm>
            <a:off x="5029821" y="2479859"/>
            <a:ext cx="663771" cy="39604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NO</a:t>
            </a:r>
            <a:endParaRPr lang="en-IN" dirty="0"/>
          </a:p>
        </p:txBody>
      </p:sp>
      <p:sp>
        <p:nvSpPr>
          <p:cNvPr id="61" name="Oval 60"/>
          <p:cNvSpPr/>
          <p:nvPr/>
        </p:nvSpPr>
        <p:spPr>
          <a:xfrm>
            <a:off x="2279957" y="3230978"/>
            <a:ext cx="906041" cy="77408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90%</a:t>
            </a:r>
            <a:endParaRPr lang="en-IN" dirty="0"/>
          </a:p>
        </p:txBody>
      </p:sp>
      <p:sp>
        <p:nvSpPr>
          <p:cNvPr id="68" name="Oval 67"/>
          <p:cNvSpPr/>
          <p:nvPr/>
        </p:nvSpPr>
        <p:spPr>
          <a:xfrm>
            <a:off x="4787551" y="3230978"/>
            <a:ext cx="906041" cy="77408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10%</a:t>
            </a:r>
            <a:endParaRPr lang="en-IN" dirty="0"/>
          </a:p>
        </p:txBody>
      </p:sp>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221088"/>
            <a:ext cx="680961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Down Arrow 64"/>
          <p:cNvSpPr/>
          <p:nvPr/>
        </p:nvSpPr>
        <p:spPr>
          <a:xfrm>
            <a:off x="4075105" y="3032956"/>
            <a:ext cx="208863" cy="774086"/>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0868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Autofit/>
          </a:bodyPr>
          <a:lstStyle/>
          <a:p>
            <a:r>
              <a:rPr lang="en-IN" sz="2800" dirty="0">
                <a:latin typeface="Bookman Old Style" pitchFamily="18" charset="0"/>
              </a:rPr>
              <a:t>FEATURE SELECTION: EFFECTIVE FEATURE ORDER </a:t>
            </a:r>
            <a:r>
              <a:rPr lang="en-IN" sz="2800" dirty="0" smtClean="0">
                <a:latin typeface="Bookman Old Style" pitchFamily="18" charset="0"/>
              </a:rPr>
              <a:t>DETERMINATION CONT..</a:t>
            </a:r>
            <a:endParaRPr lang="en-IN" sz="2800" dirty="0">
              <a:latin typeface="Bookman Old Style" pitchFamily="18" charset="0"/>
            </a:endParaRPr>
          </a:p>
        </p:txBody>
      </p:sp>
      <p:sp>
        <p:nvSpPr>
          <p:cNvPr id="3" name="Content Placeholder 2"/>
          <p:cNvSpPr>
            <a:spLocks noGrp="1"/>
          </p:cNvSpPr>
          <p:nvPr>
            <p:ph idx="1"/>
          </p:nvPr>
        </p:nvSpPr>
        <p:spPr>
          <a:noFill/>
        </p:spPr>
        <p:txBody>
          <a:bodyPr/>
          <a:lstStyle/>
          <a:p>
            <a:pPr marL="0" indent="0">
              <a:buNone/>
            </a:pPr>
            <a:r>
              <a:rPr lang="en-IN" sz="1600" dirty="0" smtClean="0">
                <a:latin typeface="Bookman Old Style" pitchFamily="18" charset="0"/>
              </a:rPr>
              <a:t>LEVEL-1: PHONE SERVICE IS “YES” AND CAUSING MAXIMUM CHURN.  </a:t>
            </a:r>
          </a:p>
          <a:p>
            <a:pPr marL="0" indent="0">
              <a:buNone/>
            </a:pPr>
            <a:r>
              <a:rPr lang="en-IN" sz="1600" dirty="0" smtClean="0">
                <a:latin typeface="Bookman Old Style" pitchFamily="18" charset="0"/>
              </a:rPr>
              <a:t>NEXT ROOT SELECTION [</a:t>
            </a:r>
            <a:r>
              <a:rPr lang="en-IN" sz="1600" dirty="0" smtClean="0">
                <a:latin typeface="Bookman Old Style" pitchFamily="18" charset="0"/>
                <a:hlinkClick r:id="rId2" action="ppaction://hlinkfile"/>
              </a:rPr>
              <a:t>DATA</a:t>
            </a:r>
            <a:r>
              <a:rPr lang="en-IN" sz="1600" dirty="0" smtClean="0">
                <a:latin typeface="Bookman Old Style" pitchFamily="18" charset="0"/>
              </a:rPr>
              <a:t>]</a:t>
            </a:r>
          </a:p>
          <a:p>
            <a:pPr marL="0" indent="0">
              <a:buNone/>
            </a:pPr>
            <a:endParaRPr lang="en-IN" dirty="0" smtClean="0"/>
          </a:p>
          <a:p>
            <a:pPr marL="0" indent="0">
              <a:buNone/>
            </a:pPr>
            <a:endParaRPr lang="en-IN" dirty="0"/>
          </a:p>
        </p:txBody>
      </p:sp>
      <p:sp>
        <p:nvSpPr>
          <p:cNvPr id="4" name="Oval 3"/>
          <p:cNvSpPr/>
          <p:nvPr/>
        </p:nvSpPr>
        <p:spPr>
          <a:xfrm>
            <a:off x="3763587" y="2276872"/>
            <a:ext cx="1584176" cy="64807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smtClean="0">
                <a:latin typeface="Bookman Old Style" pitchFamily="18" charset="0"/>
              </a:rPr>
              <a:t>PS=YES</a:t>
            </a:r>
            <a:endParaRPr lang="en-IN" sz="1600" dirty="0">
              <a:latin typeface="Bookman Old Style" pitchFamily="18" charset="0"/>
            </a:endParaRPr>
          </a:p>
        </p:txBody>
      </p:sp>
      <p:cxnSp>
        <p:nvCxnSpPr>
          <p:cNvPr id="6" name="Straight Connector 5"/>
          <p:cNvCxnSpPr/>
          <p:nvPr/>
        </p:nvCxnSpPr>
        <p:spPr>
          <a:xfrm flipH="1">
            <a:off x="3508735" y="2693341"/>
            <a:ext cx="268885" cy="291828"/>
          </a:xfrm>
          <a:prstGeom prst="line">
            <a:avLst/>
          </a:prstGeom>
        </p:spPr>
        <p:style>
          <a:lnRef idx="1">
            <a:schemeClr val="accent3"/>
          </a:lnRef>
          <a:fillRef idx="0">
            <a:schemeClr val="accent3"/>
          </a:fillRef>
          <a:effectRef idx="0">
            <a:schemeClr val="accent3"/>
          </a:effectRef>
          <a:fontRef idx="minor">
            <a:schemeClr val="tx1"/>
          </a:fontRef>
        </p:style>
      </p:cxnSp>
      <p:sp>
        <p:nvSpPr>
          <p:cNvPr id="8" name="Oval 7"/>
          <p:cNvSpPr/>
          <p:nvPr/>
        </p:nvSpPr>
        <p:spPr>
          <a:xfrm rot="10800000" flipV="1">
            <a:off x="2164722" y="2985169"/>
            <a:ext cx="2232247" cy="64969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smtClean="0">
                <a:latin typeface="Bookman Old Style" pitchFamily="18" charset="0"/>
              </a:rPr>
              <a:t>TENURE</a:t>
            </a:r>
            <a:endParaRPr lang="en-IN" sz="1600" dirty="0">
              <a:latin typeface="Bookman Old Style" pitchFamily="18" charset="0"/>
            </a:endParaRPr>
          </a:p>
        </p:txBody>
      </p:sp>
      <p:cxnSp>
        <p:nvCxnSpPr>
          <p:cNvPr id="13" name="Straight Connector 12"/>
          <p:cNvCxnSpPr/>
          <p:nvPr/>
        </p:nvCxnSpPr>
        <p:spPr>
          <a:xfrm flipH="1">
            <a:off x="1763688" y="3488952"/>
            <a:ext cx="645746" cy="732136"/>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p:cNvCxnSpPr>
            <a:stCxn id="8" idx="3"/>
          </p:cNvCxnSpPr>
          <p:nvPr/>
        </p:nvCxnSpPr>
        <p:spPr>
          <a:xfrm>
            <a:off x="4070064" y="3539719"/>
            <a:ext cx="485611" cy="681369"/>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ctangle 19"/>
          <p:cNvSpPr/>
          <p:nvPr/>
        </p:nvSpPr>
        <p:spPr>
          <a:xfrm>
            <a:off x="707232" y="3449767"/>
            <a:ext cx="1224136" cy="37019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Bookman Old Style" pitchFamily="18" charset="0"/>
              </a:rPr>
              <a:t>&lt;</a:t>
            </a:r>
            <a:r>
              <a:rPr lang="en-IN" sz="1600" dirty="0" smtClean="0">
                <a:latin typeface="Bookman Old Style" pitchFamily="18" charset="0"/>
              </a:rPr>
              <a:t>=</a:t>
            </a:r>
            <a:r>
              <a:rPr lang="en-IN" sz="1600" dirty="0" smtClean="0">
                <a:latin typeface="Bookman Old Style" pitchFamily="18" charset="0"/>
              </a:rPr>
              <a:t>50</a:t>
            </a:r>
            <a:endParaRPr lang="en-IN" sz="1600" dirty="0">
              <a:latin typeface="Bookman Old Style" pitchFamily="18" charset="0"/>
            </a:endParaRPr>
          </a:p>
        </p:txBody>
      </p:sp>
      <p:sp>
        <p:nvSpPr>
          <p:cNvPr id="22" name="Oval 21"/>
          <p:cNvSpPr/>
          <p:nvPr/>
        </p:nvSpPr>
        <p:spPr>
          <a:xfrm rot="10800000" flipV="1">
            <a:off x="791580" y="4221089"/>
            <a:ext cx="2232247" cy="64969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smtClean="0">
                <a:latin typeface="Bookman Old Style" pitchFamily="18" charset="0"/>
              </a:rPr>
              <a:t>81%</a:t>
            </a:r>
            <a:endParaRPr lang="en-IN" sz="1600" dirty="0">
              <a:latin typeface="Bookman Old Style" pitchFamily="18" charset="0"/>
            </a:endParaRPr>
          </a:p>
        </p:txBody>
      </p:sp>
      <p:sp>
        <p:nvSpPr>
          <p:cNvPr id="23" name="Oval 22"/>
          <p:cNvSpPr/>
          <p:nvPr/>
        </p:nvSpPr>
        <p:spPr>
          <a:xfrm rot="10800000" flipV="1">
            <a:off x="3763587" y="4221088"/>
            <a:ext cx="2232247" cy="64969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smtClean="0">
                <a:latin typeface="Bookman Old Style" pitchFamily="18" charset="0"/>
              </a:rPr>
              <a:t>19%</a:t>
            </a:r>
            <a:endParaRPr lang="en-IN" sz="1600" dirty="0">
              <a:latin typeface="Bookman Old Style" pitchFamily="18" charset="0"/>
            </a:endParaRPr>
          </a:p>
        </p:txBody>
      </p:sp>
      <p:sp>
        <p:nvSpPr>
          <p:cNvPr id="24" name="Rectangle 23"/>
          <p:cNvSpPr/>
          <p:nvPr/>
        </p:nvSpPr>
        <p:spPr>
          <a:xfrm>
            <a:off x="4426104" y="3510205"/>
            <a:ext cx="1224136" cy="37019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Bookman Old Style" pitchFamily="18" charset="0"/>
              </a:rPr>
              <a:t>&gt;</a:t>
            </a:r>
            <a:r>
              <a:rPr lang="en-IN" sz="1600" smtClean="0">
                <a:latin typeface="Bookman Old Style" pitchFamily="18" charset="0"/>
              </a:rPr>
              <a:t>=</a:t>
            </a:r>
            <a:r>
              <a:rPr lang="en-IN" sz="1600" dirty="0" smtClean="0">
                <a:latin typeface="Bookman Old Style" pitchFamily="18" charset="0"/>
              </a:rPr>
              <a:t>50</a:t>
            </a:r>
            <a:endParaRPr lang="en-IN" sz="1600" dirty="0">
              <a:latin typeface="Bookman Old Style" pitchFamily="18" charset="0"/>
            </a:endParaRPr>
          </a:p>
        </p:txBody>
      </p:sp>
    </p:spTree>
    <p:extLst>
      <p:ext uri="{BB962C8B-B14F-4D97-AF65-F5344CB8AC3E}">
        <p14:creationId xmlns:p14="http://schemas.microsoft.com/office/powerpoint/2010/main" val="32031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2107</TotalTime>
  <Words>667</Words>
  <Application>Microsoft Office PowerPoint</Application>
  <PresentationFormat>On-screen Show (4:3)</PresentationFormat>
  <Paragraphs>138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vt:lpstr>
      <vt:lpstr>Book Antiqua</vt:lpstr>
      <vt:lpstr>Bookman Old Style</vt:lpstr>
      <vt:lpstr>Calibri</vt:lpstr>
      <vt:lpstr>Office Theme</vt:lpstr>
      <vt:lpstr>PowerPoint Presentation</vt:lpstr>
      <vt:lpstr>NEED</vt:lpstr>
      <vt:lpstr>OUR AIM</vt:lpstr>
      <vt:lpstr>PowerPoint Presentation</vt:lpstr>
      <vt:lpstr>PATTERN RECOGNITION PROCESS</vt:lpstr>
      <vt:lpstr>OUR APPROACH</vt:lpstr>
      <vt:lpstr>OUR APPROACH</vt:lpstr>
      <vt:lpstr>FEATURE SELECTION: EFFECTIVE FEATURE ORDER DETERMINATION</vt:lpstr>
      <vt:lpstr>FEATURE SELECTION: EFFECTIVE FEATURE ORDER DETERMINATION CONT..</vt:lpstr>
      <vt:lpstr>OUR FEATURE TREE</vt:lpstr>
      <vt:lpstr>IMPLEMENTATION OF CLASSIFIER</vt:lpstr>
      <vt:lpstr>RESULT ANALYSIS</vt:lpstr>
      <vt:lpstr>PERFORMANCE ANALYSIS</vt:lpstr>
      <vt:lpstr>CONCLUSION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BASED CUSTOMER CHURN PREDICTION FOR TELECOM SERVICES</dc:title>
  <dc:creator>HP</dc:creator>
  <cp:lastModifiedBy>Asus</cp:lastModifiedBy>
  <cp:revision>75</cp:revision>
  <dcterms:created xsi:type="dcterms:W3CDTF">2020-05-06T15:53:39Z</dcterms:created>
  <dcterms:modified xsi:type="dcterms:W3CDTF">2020-07-08T09:55:33Z</dcterms:modified>
</cp:coreProperties>
</file>