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2" r:id="rId15"/>
    <p:sldId id="273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785" autoAdjust="0"/>
  </p:normalViewPr>
  <p:slideViewPr>
    <p:cSldViewPr snapToGrid="0">
      <p:cViewPr varScale="1">
        <p:scale>
          <a:sx n="58" d="100"/>
          <a:sy n="58" d="100"/>
        </p:scale>
        <p:origin x="15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11CA1-9246-4398-9C81-31D67BD1BFB3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772EA-136F-4A1E-AC67-B2BF7F7A7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12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772EA-136F-4A1E-AC67-B2BF7F7A758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198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772EA-136F-4A1E-AC67-B2BF7F7A758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888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772EA-136F-4A1E-AC67-B2BF7F7A758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760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772EA-136F-4A1E-AC67-B2BF7F7A758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608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772EA-136F-4A1E-AC67-B2BF7F7A758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9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772EA-136F-4A1E-AC67-B2BF7F7A758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868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772EA-136F-4A1E-AC67-B2BF7F7A758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583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772EA-136F-4A1E-AC67-B2BF7F7A758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441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772EA-136F-4A1E-AC67-B2BF7F7A758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64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772EA-136F-4A1E-AC67-B2BF7F7A758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50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772EA-136F-4A1E-AC67-B2BF7F7A758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658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772EA-136F-4A1E-AC67-B2BF7F7A758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010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772EA-136F-4A1E-AC67-B2BF7F7A758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2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ADD0F-62FB-493C-9774-16ABF3C88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DE97E4-B09C-461E-8F98-888175664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958C74-5992-45CB-9A8B-FD021100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309F-B7A5-409C-B03B-CFE366A7CCFD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B1623F-906F-454D-8483-45BE18AF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59F0F6-E22F-448B-BE6A-8C4E57FF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6848-E918-4B86-9DBB-6F604E71D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69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58C80-571D-4590-B0E9-7EA9BDBC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847536-D4A7-41A1-AEB5-49F4D1B20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83E329-0264-47B0-9DA0-FDAC4FBB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309F-B7A5-409C-B03B-CFE366A7CCFD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0CDACA-A935-4B70-9DF6-266DA4B4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1C3E04-1731-4413-B8C9-12467D2E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6848-E918-4B86-9DBB-6F604E71D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8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2031A5-B0F1-40C9-A3CF-27D6EA441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7D6624-2E30-4447-9A3D-4AB991B31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728EDE-7BCA-41D3-86FD-24DE3EB2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309F-B7A5-409C-B03B-CFE366A7CCFD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20BEE8-58D3-4403-BAB4-5FE8916A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5FC6A9-989F-4644-8846-B26A36C1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6848-E918-4B86-9DBB-6F604E71D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18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12BE8-DF69-47EF-B537-1C9E08AF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8754E1-09BC-40C6-8497-90FB596A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53A752-FDB9-4536-B96D-96C83292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309F-B7A5-409C-B03B-CFE366A7CCFD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EB4B49-A9A8-4C56-92B4-87ABDB89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29EAB7-F2C3-4A11-B7C8-CB0A1F92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6848-E918-4B86-9DBB-6F604E71D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45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D50229-0441-46FF-AD66-2399340C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BDC842-65B3-4ABC-B3C5-82168D08D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D13EA3-4878-47ED-B31A-383334AD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309F-B7A5-409C-B03B-CFE366A7CCFD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4D3B98-D48A-4131-8EB1-D3D4C868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695641-92BF-4603-A78D-ABA67914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6848-E918-4B86-9DBB-6F604E71D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23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CA9843-1B03-446E-A4E3-C815A72D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B41A7D-0C1C-435A-BAA8-E3FE578BB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ECBC23-DE7B-496C-BB00-1A58F50C1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15166F-0C2B-4A40-ACCD-0EBA2707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309F-B7A5-409C-B03B-CFE366A7CCFD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3E48B2-835F-4C1A-A2A4-90294AAA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AF450C-A717-4CAE-9F8E-A0BD1A43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6848-E918-4B86-9DBB-6F604E71D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16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6AF7D-2E94-42C7-8832-A1C536BB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CF3169-ABC9-4C2E-9D46-2D3977A3F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6C8F18-3B01-403C-B363-21B0AF58B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14BA01-9CF9-4E9F-A5C9-E354AB929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31BECF-84BC-4ABF-945E-E80DDEFB0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9FB089B-2519-42A7-9B01-7616C12A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309F-B7A5-409C-B03B-CFE366A7CCFD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643C28-1BC8-4076-A1E9-C0F14B66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2DF8D55-7D51-43DF-A9FC-C3FFA8A1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6848-E918-4B86-9DBB-6F604E71D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56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37DC8-73BD-4418-B43D-D1A313A5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EBA229-1C4E-40B6-9921-B850D8D9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309F-B7A5-409C-B03B-CFE366A7CCFD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00761A-F05B-48F5-8D43-00B51748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F35916-5FB4-49A9-B186-766BDCD3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6848-E918-4B86-9DBB-6F604E71D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98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193466C-3258-4815-9038-763AAC3E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309F-B7A5-409C-B03B-CFE366A7CCFD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B08B6D-F5F8-492D-B2A5-FC27B227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AF220C-7475-4E70-8C5D-566B2C3F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6848-E918-4B86-9DBB-6F604E71D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78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FD00F-1C04-4DBA-BB08-0CA59E45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D7AF8F-C226-49E6-811F-FBB2D5AA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8368A7-D388-43C7-9961-14A240E44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9EBE2A-9ECA-44AE-941B-A7F62EBE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309F-B7A5-409C-B03B-CFE366A7CCFD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BE0CDA-ABC7-41FA-902B-7AE9606B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95D8FC-2C59-4869-965E-6860D2CE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6848-E918-4B86-9DBB-6F604E71D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43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7EB18-A3F1-422B-AD48-DCD0599C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9222D19-4E5B-4B91-8438-88E952AF7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54817B-93C5-4844-AC97-F1476726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BE8190-A702-44B4-8D55-DC001E90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309F-B7A5-409C-B03B-CFE366A7CCFD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983A8A-3816-4BFD-B8EA-F5321132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2C4E02-241E-4661-99A2-5C5C5254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6848-E918-4B86-9DBB-6F604E71D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27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F5A168-90D9-4051-B643-B952EDC6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E0E514-DFFB-4C89-ABA3-E937D156D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33F79-9DA5-4626-9442-B6AD6F37F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309F-B7A5-409C-B03B-CFE366A7CCFD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669037-A92F-4DBB-B79B-AD56F2091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603207-D49B-4A48-B5B0-FF1029D98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B6848-E918-4B86-9DBB-6F604E71D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92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5E5F6-C064-491C-BB82-417445296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ESOP Synthesis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B42926-2B78-4DF9-AC24-830ABEE681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R09921049</a:t>
            </a:r>
          </a:p>
          <a:p>
            <a:r>
              <a:rPr lang="zh-TW" altLang="en-US" dirty="0"/>
              <a:t>黃禹靖</a:t>
            </a:r>
          </a:p>
        </p:txBody>
      </p:sp>
    </p:spTree>
    <p:extLst>
      <p:ext uri="{BB962C8B-B14F-4D97-AF65-F5344CB8AC3E}">
        <p14:creationId xmlns:p14="http://schemas.microsoft.com/office/powerpoint/2010/main" val="119308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6D3A9-60DF-4EFA-9F61-33535223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BDD Extract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833327-84AE-48A6-848A-E5486E1EB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b="0" dirty="0"/>
                  <a:t>Shannon</a:t>
                </a:r>
                <a:br>
                  <a:rPr lang="en-US" altLang="zh-TW" b="0" dirty="0"/>
                </a:b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=¬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TW" sz="2400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b="0" dirty="0"/>
                  <a:t>Negative </a:t>
                </a:r>
                <a:r>
                  <a:rPr lang="en-US" altLang="zh-TW" b="0" dirty="0" err="1"/>
                  <a:t>Davio</a:t>
                </a:r>
                <a:br>
                  <a:rPr lang="en-US" altLang="zh-TW" b="0" dirty="0"/>
                </a:b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=¬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TW" sz="2400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Multiply out</a:t>
                </a:r>
                <a:br>
                  <a:rPr lang="en-US" altLang="zh-TW" sz="2400" dirty="0"/>
                </a:b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=¬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b="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833327-84AE-48A6-848A-E5486E1EB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12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F98EC-EC5B-4D42-BE0F-4AA33AC9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BDD Extract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DC9076-B024-4B18-9FB3-F15EC479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8091" cy="4351338"/>
          </a:xfrm>
        </p:spPr>
        <p:txBody>
          <a:bodyPr/>
          <a:lstStyle/>
          <a:p>
            <a:r>
              <a:rPr lang="en-US" altLang="zh-TW" dirty="0"/>
              <a:t>Find the expansion that minimize total cube number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A51194-8728-4C86-9616-AE4B12349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162" y="569807"/>
            <a:ext cx="4210638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52BD7-21D3-45B9-8EBC-F9685746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ESOP simplify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7FA717B-5119-4412-B89B-3FAF37A30E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Proposition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TW" dirty="0"/>
                  <a:t>Two identical cubes can be added or removed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TW" dirty="0"/>
                  <a:t>The XOR of two distance-1 cubes can be represented by a single cube.</a:t>
                </a:r>
              </a:p>
              <a:p>
                <a:r>
                  <a:rPr lang="en-US" altLang="zh-TW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⊕¬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⊕¬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en-US" altLang="zh-TW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zh-TW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7FA717B-5119-4412-B89B-3FAF37A30E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01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8A08E-0E8A-4243-B74F-269CE347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F0E2126-F4DD-4C2F-951D-84C248CD8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64242"/>
              </p:ext>
            </p:extLst>
          </p:nvPr>
        </p:nvGraphicFramePr>
        <p:xfrm>
          <a:off x="2103434" y="1478652"/>
          <a:ext cx="7985131" cy="2263140"/>
        </p:xfrm>
        <a:graphic>
          <a:graphicData uri="http://schemas.openxmlformats.org/drawingml/2006/table">
            <a:tbl>
              <a:tblPr/>
              <a:tblGrid>
                <a:gridCol w="1140733">
                  <a:extLst>
                    <a:ext uri="{9D8B030D-6E8A-4147-A177-3AD203B41FA5}">
                      <a16:colId xmlns:a16="http://schemas.microsoft.com/office/drawing/2014/main" val="3872641102"/>
                    </a:ext>
                  </a:extLst>
                </a:gridCol>
                <a:gridCol w="1140733">
                  <a:extLst>
                    <a:ext uri="{9D8B030D-6E8A-4147-A177-3AD203B41FA5}">
                      <a16:colId xmlns:a16="http://schemas.microsoft.com/office/drawing/2014/main" val="2989288016"/>
                    </a:ext>
                  </a:extLst>
                </a:gridCol>
                <a:gridCol w="1140733">
                  <a:extLst>
                    <a:ext uri="{9D8B030D-6E8A-4147-A177-3AD203B41FA5}">
                      <a16:colId xmlns:a16="http://schemas.microsoft.com/office/drawing/2014/main" val="2741657166"/>
                    </a:ext>
                  </a:extLst>
                </a:gridCol>
                <a:gridCol w="1140733">
                  <a:extLst>
                    <a:ext uri="{9D8B030D-6E8A-4147-A177-3AD203B41FA5}">
                      <a16:colId xmlns:a16="http://schemas.microsoft.com/office/drawing/2014/main" val="262068061"/>
                    </a:ext>
                  </a:extLst>
                </a:gridCol>
                <a:gridCol w="1140733">
                  <a:extLst>
                    <a:ext uri="{9D8B030D-6E8A-4147-A177-3AD203B41FA5}">
                      <a16:colId xmlns:a16="http://schemas.microsoft.com/office/drawing/2014/main" val="4161443234"/>
                    </a:ext>
                  </a:extLst>
                </a:gridCol>
                <a:gridCol w="1140733">
                  <a:extLst>
                    <a:ext uri="{9D8B030D-6E8A-4147-A177-3AD203B41FA5}">
                      <a16:colId xmlns:a16="http://schemas.microsoft.com/office/drawing/2014/main" val="2287277738"/>
                    </a:ext>
                  </a:extLst>
                </a:gridCol>
                <a:gridCol w="1140733">
                  <a:extLst>
                    <a:ext uri="{9D8B030D-6E8A-4147-A177-3AD203B41FA5}">
                      <a16:colId xmlns:a16="http://schemas.microsoft.com/office/drawing/2014/main" val="3551770350"/>
                    </a:ext>
                  </a:extLst>
                </a:gridCol>
              </a:tblGrid>
              <a:tr h="20298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16-adder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simplified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00536"/>
                  </a:ext>
                </a:extLst>
              </a:tr>
              <a:tr h="20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Support 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Cube 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Literal 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Cube 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Literal 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time (s)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789081"/>
                  </a:ext>
                </a:extLst>
              </a:tr>
              <a:tr h="20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cout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244607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7506370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244607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7506370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4630.2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106376"/>
                  </a:ext>
                </a:extLst>
              </a:tr>
              <a:tr h="20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82332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2438338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82268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2437378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694.42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969494"/>
                  </a:ext>
                </a:extLst>
              </a:tr>
              <a:tr h="20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41164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1136834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41132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1136418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211.99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344863"/>
                  </a:ext>
                </a:extLst>
              </a:tr>
              <a:tr h="20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20580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527250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20564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527074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70.62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229281"/>
                  </a:ext>
                </a:extLst>
              </a:tr>
              <a:tr h="20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10288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243042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10280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242970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28.63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76244"/>
                  </a:ext>
                </a:extLst>
              </a:tr>
              <a:tr h="20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5142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111230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5138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111202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17.08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70458"/>
                  </a:ext>
                </a:extLst>
              </a:tr>
              <a:tr h="20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2569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50470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2567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50460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5.28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77163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D50ADFF-F258-4599-AD8B-D7C7A6964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610797"/>
              </p:ext>
            </p:extLst>
          </p:nvPr>
        </p:nvGraphicFramePr>
        <p:xfrm>
          <a:off x="2103434" y="3984397"/>
          <a:ext cx="7985129" cy="2263140"/>
        </p:xfrm>
        <a:graphic>
          <a:graphicData uri="http://schemas.openxmlformats.org/drawingml/2006/table">
            <a:tbl>
              <a:tblPr/>
              <a:tblGrid>
                <a:gridCol w="1102871">
                  <a:extLst>
                    <a:ext uri="{9D8B030D-6E8A-4147-A177-3AD203B41FA5}">
                      <a16:colId xmlns:a16="http://schemas.microsoft.com/office/drawing/2014/main" val="3396359086"/>
                    </a:ext>
                  </a:extLst>
                </a:gridCol>
                <a:gridCol w="1102871">
                  <a:extLst>
                    <a:ext uri="{9D8B030D-6E8A-4147-A177-3AD203B41FA5}">
                      <a16:colId xmlns:a16="http://schemas.microsoft.com/office/drawing/2014/main" val="2911689803"/>
                    </a:ext>
                  </a:extLst>
                </a:gridCol>
                <a:gridCol w="1102871">
                  <a:extLst>
                    <a:ext uri="{9D8B030D-6E8A-4147-A177-3AD203B41FA5}">
                      <a16:colId xmlns:a16="http://schemas.microsoft.com/office/drawing/2014/main" val="1339404567"/>
                    </a:ext>
                  </a:extLst>
                </a:gridCol>
                <a:gridCol w="1102871">
                  <a:extLst>
                    <a:ext uri="{9D8B030D-6E8A-4147-A177-3AD203B41FA5}">
                      <a16:colId xmlns:a16="http://schemas.microsoft.com/office/drawing/2014/main" val="1079137389"/>
                    </a:ext>
                  </a:extLst>
                </a:gridCol>
                <a:gridCol w="1102871">
                  <a:extLst>
                    <a:ext uri="{9D8B030D-6E8A-4147-A177-3AD203B41FA5}">
                      <a16:colId xmlns:a16="http://schemas.microsoft.com/office/drawing/2014/main" val="1500846331"/>
                    </a:ext>
                  </a:extLst>
                </a:gridCol>
                <a:gridCol w="1102871">
                  <a:extLst>
                    <a:ext uri="{9D8B030D-6E8A-4147-A177-3AD203B41FA5}">
                      <a16:colId xmlns:a16="http://schemas.microsoft.com/office/drawing/2014/main" val="2847177610"/>
                    </a:ext>
                  </a:extLst>
                </a:gridCol>
                <a:gridCol w="1367903">
                  <a:extLst>
                    <a:ext uri="{9D8B030D-6E8A-4147-A177-3AD203B41FA5}">
                      <a16:colId xmlns:a16="http://schemas.microsoft.com/office/drawing/2014/main" val="1563003421"/>
                    </a:ext>
                  </a:extLst>
                </a:gridCol>
              </a:tblGrid>
              <a:tr h="1845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c432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simplified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096578"/>
                  </a:ext>
                </a:extLst>
              </a:tr>
              <a:tr h="184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Support 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Cube 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Literal 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Cube 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Literal 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time (s)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505352"/>
                  </a:ext>
                </a:extLst>
              </a:tr>
              <a:tr h="184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G223gat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4609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4608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086695"/>
                  </a:ext>
                </a:extLst>
              </a:tr>
              <a:tr h="184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G329gat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5448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79378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3952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60855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7.05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709207"/>
                  </a:ext>
                </a:extLst>
              </a:tr>
              <a:tr h="184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G370gat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110176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2267008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85739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1811954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773.83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651509"/>
                  </a:ext>
                </a:extLst>
              </a:tr>
              <a:tr h="184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G421gat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31414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685194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25831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578819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127.39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598228"/>
                  </a:ext>
                </a:extLst>
              </a:tr>
              <a:tr h="184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G430gat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91969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1910788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69089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1468765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544.47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318323"/>
                  </a:ext>
                </a:extLst>
              </a:tr>
              <a:tr h="184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G431gat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84303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1748731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65682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1382563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470.6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038467"/>
                  </a:ext>
                </a:extLst>
              </a:tr>
              <a:tr h="184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G432gat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76912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1565663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59103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1235378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400.34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562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71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8A08E-0E8A-4243-B74F-269CE347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55C3BAF-F120-45F9-8B25-D9F6E2210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094501"/>
              </p:ext>
            </p:extLst>
          </p:nvPr>
        </p:nvGraphicFramePr>
        <p:xfrm>
          <a:off x="2103599" y="1433685"/>
          <a:ext cx="7984802" cy="2514600"/>
        </p:xfrm>
        <a:graphic>
          <a:graphicData uri="http://schemas.openxmlformats.org/drawingml/2006/table">
            <a:tbl>
              <a:tblPr/>
              <a:tblGrid>
                <a:gridCol w="1140686">
                  <a:extLst>
                    <a:ext uri="{9D8B030D-6E8A-4147-A177-3AD203B41FA5}">
                      <a16:colId xmlns:a16="http://schemas.microsoft.com/office/drawing/2014/main" val="2600053358"/>
                    </a:ext>
                  </a:extLst>
                </a:gridCol>
                <a:gridCol w="1140686">
                  <a:extLst>
                    <a:ext uri="{9D8B030D-6E8A-4147-A177-3AD203B41FA5}">
                      <a16:colId xmlns:a16="http://schemas.microsoft.com/office/drawing/2014/main" val="3722988464"/>
                    </a:ext>
                  </a:extLst>
                </a:gridCol>
                <a:gridCol w="1140686">
                  <a:extLst>
                    <a:ext uri="{9D8B030D-6E8A-4147-A177-3AD203B41FA5}">
                      <a16:colId xmlns:a16="http://schemas.microsoft.com/office/drawing/2014/main" val="3583777332"/>
                    </a:ext>
                  </a:extLst>
                </a:gridCol>
                <a:gridCol w="1140686">
                  <a:extLst>
                    <a:ext uri="{9D8B030D-6E8A-4147-A177-3AD203B41FA5}">
                      <a16:colId xmlns:a16="http://schemas.microsoft.com/office/drawing/2014/main" val="681251036"/>
                    </a:ext>
                  </a:extLst>
                </a:gridCol>
                <a:gridCol w="1140686">
                  <a:extLst>
                    <a:ext uri="{9D8B030D-6E8A-4147-A177-3AD203B41FA5}">
                      <a16:colId xmlns:a16="http://schemas.microsoft.com/office/drawing/2014/main" val="2146018287"/>
                    </a:ext>
                  </a:extLst>
                </a:gridCol>
                <a:gridCol w="1140686">
                  <a:extLst>
                    <a:ext uri="{9D8B030D-6E8A-4147-A177-3AD203B41FA5}">
                      <a16:colId xmlns:a16="http://schemas.microsoft.com/office/drawing/2014/main" val="3008315864"/>
                    </a:ext>
                  </a:extLst>
                </a:gridCol>
                <a:gridCol w="1140686">
                  <a:extLst>
                    <a:ext uri="{9D8B030D-6E8A-4147-A177-3AD203B41FA5}">
                      <a16:colId xmlns:a16="http://schemas.microsoft.com/office/drawing/2014/main" val="1302735134"/>
                    </a:ext>
                  </a:extLst>
                </a:gridCol>
              </a:tblGrid>
              <a:tr h="199532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Support Threshold = 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95682"/>
                  </a:ext>
                </a:extLst>
              </a:tr>
              <a:tr h="1995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c432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simplified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581178"/>
                  </a:ext>
                </a:extLst>
              </a:tr>
              <a:tr h="19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Support 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Cube 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Literal 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Cube 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Literal 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time (s)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559396"/>
                  </a:ext>
                </a:extLst>
              </a:tr>
              <a:tr h="19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G223gat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4609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4608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683100"/>
                  </a:ext>
                </a:extLst>
              </a:tr>
              <a:tr h="19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G329gat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5448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79378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3952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60855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7.05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871238"/>
                  </a:ext>
                </a:extLst>
              </a:tr>
              <a:tr h="19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G370gat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110176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2267008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85739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1811954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773.83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009940"/>
                  </a:ext>
                </a:extLst>
              </a:tr>
              <a:tr h="19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G421gat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31414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685194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25831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578819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127.39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899062"/>
                  </a:ext>
                </a:extLst>
              </a:tr>
              <a:tr h="19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G430gat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91969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1910788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69089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1468765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544.47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83041"/>
                  </a:ext>
                </a:extLst>
              </a:tr>
              <a:tr h="19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G431gat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84303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1748731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65682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1382563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470.6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280783"/>
                  </a:ext>
                </a:extLst>
              </a:tr>
              <a:tr h="199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G432gat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76912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1565663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59103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1235378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400.34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47010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E7822A5-6B65-4471-A063-F532A9249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26903"/>
              </p:ext>
            </p:extLst>
          </p:nvPr>
        </p:nvGraphicFramePr>
        <p:xfrm>
          <a:off x="2103599" y="4167015"/>
          <a:ext cx="7984802" cy="2514600"/>
        </p:xfrm>
        <a:graphic>
          <a:graphicData uri="http://schemas.openxmlformats.org/drawingml/2006/table">
            <a:tbl>
              <a:tblPr/>
              <a:tblGrid>
                <a:gridCol w="1140686">
                  <a:extLst>
                    <a:ext uri="{9D8B030D-6E8A-4147-A177-3AD203B41FA5}">
                      <a16:colId xmlns:a16="http://schemas.microsoft.com/office/drawing/2014/main" val="2867781760"/>
                    </a:ext>
                  </a:extLst>
                </a:gridCol>
                <a:gridCol w="1140686">
                  <a:extLst>
                    <a:ext uri="{9D8B030D-6E8A-4147-A177-3AD203B41FA5}">
                      <a16:colId xmlns:a16="http://schemas.microsoft.com/office/drawing/2014/main" val="2807477840"/>
                    </a:ext>
                  </a:extLst>
                </a:gridCol>
                <a:gridCol w="1140686">
                  <a:extLst>
                    <a:ext uri="{9D8B030D-6E8A-4147-A177-3AD203B41FA5}">
                      <a16:colId xmlns:a16="http://schemas.microsoft.com/office/drawing/2014/main" val="2383896894"/>
                    </a:ext>
                  </a:extLst>
                </a:gridCol>
                <a:gridCol w="1140686">
                  <a:extLst>
                    <a:ext uri="{9D8B030D-6E8A-4147-A177-3AD203B41FA5}">
                      <a16:colId xmlns:a16="http://schemas.microsoft.com/office/drawing/2014/main" val="3338892501"/>
                    </a:ext>
                  </a:extLst>
                </a:gridCol>
                <a:gridCol w="1140686">
                  <a:extLst>
                    <a:ext uri="{9D8B030D-6E8A-4147-A177-3AD203B41FA5}">
                      <a16:colId xmlns:a16="http://schemas.microsoft.com/office/drawing/2014/main" val="3559589099"/>
                    </a:ext>
                  </a:extLst>
                </a:gridCol>
                <a:gridCol w="1140686">
                  <a:extLst>
                    <a:ext uri="{9D8B030D-6E8A-4147-A177-3AD203B41FA5}">
                      <a16:colId xmlns:a16="http://schemas.microsoft.com/office/drawing/2014/main" val="1438568733"/>
                    </a:ext>
                  </a:extLst>
                </a:gridCol>
                <a:gridCol w="1140686">
                  <a:extLst>
                    <a:ext uri="{9D8B030D-6E8A-4147-A177-3AD203B41FA5}">
                      <a16:colId xmlns:a16="http://schemas.microsoft.com/office/drawing/2014/main" val="2599235419"/>
                    </a:ext>
                  </a:extLst>
                </a:gridCol>
              </a:tblGrid>
              <a:tr h="218078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Support Threshold = Inifinity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11843"/>
                  </a:ext>
                </a:extLst>
              </a:tr>
              <a:tr h="21807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c432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simplified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637127"/>
                  </a:ext>
                </a:extLst>
              </a:tr>
              <a:tr h="218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Support 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Cube 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Literal 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Cube 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Literal 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time (s)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96059"/>
                  </a:ext>
                </a:extLst>
              </a:tr>
              <a:tr h="218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G223gat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4609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4608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31704"/>
                  </a:ext>
                </a:extLst>
              </a:tr>
              <a:tr h="218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G329gat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2816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39203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2055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29955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124.49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63596"/>
                  </a:ext>
                </a:extLst>
              </a:tr>
              <a:tr h="218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G370gat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123371"/>
                  </a:ext>
                </a:extLst>
              </a:tr>
              <a:tr h="218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G421gat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452055"/>
                  </a:ext>
                </a:extLst>
              </a:tr>
              <a:tr h="218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G430gat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964564"/>
                  </a:ext>
                </a:extLst>
              </a:tr>
              <a:tr h="218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G431gat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340151"/>
                  </a:ext>
                </a:extLst>
              </a:tr>
              <a:tr h="218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G432gat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07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67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0E378FF-CEBD-48D5-A8E8-86BA0DF962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 you!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C50B2E41-C103-401E-9140-558F0115D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7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34E3FF-CEE1-43B1-8349-D42F59EC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ESOP Synthesis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62A85C-38EB-4407-BA70-826602730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Exclusive Sum of Product</a:t>
            </a:r>
          </a:p>
          <a:p>
            <a:r>
              <a:rPr lang="en-US" altLang="zh-TW" dirty="0"/>
              <a:t>ESOP are advantageous for quantum circuits because of their natural relation to Toffoli gates.</a:t>
            </a:r>
          </a:p>
          <a:p>
            <a:r>
              <a:rPr lang="en-US" altLang="zh-TW" dirty="0"/>
              <a:t>Toffoli gate is one of the primitives in reversible logic.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AB89E8-7802-42B8-AB7B-AFE8DBE5D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414" y="3915933"/>
            <a:ext cx="3223171" cy="226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5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C2DEC-39CC-467E-A1CA-70322E42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ESOP Synthesis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B40419-905B-48E8-9260-14C7C055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concatenating Toffoli gates on the same target line, we can build up an ESOP expression.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6E886C-A79F-4A61-B546-1EB69F0B7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491" y="2957579"/>
            <a:ext cx="5081017" cy="314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8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C2DEC-39CC-467E-A1CA-70322E42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ESOP Synthesis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B40419-905B-48E8-9260-14C7C055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Toffoli gates are mapped into quantum gate library (</a:t>
            </a:r>
            <a:r>
              <a:rPr lang="en-US" altLang="zh-TW" dirty="0" err="1"/>
              <a:t>Clifford+T</a:t>
            </a:r>
            <a:r>
              <a:rPr lang="en-US" altLang="zh-TW" dirty="0"/>
              <a:t> gate set).</a:t>
            </a:r>
          </a:p>
          <a:p>
            <a:r>
              <a:rPr lang="en-US" altLang="zh-TW" dirty="0"/>
              <a:t>A heuristic to reduce the cost of mapped quantum circuits:</a:t>
            </a:r>
            <a:br>
              <a:rPr lang="en-US" altLang="zh-TW" dirty="0"/>
            </a:br>
            <a:r>
              <a:rPr lang="en-US" altLang="zh-TW" dirty="0"/>
              <a:t>minimize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Number of Toffoli gates → Number of cubes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Number of control lines → Number of literals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074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C2DEC-39CC-467E-A1CA-70322E42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ESOP Synthesis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B40419-905B-48E8-9260-14C7C055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is necessary to convert a Boolean network into minimum two-level ESOP expressions.</a:t>
            </a:r>
          </a:p>
          <a:p>
            <a:r>
              <a:rPr lang="en-US" altLang="zh-TW" dirty="0"/>
              <a:t>Two state-of-the-art techniques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AIG extract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BDD extract</a:t>
            </a:r>
          </a:p>
        </p:txBody>
      </p:sp>
    </p:spTree>
    <p:extLst>
      <p:ext uri="{BB962C8B-B14F-4D97-AF65-F5344CB8AC3E}">
        <p14:creationId xmlns:p14="http://schemas.microsoft.com/office/powerpoint/2010/main" val="369983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A1DE3-CEF3-4B96-9960-EF64AA38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AIG BDD Extract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E3D5FF-9681-4F8A-9BF4-CB054A12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AIG method suffers from size explosion of resulting ESOP expressions.</a:t>
            </a:r>
          </a:p>
          <a:p>
            <a:r>
              <a:rPr lang="en-US" altLang="zh-TW" dirty="0"/>
              <a:t>BDD method suffers from memory explosion in BDD construction process.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6EBEFA-28BC-4AB0-85F2-7DFCF452A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611" y="2803322"/>
            <a:ext cx="5914777" cy="38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5ED59-2F65-471C-8410-3B8B8A3F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Divide and Conquer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8C9C050-692E-462F-BA36-C9C289AD56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Lemma</a:t>
                </a:r>
                <a:br>
                  <a:rPr lang="en-US" altLang="zh-TW" dirty="0"/>
                </a:br>
                <a:r>
                  <a:rPr lang="en-US" altLang="zh-TW" dirty="0"/>
                  <a:t>Any Boolean function f can be written as</a:t>
                </a: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if</a:t>
                </a:r>
                <a:br>
                  <a:rPr lang="en-US" altLang="zh-TW" dirty="0"/>
                </a:br>
                <a:endParaRPr lang="en-US" altLang="zh-TW" dirty="0"/>
              </a:p>
              <a:p>
                <a:r>
                  <a:rPr lang="en-US" altLang="zh-TW" dirty="0"/>
                  <a:t>Selection of a set P</a:t>
                </a:r>
                <a:br>
                  <a:rPr lang="en-US" altLang="zh-TW" dirty="0"/>
                </a:br>
                <a:r>
                  <a:rPr lang="en-US" altLang="zh-TW" dirty="0"/>
                  <a:t>Limit our choices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is single-cube cofactor.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br>
                  <a:rPr lang="en-US" altLang="zh-TW" dirty="0"/>
                </a:b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8C9C050-692E-462F-BA36-C9C289AD5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C002AF76-8BAA-4F13-81EC-0CB414872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599" y="2717460"/>
            <a:ext cx="6354801" cy="30228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BD3F5F3-C267-4C4E-AFA1-705E03BAC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3856" y="3429000"/>
            <a:ext cx="4164286" cy="3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19B09-0331-4AA3-8E6D-461D4F81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 Heuristic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BCE2F5-1961-4FA4-9D2D-CA4E8BEC8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Fixed variable selection</a:t>
            </a:r>
          </a:p>
          <a:p>
            <a:r>
              <a:rPr lang="en-US" altLang="zh-TW" dirty="0"/>
              <a:t>Free variable selection</a:t>
            </a:r>
          </a:p>
          <a:p>
            <a:r>
              <a:rPr lang="en-US" altLang="zh-TW" dirty="0"/>
              <a:t>Support threshold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CC1956-7F64-4E78-9D4E-7589F2182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421" y="3429000"/>
            <a:ext cx="8397158" cy="24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E0C1F-ECF8-493E-8602-5F71D9F3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BDD Extract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4FBF805-6834-4F2A-BEED-DA18A4ADDC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Pseudo-Kronecker Expressions</a:t>
                </a:r>
              </a:p>
              <a:p>
                <a:r>
                  <a:rPr lang="en-US" altLang="zh-TW" dirty="0"/>
                  <a:t>A Boolean function can be represented by any of the three formulae: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dirty="0"/>
                  <a:t>Shannon expansion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dirty="0"/>
                  <a:t>Positive </a:t>
                </a:r>
                <a:r>
                  <a:rPr lang="en-US" altLang="zh-TW" dirty="0" err="1"/>
                  <a:t>Davio</a:t>
                </a:r>
                <a:r>
                  <a:rPr lang="en-US" altLang="zh-TW" dirty="0"/>
                  <a:t> expansion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dirty="0"/>
                  <a:t>Negative </a:t>
                </a:r>
                <a:r>
                  <a:rPr lang="en-US" altLang="zh-TW" dirty="0" err="1"/>
                  <a:t>Davio</a:t>
                </a:r>
                <a:r>
                  <a:rPr lang="en-US" altLang="zh-TW" dirty="0"/>
                  <a:t> expansion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Either of three expansion can be applied recursively until constant function reached.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4FBF805-6834-4F2A-BEED-DA18A4ADDC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18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695</Words>
  <Application>Microsoft Office PowerPoint</Application>
  <PresentationFormat>寬螢幕</PresentationFormat>
  <Paragraphs>310</Paragraphs>
  <Slides>15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Liberation Sans</vt:lpstr>
      <vt:lpstr>新細明體</vt:lpstr>
      <vt:lpstr>Arial</vt:lpstr>
      <vt:lpstr>Calibri</vt:lpstr>
      <vt:lpstr>Calibri Light</vt:lpstr>
      <vt:lpstr>Cambria Math</vt:lpstr>
      <vt:lpstr>Office 佈景主題</vt:lpstr>
      <vt:lpstr>ESOP Synthesis</vt:lpstr>
      <vt:lpstr>ESOP Synthesis</vt:lpstr>
      <vt:lpstr>ESOP Synthesis</vt:lpstr>
      <vt:lpstr>ESOP Synthesis</vt:lpstr>
      <vt:lpstr>ESOP Synthesis</vt:lpstr>
      <vt:lpstr>AIG BDD Extract</vt:lpstr>
      <vt:lpstr>Divide and Conquer Method</vt:lpstr>
      <vt:lpstr>Selection Heuristic</vt:lpstr>
      <vt:lpstr>BDD Extract</vt:lpstr>
      <vt:lpstr>BDD Extract</vt:lpstr>
      <vt:lpstr>BDD Extract</vt:lpstr>
      <vt:lpstr>ESOP simplify</vt:lpstr>
      <vt:lpstr>Experimental Results</vt:lpstr>
      <vt:lpstr>Experimental 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ESOP Synthesis</dc:title>
  <dc:creator>nk930</dc:creator>
  <cp:lastModifiedBy>nk930</cp:lastModifiedBy>
  <cp:revision>249</cp:revision>
  <dcterms:created xsi:type="dcterms:W3CDTF">2021-01-19T15:44:54Z</dcterms:created>
  <dcterms:modified xsi:type="dcterms:W3CDTF">2021-01-24T08:39:35Z</dcterms:modified>
</cp:coreProperties>
</file>