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66" r:id="rId3"/>
    <p:sldId id="260" r:id="rId4"/>
    <p:sldId id="267" r:id="rId5"/>
    <p:sldId id="261" r:id="rId6"/>
    <p:sldId id="262" r:id="rId7"/>
    <p:sldId id="269" r:id="rId8"/>
    <p:sldId id="263" r:id="rId9"/>
    <p:sldId id="264" r:id="rId10"/>
    <p:sldId id="265" r:id="rId11"/>
    <p:sldId id="271" r:id="rId12"/>
    <p:sldId id="273" r:id="rId13"/>
    <p:sldId id="276"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578" autoAdjust="0"/>
  </p:normalViewPr>
  <p:slideViewPr>
    <p:cSldViewPr snapToGrid="0">
      <p:cViewPr varScale="1">
        <p:scale>
          <a:sx n="95" d="100"/>
          <a:sy n="95" d="100"/>
        </p:scale>
        <p:origin x="11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219D2-1928-4486-B2B0-F0BCA925F32E}"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04D67-64CC-4908-A650-3D9F6B8144BE}" type="slidenum">
              <a:rPr lang="en-US" smtClean="0"/>
              <a:t>‹#›</a:t>
            </a:fld>
            <a:endParaRPr lang="en-US"/>
          </a:p>
        </p:txBody>
      </p:sp>
    </p:spTree>
    <p:extLst>
      <p:ext uri="{BB962C8B-B14F-4D97-AF65-F5344CB8AC3E}">
        <p14:creationId xmlns:p14="http://schemas.microsoft.com/office/powerpoint/2010/main" val="550521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a:spLocks noGrp="1" noRot="1" noChangeAspect="1"/>
          </p:cNvSpPr>
          <p:nvPr>
            <p:ph type="sldImg" idx="2"/>
          </p:nvPr>
        </p:nvSpPr>
        <p:spPr>
          <a:xfrm>
            <a:off x="409575" y="698500"/>
            <a:ext cx="6200775" cy="3489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2:notes"/>
          <p:cNvSpPr txBox="1">
            <a:spLocks noGrp="1"/>
          </p:cNvSpPr>
          <p:nvPr>
            <p:ph type="body" idx="1"/>
          </p:nvPr>
        </p:nvSpPr>
        <p:spPr>
          <a:xfrm>
            <a:off x="425450" y="4419601"/>
            <a:ext cx="6186487" cy="4187824"/>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270"/>
              </a:spcBef>
              <a:spcAft>
                <a:spcPts val="0"/>
              </a:spcAft>
              <a:buClr>
                <a:schemeClr val="dk1"/>
              </a:buClr>
              <a:buSzPts val="900"/>
              <a:buFont typeface="Helvetica Neue"/>
              <a:buNone/>
            </a:pPr>
            <a:endParaRPr/>
          </a:p>
        </p:txBody>
      </p:sp>
      <p:sp>
        <p:nvSpPr>
          <p:cNvPr id="140" name="Google Shape;140;p2:notes"/>
          <p:cNvSpPr txBox="1">
            <a:spLocks noGrp="1"/>
          </p:cNvSpPr>
          <p:nvPr>
            <p:ph type="sldNum" idx="12"/>
          </p:nvPr>
        </p:nvSpPr>
        <p:spPr>
          <a:xfrm>
            <a:off x="3976687" y="8839201"/>
            <a:ext cx="3041650" cy="465138"/>
          </a:xfrm>
          <a:prstGeom prst="rect">
            <a:avLst/>
          </a:prstGeom>
          <a:noFill/>
          <a:ln>
            <a:noFill/>
          </a:ln>
        </p:spPr>
        <p:txBody>
          <a:bodyPr spcFirstLastPara="1" wrap="square" lIns="93275" tIns="46625" rIns="93275" bIns="46625" anchor="b" anchorCtr="0">
            <a:noAutofit/>
          </a:bodyPr>
          <a:lstStyle/>
          <a:p>
            <a:pPr marL="0" marR="0" lvl="0" indent="0" algn="r" rtl="0">
              <a:lnSpc>
                <a:spcPct val="100000"/>
              </a:lnSpc>
              <a:spcBef>
                <a:spcPts val="0"/>
              </a:spcBef>
              <a:spcAft>
                <a:spcPts val="0"/>
              </a:spcAft>
              <a:buClr>
                <a:srgbClr val="000000"/>
              </a:buClr>
              <a:buSzPts val="200"/>
              <a:buFont typeface="Helvetica Neue"/>
              <a:buNone/>
            </a:pPr>
            <a:fld id="{00000000-1234-1234-1234-123412341234}" type="slidenum">
              <a:rPr lang="en-US" sz="800" b="0" i="0" u="none" strike="noStrike" cap="none">
                <a:solidFill>
                  <a:srgbClr val="000000"/>
                </a:solidFill>
                <a:latin typeface="Helvetica Neue"/>
                <a:ea typeface="Helvetica Neue"/>
                <a:cs typeface="Helvetica Neue"/>
                <a:sym typeface="Helvetica Neue"/>
              </a:rPr>
              <a:t>1</a:t>
            </a:fld>
            <a:endParaRPr sz="800" b="0" i="0" u="none" strike="noStrike" cap="non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a:spLocks noGrp="1"/>
          </p:cNvSpPr>
          <p:nvPr>
            <p:ph type="body" idx="1"/>
          </p:nvPr>
        </p:nvSpPr>
        <p:spPr>
          <a:xfrm>
            <a:off x="425450" y="4419601"/>
            <a:ext cx="6186487" cy="418782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270"/>
              </a:spcBef>
              <a:spcAft>
                <a:spcPts val="0"/>
              </a:spcAft>
              <a:buSzPts val="900"/>
              <a:buNone/>
            </a:pPr>
            <a:endParaRPr/>
          </a:p>
        </p:txBody>
      </p:sp>
      <p:sp>
        <p:nvSpPr>
          <p:cNvPr id="167" name="Google Shape;167;p7:notes"/>
          <p:cNvSpPr>
            <a:spLocks noGrp="1" noRot="1" noChangeAspect="1"/>
          </p:cNvSpPr>
          <p:nvPr>
            <p:ph type="sldImg" idx="2"/>
          </p:nvPr>
        </p:nvSpPr>
        <p:spPr>
          <a:xfrm>
            <a:off x="409575" y="698500"/>
            <a:ext cx="6200775" cy="3489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19:notes"/>
          <p:cNvSpPr txBox="1">
            <a:spLocks noGrp="1"/>
          </p:cNvSpPr>
          <p:nvPr>
            <p:ph type="body" idx="1"/>
          </p:nvPr>
        </p:nvSpPr>
        <p:spPr>
          <a:xfrm>
            <a:off x="425450" y="4419601"/>
            <a:ext cx="6186487" cy="418782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270"/>
              </a:spcBef>
              <a:spcAft>
                <a:spcPts val="0"/>
              </a:spcAft>
              <a:buSzPts val="900"/>
              <a:buNone/>
            </a:pPr>
            <a:endParaRPr/>
          </a:p>
        </p:txBody>
      </p:sp>
      <p:sp>
        <p:nvSpPr>
          <p:cNvPr id="408" name="Google Shape;408;p19:notes"/>
          <p:cNvSpPr>
            <a:spLocks noGrp="1" noRot="1" noChangeAspect="1"/>
          </p:cNvSpPr>
          <p:nvPr>
            <p:ph type="sldImg" idx="2"/>
          </p:nvPr>
        </p:nvSpPr>
        <p:spPr>
          <a:xfrm>
            <a:off x="409575" y="698500"/>
            <a:ext cx="6200775" cy="3489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application is simple </a:t>
            </a:r>
            <a:r>
              <a:rPr lang="en-US" dirty="0" err="1"/>
              <a:t>Todo</a:t>
            </a:r>
            <a:r>
              <a:rPr lang="en-US" dirty="0"/>
              <a:t> List web application which was build using </a:t>
            </a:r>
            <a:r>
              <a:rPr lang="en-US" dirty="0" err="1"/>
              <a:t>Javascript</a:t>
            </a:r>
            <a:r>
              <a:rPr lang="en-US" dirty="0"/>
              <a:t> and Node.js. It is supported by MongoDB NoSQL database and it working on CRUD functionalities with it.</a:t>
            </a:r>
          </a:p>
          <a:p>
            <a:r>
              <a:rPr lang="en-US" dirty="0"/>
              <a:t>NoSQL - </a:t>
            </a:r>
            <a:r>
              <a:rPr lang="en-US" b="0" i="0" dirty="0">
                <a:solidFill>
                  <a:srgbClr val="BDC1C6"/>
                </a:solidFill>
                <a:effectLst/>
                <a:latin typeface="arial" panose="020B0604020202020204" pitchFamily="34" charset="0"/>
              </a:rPr>
              <a:t>database provides a mechanism for storage of data that is closed in models. </a:t>
            </a:r>
          </a:p>
          <a:p>
            <a:r>
              <a:rPr lang="en-US" b="0" i="0" dirty="0">
                <a:solidFill>
                  <a:srgbClr val="BDC1C6"/>
                </a:solidFill>
                <a:effectLst/>
                <a:latin typeface="arial" panose="020B0604020202020204" pitchFamily="34" charset="0"/>
              </a:rPr>
              <a:t>I did this app because I was working with MongoDB few years ago and I wanted to understood how it is working correctly with application.</a:t>
            </a:r>
          </a:p>
          <a:p>
            <a:r>
              <a:rPr lang="en-US" b="0" i="0" dirty="0">
                <a:solidFill>
                  <a:srgbClr val="BDC1C6"/>
                </a:solidFill>
                <a:effectLst/>
                <a:latin typeface="arial" panose="020B0604020202020204" pitchFamily="34" charset="0"/>
              </a:rPr>
              <a:t>It is simple app just to have item to create CI/CD pipelines for this project. </a:t>
            </a:r>
          </a:p>
          <a:p>
            <a:endParaRPr lang="en-US" b="0" i="0" dirty="0">
              <a:solidFill>
                <a:srgbClr val="BDC1C6"/>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66E04D67-64CC-4908-A650-3D9F6B8144BE}" type="slidenum">
              <a:rPr lang="en-US" smtClean="0"/>
              <a:t>2</a:t>
            </a:fld>
            <a:endParaRPr lang="en-US"/>
          </a:p>
        </p:txBody>
      </p:sp>
    </p:spTree>
    <p:extLst>
      <p:ext uri="{BB962C8B-B14F-4D97-AF65-F5344CB8AC3E}">
        <p14:creationId xmlns:p14="http://schemas.microsoft.com/office/powerpoint/2010/main" val="4023813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Initial setup of production and staging infrastructures</a:t>
            </a:r>
          </a:p>
          <a:p>
            <a:pPr marL="285750" indent="-285750">
              <a:buFont typeface="Arial" panose="020B0604020202020204" pitchFamily="34" charset="0"/>
              <a:buChar char="•"/>
            </a:pPr>
            <a:r>
              <a:rPr lang="en-US" dirty="0"/>
              <a:t>pipelines in the selected Build System provision two completely separate infrastructure instances (for dev and for prod environments)</a:t>
            </a:r>
          </a:p>
          <a:p>
            <a:pPr marL="285750" indent="-285750">
              <a:buFont typeface="Arial" panose="020B0604020202020204" pitchFamily="34" charset="0"/>
              <a:buChar char="•"/>
            </a:pPr>
            <a:r>
              <a:rPr lang="en-US" dirty="0"/>
              <a:t>Selected – because I created this slide some times ago and now I was wondering about </a:t>
            </a:r>
            <a:r>
              <a:rPr lang="en-US" dirty="0" err="1"/>
              <a:t>Zuul</a:t>
            </a:r>
            <a:r>
              <a:rPr lang="en-US" dirty="0"/>
              <a:t>-CI solution, I am during installation it in my EC2 instance to integrate it with other elements from project. </a:t>
            </a:r>
          </a:p>
          <a:p>
            <a:pPr marL="285750" indent="-285750">
              <a:buFont typeface="Arial" panose="020B0604020202020204" pitchFamily="34" charset="0"/>
              <a:buChar char="•"/>
            </a:pPr>
            <a:r>
              <a:rPr lang="en-US" dirty="0"/>
              <a:t>About ZUUL: I know some theory about this tool. I saw few tutorials on </a:t>
            </a:r>
            <a:r>
              <a:rPr lang="en-US" dirty="0" err="1"/>
              <a:t>youtube</a:t>
            </a:r>
            <a:r>
              <a:rPr lang="en-US" dirty="0"/>
              <a:t> and read documentation. For example I know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During DevOps academy we had courses about Jenkins so I see there are some differences between those tools, for example </a:t>
            </a:r>
            <a:r>
              <a:rPr lang="en-US" b="0" i="0" dirty="0">
                <a:solidFill>
                  <a:srgbClr val="BDC1C6"/>
                </a:solidFill>
                <a:effectLst/>
                <a:latin typeface="arial" panose="020B0604020202020204" pitchFamily="34" charset="0"/>
              </a:rPr>
              <a:t> </a:t>
            </a:r>
          </a:p>
          <a:p>
            <a:pPr marL="285750" indent="-285750">
              <a:buFont typeface="Arial" panose="020B0604020202020204" pitchFamily="34" charset="0"/>
              <a:buChar char="•"/>
            </a:pPr>
            <a:r>
              <a:rPr lang="en-US" b="1" i="0" dirty="0" err="1">
                <a:solidFill>
                  <a:srgbClr val="BDC1C6"/>
                </a:solidFill>
                <a:effectLst/>
                <a:latin typeface="arial" panose="020B0604020202020204" pitchFamily="34" charset="0"/>
              </a:rPr>
              <a:t>Zuul</a:t>
            </a:r>
            <a:r>
              <a:rPr lang="en-US" b="1" i="0" dirty="0">
                <a:solidFill>
                  <a:srgbClr val="BDC1C6"/>
                </a:solidFill>
                <a:effectLst/>
                <a:latin typeface="arial" panose="020B0604020202020204" pitchFamily="34" charset="0"/>
              </a:rPr>
              <a:t> is purpose built to be a gating continuous integration and deployment system.</a:t>
            </a:r>
            <a:r>
              <a:rPr lang="en-US" b="0" i="0" dirty="0">
                <a:solidFill>
                  <a:srgbClr val="BDC1C6"/>
                </a:solidFill>
                <a:effectLst/>
                <a:latin typeface="arial" panose="020B0604020202020204" pitchFamily="34" charset="0"/>
              </a:rPr>
              <a:t> </a:t>
            </a:r>
          </a:p>
          <a:p>
            <a:pPr marL="285750" indent="-285750">
              <a:buFont typeface="Arial" panose="020B0604020202020204" pitchFamily="34" charset="0"/>
              <a:buChar char="•"/>
            </a:pPr>
            <a:r>
              <a:rPr lang="en-US" b="1" i="0" dirty="0">
                <a:solidFill>
                  <a:srgbClr val="BDC1C6"/>
                </a:solidFill>
                <a:effectLst/>
                <a:latin typeface="arial" panose="020B0604020202020204" pitchFamily="34" charset="0"/>
              </a:rPr>
              <a:t>Jenkins is a generic automation tool that can be used to perform CI and CD</a:t>
            </a:r>
            <a:r>
              <a:rPr lang="en-US" b="0" i="0" dirty="0">
                <a:solidFill>
                  <a:srgbClr val="BDC1C6"/>
                </a:solidFill>
                <a:effectLst/>
                <a:latin typeface="arial" panose="020B0604020202020204" pitchFamily="34" charset="0"/>
              </a:rPr>
              <a:t>.</a:t>
            </a:r>
          </a:p>
          <a:p>
            <a:pPr marL="285750" indent="-285750">
              <a:buFont typeface="Arial" panose="020B0604020202020204" pitchFamily="34" charset="0"/>
              <a:buChar char="•"/>
            </a:pPr>
            <a:endParaRPr lang="en-US" b="0" i="0" dirty="0">
              <a:solidFill>
                <a:srgbClr val="BDC1C6"/>
              </a:solidFill>
              <a:effectLst/>
              <a:latin typeface="arial" panose="020B0604020202020204" pitchFamily="34" charset="0"/>
            </a:endParaRPr>
          </a:p>
          <a:p>
            <a:pPr algn="l"/>
            <a:r>
              <a:rPr lang="en-US" b="1" i="0" dirty="0">
                <a:solidFill>
                  <a:srgbClr val="333333"/>
                </a:solidFill>
                <a:effectLst/>
                <a:latin typeface="Open Sans" panose="020B0606030504020204" pitchFamily="34" charset="0"/>
              </a:rPr>
              <a:t>What is Jenkins?</a:t>
            </a:r>
            <a:r>
              <a:rPr lang="en-US" b="0" i="0" dirty="0">
                <a:solidFill>
                  <a:srgbClr val="707070"/>
                </a:solidFill>
                <a:effectLst/>
                <a:latin typeface="Open Sans" panose="020B0606030504020204" pitchFamily="34" charset="0"/>
              </a:rPr>
              <a:t> </a:t>
            </a:r>
            <a:r>
              <a:rPr lang="en-US" b="0" i="1" dirty="0">
                <a:solidFill>
                  <a:srgbClr val="707070"/>
                </a:solidFill>
                <a:effectLst/>
                <a:latin typeface="Open Sans" panose="020B0606030504020204" pitchFamily="34" charset="0"/>
              </a:rPr>
              <a:t>An extendable </a:t>
            </a:r>
            <a:r>
              <a:rPr lang="en-US" b="1" i="1" dirty="0">
                <a:solidFill>
                  <a:srgbClr val="707070"/>
                </a:solidFill>
                <a:effectLst/>
                <a:latin typeface="Open Sans" panose="020B0606030504020204" pitchFamily="34" charset="0"/>
              </a:rPr>
              <a:t>open source </a:t>
            </a:r>
            <a:r>
              <a:rPr lang="en-US" b="0" i="1" dirty="0">
                <a:solidFill>
                  <a:srgbClr val="707070"/>
                </a:solidFill>
                <a:effectLst/>
                <a:latin typeface="Open Sans" panose="020B0606030504020204" pitchFamily="34" charset="0"/>
              </a:rPr>
              <a:t>continuous integration server</a:t>
            </a:r>
            <a:r>
              <a:rPr lang="en-US" b="0" i="0" dirty="0">
                <a:solidFill>
                  <a:srgbClr val="707070"/>
                </a:solidFill>
                <a:effectLst/>
                <a:latin typeface="Open Sans" panose="020B0606030504020204" pitchFamily="34" charset="0"/>
              </a:rPr>
              <a:t>. Built with Java, it provides over 300 plugins to support building and testing virtually any project.</a:t>
            </a:r>
          </a:p>
          <a:p>
            <a:pPr algn="l"/>
            <a:r>
              <a:rPr lang="en-US" b="1" i="0" dirty="0">
                <a:solidFill>
                  <a:srgbClr val="333333"/>
                </a:solidFill>
                <a:effectLst/>
                <a:latin typeface="Open Sans" panose="020B0606030504020204" pitchFamily="34" charset="0"/>
              </a:rPr>
              <a:t>What is </a:t>
            </a:r>
            <a:r>
              <a:rPr lang="en-US" b="1" i="0" dirty="0" err="1">
                <a:solidFill>
                  <a:srgbClr val="333333"/>
                </a:solidFill>
                <a:effectLst/>
                <a:latin typeface="Open Sans" panose="020B0606030504020204" pitchFamily="34" charset="0"/>
              </a:rPr>
              <a:t>Zuul</a:t>
            </a:r>
            <a:r>
              <a:rPr lang="en-US" b="1" i="0" dirty="0">
                <a:solidFill>
                  <a:srgbClr val="333333"/>
                </a:solidFill>
                <a:effectLst/>
                <a:latin typeface="Open Sans" panose="020B0606030504020204" pitchFamily="34" charset="0"/>
              </a:rPr>
              <a:t> CI?</a:t>
            </a:r>
            <a:r>
              <a:rPr lang="en-US" b="0" i="0" dirty="0">
                <a:solidFill>
                  <a:srgbClr val="707070"/>
                </a:solidFill>
                <a:effectLst/>
                <a:latin typeface="Open Sans" panose="020B0606030504020204" pitchFamily="34" charset="0"/>
              </a:rPr>
              <a:t> </a:t>
            </a:r>
            <a:r>
              <a:rPr lang="en-US" b="0" i="1" dirty="0">
                <a:solidFill>
                  <a:srgbClr val="707070"/>
                </a:solidFill>
                <a:effectLst/>
                <a:latin typeface="Open Sans" panose="020B0606030504020204" pitchFamily="34" charset="0"/>
              </a:rPr>
              <a:t>A program that drives continuous integration, delivery, and deployment systems with </a:t>
            </a:r>
            <a:r>
              <a:rPr lang="en-US" b="1" i="1" dirty="0">
                <a:solidFill>
                  <a:srgbClr val="707070"/>
                </a:solidFill>
                <a:effectLst/>
                <a:latin typeface="Open Sans" panose="020B0606030504020204" pitchFamily="34" charset="0"/>
              </a:rPr>
              <a:t>a focus on project gating and interrelated projects</a:t>
            </a:r>
            <a:r>
              <a:rPr lang="en-US" b="0" i="0" dirty="0">
                <a:solidFill>
                  <a:srgbClr val="707070"/>
                </a:solidFill>
                <a:effectLst/>
                <a:latin typeface="Open Sans" panose="020B0606030504020204" pitchFamily="34" charset="0"/>
              </a:rPr>
              <a:t>. It is an </a:t>
            </a:r>
            <a:r>
              <a:rPr lang="en-US" b="1" i="0" dirty="0">
                <a:solidFill>
                  <a:srgbClr val="707070"/>
                </a:solidFill>
                <a:effectLst/>
                <a:latin typeface="Open Sans" panose="020B0606030504020204" pitchFamily="34" charset="0"/>
              </a:rPr>
              <a:t>open source </a:t>
            </a:r>
            <a:r>
              <a:rPr lang="en-US" b="0" i="0" dirty="0">
                <a:solidFill>
                  <a:srgbClr val="707070"/>
                </a:solidFill>
                <a:effectLst/>
                <a:latin typeface="Open Sans" panose="020B0606030504020204" pitchFamily="34" charset="0"/>
              </a:rPr>
              <a:t>CI/CD platform specializing in gating changes across multiple systems and applications before landing a single patch.</a:t>
            </a:r>
          </a:p>
          <a:p>
            <a:pPr algn="l"/>
            <a:r>
              <a:rPr lang="en-US" b="0" i="0" dirty="0">
                <a:solidFill>
                  <a:srgbClr val="707070"/>
                </a:solidFill>
                <a:effectLst/>
                <a:latin typeface="Open Sans" panose="020B0606030504020204" pitchFamily="34" charset="0"/>
              </a:rPr>
              <a:t>Jenkins and </a:t>
            </a:r>
            <a:r>
              <a:rPr lang="en-US" b="0" i="0" dirty="0" err="1">
                <a:solidFill>
                  <a:srgbClr val="707070"/>
                </a:solidFill>
                <a:effectLst/>
                <a:latin typeface="Open Sans" panose="020B0606030504020204" pitchFamily="34" charset="0"/>
              </a:rPr>
              <a:t>Zuul</a:t>
            </a:r>
            <a:r>
              <a:rPr lang="en-US" b="0" i="0" dirty="0">
                <a:solidFill>
                  <a:srgbClr val="707070"/>
                </a:solidFill>
                <a:effectLst/>
                <a:latin typeface="Open Sans" panose="020B0606030504020204" pitchFamily="34" charset="0"/>
              </a:rPr>
              <a:t> CI can be primarily classified as </a:t>
            </a:r>
            <a:r>
              <a:rPr lang="en-US" b="1" i="0" dirty="0">
                <a:solidFill>
                  <a:srgbClr val="333333"/>
                </a:solidFill>
                <a:effectLst/>
                <a:latin typeface="Open Sans" panose="020B0606030504020204" pitchFamily="34" charset="0"/>
              </a:rPr>
              <a:t>"Continuous Integration"</a:t>
            </a:r>
            <a:r>
              <a:rPr lang="en-US" b="0" i="0" dirty="0">
                <a:solidFill>
                  <a:srgbClr val="707070"/>
                </a:solidFill>
                <a:effectLst/>
                <a:latin typeface="Open Sans" panose="020B0606030504020204" pitchFamily="34" charset="0"/>
              </a:rPr>
              <a:t> tools.</a:t>
            </a:r>
          </a:p>
          <a:p>
            <a:pPr algn="l"/>
            <a:r>
              <a:rPr lang="en-US" b="0" i="0" dirty="0">
                <a:solidFill>
                  <a:srgbClr val="707070"/>
                </a:solidFill>
                <a:effectLst/>
                <a:latin typeface="Open Sans" panose="020B0606030504020204" pitchFamily="34" charset="0"/>
              </a:rPr>
              <a:t>Some of the features offered by Jenkins are:</a:t>
            </a:r>
          </a:p>
          <a:p>
            <a:pPr algn="l">
              <a:buFont typeface="Arial" panose="020B0604020202020204" pitchFamily="34" charset="0"/>
              <a:buChar char="•"/>
            </a:pPr>
            <a:r>
              <a:rPr lang="en-US" b="0" i="0" dirty="0">
                <a:solidFill>
                  <a:srgbClr val="707070"/>
                </a:solidFill>
                <a:effectLst/>
                <a:latin typeface="Open Sans" panose="020B0606030504020204" pitchFamily="34" charset="0"/>
              </a:rPr>
              <a:t>Easy installation</a:t>
            </a:r>
          </a:p>
          <a:p>
            <a:pPr algn="l">
              <a:buFont typeface="Arial" panose="020B0604020202020204" pitchFamily="34" charset="0"/>
              <a:buChar char="•"/>
            </a:pPr>
            <a:r>
              <a:rPr lang="en-US" b="0" i="0" dirty="0">
                <a:solidFill>
                  <a:srgbClr val="707070"/>
                </a:solidFill>
                <a:effectLst/>
                <a:latin typeface="Open Sans" panose="020B0606030504020204" pitchFamily="34" charset="0"/>
              </a:rPr>
              <a:t>Easy configuration</a:t>
            </a:r>
          </a:p>
          <a:p>
            <a:pPr algn="l">
              <a:buFont typeface="Arial" panose="020B0604020202020204" pitchFamily="34" charset="0"/>
              <a:buChar char="•"/>
            </a:pPr>
            <a:r>
              <a:rPr lang="en-US" b="0" i="0" dirty="0">
                <a:solidFill>
                  <a:srgbClr val="707070"/>
                </a:solidFill>
                <a:effectLst/>
                <a:latin typeface="Open Sans" panose="020B0606030504020204" pitchFamily="34" charset="0"/>
              </a:rPr>
              <a:t>Change set support</a:t>
            </a:r>
          </a:p>
          <a:p>
            <a:pPr algn="l"/>
            <a:r>
              <a:rPr lang="en-US" b="0" i="0" dirty="0">
                <a:solidFill>
                  <a:srgbClr val="707070"/>
                </a:solidFill>
                <a:effectLst/>
                <a:latin typeface="Open Sans" panose="020B0606030504020204" pitchFamily="34" charset="0"/>
              </a:rPr>
              <a:t>On the other hand, </a:t>
            </a:r>
            <a:r>
              <a:rPr lang="en-US" b="0" i="0" dirty="0" err="1">
                <a:solidFill>
                  <a:srgbClr val="707070"/>
                </a:solidFill>
                <a:effectLst/>
                <a:latin typeface="Open Sans" panose="020B0606030504020204" pitchFamily="34" charset="0"/>
              </a:rPr>
              <a:t>Zuul</a:t>
            </a:r>
            <a:r>
              <a:rPr lang="en-US" b="0" i="0" dirty="0">
                <a:solidFill>
                  <a:srgbClr val="707070"/>
                </a:solidFill>
                <a:effectLst/>
                <a:latin typeface="Open Sans" panose="020B0606030504020204" pitchFamily="34" charset="0"/>
              </a:rPr>
              <a:t> CI provides the following key features:</a:t>
            </a:r>
          </a:p>
          <a:p>
            <a:pPr algn="l">
              <a:buFont typeface="Arial" panose="020B0604020202020204" pitchFamily="34" charset="0"/>
              <a:buChar char="•"/>
            </a:pPr>
            <a:r>
              <a:rPr lang="en-US" b="0" i="0" dirty="0">
                <a:solidFill>
                  <a:srgbClr val="707070"/>
                </a:solidFill>
                <a:effectLst/>
                <a:latin typeface="Open Sans" panose="020B0606030504020204" pitchFamily="34" charset="0"/>
              </a:rPr>
              <a:t>Project Gating: for example: testing changes in parallel, creating “stock” of tasks and they are performing in </a:t>
            </a:r>
            <a:r>
              <a:rPr lang="en-US" b="0" i="0" dirty="0" err="1">
                <a:solidFill>
                  <a:srgbClr val="707070"/>
                </a:solidFill>
                <a:effectLst/>
                <a:latin typeface="Open Sans" panose="020B0606030504020204" pitchFamily="34" charset="0"/>
              </a:rPr>
              <a:t>paraller</a:t>
            </a:r>
            <a:r>
              <a:rPr lang="en-US" b="0" i="0" dirty="0">
                <a:solidFill>
                  <a:srgbClr val="707070"/>
                </a:solidFill>
                <a:effectLst/>
                <a:latin typeface="Open Sans" panose="020B0606030504020204" pitchFamily="34" charset="0"/>
              </a:rPr>
              <a:t> way</a:t>
            </a:r>
          </a:p>
          <a:p>
            <a:pPr algn="l">
              <a:buFont typeface="Arial" panose="020B0604020202020204" pitchFamily="34" charset="0"/>
              <a:buChar char="•"/>
            </a:pPr>
            <a:r>
              <a:rPr lang="en-US" b="0" i="0" dirty="0">
                <a:solidFill>
                  <a:srgbClr val="707070"/>
                </a:solidFill>
                <a:effectLst/>
                <a:latin typeface="Open Sans" panose="020B0606030504020204" pitchFamily="34" charset="0"/>
              </a:rPr>
              <a:t>CI/CD with Ansible</a:t>
            </a:r>
          </a:p>
          <a:p>
            <a:pPr algn="l">
              <a:buFont typeface="Arial" panose="020B0604020202020204" pitchFamily="34" charset="0"/>
              <a:buChar char="•"/>
            </a:pPr>
            <a:r>
              <a:rPr lang="en-US" b="0" i="0" dirty="0">
                <a:solidFill>
                  <a:srgbClr val="707070"/>
                </a:solidFill>
                <a:effectLst/>
                <a:latin typeface="Open Sans" panose="020B0606030504020204" pitchFamily="34" charset="0"/>
              </a:rPr>
              <a:t>Cross-Project Dependencies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Terraform backend (the state file and config files) is located in AWS S3 storage, so it can be shared among later CI/CD stages tasks.</a:t>
            </a:r>
          </a:p>
          <a:p>
            <a:pPr marL="285750" indent="-285750">
              <a:buFont typeface="Arial" panose="020B0604020202020204" pitchFamily="34" charset="0"/>
              <a:buChar char="•"/>
            </a:pPr>
            <a:endParaRPr lang="en-US" dirty="0"/>
          </a:p>
          <a:p>
            <a:pPr marL="0" indent="0">
              <a:buFont typeface="Arial" panose="020B0604020202020204" pitchFamily="34" charset="0"/>
              <a:buNone/>
            </a:pPr>
            <a:r>
              <a:rPr lang="en-US" dirty="0"/>
              <a:t>I am using some AWS services:</a:t>
            </a:r>
          </a:p>
          <a:p>
            <a:pPr marL="0" indent="0">
              <a:buFont typeface="Arial" panose="020B0604020202020204" pitchFamily="34" charset="0"/>
              <a:buNone/>
            </a:pPr>
            <a:r>
              <a:rPr lang="en-US" dirty="0"/>
              <a:t>VPC for Networking and VPN security of project.</a:t>
            </a:r>
          </a:p>
          <a:p>
            <a:pPr marL="0" indent="0">
              <a:buFont typeface="Arial" panose="020B0604020202020204" pitchFamily="34" charset="0"/>
              <a:buNone/>
            </a:pPr>
            <a:r>
              <a:rPr lang="en-US" dirty="0"/>
              <a:t>IAM for role and access management, so also security</a:t>
            </a:r>
          </a:p>
          <a:p>
            <a:pPr marL="0" indent="0">
              <a:buFont typeface="Arial" panose="020B0604020202020204" pitchFamily="34" charset="0"/>
              <a:buNone/>
            </a:pPr>
            <a:r>
              <a:rPr lang="en-US" dirty="0"/>
              <a:t>SES as SMTP server for sending notification about monitoring statuses</a:t>
            </a:r>
          </a:p>
          <a:p>
            <a:pPr marL="0" indent="0">
              <a:buFont typeface="Arial" panose="020B0604020202020204" pitchFamily="34" charset="0"/>
              <a:buNone/>
            </a:pPr>
            <a:r>
              <a:rPr lang="en-US" dirty="0"/>
              <a:t>S3 for storage of State file</a:t>
            </a:r>
          </a:p>
          <a:p>
            <a:pPr marL="0" indent="0">
              <a:buFont typeface="Arial" panose="020B0604020202020204" pitchFamily="34" charset="0"/>
              <a:buNone/>
            </a:pPr>
            <a:r>
              <a:rPr lang="en-US" dirty="0"/>
              <a:t>And EC2 as WebApp server with MongoDB on its localhost right now. I know there are other services and right now this solution is self-hosted and may be problematic in prod, but it is only academy project and I have limited time to perform it so I focused on the simplest way for me. I know there are AWS DynamoDB and AWS </a:t>
            </a:r>
            <a:r>
              <a:rPr lang="en-US" dirty="0" err="1"/>
              <a:t>DocumentDB</a:t>
            </a:r>
            <a:r>
              <a:rPr lang="en-US" dirty="0"/>
              <a:t> services which I could use here, and it could be AWS managed then. I tired  both ways but I am newbie in AWS yet and had some troubles with implementation those services. For example they needed changes in source code and it could be time eating for me. I haven’t got time for this, maybe if I will finish the core solution of CICD then I will come back for that.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Outside the AWS I will use </a:t>
            </a:r>
            <a:r>
              <a:rPr lang="en-US" dirty="0" err="1"/>
              <a:t>Jfrog</a:t>
            </a:r>
            <a:r>
              <a:rPr lang="en-US" dirty="0"/>
              <a:t> Artifactory as image registry and documentation repository. I know I could use ECR or ECS for that but I wanted to learn about Artifactory which. Also it was topic of my seminary presentation about 2 weeks ago during DevOps academy. I heard is popular in our customers scope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for </a:t>
            </a:r>
            <a:r>
              <a:rPr lang="en-US" dirty="0" err="1"/>
              <a:t>monitoing</a:t>
            </a:r>
            <a:r>
              <a:rPr lang="en-US" dirty="0"/>
              <a:t> purposes I plan to use Grafana and Prometheus, already I participated in courses about those tools. Also heard they are popular solutions. </a:t>
            </a:r>
          </a:p>
        </p:txBody>
      </p:sp>
      <p:sp>
        <p:nvSpPr>
          <p:cNvPr id="4" name="Slide Number Placeholder 3"/>
          <p:cNvSpPr>
            <a:spLocks noGrp="1"/>
          </p:cNvSpPr>
          <p:nvPr>
            <p:ph type="sldNum" sz="quarter" idx="5"/>
          </p:nvPr>
        </p:nvSpPr>
        <p:spPr/>
        <p:txBody>
          <a:bodyPr/>
          <a:lstStyle/>
          <a:p>
            <a:fld id="{66E04D67-64CC-4908-A650-3D9F6B8144BE}" type="slidenum">
              <a:rPr lang="en-US" smtClean="0"/>
              <a:t>3</a:t>
            </a:fld>
            <a:endParaRPr lang="en-US"/>
          </a:p>
        </p:txBody>
      </p:sp>
    </p:spTree>
    <p:extLst>
      <p:ext uri="{BB962C8B-B14F-4D97-AF65-F5344CB8AC3E}">
        <p14:creationId xmlns:p14="http://schemas.microsoft.com/office/powerpoint/2010/main" val="381571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Source Control Management is GitHub repository. </a:t>
            </a:r>
          </a:p>
          <a:p>
            <a:endParaRPr lang="en-US" dirty="0"/>
          </a:p>
          <a:p>
            <a:r>
              <a:rPr lang="en-US" b="0" i="0" dirty="0">
                <a:solidFill>
                  <a:srgbClr val="BDC1C6"/>
                </a:solidFill>
                <a:effectLst/>
                <a:latin typeface="arial" panose="020B0604020202020204" pitchFamily="34" charset="0"/>
              </a:rPr>
              <a:t>Source code management (SCM) is used to track modifications to a source code repository. SCM tracks a running history of changes to a code base and helps resolve conflicts when merging updates from multiple contributors. SCM is also synonymous with Version control.</a:t>
            </a:r>
            <a:endParaRPr lang="en-US" dirty="0"/>
          </a:p>
          <a:p>
            <a:endParaRPr lang="en-US" dirty="0"/>
          </a:p>
          <a:p>
            <a:r>
              <a:rPr lang="en-US" dirty="0"/>
              <a:t>I choose GitHub </a:t>
            </a:r>
            <a:r>
              <a:rPr lang="en-US" dirty="0" err="1"/>
              <a:t>becase</a:t>
            </a:r>
            <a:r>
              <a:rPr lang="en-US" dirty="0"/>
              <a:t> first it is popular tool, second I worked on this before and wanted to stabilize my skills in this tool. I worked also on </a:t>
            </a:r>
            <a:r>
              <a:rPr lang="en-US" dirty="0" err="1"/>
              <a:t>BitBucket</a:t>
            </a:r>
            <a:r>
              <a:rPr lang="en-US" dirty="0"/>
              <a:t> during studies few years ago  but I find GitHub as more intuitive for me. </a:t>
            </a:r>
          </a:p>
          <a:p>
            <a:endParaRPr lang="en-US" dirty="0"/>
          </a:p>
          <a:p>
            <a:r>
              <a:rPr lang="en-US" dirty="0"/>
              <a:t>During academy we had presentation about source tree tool, the old Git GUI for Mac and Windows. But it looks old and totally non intuitive </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GIT:</a:t>
            </a:r>
          </a:p>
          <a:p>
            <a:endParaRPr lang="en-US" dirty="0">
              <a:sym typeface="Wingdings" panose="05000000000000000000" pitchFamily="2" charset="2"/>
            </a:endParaRPr>
          </a:p>
          <a:p>
            <a:r>
              <a:rPr lang="en-US" b="1" dirty="0">
                <a:sym typeface="Wingdings" panose="05000000000000000000" pitchFamily="2" charset="2"/>
              </a:rPr>
              <a:t>Rebase</a:t>
            </a:r>
          </a:p>
          <a:p>
            <a:r>
              <a:rPr lang="en-US" dirty="0">
                <a:sym typeface="Wingdings" panose="05000000000000000000" pitchFamily="2" charset="2"/>
              </a:rPr>
              <a:t>https://git-scm.com/docs/git-rebase</a:t>
            </a:r>
          </a:p>
          <a:p>
            <a:r>
              <a:rPr lang="en-US" dirty="0">
                <a:sym typeface="Wingdings" panose="05000000000000000000" pitchFamily="2" charset="2"/>
              </a:rPr>
              <a:t>Git checkout hotfix</a:t>
            </a:r>
          </a:p>
          <a:p>
            <a:pPr algn="l"/>
            <a:r>
              <a:rPr lang="en-US" dirty="0">
                <a:sym typeface="Wingdings" panose="05000000000000000000" pitchFamily="2" charset="2"/>
              </a:rPr>
              <a:t>Git rebase main    		- </a:t>
            </a:r>
            <a:r>
              <a:rPr lang="en-US" b="0" i="0" dirty="0">
                <a:solidFill>
                  <a:srgbClr val="4E443C"/>
                </a:solidFill>
                <a:effectLst/>
                <a:latin typeface="Roboto Slab"/>
              </a:rPr>
              <a:t>Reapply commits on top of another base tip. </a:t>
            </a:r>
            <a:r>
              <a:rPr lang="en-US" b="0" i="0" dirty="0">
                <a:solidFill>
                  <a:srgbClr val="EEEEEE"/>
                </a:solidFill>
                <a:effectLst/>
                <a:latin typeface="Menlo"/>
              </a:rPr>
              <a:t>Rebasing essentially takes a set of commits, "copies" them, and plops them down somewhere else.</a:t>
            </a:r>
          </a:p>
          <a:p>
            <a:pPr algn="l"/>
            <a:r>
              <a:rPr lang="en-US" b="0" i="0" dirty="0">
                <a:solidFill>
                  <a:srgbClr val="EEEEEE"/>
                </a:solidFill>
                <a:effectLst/>
                <a:latin typeface="Menlo"/>
              </a:rPr>
              <a:t>While this sounds confusing, the advantage of rebasing is that it can be used to make a nice linear sequence of commits. The commit log / history of the repository will be a lot cleaner if only rebasing is allowed.</a:t>
            </a:r>
          </a:p>
          <a:p>
            <a:endParaRPr lang="en-US" dirty="0">
              <a:sym typeface="Wingdings" panose="05000000000000000000" pitchFamily="2" charset="2"/>
            </a:endParaRPr>
          </a:p>
          <a:p>
            <a:endParaRPr lang="en-US" dirty="0">
              <a:sym typeface="Wingdings" panose="05000000000000000000" pitchFamily="2" charset="2"/>
            </a:endParaRPr>
          </a:p>
          <a:p>
            <a:r>
              <a:rPr lang="en-US" b="1" dirty="0">
                <a:sym typeface="Wingdings" panose="05000000000000000000" pitchFamily="2" charset="2"/>
              </a:rPr>
              <a:t>Cherry-pick</a:t>
            </a:r>
            <a:r>
              <a:rPr lang="en-US" dirty="0">
                <a:sym typeface="Wingdings" panose="05000000000000000000" pitchFamily="2" charset="2"/>
              </a:rPr>
              <a:t>     - </a:t>
            </a:r>
            <a:r>
              <a:rPr lang="en-US" b="0" i="0" dirty="0">
                <a:solidFill>
                  <a:srgbClr val="EEEEEE"/>
                </a:solidFill>
                <a:effectLst/>
                <a:latin typeface="Menlo"/>
              </a:rPr>
              <a:t>The next concept we're going to cover is "moving work around" -- in other words, it's a way for developers to say "I want this work here and that work there" in precise, eloquent, flexible ways.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EEEEE"/>
                </a:solidFill>
                <a:effectLst/>
                <a:latin typeface="Menlo"/>
              </a:rPr>
              <a:t>git cherry-pick &lt;Commit1&gt; &lt;Commit2&gt; &lt;...&gt;</a:t>
            </a:r>
          </a:p>
          <a:p>
            <a:r>
              <a:rPr lang="en-US" b="0" i="0" dirty="0">
                <a:solidFill>
                  <a:srgbClr val="EEEEEE"/>
                </a:solidFill>
                <a:effectLst/>
                <a:latin typeface="Menlo"/>
              </a:rPr>
              <a:t>It's a very straightforward way of saying that you would like to copy a series of commits below your current location (</a:t>
            </a:r>
            <a:r>
              <a:rPr lang="en-US" dirty="0"/>
              <a:t>HEAD</a:t>
            </a:r>
            <a:r>
              <a:rPr lang="en-US" b="0" i="0" dirty="0">
                <a:solidFill>
                  <a:srgbClr val="EEEEEE"/>
                </a:solidFill>
                <a:effectLst/>
                <a:latin typeface="Menlo"/>
              </a:rPr>
              <a:t>).</a:t>
            </a:r>
            <a:endParaRPr lang="en-US" dirty="0">
              <a:sym typeface="Wingdings" panose="05000000000000000000" pitchFamily="2" charset="2"/>
            </a:endParaRPr>
          </a:p>
          <a:p>
            <a:endParaRPr lang="en-US" dirty="0">
              <a:sym typeface="Wingdings" panose="05000000000000000000" pitchFamily="2" charset="2"/>
            </a:endParaRPr>
          </a:p>
          <a:p>
            <a:r>
              <a:rPr lang="en-US" b="1" dirty="0">
                <a:sym typeface="Wingdings" panose="05000000000000000000" pitchFamily="2" charset="2"/>
              </a:rPr>
              <a:t>Fetch  - </a:t>
            </a:r>
            <a:r>
              <a:rPr lang="en-US" b="0" i="0" dirty="0">
                <a:solidFill>
                  <a:srgbClr val="4E443C"/>
                </a:solidFill>
                <a:effectLst/>
                <a:latin typeface="Roboto Slab"/>
              </a:rPr>
              <a:t>Download objects and refs from another repository</a:t>
            </a:r>
          </a:p>
          <a:p>
            <a:r>
              <a:rPr lang="en-US" b="0" i="0" dirty="0">
                <a:effectLst/>
              </a:rPr>
              <a:t>git fetch</a:t>
            </a:r>
            <a:r>
              <a:rPr lang="en-US" b="0" dirty="0"/>
              <a:t> [&lt;options&gt;] [&lt;repository&gt; [&lt;</a:t>
            </a:r>
            <a:r>
              <a:rPr lang="en-US" b="0" dirty="0" err="1"/>
              <a:t>refspec</a:t>
            </a:r>
            <a:r>
              <a:rPr lang="en-US" b="0" dirty="0"/>
              <a:t>&gt;…​]] </a:t>
            </a:r>
          </a:p>
          <a:p>
            <a:r>
              <a:rPr lang="en-US" b="0" i="0" dirty="0">
                <a:effectLst/>
              </a:rPr>
              <a:t>git fetch</a:t>
            </a:r>
            <a:r>
              <a:rPr lang="en-US" b="0" dirty="0"/>
              <a:t> [&lt;options&gt;] &lt;group&gt; </a:t>
            </a:r>
          </a:p>
          <a:p>
            <a:r>
              <a:rPr lang="en-US" b="0" i="0" dirty="0">
                <a:effectLst/>
              </a:rPr>
              <a:t>git fetch</a:t>
            </a:r>
            <a:r>
              <a:rPr lang="en-US" b="0" dirty="0"/>
              <a:t> --multiple [&lt;options&gt;] [(&lt;repository&gt; | &lt;group&gt;)…​] </a:t>
            </a:r>
          </a:p>
          <a:p>
            <a:r>
              <a:rPr lang="en-US" b="0" i="0" dirty="0">
                <a:effectLst/>
              </a:rPr>
              <a:t>git fetch</a:t>
            </a:r>
            <a:r>
              <a:rPr lang="en-US" b="0" dirty="0"/>
              <a:t> --all [&lt;options&gt;]</a:t>
            </a:r>
            <a:endParaRPr lang="en-US" b="0" i="0" dirty="0">
              <a:solidFill>
                <a:srgbClr val="4E443C"/>
              </a:solidFill>
              <a:effectLst/>
              <a:latin typeface="Roboto Slab"/>
              <a:sym typeface="Wingdings" panose="05000000000000000000" pitchFamily="2" charset="2"/>
            </a:endParaRPr>
          </a:p>
          <a:p>
            <a:endParaRPr lang="en-US" b="0" i="0" dirty="0">
              <a:solidFill>
                <a:srgbClr val="4E443C"/>
              </a:solidFill>
              <a:effectLst/>
              <a:latin typeface="Roboto Slab"/>
              <a:sym typeface="Wingdings" panose="05000000000000000000" pitchFamily="2" charset="2"/>
            </a:endParaRPr>
          </a:p>
          <a:p>
            <a:r>
              <a:rPr lang="en-US" b="0" i="0" dirty="0">
                <a:solidFill>
                  <a:srgbClr val="4E443C"/>
                </a:solidFill>
                <a:effectLst/>
                <a:latin typeface="Roboto Slab"/>
                <a:sym typeface="Wingdings" panose="05000000000000000000" pitchFamily="2" charset="2"/>
              </a:rPr>
              <a:t>git fetch --prune    - download all </a:t>
            </a:r>
            <a:r>
              <a:rPr lang="en-US" b="0" i="0" dirty="0" err="1">
                <a:solidFill>
                  <a:srgbClr val="4E443C"/>
                </a:solidFill>
                <a:effectLst/>
                <a:latin typeface="Roboto Slab"/>
                <a:sym typeface="Wingdings" panose="05000000000000000000" pitchFamily="2" charset="2"/>
              </a:rPr>
              <a:t>referencies</a:t>
            </a:r>
            <a:r>
              <a:rPr lang="en-US" b="0" i="0" dirty="0">
                <a:solidFill>
                  <a:srgbClr val="4E443C"/>
                </a:solidFill>
                <a:effectLst/>
                <a:latin typeface="Roboto Slab"/>
                <a:sym typeface="Wingdings" panose="05000000000000000000" pitchFamily="2" charset="2"/>
              </a:rPr>
              <a:t> from remote branches, update </a:t>
            </a:r>
            <a:r>
              <a:rPr lang="en-US" b="0" i="0" dirty="0" err="1">
                <a:solidFill>
                  <a:srgbClr val="4E443C"/>
                </a:solidFill>
                <a:effectLst/>
                <a:latin typeface="Roboto Slab"/>
                <a:sym typeface="Wingdings" panose="05000000000000000000" pitchFamily="2" charset="2"/>
              </a:rPr>
              <a:t>referencies</a:t>
            </a:r>
            <a:r>
              <a:rPr lang="en-US" b="0" i="0" dirty="0">
                <a:solidFill>
                  <a:srgbClr val="4E443C"/>
                </a:solidFill>
                <a:effectLst/>
                <a:latin typeface="Roboto Slab"/>
                <a:sym typeface="Wingdings" panose="05000000000000000000" pitchFamily="2" charset="2"/>
              </a:rPr>
              <a:t>. </a:t>
            </a:r>
            <a:r>
              <a:rPr lang="en-US" b="1" i="0" dirty="0">
                <a:solidFill>
                  <a:srgbClr val="BDC1C6"/>
                </a:solidFill>
                <a:effectLst/>
                <a:latin typeface="arial" panose="020B0604020202020204" pitchFamily="34" charset="0"/>
              </a:rPr>
              <a:t>the best utility for cleaning outdated branches</a:t>
            </a:r>
            <a:endParaRPr lang="en-US" b="0" i="0" dirty="0">
              <a:solidFill>
                <a:srgbClr val="4E443C"/>
              </a:solidFill>
              <a:effectLst/>
              <a:latin typeface="Roboto Slab"/>
              <a:sym typeface="Wingdings" panose="05000000000000000000" pitchFamily="2" charset="2"/>
            </a:endParaRPr>
          </a:p>
          <a:p>
            <a:endParaRPr lang="en-US" b="0" i="0" dirty="0">
              <a:solidFill>
                <a:srgbClr val="4E443C"/>
              </a:solidFill>
              <a:effectLst/>
              <a:latin typeface="Roboto Slab"/>
              <a:sym typeface="Wingdings" panose="05000000000000000000" pitchFamily="2" charset="2"/>
            </a:endParaRPr>
          </a:p>
          <a:p>
            <a:r>
              <a:rPr lang="en-US" b="0" i="0" dirty="0">
                <a:solidFill>
                  <a:srgbClr val="BDC1C6"/>
                </a:solidFill>
                <a:effectLst/>
                <a:latin typeface="arial" panose="020B0604020202020204" pitchFamily="34" charset="0"/>
              </a:rPr>
              <a:t>Git Fetch is the command that tells the local repository that there are changes available in the remote repository without bringing the changes into the local repository. </a:t>
            </a:r>
          </a:p>
          <a:p>
            <a:r>
              <a:rPr lang="en-US" b="0" i="0" dirty="0">
                <a:solidFill>
                  <a:srgbClr val="BDC1C6"/>
                </a:solidFill>
                <a:effectLst/>
                <a:latin typeface="arial" panose="020B0604020202020204" pitchFamily="34" charset="0"/>
              </a:rPr>
              <a:t>Git Pull on the other hand brings the copy of the remote directory changes into the local repository.</a:t>
            </a:r>
            <a:endParaRPr lang="en-US" b="0" i="0" dirty="0">
              <a:solidFill>
                <a:srgbClr val="4E443C"/>
              </a:solidFill>
              <a:effectLst/>
              <a:latin typeface="Roboto Slab"/>
              <a:sym typeface="Wingdings" panose="05000000000000000000" pitchFamily="2" charset="2"/>
            </a:endParaRPr>
          </a:p>
          <a:p>
            <a:endParaRPr lang="en-US" b="0" i="0" dirty="0">
              <a:solidFill>
                <a:srgbClr val="4E443C"/>
              </a:solidFill>
              <a:effectLst/>
              <a:latin typeface="Roboto Slab"/>
              <a:sym typeface="Wingdings" panose="05000000000000000000" pitchFamily="2" charset="2"/>
            </a:endParaRPr>
          </a:p>
          <a:p>
            <a:endParaRPr lang="en-US" b="0" i="0" dirty="0">
              <a:solidFill>
                <a:srgbClr val="4E443C"/>
              </a:solidFill>
              <a:effectLst/>
              <a:latin typeface="Roboto Slab"/>
              <a:sym typeface="Wingdings" panose="05000000000000000000" pitchFamily="2" charset="2"/>
            </a:endParaRPr>
          </a:p>
          <a:p>
            <a:endParaRPr lang="en-US" b="0"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66E04D67-64CC-4908-A650-3D9F6B8144BE}" type="slidenum">
              <a:rPr lang="en-US" smtClean="0"/>
              <a:t>4</a:t>
            </a:fld>
            <a:endParaRPr lang="en-US"/>
          </a:p>
        </p:txBody>
      </p:sp>
    </p:spTree>
    <p:extLst>
      <p:ext uri="{BB962C8B-B14F-4D97-AF65-F5344CB8AC3E}">
        <p14:creationId xmlns:p14="http://schemas.microsoft.com/office/powerpoint/2010/main" val="2009966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code should be according to the coding guides which will allow to create Automated doc.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Feature branch it should have a template name for example I am using “feature/T123-short-desc”, which could help other developers in using this repository and find changes.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know it can also be automated with Bug tracking tool like Jira and for example show status of branch via automated connecting with it there. But I am not sure how it is work, so I will skip this topic.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6E04D67-64CC-4908-A650-3D9F6B8144BE}" type="slidenum">
              <a:rPr lang="en-US" smtClean="0"/>
              <a:t>5</a:t>
            </a:fld>
            <a:endParaRPr lang="en-US"/>
          </a:p>
        </p:txBody>
      </p:sp>
    </p:spTree>
    <p:extLst>
      <p:ext uri="{BB962C8B-B14F-4D97-AF65-F5344CB8AC3E}">
        <p14:creationId xmlns:p14="http://schemas.microsoft.com/office/powerpoint/2010/main" val="1871142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proposition of pipeline which I want to use for development environment. I divided those environments to be sure releases are proceed successfully and prod is working correctly for customers.</a:t>
            </a:r>
          </a:p>
          <a:p>
            <a:endParaRPr lang="en-US" dirty="0"/>
          </a:p>
          <a:p>
            <a:endParaRPr lang="en-US" dirty="0"/>
          </a:p>
          <a:p>
            <a:r>
              <a:rPr lang="pl-PL" dirty="0"/>
              <a:t>OPENSOURCE :</a:t>
            </a:r>
            <a:r>
              <a:rPr lang="en-US" dirty="0"/>
              <a:t> in prod </a:t>
            </a:r>
            <a:r>
              <a:rPr lang="en-US" dirty="0" err="1"/>
              <a:t>syste</a:t>
            </a:r>
            <a:r>
              <a:rPr lang="en-US" dirty="0"/>
              <a:t> I would go with opensource tests here to be sure if source code is legal. </a:t>
            </a:r>
            <a:endParaRPr lang="pl-PL" dirty="0"/>
          </a:p>
          <a:p>
            <a:r>
              <a:rPr lang="pl-PL" dirty="0"/>
              <a:t>jak cos sie pojawi bazujace na licencji openource to aplikacja musi byc tez open source</a:t>
            </a:r>
          </a:p>
          <a:p>
            <a:r>
              <a:rPr lang="pl-PL" dirty="0"/>
              <a:t>przyklad: GNU - tylko do domowego uzytku</a:t>
            </a:r>
          </a:p>
          <a:p>
            <a:r>
              <a:rPr lang="pl-PL" dirty="0"/>
              <a:t>trzeba zmieniac np. na BSD - darmowy kod, ale nie opensource. Wymaganie: w kodzie musi znalezc sie informacja ze kod bazuje w takim wymiarze na licencji BSD.</a:t>
            </a:r>
            <a:endParaRPr lang="en-US" dirty="0"/>
          </a:p>
          <a:p>
            <a:endParaRPr lang="en-US" dirty="0"/>
          </a:p>
        </p:txBody>
      </p:sp>
      <p:sp>
        <p:nvSpPr>
          <p:cNvPr id="4" name="Slide Number Placeholder 3"/>
          <p:cNvSpPr>
            <a:spLocks noGrp="1"/>
          </p:cNvSpPr>
          <p:nvPr>
            <p:ph type="sldNum" sz="quarter" idx="5"/>
          </p:nvPr>
        </p:nvSpPr>
        <p:spPr/>
        <p:txBody>
          <a:bodyPr/>
          <a:lstStyle/>
          <a:p>
            <a:fld id="{66E04D67-64CC-4908-A650-3D9F6B8144BE}" type="slidenum">
              <a:rPr lang="en-US" smtClean="0"/>
              <a:t>7</a:t>
            </a:fld>
            <a:endParaRPr lang="en-US"/>
          </a:p>
        </p:txBody>
      </p:sp>
    </p:spTree>
    <p:extLst>
      <p:ext uri="{BB962C8B-B14F-4D97-AF65-F5344CB8AC3E}">
        <p14:creationId xmlns:p14="http://schemas.microsoft.com/office/powerpoint/2010/main" val="1354911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Release criteria – like for example counter of tickets accepted and approved, or time (for example each week), or manager acceptance.</a:t>
            </a:r>
          </a:p>
          <a:p>
            <a:endParaRPr lang="en-US" dirty="0"/>
          </a:p>
          <a:p>
            <a:r>
              <a:rPr lang="en-US" dirty="0"/>
              <a:t>Build will perform in docker and create container which is much smaller and easier to implement than VM. I had implemented this step using </a:t>
            </a:r>
            <a:r>
              <a:rPr lang="en-US" dirty="0" err="1"/>
              <a:t>Dockerfile</a:t>
            </a:r>
            <a:r>
              <a:rPr lang="en-US" dirty="0"/>
              <a:t> but I had to uninstall </a:t>
            </a:r>
            <a:r>
              <a:rPr lang="en-US" dirty="0" err="1"/>
              <a:t>DockerDesktop</a:t>
            </a:r>
            <a:r>
              <a:rPr lang="en-US" dirty="0"/>
              <a:t> because of security reasons just today morning and I have to reinstall docker right now.  I learnt about docker also during DevOps academy, for example how to build app in docker, how to run the containers, show them, show logs of container. Also stop and remove them after their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step – smoke tests – here should be used some QA tools, like Selenium or stress/performance tests could be also implemented. In my project I will focus on simply curl test checking if web app is running correctly on EC2 instance. Maybe I will extend them to REST API tests if there will be time for that.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next step is upload images and docs to </a:t>
            </a:r>
            <a:r>
              <a:rPr lang="en-US" dirty="0" err="1"/>
              <a:t>Jfrog</a:t>
            </a:r>
            <a:r>
              <a:rPr lang="en-US" dirty="0"/>
              <a:t> Artifactory. As I said I will use it for image registry and repository of documentation. Artifactory can be also used as Artifacts repository in wider perspective.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 Single Source of Truth - </a:t>
            </a:r>
            <a:r>
              <a:rPr lang="en-US" b="1" dirty="0"/>
              <a:t>The practice of structuring information models and associated data schemas such that every data element is mastered (or edited) only in one place, providing data normalization to a canonical form. </a:t>
            </a:r>
            <a:r>
              <a:rPr lang="en-US" dirty="0"/>
              <a:t>It provides multiple advantages:</a:t>
            </a:r>
          </a:p>
          <a:p>
            <a:pPr marL="285750" indent="-285750">
              <a:buFont typeface="Arial" panose="020B0604020202020204" pitchFamily="34" charset="0"/>
              <a:buChar char="•"/>
            </a:pPr>
            <a:r>
              <a:rPr lang="en-US" dirty="0"/>
              <a:t>greater efficiency/productivity, </a:t>
            </a:r>
          </a:p>
          <a:p>
            <a:pPr marL="285750" indent="-285750">
              <a:buFont typeface="Arial" panose="020B0604020202020204" pitchFamily="34" charset="0"/>
              <a:buChar char="•"/>
            </a:pPr>
            <a:r>
              <a:rPr lang="en-US" dirty="0"/>
              <a:t>easy prevention of mistaken inconsistencies (such as a duplicate value/copy somewhere being forgotten)</a:t>
            </a:r>
          </a:p>
          <a:p>
            <a:pPr marL="285750" indent="-285750">
              <a:buFont typeface="Arial" panose="020B0604020202020204" pitchFamily="34" charset="0"/>
              <a:buChar char="•"/>
            </a:pPr>
            <a:r>
              <a:rPr lang="en-US" dirty="0"/>
              <a:t>greatly simplified version control.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Artifact as single source of truth</a:t>
            </a:r>
            <a:r>
              <a:rPr lang="en-US" b="1" dirty="0"/>
              <a:t> - </a:t>
            </a:r>
            <a:r>
              <a:rPr lang="en-US" b="0" i="0" dirty="0">
                <a:solidFill>
                  <a:srgbClr val="BDC1C6"/>
                </a:solidFill>
                <a:effectLst/>
                <a:latin typeface="arial" panose="020B0604020202020204" pitchFamily="34" charset="0"/>
              </a:rPr>
              <a:t>A software artifact is </a:t>
            </a:r>
            <a:r>
              <a:rPr lang="en-US" b="1" i="0" dirty="0">
                <a:solidFill>
                  <a:srgbClr val="BDC1C6"/>
                </a:solidFill>
                <a:effectLst/>
                <a:latin typeface="arial" panose="020B0604020202020204" pitchFamily="34" charset="0"/>
              </a:rPr>
              <a:t>an item that is produced during the development process</a:t>
            </a:r>
            <a:r>
              <a:rPr lang="en-US" b="0" i="0" dirty="0">
                <a:solidFill>
                  <a:srgbClr val="BDC1C6"/>
                </a:solidFill>
                <a:effectLst/>
                <a:latin typeface="arial" panose="020B0604020202020204" pitchFamily="34" charset="0"/>
              </a:rPr>
              <a:t>. This can be a data model, a prototype, workflow diagram, a design document, or a setup script. In fact, there are specific artifacts that are required during a development cycle – and these need to be stored in an accessible manner.</a:t>
            </a:r>
            <a:r>
              <a:rPr lang="en-US" b="1" i="0" dirty="0">
                <a:solidFill>
                  <a:srgbClr val="BDC1C6"/>
                </a:solidFill>
                <a:effectLst/>
                <a:latin typeface="arial" panose="020B0604020202020204" pitchFamily="34" charset="0"/>
              </a:rPr>
              <a:t>]</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6E04D67-64CC-4908-A650-3D9F6B8144BE}" type="slidenum">
              <a:rPr lang="en-US" smtClean="0"/>
              <a:t>8</a:t>
            </a:fld>
            <a:endParaRPr lang="en-US"/>
          </a:p>
        </p:txBody>
      </p:sp>
    </p:spTree>
    <p:extLst>
      <p:ext uri="{BB962C8B-B14F-4D97-AF65-F5344CB8AC3E}">
        <p14:creationId xmlns:p14="http://schemas.microsoft.com/office/powerpoint/2010/main" val="2535980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case Deployment is fully automated . In prod system it could be manual </a:t>
            </a:r>
            <a:r>
              <a:rPr lang="en-US" dirty="0" err="1"/>
              <a:t>trigerred</a:t>
            </a:r>
            <a:r>
              <a:rPr lang="en-US" dirty="0"/>
              <a:t> by developer or some process in GitHub for example. </a:t>
            </a:r>
          </a:p>
          <a:p>
            <a:r>
              <a:rPr lang="en-US" dirty="0"/>
              <a:t>I am just taking stable images from Artifactory and deploy them using pipeline and terraform as </a:t>
            </a:r>
            <a:r>
              <a:rPr lang="en-US" dirty="0" err="1"/>
              <a:t>IaC</a:t>
            </a:r>
            <a:r>
              <a:rPr lang="en-US" dirty="0"/>
              <a:t>. I am building AWS services and setup WebApp to the customers.</a:t>
            </a:r>
          </a:p>
        </p:txBody>
      </p:sp>
      <p:sp>
        <p:nvSpPr>
          <p:cNvPr id="4" name="Slide Number Placeholder 3"/>
          <p:cNvSpPr>
            <a:spLocks noGrp="1"/>
          </p:cNvSpPr>
          <p:nvPr>
            <p:ph type="sldNum" sz="quarter" idx="5"/>
          </p:nvPr>
        </p:nvSpPr>
        <p:spPr/>
        <p:txBody>
          <a:bodyPr/>
          <a:lstStyle/>
          <a:p>
            <a:fld id="{66E04D67-64CC-4908-A650-3D9F6B8144BE}" type="slidenum">
              <a:rPr lang="en-US" smtClean="0"/>
              <a:t>9</a:t>
            </a:fld>
            <a:endParaRPr lang="en-US"/>
          </a:p>
        </p:txBody>
      </p:sp>
    </p:spTree>
    <p:extLst>
      <p:ext uri="{BB962C8B-B14F-4D97-AF65-F5344CB8AC3E}">
        <p14:creationId xmlns:p14="http://schemas.microsoft.com/office/powerpoint/2010/main" val="871083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last part of my project will be creation of Monitoring system. It should have a dashboard easy to read, so I choose Grafana. Prometheus will check if app is up and if performance is fine on it, if server is not closed </a:t>
            </a:r>
            <a:r>
              <a:rPr lang="en-US" dirty="0" err="1"/>
              <a:t>ect</a:t>
            </a:r>
            <a:r>
              <a:rPr lang="en-US" dirty="0"/>
              <a:t>. It will use AWS SES service to send email notification about result of monitoring.</a:t>
            </a:r>
          </a:p>
          <a:p>
            <a:endParaRPr lang="en-US" dirty="0"/>
          </a:p>
          <a:p>
            <a:r>
              <a:rPr lang="en-US" dirty="0"/>
              <a:t>If there will be time I would like to check CloudWatch also using my free trial on AWS services, because I am interested how it will look like.</a:t>
            </a:r>
          </a:p>
        </p:txBody>
      </p:sp>
      <p:sp>
        <p:nvSpPr>
          <p:cNvPr id="4" name="Slide Number Placeholder 3"/>
          <p:cNvSpPr>
            <a:spLocks noGrp="1"/>
          </p:cNvSpPr>
          <p:nvPr>
            <p:ph type="sldNum" sz="quarter" idx="5"/>
          </p:nvPr>
        </p:nvSpPr>
        <p:spPr/>
        <p:txBody>
          <a:bodyPr/>
          <a:lstStyle/>
          <a:p>
            <a:fld id="{66E04D67-64CC-4908-A650-3D9F6B8144BE}" type="slidenum">
              <a:rPr lang="en-US" smtClean="0"/>
              <a:t>10</a:t>
            </a:fld>
            <a:endParaRPr lang="en-US"/>
          </a:p>
        </p:txBody>
      </p:sp>
    </p:spTree>
    <p:extLst>
      <p:ext uri="{BB962C8B-B14F-4D97-AF65-F5344CB8AC3E}">
        <p14:creationId xmlns:p14="http://schemas.microsoft.com/office/powerpoint/2010/main" val="453592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FE25-41F7-4042-B165-C17E890E87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AB11E3-F9C8-4238-BEB1-1E480BE62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4E2FB7-950E-484A-BE1A-B11380B8A1FF}"/>
              </a:ext>
            </a:extLst>
          </p:cNvPr>
          <p:cNvSpPr>
            <a:spLocks noGrp="1"/>
          </p:cNvSpPr>
          <p:nvPr>
            <p:ph type="dt" sz="half" idx="10"/>
          </p:nvPr>
        </p:nvSpPr>
        <p:spPr/>
        <p:txBody>
          <a:bodyPr/>
          <a:lstStyle/>
          <a:p>
            <a:fld id="{AB34BBA1-76C3-4435-8F42-00E213FD39A3}" type="datetimeFigureOut">
              <a:rPr lang="en-US" smtClean="0"/>
              <a:t>8/30/2022</a:t>
            </a:fld>
            <a:endParaRPr lang="en-US"/>
          </a:p>
        </p:txBody>
      </p:sp>
      <p:sp>
        <p:nvSpPr>
          <p:cNvPr id="5" name="Footer Placeholder 4">
            <a:extLst>
              <a:ext uri="{FF2B5EF4-FFF2-40B4-BE49-F238E27FC236}">
                <a16:creationId xmlns:a16="http://schemas.microsoft.com/office/drawing/2014/main" id="{A618E58B-C0DC-46DB-9E5A-61392BA61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5E44D-0CCF-43AD-B05C-CA05554C9901}"/>
              </a:ext>
            </a:extLst>
          </p:cNvPr>
          <p:cNvSpPr>
            <a:spLocks noGrp="1"/>
          </p:cNvSpPr>
          <p:nvPr>
            <p:ph type="sldNum" sz="quarter" idx="12"/>
          </p:nvPr>
        </p:nvSpPr>
        <p:spPr/>
        <p:txBody>
          <a:bodyPr/>
          <a:lstStyle/>
          <a:p>
            <a:fld id="{8AABBB97-52FD-4C18-8342-1B351FDD43DF}" type="slidenum">
              <a:rPr lang="en-US" smtClean="0"/>
              <a:t>‹#›</a:t>
            </a:fld>
            <a:endParaRPr lang="en-US"/>
          </a:p>
        </p:txBody>
      </p:sp>
    </p:spTree>
    <p:extLst>
      <p:ext uri="{BB962C8B-B14F-4D97-AF65-F5344CB8AC3E}">
        <p14:creationId xmlns:p14="http://schemas.microsoft.com/office/powerpoint/2010/main" val="1704291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82EDE-4735-4154-B132-FEE7752A34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0C1740-6B12-4016-AEE9-3E8159D8A9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2DBAA-3A03-4EE3-A6BD-FE033A9BBB63}"/>
              </a:ext>
            </a:extLst>
          </p:cNvPr>
          <p:cNvSpPr>
            <a:spLocks noGrp="1"/>
          </p:cNvSpPr>
          <p:nvPr>
            <p:ph type="dt" sz="half" idx="10"/>
          </p:nvPr>
        </p:nvSpPr>
        <p:spPr/>
        <p:txBody>
          <a:bodyPr/>
          <a:lstStyle/>
          <a:p>
            <a:fld id="{AB34BBA1-76C3-4435-8F42-00E213FD39A3}" type="datetimeFigureOut">
              <a:rPr lang="en-US" smtClean="0"/>
              <a:t>8/30/2022</a:t>
            </a:fld>
            <a:endParaRPr lang="en-US"/>
          </a:p>
        </p:txBody>
      </p:sp>
      <p:sp>
        <p:nvSpPr>
          <p:cNvPr id="5" name="Footer Placeholder 4">
            <a:extLst>
              <a:ext uri="{FF2B5EF4-FFF2-40B4-BE49-F238E27FC236}">
                <a16:creationId xmlns:a16="http://schemas.microsoft.com/office/drawing/2014/main" id="{7F743D90-2A87-4078-88CF-163AD900C5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7DDE2-84A9-470A-A36A-BE1D15B5419C}"/>
              </a:ext>
            </a:extLst>
          </p:cNvPr>
          <p:cNvSpPr>
            <a:spLocks noGrp="1"/>
          </p:cNvSpPr>
          <p:nvPr>
            <p:ph type="sldNum" sz="quarter" idx="12"/>
          </p:nvPr>
        </p:nvSpPr>
        <p:spPr/>
        <p:txBody>
          <a:bodyPr/>
          <a:lstStyle/>
          <a:p>
            <a:fld id="{8AABBB97-52FD-4C18-8342-1B351FDD43DF}" type="slidenum">
              <a:rPr lang="en-US" smtClean="0"/>
              <a:t>‹#›</a:t>
            </a:fld>
            <a:endParaRPr lang="en-US"/>
          </a:p>
        </p:txBody>
      </p:sp>
    </p:spTree>
    <p:extLst>
      <p:ext uri="{BB962C8B-B14F-4D97-AF65-F5344CB8AC3E}">
        <p14:creationId xmlns:p14="http://schemas.microsoft.com/office/powerpoint/2010/main" val="3038213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0B34EC-58C5-49C4-848F-879BBA435C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E167C-E1CB-43B9-9587-A46DEE6FE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A9BA6-6DC7-4BBA-BC5C-38CE60FC95D6}"/>
              </a:ext>
            </a:extLst>
          </p:cNvPr>
          <p:cNvSpPr>
            <a:spLocks noGrp="1"/>
          </p:cNvSpPr>
          <p:nvPr>
            <p:ph type="dt" sz="half" idx="10"/>
          </p:nvPr>
        </p:nvSpPr>
        <p:spPr/>
        <p:txBody>
          <a:bodyPr/>
          <a:lstStyle/>
          <a:p>
            <a:fld id="{AB34BBA1-76C3-4435-8F42-00E213FD39A3}" type="datetimeFigureOut">
              <a:rPr lang="en-US" smtClean="0"/>
              <a:t>8/30/2022</a:t>
            </a:fld>
            <a:endParaRPr lang="en-US"/>
          </a:p>
        </p:txBody>
      </p:sp>
      <p:sp>
        <p:nvSpPr>
          <p:cNvPr id="5" name="Footer Placeholder 4">
            <a:extLst>
              <a:ext uri="{FF2B5EF4-FFF2-40B4-BE49-F238E27FC236}">
                <a16:creationId xmlns:a16="http://schemas.microsoft.com/office/drawing/2014/main" id="{274BFB00-1FFE-49B1-AB8E-55214D5DD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82557-3C8E-41D3-B635-39F2BDA7A3F4}"/>
              </a:ext>
            </a:extLst>
          </p:cNvPr>
          <p:cNvSpPr>
            <a:spLocks noGrp="1"/>
          </p:cNvSpPr>
          <p:nvPr>
            <p:ph type="sldNum" sz="quarter" idx="12"/>
          </p:nvPr>
        </p:nvSpPr>
        <p:spPr/>
        <p:txBody>
          <a:bodyPr/>
          <a:lstStyle/>
          <a:p>
            <a:fld id="{8AABBB97-52FD-4C18-8342-1B351FDD43DF}" type="slidenum">
              <a:rPr lang="en-US" smtClean="0"/>
              <a:t>‹#›</a:t>
            </a:fld>
            <a:endParaRPr lang="en-US"/>
          </a:p>
        </p:txBody>
      </p:sp>
    </p:spTree>
    <p:extLst>
      <p:ext uri="{BB962C8B-B14F-4D97-AF65-F5344CB8AC3E}">
        <p14:creationId xmlns:p14="http://schemas.microsoft.com/office/powerpoint/2010/main" val="1733877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with Logo">
  <p:cSld name="Title slide with Logo">
    <p:bg>
      <p:bgPr>
        <a:solidFill>
          <a:schemeClr val="dk1"/>
        </a:solidFill>
        <a:effectLst/>
      </p:bgPr>
    </p:bg>
    <p:spTree>
      <p:nvGrpSpPr>
        <p:cNvPr id="1" name="Shape 16"/>
        <p:cNvGrpSpPr/>
        <p:nvPr/>
      </p:nvGrpSpPr>
      <p:grpSpPr>
        <a:xfrm>
          <a:off x="0" y="0"/>
          <a:ext cx="0" cy="0"/>
          <a:chOff x="0" y="0"/>
          <a:chExt cx="0" cy="0"/>
        </a:xfrm>
      </p:grpSpPr>
      <p:pic>
        <p:nvPicPr>
          <p:cNvPr id="17" name="Google Shape;17;p3" descr="slide 01.jpg"/>
          <p:cNvPicPr preferRelativeResize="0"/>
          <p:nvPr/>
        </p:nvPicPr>
        <p:blipFill rotWithShape="1">
          <a:blip r:embed="rId2">
            <a:alphaModFix amt="27000"/>
          </a:blip>
          <a:srcRect/>
          <a:stretch/>
        </p:blipFill>
        <p:spPr>
          <a:xfrm>
            <a:off x="-20903" y="0"/>
            <a:ext cx="12228577" cy="6858000"/>
          </a:xfrm>
          <a:prstGeom prst="rect">
            <a:avLst/>
          </a:prstGeom>
          <a:noFill/>
          <a:ln>
            <a:noFill/>
          </a:ln>
        </p:spPr>
      </p:pic>
      <p:sp>
        <p:nvSpPr>
          <p:cNvPr id="18" name="Google Shape;18;p3"/>
          <p:cNvSpPr txBox="1"/>
          <p:nvPr/>
        </p:nvSpPr>
        <p:spPr>
          <a:xfrm>
            <a:off x="97522" y="6451700"/>
            <a:ext cx="2838153" cy="328293"/>
          </a:xfrm>
          <a:prstGeom prst="rect">
            <a:avLst/>
          </a:prstGeom>
          <a:noFill/>
          <a:ln>
            <a:noFill/>
          </a:ln>
        </p:spPr>
        <p:txBody>
          <a:bodyPr spcFirstLastPara="1" wrap="square" lIns="121900" tIns="60933" rIns="121900" bIns="60933" anchor="t" anchorCtr="0">
            <a:noAutofit/>
          </a:bodyPr>
          <a:lstStyle/>
          <a:p>
            <a:pPr marL="0" marR="0" lvl="0" indent="0" algn="l" rtl="0">
              <a:lnSpc>
                <a:spcPct val="100000"/>
              </a:lnSpc>
              <a:spcBef>
                <a:spcPts val="0"/>
              </a:spcBef>
              <a:spcAft>
                <a:spcPts val="0"/>
              </a:spcAft>
              <a:buClr>
                <a:srgbClr val="000000"/>
              </a:buClr>
              <a:buSzPts val="200"/>
              <a:buFont typeface="Arial"/>
              <a:buNone/>
            </a:pPr>
            <a:r>
              <a:rPr lang="en-US" sz="1067" b="0" i="0" u="none" strike="noStrike" cap="none">
                <a:solidFill>
                  <a:srgbClr val="FFFFFF"/>
                </a:solidFill>
                <a:latin typeface="Helvetica Neue"/>
                <a:ea typeface="Helvetica Neue"/>
                <a:cs typeface="Helvetica Neue"/>
                <a:sym typeface="Helvetica Neue"/>
              </a:rPr>
              <a:t>Confidential</a:t>
            </a:r>
            <a:endParaRPr sz="2400"/>
          </a:p>
        </p:txBody>
      </p:sp>
      <p:sp>
        <p:nvSpPr>
          <p:cNvPr id="19" name="Google Shape;19;p3"/>
          <p:cNvSpPr txBox="1">
            <a:spLocks noGrp="1"/>
          </p:cNvSpPr>
          <p:nvPr>
            <p:ph type="body" idx="1"/>
          </p:nvPr>
        </p:nvSpPr>
        <p:spPr>
          <a:xfrm>
            <a:off x="1405467" y="2700021"/>
            <a:ext cx="10320867" cy="882649"/>
          </a:xfrm>
          <a:prstGeom prst="rect">
            <a:avLst/>
          </a:prstGeom>
          <a:noFill/>
          <a:ln>
            <a:noFill/>
          </a:ln>
        </p:spPr>
        <p:txBody>
          <a:bodyPr spcFirstLastPara="1" wrap="square" lIns="91425" tIns="45700" rIns="91425" bIns="45700" anchor="t" anchorCtr="0">
            <a:noAutofit/>
          </a:bodyPr>
          <a:lstStyle>
            <a:lvl1pPr marL="609585" marR="0" lvl="0" indent="-304792" algn="l" rtl="0">
              <a:lnSpc>
                <a:spcPct val="100000"/>
              </a:lnSpc>
              <a:spcBef>
                <a:spcPts val="0"/>
              </a:spcBef>
              <a:spcAft>
                <a:spcPts val="0"/>
              </a:spcAft>
              <a:buSzPts val="1400"/>
              <a:buNone/>
              <a:defRPr sz="4000" b="0" i="0" u="none" strike="noStrike" cap="none">
                <a:solidFill>
                  <a:srgbClr val="FFFFFF"/>
                </a:solidFill>
                <a:latin typeface="Helvetica Neue"/>
                <a:ea typeface="Helvetica Neue"/>
                <a:cs typeface="Helvetica Neue"/>
                <a:sym typeface="Helvetica Neue"/>
              </a:defRPr>
            </a:lvl1pPr>
            <a:lvl2pPr marL="1219170" marR="0" lvl="1" indent="-304792" algn="l" rtl="0">
              <a:lnSpc>
                <a:spcPct val="100000"/>
              </a:lnSpc>
              <a:spcBef>
                <a:spcPts val="0"/>
              </a:spcBef>
              <a:spcAft>
                <a:spcPts val="0"/>
              </a:spcAft>
              <a:buSzPts val="1400"/>
              <a:buNone/>
              <a:defRPr sz="4000" b="0" i="0" u="none" strike="noStrike" cap="none">
                <a:solidFill>
                  <a:schemeClr val="lt1"/>
                </a:solidFill>
                <a:latin typeface="Helvetica Neue"/>
                <a:ea typeface="Helvetica Neue"/>
                <a:cs typeface="Helvetica Neue"/>
                <a:sym typeface="Helvetica Neue"/>
              </a:defRPr>
            </a:lvl2pPr>
            <a:lvl3pPr marL="1828754" marR="0" lvl="2" indent="-304792" algn="l" rtl="0">
              <a:lnSpc>
                <a:spcPct val="100000"/>
              </a:lnSpc>
              <a:spcBef>
                <a:spcPts val="0"/>
              </a:spcBef>
              <a:spcAft>
                <a:spcPts val="0"/>
              </a:spcAft>
              <a:buSzPts val="1400"/>
              <a:buNone/>
              <a:defRPr sz="4000" b="0" i="0" u="none" strike="noStrike" cap="none">
                <a:solidFill>
                  <a:schemeClr val="lt1"/>
                </a:solidFill>
                <a:latin typeface="Helvetica Neue"/>
                <a:ea typeface="Helvetica Neue"/>
                <a:cs typeface="Helvetica Neue"/>
                <a:sym typeface="Helvetica Neue"/>
              </a:defRPr>
            </a:lvl3pPr>
            <a:lvl4pPr marL="2438339" marR="0" lvl="3" indent="-304792" algn="l" rtl="0">
              <a:lnSpc>
                <a:spcPct val="100000"/>
              </a:lnSpc>
              <a:spcBef>
                <a:spcPts val="0"/>
              </a:spcBef>
              <a:spcAft>
                <a:spcPts val="0"/>
              </a:spcAft>
              <a:buSzPts val="1400"/>
              <a:buNone/>
              <a:defRPr sz="4000" b="0" i="0" u="none" strike="noStrike" cap="none">
                <a:solidFill>
                  <a:schemeClr val="lt1"/>
                </a:solidFill>
                <a:latin typeface="Helvetica Neue"/>
                <a:ea typeface="Helvetica Neue"/>
                <a:cs typeface="Helvetica Neue"/>
                <a:sym typeface="Helvetica Neue"/>
              </a:defRPr>
            </a:lvl4pPr>
            <a:lvl5pPr marL="3047924" marR="0" lvl="4" indent="-304792" algn="l" rtl="0">
              <a:lnSpc>
                <a:spcPct val="100000"/>
              </a:lnSpc>
              <a:spcBef>
                <a:spcPts val="0"/>
              </a:spcBef>
              <a:spcAft>
                <a:spcPts val="0"/>
              </a:spcAft>
              <a:buSzPts val="1400"/>
              <a:buNone/>
              <a:defRPr sz="4000" b="0" i="0" u="none" strike="noStrike" cap="none">
                <a:solidFill>
                  <a:schemeClr val="lt1"/>
                </a:solidFill>
                <a:latin typeface="Helvetica Neue"/>
                <a:ea typeface="Helvetica Neue"/>
                <a:cs typeface="Helvetica Neue"/>
                <a:sym typeface="Helvetica Neue"/>
              </a:defRPr>
            </a:lvl5pPr>
            <a:lvl6pPr marL="3657509" marR="0" lvl="5" indent="-304792"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6pPr>
            <a:lvl7pPr marL="4267093" marR="0" lvl="6" indent="-304792"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7pPr>
            <a:lvl8pPr marL="4876678" marR="0" lvl="7" indent="-304792"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8pPr>
            <a:lvl9pPr marL="5486263" marR="0" lvl="8" indent="-304792"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9pPr>
          </a:lstStyle>
          <a:p>
            <a:endParaRPr/>
          </a:p>
        </p:txBody>
      </p:sp>
      <p:sp>
        <p:nvSpPr>
          <p:cNvPr id="20" name="Google Shape;20;p3"/>
          <p:cNvSpPr txBox="1">
            <a:spLocks noGrp="1"/>
          </p:cNvSpPr>
          <p:nvPr>
            <p:ph type="body" idx="2"/>
          </p:nvPr>
        </p:nvSpPr>
        <p:spPr>
          <a:xfrm>
            <a:off x="1405467" y="4024588"/>
            <a:ext cx="10320800" cy="1460400"/>
          </a:xfrm>
          <a:prstGeom prst="rect">
            <a:avLst/>
          </a:prstGeom>
          <a:noFill/>
          <a:ln>
            <a:noFill/>
          </a:ln>
        </p:spPr>
        <p:txBody>
          <a:bodyPr spcFirstLastPara="1" wrap="square" lIns="91425" tIns="45700" rIns="91425" bIns="45700" anchor="t" anchorCtr="0">
            <a:noAutofit/>
          </a:bodyPr>
          <a:lstStyle>
            <a:lvl1pPr marL="609585" marR="0" lvl="0" indent="-304792" algn="l" rtl="0">
              <a:lnSpc>
                <a:spcPct val="100000"/>
              </a:lnSpc>
              <a:spcBef>
                <a:spcPts val="267"/>
              </a:spcBef>
              <a:spcAft>
                <a:spcPts val="0"/>
              </a:spcAft>
              <a:buSzPts val="1400"/>
              <a:buNone/>
              <a:defRPr sz="2667" b="0" i="0" u="none" strike="noStrike" cap="none">
                <a:solidFill>
                  <a:srgbClr val="FFFFFF"/>
                </a:solidFill>
                <a:latin typeface="Helvetica Neue"/>
                <a:ea typeface="Helvetica Neue"/>
                <a:cs typeface="Helvetica Neue"/>
                <a:sym typeface="Helvetica Neue"/>
              </a:defRPr>
            </a:lvl1pPr>
            <a:lvl2pPr marL="1219170" marR="0" lvl="1" indent="-304792" algn="l" rtl="0">
              <a:lnSpc>
                <a:spcPct val="100000"/>
              </a:lnSpc>
              <a:spcBef>
                <a:spcPts val="533"/>
              </a:spcBef>
              <a:spcAft>
                <a:spcPts val="0"/>
              </a:spcAft>
              <a:buSzPts val="1400"/>
              <a:buNone/>
              <a:defRPr sz="2667" b="0" i="0" u="none" strike="noStrike" cap="none">
                <a:solidFill>
                  <a:srgbClr val="FFFFFF"/>
                </a:solidFill>
                <a:latin typeface="Helvetica Neue"/>
                <a:ea typeface="Helvetica Neue"/>
                <a:cs typeface="Helvetica Neue"/>
                <a:sym typeface="Helvetica Neue"/>
              </a:defRPr>
            </a:lvl2pPr>
            <a:lvl3pPr marL="1828754" marR="0" lvl="2" indent="-304792" algn="l" rtl="0">
              <a:lnSpc>
                <a:spcPct val="100000"/>
              </a:lnSpc>
              <a:spcBef>
                <a:spcPts val="533"/>
              </a:spcBef>
              <a:spcAft>
                <a:spcPts val="0"/>
              </a:spcAft>
              <a:buSzPts val="1400"/>
              <a:buNone/>
              <a:defRPr sz="2667" b="0" i="0" u="none" strike="noStrike" cap="none">
                <a:solidFill>
                  <a:srgbClr val="FFFFFF"/>
                </a:solidFill>
                <a:latin typeface="Helvetica Neue"/>
                <a:ea typeface="Helvetica Neue"/>
                <a:cs typeface="Helvetica Neue"/>
                <a:sym typeface="Helvetica Neue"/>
              </a:defRPr>
            </a:lvl3pPr>
            <a:lvl4pPr marL="2438339" marR="0" lvl="3" indent="-304792" algn="l" rtl="0">
              <a:lnSpc>
                <a:spcPct val="100000"/>
              </a:lnSpc>
              <a:spcBef>
                <a:spcPts val="533"/>
              </a:spcBef>
              <a:spcAft>
                <a:spcPts val="0"/>
              </a:spcAft>
              <a:buSzPts val="1400"/>
              <a:buNone/>
              <a:defRPr sz="2667" b="0" i="0" u="none" strike="noStrike" cap="none">
                <a:solidFill>
                  <a:srgbClr val="FFFFFF"/>
                </a:solidFill>
                <a:latin typeface="Helvetica Neue"/>
                <a:ea typeface="Helvetica Neue"/>
                <a:cs typeface="Helvetica Neue"/>
                <a:sym typeface="Helvetica Neue"/>
              </a:defRPr>
            </a:lvl4pPr>
            <a:lvl5pPr marL="3047924" marR="0" lvl="4" indent="-304792" algn="l" rtl="0">
              <a:lnSpc>
                <a:spcPct val="100000"/>
              </a:lnSpc>
              <a:spcBef>
                <a:spcPts val="533"/>
              </a:spcBef>
              <a:spcAft>
                <a:spcPts val="0"/>
              </a:spcAft>
              <a:buSzPts val="1400"/>
              <a:buNone/>
              <a:defRPr sz="2667" b="0" i="0" u="none" strike="noStrike" cap="none">
                <a:solidFill>
                  <a:srgbClr val="FFFFFF"/>
                </a:solidFill>
                <a:latin typeface="Helvetica Neue"/>
                <a:ea typeface="Helvetica Neue"/>
                <a:cs typeface="Helvetica Neue"/>
                <a:sym typeface="Helvetica Neue"/>
              </a:defRPr>
            </a:lvl5pPr>
            <a:lvl6pPr marL="3657509" marR="0" lvl="5" indent="-304792" algn="l" rtl="0">
              <a:lnSpc>
                <a:spcPct val="100000"/>
              </a:lnSpc>
              <a:spcBef>
                <a:spcPts val="533"/>
              </a:spcBef>
              <a:spcAft>
                <a:spcPts val="0"/>
              </a:spcAft>
              <a:buSzPts val="1400"/>
              <a:buNone/>
              <a:defRPr sz="1867" b="0" i="0" u="none" strike="noStrike" cap="none">
                <a:solidFill>
                  <a:srgbClr val="000000"/>
                </a:solidFill>
                <a:latin typeface="Arial"/>
                <a:ea typeface="Arial"/>
                <a:cs typeface="Arial"/>
                <a:sym typeface="Arial"/>
              </a:defRPr>
            </a:lvl6pPr>
            <a:lvl7pPr marL="4267093" marR="0" lvl="6" indent="-304792"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7pPr>
            <a:lvl8pPr marL="4876678" marR="0" lvl="7" indent="-304792"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8pPr>
            <a:lvl9pPr marL="5486263" marR="0" lvl="8" indent="-304792"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9pPr>
          </a:lstStyle>
          <a:p>
            <a:endParaRPr/>
          </a:p>
        </p:txBody>
      </p:sp>
      <p:pic>
        <p:nvPicPr>
          <p:cNvPr id="21" name="Google Shape;21;p3"/>
          <p:cNvPicPr preferRelativeResize="0"/>
          <p:nvPr/>
        </p:nvPicPr>
        <p:blipFill rotWithShape="1">
          <a:blip r:embed="rId3">
            <a:alphaModFix/>
          </a:blip>
          <a:srcRect/>
          <a:stretch/>
        </p:blipFill>
        <p:spPr>
          <a:xfrm>
            <a:off x="944877" y="906584"/>
            <a:ext cx="5282719" cy="1782919"/>
          </a:xfrm>
          <a:prstGeom prst="rect">
            <a:avLst/>
          </a:prstGeom>
          <a:noFill/>
          <a:ln>
            <a:noFill/>
          </a:ln>
        </p:spPr>
      </p:pic>
    </p:spTree>
    <p:extLst>
      <p:ext uri="{BB962C8B-B14F-4D97-AF65-F5344CB8AC3E}">
        <p14:creationId xmlns:p14="http://schemas.microsoft.com/office/powerpoint/2010/main" val="145881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1"/>
        </a:solidFill>
        <a:effectLst/>
      </p:bgPr>
    </p:bg>
    <p:spTree>
      <p:nvGrpSpPr>
        <p:cNvPr id="1" name="Shape 11"/>
        <p:cNvGrpSpPr/>
        <p:nvPr/>
      </p:nvGrpSpPr>
      <p:grpSpPr>
        <a:xfrm>
          <a:off x="0" y="0"/>
          <a:ext cx="0" cy="0"/>
          <a:chOff x="0" y="0"/>
          <a:chExt cx="0" cy="0"/>
        </a:xfrm>
      </p:grpSpPr>
      <p:pic>
        <p:nvPicPr>
          <p:cNvPr id="12" name="Google Shape;12;p2" descr="slide 03.jpg"/>
          <p:cNvPicPr preferRelativeResize="0"/>
          <p:nvPr/>
        </p:nvPicPr>
        <p:blipFill rotWithShape="1">
          <a:blip r:embed="rId2">
            <a:alphaModFix amt="6000"/>
          </a:blip>
          <a:srcRect/>
          <a:stretch/>
        </p:blipFill>
        <p:spPr>
          <a:xfrm>
            <a:off x="-9408" y="1"/>
            <a:ext cx="12228576" cy="6994375"/>
          </a:xfrm>
          <a:prstGeom prst="rect">
            <a:avLst/>
          </a:prstGeom>
          <a:noFill/>
          <a:ln>
            <a:noFill/>
          </a:ln>
        </p:spPr>
      </p:pic>
      <p:pic>
        <p:nvPicPr>
          <p:cNvPr id="13" name="Google Shape;13;p2" descr="slide 01.jpg"/>
          <p:cNvPicPr preferRelativeResize="0"/>
          <p:nvPr/>
        </p:nvPicPr>
        <p:blipFill rotWithShape="1">
          <a:blip r:embed="rId3">
            <a:alphaModFix amt="27000"/>
          </a:blip>
          <a:srcRect/>
          <a:stretch/>
        </p:blipFill>
        <p:spPr>
          <a:xfrm>
            <a:off x="-20903" y="0"/>
            <a:ext cx="12228577" cy="6858000"/>
          </a:xfrm>
          <a:prstGeom prst="rect">
            <a:avLst/>
          </a:prstGeom>
          <a:noFill/>
          <a:ln>
            <a:noFill/>
          </a:ln>
        </p:spPr>
      </p:pic>
      <p:sp>
        <p:nvSpPr>
          <p:cNvPr id="14" name="Google Shape;14;p2"/>
          <p:cNvSpPr txBox="1"/>
          <p:nvPr/>
        </p:nvSpPr>
        <p:spPr>
          <a:xfrm>
            <a:off x="97522" y="6451700"/>
            <a:ext cx="2838153" cy="328293"/>
          </a:xfrm>
          <a:prstGeom prst="rect">
            <a:avLst/>
          </a:prstGeom>
          <a:noFill/>
          <a:ln>
            <a:noFill/>
          </a:ln>
        </p:spPr>
        <p:txBody>
          <a:bodyPr spcFirstLastPara="1" wrap="square" lIns="121900" tIns="60933" rIns="121900" bIns="60933" anchor="t" anchorCtr="0">
            <a:noAutofit/>
          </a:bodyPr>
          <a:lstStyle/>
          <a:p>
            <a:pPr marL="0" marR="0" lvl="0" indent="0" algn="l" rtl="0">
              <a:lnSpc>
                <a:spcPct val="100000"/>
              </a:lnSpc>
              <a:spcBef>
                <a:spcPts val="0"/>
              </a:spcBef>
              <a:spcAft>
                <a:spcPts val="0"/>
              </a:spcAft>
              <a:buClr>
                <a:srgbClr val="FFFFFF"/>
              </a:buClr>
              <a:buSzPts val="200"/>
              <a:buFont typeface="Helvetica Neue"/>
              <a:buNone/>
            </a:pPr>
            <a:r>
              <a:rPr lang="en-US" sz="1067" b="0" i="0" u="none" strike="noStrike" cap="none">
                <a:solidFill>
                  <a:srgbClr val="FFFFFF"/>
                </a:solidFill>
                <a:latin typeface="Helvetica Neue"/>
                <a:ea typeface="Helvetica Neue"/>
                <a:cs typeface="Helvetica Neue"/>
                <a:sym typeface="Helvetica Neue"/>
              </a:rPr>
              <a:t>Confidential</a:t>
            </a:r>
            <a:endParaRPr sz="1867" b="0" i="0" u="none" strike="noStrike" cap="none">
              <a:solidFill>
                <a:srgbClr val="000000"/>
              </a:solidFill>
              <a:latin typeface="Helvetica Neue"/>
              <a:ea typeface="Helvetica Neue"/>
              <a:cs typeface="Helvetica Neue"/>
              <a:sym typeface="Helvetica Neue"/>
            </a:endParaRPr>
          </a:p>
        </p:txBody>
      </p:sp>
      <p:pic>
        <p:nvPicPr>
          <p:cNvPr id="15" name="Google Shape;15;p2"/>
          <p:cNvPicPr preferRelativeResize="0"/>
          <p:nvPr/>
        </p:nvPicPr>
        <p:blipFill rotWithShape="1">
          <a:blip r:embed="rId4">
            <a:alphaModFix/>
          </a:blip>
          <a:srcRect/>
          <a:stretch/>
        </p:blipFill>
        <p:spPr>
          <a:xfrm>
            <a:off x="673768" y="1914571"/>
            <a:ext cx="5473285" cy="1847235"/>
          </a:xfrm>
          <a:prstGeom prst="rect">
            <a:avLst/>
          </a:prstGeom>
          <a:noFill/>
          <a:ln>
            <a:noFill/>
          </a:ln>
        </p:spPr>
      </p:pic>
    </p:spTree>
    <p:extLst>
      <p:ext uri="{BB962C8B-B14F-4D97-AF65-F5344CB8AC3E}">
        <p14:creationId xmlns:p14="http://schemas.microsoft.com/office/powerpoint/2010/main" val="3252405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ck Photo 3 background">
  <p:cSld name="Black Photo 3 background">
    <p:bg>
      <p:bgPr>
        <a:solidFill>
          <a:schemeClr val="dk1"/>
        </a:solidFill>
        <a:effectLst/>
      </p:bgPr>
    </p:bg>
    <p:spTree>
      <p:nvGrpSpPr>
        <p:cNvPr id="1" name="Shape 48"/>
        <p:cNvGrpSpPr/>
        <p:nvPr/>
      </p:nvGrpSpPr>
      <p:grpSpPr>
        <a:xfrm>
          <a:off x="0" y="0"/>
          <a:ext cx="0" cy="0"/>
          <a:chOff x="0" y="0"/>
          <a:chExt cx="0" cy="0"/>
        </a:xfrm>
      </p:grpSpPr>
      <p:pic>
        <p:nvPicPr>
          <p:cNvPr id="49" name="Google Shape;49;p8" descr="architecture 02.jpg"/>
          <p:cNvPicPr preferRelativeResize="0"/>
          <p:nvPr/>
        </p:nvPicPr>
        <p:blipFill rotWithShape="1">
          <a:blip r:embed="rId2">
            <a:alphaModFix amt="34000"/>
          </a:blip>
          <a:srcRect l="400"/>
          <a:stretch/>
        </p:blipFill>
        <p:spPr>
          <a:xfrm>
            <a:off x="0" y="0"/>
            <a:ext cx="12179656" cy="6858000"/>
          </a:xfrm>
          <a:prstGeom prst="rect">
            <a:avLst/>
          </a:prstGeom>
          <a:noFill/>
          <a:ln>
            <a:noFill/>
          </a:ln>
        </p:spPr>
      </p:pic>
      <p:sp>
        <p:nvSpPr>
          <p:cNvPr id="50" name="Google Shape;50;p8"/>
          <p:cNvSpPr txBox="1"/>
          <p:nvPr/>
        </p:nvSpPr>
        <p:spPr>
          <a:xfrm>
            <a:off x="97522" y="6451700"/>
            <a:ext cx="2838153" cy="328293"/>
          </a:xfrm>
          <a:prstGeom prst="rect">
            <a:avLst/>
          </a:prstGeom>
          <a:noFill/>
          <a:ln>
            <a:noFill/>
          </a:ln>
        </p:spPr>
        <p:txBody>
          <a:bodyPr spcFirstLastPara="1" wrap="square" lIns="121900" tIns="60933" rIns="121900" bIns="60933" anchor="t" anchorCtr="0">
            <a:noAutofit/>
          </a:bodyPr>
          <a:lstStyle/>
          <a:p>
            <a:pPr marL="0" marR="0" lvl="0" indent="0" algn="l" rtl="0">
              <a:lnSpc>
                <a:spcPct val="100000"/>
              </a:lnSpc>
              <a:spcBef>
                <a:spcPts val="0"/>
              </a:spcBef>
              <a:spcAft>
                <a:spcPts val="0"/>
              </a:spcAft>
              <a:buClr>
                <a:srgbClr val="FFFFFF"/>
              </a:buClr>
              <a:buSzPts val="200"/>
              <a:buFont typeface="Helvetica Neue"/>
              <a:buNone/>
            </a:pPr>
            <a:r>
              <a:rPr lang="en-US" sz="1067" b="0" i="0" u="none" strike="noStrike" cap="none">
                <a:solidFill>
                  <a:srgbClr val="FFFFFF"/>
                </a:solidFill>
                <a:latin typeface="Helvetica Neue"/>
                <a:ea typeface="Helvetica Neue"/>
                <a:cs typeface="Helvetica Neue"/>
                <a:sym typeface="Helvetica Neue"/>
              </a:rPr>
              <a:t>Confidential</a:t>
            </a:r>
            <a:endParaRPr sz="1867" b="0" i="0" u="none" strike="noStrike" cap="none">
              <a:solidFill>
                <a:srgbClr val="000000"/>
              </a:solidFill>
              <a:latin typeface="Helvetica Neue"/>
              <a:ea typeface="Helvetica Neue"/>
              <a:cs typeface="Helvetica Neue"/>
              <a:sym typeface="Helvetica Neue"/>
            </a:endParaRPr>
          </a:p>
        </p:txBody>
      </p:sp>
      <p:sp>
        <p:nvSpPr>
          <p:cNvPr id="51" name="Google Shape;51;p8"/>
          <p:cNvSpPr txBox="1"/>
          <p:nvPr/>
        </p:nvSpPr>
        <p:spPr>
          <a:xfrm>
            <a:off x="11653220" y="124346"/>
            <a:ext cx="593597" cy="366183"/>
          </a:xfrm>
          <a:prstGeom prst="rect">
            <a:avLst/>
          </a:prstGeom>
          <a:no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Clr>
                <a:schemeClr val="lt1"/>
              </a:buClr>
              <a:buSzPts val="200"/>
              <a:buFont typeface="Helvetica Neue"/>
              <a:buNone/>
            </a:pPr>
            <a:fld id="{00000000-1234-1234-1234-123412341234}" type="slidenum">
              <a:rPr lang="en-US" sz="1067" b="0" i="0" u="none" strike="noStrike" cap="none">
                <a:solidFill>
                  <a:schemeClr val="lt1"/>
                </a:solidFill>
                <a:latin typeface="Helvetica Neue"/>
                <a:ea typeface="Helvetica Neue"/>
                <a:cs typeface="Helvetica Neue"/>
                <a:sym typeface="Helvetica Neue"/>
              </a:rPr>
              <a:pPr marL="0" marR="0" lvl="0" indent="0" algn="l" rtl="0">
                <a:lnSpc>
                  <a:spcPct val="100000"/>
                </a:lnSpc>
                <a:spcBef>
                  <a:spcPts val="0"/>
                </a:spcBef>
                <a:spcAft>
                  <a:spcPts val="0"/>
                </a:spcAft>
                <a:buClr>
                  <a:schemeClr val="lt1"/>
                </a:buClr>
                <a:buSzPts val="200"/>
                <a:buFont typeface="Helvetica Neue"/>
                <a:buNone/>
              </a:pPr>
              <a:t>‹#›</a:t>
            </a:fld>
            <a:endParaRPr sz="1067" b="0" i="0" u="none" strike="noStrike" cap="none">
              <a:solidFill>
                <a:schemeClr val="lt1"/>
              </a:solidFill>
              <a:latin typeface="Helvetica Neue"/>
              <a:ea typeface="Helvetica Neue"/>
              <a:cs typeface="Helvetica Neue"/>
              <a:sym typeface="Helvetica Neue"/>
            </a:endParaRPr>
          </a:p>
        </p:txBody>
      </p:sp>
      <p:pic>
        <p:nvPicPr>
          <p:cNvPr id="52" name="Google Shape;52;p8"/>
          <p:cNvPicPr preferRelativeResize="0"/>
          <p:nvPr/>
        </p:nvPicPr>
        <p:blipFill rotWithShape="1">
          <a:blip r:embed="rId3">
            <a:alphaModFix/>
          </a:blip>
          <a:srcRect/>
          <a:stretch/>
        </p:blipFill>
        <p:spPr>
          <a:xfrm>
            <a:off x="18571" y="87950"/>
            <a:ext cx="1866053" cy="629793"/>
          </a:xfrm>
          <a:prstGeom prst="rect">
            <a:avLst/>
          </a:prstGeom>
          <a:noFill/>
          <a:ln>
            <a:noFill/>
          </a:ln>
        </p:spPr>
      </p:pic>
    </p:spTree>
    <p:extLst>
      <p:ext uri="{BB962C8B-B14F-4D97-AF65-F5344CB8AC3E}">
        <p14:creationId xmlns:p14="http://schemas.microsoft.com/office/powerpoint/2010/main" val="898618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058F-9B56-4A33-9D25-CC0F6ECC9C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6282CC-BE1B-4F35-9356-D704DDE7BF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86D05-961B-4BDD-B01A-0C944CD6C1FE}"/>
              </a:ext>
            </a:extLst>
          </p:cNvPr>
          <p:cNvSpPr>
            <a:spLocks noGrp="1"/>
          </p:cNvSpPr>
          <p:nvPr>
            <p:ph type="dt" sz="half" idx="10"/>
          </p:nvPr>
        </p:nvSpPr>
        <p:spPr/>
        <p:txBody>
          <a:bodyPr/>
          <a:lstStyle/>
          <a:p>
            <a:fld id="{AB34BBA1-76C3-4435-8F42-00E213FD39A3}" type="datetimeFigureOut">
              <a:rPr lang="en-US" smtClean="0"/>
              <a:t>8/30/2022</a:t>
            </a:fld>
            <a:endParaRPr lang="en-US"/>
          </a:p>
        </p:txBody>
      </p:sp>
      <p:sp>
        <p:nvSpPr>
          <p:cNvPr id="5" name="Footer Placeholder 4">
            <a:extLst>
              <a:ext uri="{FF2B5EF4-FFF2-40B4-BE49-F238E27FC236}">
                <a16:creationId xmlns:a16="http://schemas.microsoft.com/office/drawing/2014/main" id="{E42AAC4C-996C-425D-9172-73E71D15C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9BFDF-2E0A-4233-B3F6-F42BB1651B5D}"/>
              </a:ext>
            </a:extLst>
          </p:cNvPr>
          <p:cNvSpPr>
            <a:spLocks noGrp="1"/>
          </p:cNvSpPr>
          <p:nvPr>
            <p:ph type="sldNum" sz="quarter" idx="12"/>
          </p:nvPr>
        </p:nvSpPr>
        <p:spPr/>
        <p:txBody>
          <a:bodyPr/>
          <a:lstStyle/>
          <a:p>
            <a:fld id="{8AABBB97-52FD-4C18-8342-1B351FDD43DF}" type="slidenum">
              <a:rPr lang="en-US" smtClean="0"/>
              <a:t>‹#›</a:t>
            </a:fld>
            <a:endParaRPr lang="en-US"/>
          </a:p>
        </p:txBody>
      </p:sp>
    </p:spTree>
    <p:extLst>
      <p:ext uri="{BB962C8B-B14F-4D97-AF65-F5344CB8AC3E}">
        <p14:creationId xmlns:p14="http://schemas.microsoft.com/office/powerpoint/2010/main" val="622962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AD1FE-0F5D-47BA-889B-5C78EF0CD0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A30F4F-2235-4AF6-9563-34520F069A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4E4F95-7A6D-4EF6-8183-3140D51F3178}"/>
              </a:ext>
            </a:extLst>
          </p:cNvPr>
          <p:cNvSpPr>
            <a:spLocks noGrp="1"/>
          </p:cNvSpPr>
          <p:nvPr>
            <p:ph type="dt" sz="half" idx="10"/>
          </p:nvPr>
        </p:nvSpPr>
        <p:spPr/>
        <p:txBody>
          <a:bodyPr/>
          <a:lstStyle/>
          <a:p>
            <a:fld id="{AB34BBA1-76C3-4435-8F42-00E213FD39A3}" type="datetimeFigureOut">
              <a:rPr lang="en-US" smtClean="0"/>
              <a:t>8/30/2022</a:t>
            </a:fld>
            <a:endParaRPr lang="en-US"/>
          </a:p>
        </p:txBody>
      </p:sp>
      <p:sp>
        <p:nvSpPr>
          <p:cNvPr id="5" name="Footer Placeholder 4">
            <a:extLst>
              <a:ext uri="{FF2B5EF4-FFF2-40B4-BE49-F238E27FC236}">
                <a16:creationId xmlns:a16="http://schemas.microsoft.com/office/drawing/2014/main" id="{86D38C30-1B4A-4336-9B30-0AB1860DD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C887AC-35CA-4E27-9350-A2E8C5CB543C}"/>
              </a:ext>
            </a:extLst>
          </p:cNvPr>
          <p:cNvSpPr>
            <a:spLocks noGrp="1"/>
          </p:cNvSpPr>
          <p:nvPr>
            <p:ph type="sldNum" sz="quarter" idx="12"/>
          </p:nvPr>
        </p:nvSpPr>
        <p:spPr/>
        <p:txBody>
          <a:bodyPr/>
          <a:lstStyle/>
          <a:p>
            <a:fld id="{8AABBB97-52FD-4C18-8342-1B351FDD43DF}" type="slidenum">
              <a:rPr lang="en-US" smtClean="0"/>
              <a:t>‹#›</a:t>
            </a:fld>
            <a:endParaRPr lang="en-US"/>
          </a:p>
        </p:txBody>
      </p:sp>
    </p:spTree>
    <p:extLst>
      <p:ext uri="{BB962C8B-B14F-4D97-AF65-F5344CB8AC3E}">
        <p14:creationId xmlns:p14="http://schemas.microsoft.com/office/powerpoint/2010/main" val="680345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5ED0-5298-496E-AD8F-2FA90C0497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E98947-803E-4BCA-BA7D-5601BE1EC3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B4C357-192A-468E-B58E-EB46C00DA3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ADE3C9-E32A-4B6A-8B26-5CBA15B42623}"/>
              </a:ext>
            </a:extLst>
          </p:cNvPr>
          <p:cNvSpPr>
            <a:spLocks noGrp="1"/>
          </p:cNvSpPr>
          <p:nvPr>
            <p:ph type="dt" sz="half" idx="10"/>
          </p:nvPr>
        </p:nvSpPr>
        <p:spPr/>
        <p:txBody>
          <a:bodyPr/>
          <a:lstStyle/>
          <a:p>
            <a:fld id="{AB34BBA1-76C3-4435-8F42-00E213FD39A3}" type="datetimeFigureOut">
              <a:rPr lang="en-US" smtClean="0"/>
              <a:t>8/30/2022</a:t>
            </a:fld>
            <a:endParaRPr lang="en-US"/>
          </a:p>
        </p:txBody>
      </p:sp>
      <p:sp>
        <p:nvSpPr>
          <p:cNvPr id="6" name="Footer Placeholder 5">
            <a:extLst>
              <a:ext uri="{FF2B5EF4-FFF2-40B4-BE49-F238E27FC236}">
                <a16:creationId xmlns:a16="http://schemas.microsoft.com/office/drawing/2014/main" id="{900B4872-D12D-4BC7-8FE2-5FD0BFC9D4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179762-36EB-42BF-B755-CE564F464F3B}"/>
              </a:ext>
            </a:extLst>
          </p:cNvPr>
          <p:cNvSpPr>
            <a:spLocks noGrp="1"/>
          </p:cNvSpPr>
          <p:nvPr>
            <p:ph type="sldNum" sz="quarter" idx="12"/>
          </p:nvPr>
        </p:nvSpPr>
        <p:spPr/>
        <p:txBody>
          <a:bodyPr/>
          <a:lstStyle/>
          <a:p>
            <a:fld id="{8AABBB97-52FD-4C18-8342-1B351FDD43DF}" type="slidenum">
              <a:rPr lang="en-US" smtClean="0"/>
              <a:t>‹#›</a:t>
            </a:fld>
            <a:endParaRPr lang="en-US"/>
          </a:p>
        </p:txBody>
      </p:sp>
    </p:spTree>
    <p:extLst>
      <p:ext uri="{BB962C8B-B14F-4D97-AF65-F5344CB8AC3E}">
        <p14:creationId xmlns:p14="http://schemas.microsoft.com/office/powerpoint/2010/main" val="162231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616DC-0294-4EEC-A3D0-FE39948ED3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4F19C2-8838-4ADB-998D-CFEAB26F39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878B29-97FD-43F1-9482-50404A6A9B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A032D8-020E-49F7-AF7F-E01F48214A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E52E82-2BB9-45D1-82B9-ACB95C6ECD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E3734-20E8-458E-BFE3-1DB40D41036B}"/>
              </a:ext>
            </a:extLst>
          </p:cNvPr>
          <p:cNvSpPr>
            <a:spLocks noGrp="1"/>
          </p:cNvSpPr>
          <p:nvPr>
            <p:ph type="dt" sz="half" idx="10"/>
          </p:nvPr>
        </p:nvSpPr>
        <p:spPr/>
        <p:txBody>
          <a:bodyPr/>
          <a:lstStyle/>
          <a:p>
            <a:fld id="{AB34BBA1-76C3-4435-8F42-00E213FD39A3}" type="datetimeFigureOut">
              <a:rPr lang="en-US" smtClean="0"/>
              <a:t>8/30/2022</a:t>
            </a:fld>
            <a:endParaRPr lang="en-US"/>
          </a:p>
        </p:txBody>
      </p:sp>
      <p:sp>
        <p:nvSpPr>
          <p:cNvPr id="8" name="Footer Placeholder 7">
            <a:extLst>
              <a:ext uri="{FF2B5EF4-FFF2-40B4-BE49-F238E27FC236}">
                <a16:creationId xmlns:a16="http://schemas.microsoft.com/office/drawing/2014/main" id="{E4D2ED75-517F-4572-AD3F-61AB5698B8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737C16-3E4E-4900-8659-D3406DC523A1}"/>
              </a:ext>
            </a:extLst>
          </p:cNvPr>
          <p:cNvSpPr>
            <a:spLocks noGrp="1"/>
          </p:cNvSpPr>
          <p:nvPr>
            <p:ph type="sldNum" sz="quarter" idx="12"/>
          </p:nvPr>
        </p:nvSpPr>
        <p:spPr/>
        <p:txBody>
          <a:bodyPr/>
          <a:lstStyle/>
          <a:p>
            <a:fld id="{8AABBB97-52FD-4C18-8342-1B351FDD43DF}" type="slidenum">
              <a:rPr lang="en-US" smtClean="0"/>
              <a:t>‹#›</a:t>
            </a:fld>
            <a:endParaRPr lang="en-US"/>
          </a:p>
        </p:txBody>
      </p:sp>
    </p:spTree>
    <p:extLst>
      <p:ext uri="{BB962C8B-B14F-4D97-AF65-F5344CB8AC3E}">
        <p14:creationId xmlns:p14="http://schemas.microsoft.com/office/powerpoint/2010/main" val="2930931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EFBC-8179-47A6-B906-5AD865D904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7DAB86-72D8-4DEE-A46C-0DC4087D0950}"/>
              </a:ext>
            </a:extLst>
          </p:cNvPr>
          <p:cNvSpPr>
            <a:spLocks noGrp="1"/>
          </p:cNvSpPr>
          <p:nvPr>
            <p:ph type="dt" sz="half" idx="10"/>
          </p:nvPr>
        </p:nvSpPr>
        <p:spPr/>
        <p:txBody>
          <a:bodyPr/>
          <a:lstStyle/>
          <a:p>
            <a:fld id="{AB34BBA1-76C3-4435-8F42-00E213FD39A3}" type="datetimeFigureOut">
              <a:rPr lang="en-US" smtClean="0"/>
              <a:t>8/30/2022</a:t>
            </a:fld>
            <a:endParaRPr lang="en-US"/>
          </a:p>
        </p:txBody>
      </p:sp>
      <p:sp>
        <p:nvSpPr>
          <p:cNvPr id="4" name="Footer Placeholder 3">
            <a:extLst>
              <a:ext uri="{FF2B5EF4-FFF2-40B4-BE49-F238E27FC236}">
                <a16:creationId xmlns:a16="http://schemas.microsoft.com/office/drawing/2014/main" id="{0EA8B9FE-48DC-4AF2-A9EC-EDA8992D9A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0348B4-13B3-41E3-AEEA-63304D6CF8EF}"/>
              </a:ext>
            </a:extLst>
          </p:cNvPr>
          <p:cNvSpPr>
            <a:spLocks noGrp="1"/>
          </p:cNvSpPr>
          <p:nvPr>
            <p:ph type="sldNum" sz="quarter" idx="12"/>
          </p:nvPr>
        </p:nvSpPr>
        <p:spPr/>
        <p:txBody>
          <a:bodyPr/>
          <a:lstStyle/>
          <a:p>
            <a:fld id="{8AABBB97-52FD-4C18-8342-1B351FDD43DF}" type="slidenum">
              <a:rPr lang="en-US" smtClean="0"/>
              <a:t>‹#›</a:t>
            </a:fld>
            <a:endParaRPr lang="en-US"/>
          </a:p>
        </p:txBody>
      </p:sp>
    </p:spTree>
    <p:extLst>
      <p:ext uri="{BB962C8B-B14F-4D97-AF65-F5344CB8AC3E}">
        <p14:creationId xmlns:p14="http://schemas.microsoft.com/office/powerpoint/2010/main" val="241426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B6880F-59AD-446B-BD8E-CE8B2A64DAE2}"/>
              </a:ext>
            </a:extLst>
          </p:cNvPr>
          <p:cNvSpPr>
            <a:spLocks noGrp="1"/>
          </p:cNvSpPr>
          <p:nvPr>
            <p:ph type="dt" sz="half" idx="10"/>
          </p:nvPr>
        </p:nvSpPr>
        <p:spPr/>
        <p:txBody>
          <a:bodyPr/>
          <a:lstStyle/>
          <a:p>
            <a:fld id="{AB34BBA1-76C3-4435-8F42-00E213FD39A3}" type="datetimeFigureOut">
              <a:rPr lang="en-US" smtClean="0"/>
              <a:t>8/30/2022</a:t>
            </a:fld>
            <a:endParaRPr lang="en-US"/>
          </a:p>
        </p:txBody>
      </p:sp>
      <p:sp>
        <p:nvSpPr>
          <p:cNvPr id="3" name="Footer Placeholder 2">
            <a:extLst>
              <a:ext uri="{FF2B5EF4-FFF2-40B4-BE49-F238E27FC236}">
                <a16:creationId xmlns:a16="http://schemas.microsoft.com/office/drawing/2014/main" id="{8106F74F-F66E-4C4D-AE1E-7C011DDAB6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34D46F-94F1-486B-A0AE-F7A2B6534F13}"/>
              </a:ext>
            </a:extLst>
          </p:cNvPr>
          <p:cNvSpPr>
            <a:spLocks noGrp="1"/>
          </p:cNvSpPr>
          <p:nvPr>
            <p:ph type="sldNum" sz="quarter" idx="12"/>
          </p:nvPr>
        </p:nvSpPr>
        <p:spPr/>
        <p:txBody>
          <a:bodyPr/>
          <a:lstStyle/>
          <a:p>
            <a:fld id="{8AABBB97-52FD-4C18-8342-1B351FDD43DF}" type="slidenum">
              <a:rPr lang="en-US" smtClean="0"/>
              <a:t>‹#›</a:t>
            </a:fld>
            <a:endParaRPr lang="en-US"/>
          </a:p>
        </p:txBody>
      </p:sp>
    </p:spTree>
    <p:extLst>
      <p:ext uri="{BB962C8B-B14F-4D97-AF65-F5344CB8AC3E}">
        <p14:creationId xmlns:p14="http://schemas.microsoft.com/office/powerpoint/2010/main" val="290697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C5A2-7C6A-4428-8E13-C68DE5A31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5AFE71-5964-4EAE-B9E5-C4332D761A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3647D0-FCFB-4B0C-A603-B977A3CFA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75290-1BA5-4C47-9D61-0EE343050B07}"/>
              </a:ext>
            </a:extLst>
          </p:cNvPr>
          <p:cNvSpPr>
            <a:spLocks noGrp="1"/>
          </p:cNvSpPr>
          <p:nvPr>
            <p:ph type="dt" sz="half" idx="10"/>
          </p:nvPr>
        </p:nvSpPr>
        <p:spPr/>
        <p:txBody>
          <a:bodyPr/>
          <a:lstStyle/>
          <a:p>
            <a:fld id="{AB34BBA1-76C3-4435-8F42-00E213FD39A3}" type="datetimeFigureOut">
              <a:rPr lang="en-US" smtClean="0"/>
              <a:t>8/30/2022</a:t>
            </a:fld>
            <a:endParaRPr lang="en-US"/>
          </a:p>
        </p:txBody>
      </p:sp>
      <p:sp>
        <p:nvSpPr>
          <p:cNvPr id="6" name="Footer Placeholder 5">
            <a:extLst>
              <a:ext uri="{FF2B5EF4-FFF2-40B4-BE49-F238E27FC236}">
                <a16:creationId xmlns:a16="http://schemas.microsoft.com/office/drawing/2014/main" id="{74332C16-D886-4ED9-821D-10B6B7C38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F4CC39-4C7A-4C7D-A687-DEB243A80366}"/>
              </a:ext>
            </a:extLst>
          </p:cNvPr>
          <p:cNvSpPr>
            <a:spLocks noGrp="1"/>
          </p:cNvSpPr>
          <p:nvPr>
            <p:ph type="sldNum" sz="quarter" idx="12"/>
          </p:nvPr>
        </p:nvSpPr>
        <p:spPr/>
        <p:txBody>
          <a:bodyPr/>
          <a:lstStyle/>
          <a:p>
            <a:fld id="{8AABBB97-52FD-4C18-8342-1B351FDD43DF}" type="slidenum">
              <a:rPr lang="en-US" smtClean="0"/>
              <a:t>‹#›</a:t>
            </a:fld>
            <a:endParaRPr lang="en-US"/>
          </a:p>
        </p:txBody>
      </p:sp>
    </p:spTree>
    <p:extLst>
      <p:ext uri="{BB962C8B-B14F-4D97-AF65-F5344CB8AC3E}">
        <p14:creationId xmlns:p14="http://schemas.microsoft.com/office/powerpoint/2010/main" val="1170249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CEEA-D7E1-444A-A0B3-E0AC9E6EA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960D16-0C53-433F-B5CC-7D687836F2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7F4092-10EE-4CF5-A698-6BB2E331A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C43EC9-2F8B-4AA0-90ED-3B69F8455053}"/>
              </a:ext>
            </a:extLst>
          </p:cNvPr>
          <p:cNvSpPr>
            <a:spLocks noGrp="1"/>
          </p:cNvSpPr>
          <p:nvPr>
            <p:ph type="dt" sz="half" idx="10"/>
          </p:nvPr>
        </p:nvSpPr>
        <p:spPr/>
        <p:txBody>
          <a:bodyPr/>
          <a:lstStyle/>
          <a:p>
            <a:fld id="{AB34BBA1-76C3-4435-8F42-00E213FD39A3}" type="datetimeFigureOut">
              <a:rPr lang="en-US" smtClean="0"/>
              <a:t>8/30/2022</a:t>
            </a:fld>
            <a:endParaRPr lang="en-US"/>
          </a:p>
        </p:txBody>
      </p:sp>
      <p:sp>
        <p:nvSpPr>
          <p:cNvPr id="6" name="Footer Placeholder 5">
            <a:extLst>
              <a:ext uri="{FF2B5EF4-FFF2-40B4-BE49-F238E27FC236}">
                <a16:creationId xmlns:a16="http://schemas.microsoft.com/office/drawing/2014/main" id="{7081F91B-9091-4966-B3B1-C58BEED68A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35F058-0C2A-45EF-8D6D-95E57ECF5C02}"/>
              </a:ext>
            </a:extLst>
          </p:cNvPr>
          <p:cNvSpPr>
            <a:spLocks noGrp="1"/>
          </p:cNvSpPr>
          <p:nvPr>
            <p:ph type="sldNum" sz="quarter" idx="12"/>
          </p:nvPr>
        </p:nvSpPr>
        <p:spPr/>
        <p:txBody>
          <a:bodyPr/>
          <a:lstStyle/>
          <a:p>
            <a:fld id="{8AABBB97-52FD-4C18-8342-1B351FDD43DF}" type="slidenum">
              <a:rPr lang="en-US" smtClean="0"/>
              <a:t>‹#›</a:t>
            </a:fld>
            <a:endParaRPr lang="en-US"/>
          </a:p>
        </p:txBody>
      </p:sp>
    </p:spTree>
    <p:extLst>
      <p:ext uri="{BB962C8B-B14F-4D97-AF65-F5344CB8AC3E}">
        <p14:creationId xmlns:p14="http://schemas.microsoft.com/office/powerpoint/2010/main" val="220977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D44101-6F4F-4E2A-9EED-3ADCB8861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5B2168-30B3-4A53-94CB-AB60BCCFCA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16446-F9AB-44DC-B868-0307D41B48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4BBA1-76C3-4435-8F42-00E213FD39A3}" type="datetimeFigureOut">
              <a:rPr lang="en-US" smtClean="0"/>
              <a:t>8/30/2022</a:t>
            </a:fld>
            <a:endParaRPr lang="en-US"/>
          </a:p>
        </p:txBody>
      </p:sp>
      <p:sp>
        <p:nvSpPr>
          <p:cNvPr id="5" name="Footer Placeholder 4">
            <a:extLst>
              <a:ext uri="{FF2B5EF4-FFF2-40B4-BE49-F238E27FC236}">
                <a16:creationId xmlns:a16="http://schemas.microsoft.com/office/drawing/2014/main" id="{ACA38BA4-2842-4301-9F9A-F586C1E21C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C3FA42-1F81-43FF-8405-430F151D26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BBB97-52FD-4C18-8342-1B351FDD43DF}" type="slidenum">
              <a:rPr lang="en-US" smtClean="0"/>
              <a:t>‹#›</a:t>
            </a:fld>
            <a:endParaRPr lang="en-US"/>
          </a:p>
        </p:txBody>
      </p:sp>
    </p:spTree>
    <p:extLst>
      <p:ext uri="{BB962C8B-B14F-4D97-AF65-F5344CB8AC3E}">
        <p14:creationId xmlns:p14="http://schemas.microsoft.com/office/powerpoint/2010/main" val="946954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57.png"/><Relationship Id="rId18" Type="http://schemas.openxmlformats.org/officeDocument/2006/relationships/image" Target="../media/image62.png"/><Relationship Id="rId3" Type="http://schemas.openxmlformats.org/officeDocument/2006/relationships/image" Target="../media/image42.png"/><Relationship Id="rId21" Type="http://schemas.openxmlformats.org/officeDocument/2006/relationships/image" Target="../media/image26.svg"/><Relationship Id="rId7" Type="http://schemas.openxmlformats.org/officeDocument/2006/relationships/image" Target="../media/image23.png"/><Relationship Id="rId12" Type="http://schemas.openxmlformats.org/officeDocument/2006/relationships/image" Target="../media/image56.svg"/><Relationship Id="rId17" Type="http://schemas.openxmlformats.org/officeDocument/2006/relationships/image" Target="../media/image61.png"/><Relationship Id="rId2" Type="http://schemas.openxmlformats.org/officeDocument/2006/relationships/notesSlide" Target="../notesSlides/notesSlide9.xml"/><Relationship Id="rId16" Type="http://schemas.openxmlformats.org/officeDocument/2006/relationships/image" Target="../media/image60.sv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55.png"/><Relationship Id="rId5" Type="http://schemas.openxmlformats.org/officeDocument/2006/relationships/image" Target="../media/image24.png"/><Relationship Id="rId15" Type="http://schemas.openxmlformats.org/officeDocument/2006/relationships/image" Target="../media/image59.png"/><Relationship Id="rId23" Type="http://schemas.openxmlformats.org/officeDocument/2006/relationships/image" Target="../media/image9.png"/><Relationship Id="rId10" Type="http://schemas.openxmlformats.org/officeDocument/2006/relationships/image" Target="../media/image54.png"/><Relationship Id="rId19" Type="http://schemas.openxmlformats.org/officeDocument/2006/relationships/image" Target="../media/image17.png"/><Relationship Id="rId4" Type="http://schemas.openxmlformats.org/officeDocument/2006/relationships/image" Target="../media/image53.png"/><Relationship Id="rId9" Type="http://schemas.openxmlformats.org/officeDocument/2006/relationships/image" Target="../media/image19.png"/><Relationship Id="rId14" Type="http://schemas.openxmlformats.org/officeDocument/2006/relationships/image" Target="../media/image58.svg"/><Relationship Id="rId22" Type="http://schemas.openxmlformats.org/officeDocument/2006/relationships/image" Target="../media/image63.png"/></Relationships>
</file>

<file path=ppt/slides/_rels/slide1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www.youtube.com/watch?v=dAa3u39RYpM" TargetMode="Externa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31.png"/><Relationship Id="rId3" Type="http://schemas.openxmlformats.org/officeDocument/2006/relationships/image" Target="../media/image18.png"/><Relationship Id="rId7" Type="http://schemas.openxmlformats.org/officeDocument/2006/relationships/image" Target="../media/image28.svg"/><Relationship Id="rId12" Type="http://schemas.openxmlformats.org/officeDocument/2006/relationships/image" Target="../media/image30.png"/><Relationship Id="rId2" Type="http://schemas.openxmlformats.org/officeDocument/2006/relationships/image" Target="../media/image19.png"/><Relationship Id="rId16"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29.png"/><Relationship Id="rId5" Type="http://schemas.openxmlformats.org/officeDocument/2006/relationships/image" Target="../media/image26.svg"/><Relationship Id="rId15" Type="http://schemas.openxmlformats.org/officeDocument/2006/relationships/image" Target="../media/image33.png"/><Relationship Id="rId10" Type="http://schemas.openxmlformats.org/officeDocument/2006/relationships/image" Target="../media/image24.png"/><Relationship Id="rId4" Type="http://schemas.openxmlformats.org/officeDocument/2006/relationships/image" Target="../media/image25.png"/><Relationship Id="rId9" Type="http://schemas.openxmlformats.org/officeDocument/2006/relationships/image" Target="../media/image23.png"/><Relationship Id="rId14"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39.png"/><Relationship Id="rId18" Type="http://schemas.openxmlformats.org/officeDocument/2006/relationships/image" Target="../media/image44.svg"/><Relationship Id="rId3" Type="http://schemas.openxmlformats.org/officeDocument/2006/relationships/image" Target="../media/image18.png"/><Relationship Id="rId21" Type="http://schemas.openxmlformats.org/officeDocument/2006/relationships/image" Target="../media/image47.png"/><Relationship Id="rId7" Type="http://schemas.openxmlformats.org/officeDocument/2006/relationships/image" Target="../media/image37.png"/><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49.png"/><Relationship Id="rId2" Type="http://schemas.openxmlformats.org/officeDocument/2006/relationships/notesSlide" Target="../notesSlides/notesSlide7.xml"/><Relationship Id="rId16" Type="http://schemas.openxmlformats.org/officeDocument/2006/relationships/image" Target="../media/image42.png"/><Relationship Id="rId20" Type="http://schemas.openxmlformats.org/officeDocument/2006/relationships/image" Target="../media/image46.sv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23.png"/><Relationship Id="rId24" Type="http://schemas.openxmlformats.org/officeDocument/2006/relationships/image" Target="../media/image30.png"/><Relationship Id="rId5" Type="http://schemas.openxmlformats.org/officeDocument/2006/relationships/image" Target="../media/image26.svg"/><Relationship Id="rId15" Type="http://schemas.openxmlformats.org/officeDocument/2006/relationships/image" Target="../media/image41.png"/><Relationship Id="rId23" Type="http://schemas.openxmlformats.org/officeDocument/2006/relationships/image" Target="../media/image48.png"/><Relationship Id="rId10" Type="http://schemas.openxmlformats.org/officeDocument/2006/relationships/image" Target="../media/image29.png"/><Relationship Id="rId19" Type="http://schemas.openxmlformats.org/officeDocument/2006/relationships/image" Target="../media/image45.png"/><Relationship Id="rId4" Type="http://schemas.openxmlformats.org/officeDocument/2006/relationships/image" Target="../media/image25.png"/><Relationship Id="rId9" Type="http://schemas.openxmlformats.org/officeDocument/2006/relationships/image" Target="../media/image24.png"/><Relationship Id="rId14" Type="http://schemas.openxmlformats.org/officeDocument/2006/relationships/image" Target="../media/image40.png"/><Relationship Id="rId22"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2.png"/><Relationship Id="rId7" Type="http://schemas.openxmlformats.org/officeDocument/2006/relationships/image" Target="../media/image50.png"/><Relationship Id="rId12"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31.png"/><Relationship Id="rId5" Type="http://schemas.openxmlformats.org/officeDocument/2006/relationships/image" Target="../media/image29.png"/><Relationship Id="rId10" Type="http://schemas.openxmlformats.org/officeDocument/2006/relationships/image" Target="../media/image52.png"/><Relationship Id="rId4" Type="http://schemas.openxmlformats.org/officeDocument/2006/relationships/image" Target="../media/image24.png"/><Relationship Id="rId9"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body" idx="1"/>
          </p:nvPr>
        </p:nvSpPr>
        <p:spPr>
          <a:xfrm>
            <a:off x="1405467" y="2700021"/>
            <a:ext cx="10320867" cy="882649"/>
          </a:xfrm>
          <a:prstGeom prst="rect">
            <a:avLst/>
          </a:prstGeom>
          <a:noFill/>
          <a:ln>
            <a:noFill/>
          </a:ln>
        </p:spPr>
        <p:txBody>
          <a:bodyPr spcFirstLastPara="1" vert="horz" wrap="square" lIns="121900" tIns="60933" rIns="121900" bIns="60933" rtlCol="0" anchor="t" anchorCtr="0">
            <a:noAutofit/>
          </a:bodyPr>
          <a:lstStyle/>
          <a:p>
            <a:pPr marL="0" indent="0"/>
            <a:r>
              <a:rPr lang="en-US" dirty="0"/>
              <a:t>The final project </a:t>
            </a:r>
            <a:r>
              <a:rPr lang="en-US" sz="3200" dirty="0"/>
              <a:t>– DevOps Academy 2022 (June)</a:t>
            </a:r>
            <a:endParaRPr lang="en-US" dirty="0"/>
          </a:p>
        </p:txBody>
      </p:sp>
      <p:sp>
        <p:nvSpPr>
          <p:cNvPr id="143" name="Google Shape;143;p22"/>
          <p:cNvSpPr txBox="1">
            <a:spLocks noGrp="1"/>
          </p:cNvSpPr>
          <p:nvPr>
            <p:ph type="body" idx="2"/>
          </p:nvPr>
        </p:nvSpPr>
        <p:spPr>
          <a:xfrm>
            <a:off x="1744393" y="3582669"/>
            <a:ext cx="2672864" cy="570859"/>
          </a:xfrm>
          <a:prstGeom prst="rect">
            <a:avLst/>
          </a:prstGeom>
          <a:noFill/>
          <a:ln>
            <a:noFill/>
          </a:ln>
        </p:spPr>
        <p:txBody>
          <a:bodyPr spcFirstLastPara="1" vert="horz" wrap="square" lIns="121900" tIns="60933" rIns="121900" bIns="60933" rtlCol="0" anchor="t" anchorCtr="0">
            <a:noAutofit/>
          </a:bodyPr>
          <a:lstStyle/>
          <a:p>
            <a:pPr marL="0" indent="0">
              <a:spcBef>
                <a:spcPts val="0"/>
              </a:spcBef>
            </a:pPr>
            <a:r>
              <a:rPr lang="en-US" sz="2400" dirty="0"/>
              <a:t>Nina Rojanek</a:t>
            </a:r>
            <a:endParaRPr lang="en-US" sz="1867"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7ADB0-3EDF-4A24-BFB0-662D574427B2}"/>
              </a:ext>
            </a:extLst>
          </p:cNvPr>
          <p:cNvSpPr>
            <a:spLocks noGrp="1"/>
          </p:cNvSpPr>
          <p:nvPr>
            <p:ph type="title"/>
          </p:nvPr>
        </p:nvSpPr>
        <p:spPr>
          <a:xfrm>
            <a:off x="323904" y="460526"/>
            <a:ext cx="10515600" cy="786381"/>
          </a:xfrm>
        </p:spPr>
        <p:txBody>
          <a:bodyPr/>
          <a:lstStyle/>
          <a:p>
            <a:r>
              <a:rPr lang="en-US" dirty="0"/>
              <a:t>Monitoring </a:t>
            </a:r>
          </a:p>
        </p:txBody>
      </p:sp>
      <p:pic>
        <p:nvPicPr>
          <p:cNvPr id="5" name="Picture 4">
            <a:extLst>
              <a:ext uri="{FF2B5EF4-FFF2-40B4-BE49-F238E27FC236}">
                <a16:creationId xmlns:a16="http://schemas.microsoft.com/office/drawing/2014/main" id="{90CF2D77-81E5-44D1-8DBB-723DB5EF4D21}"/>
              </a:ext>
            </a:extLst>
          </p:cNvPr>
          <p:cNvPicPr>
            <a:picLocks noChangeAspect="1"/>
          </p:cNvPicPr>
          <p:nvPr/>
        </p:nvPicPr>
        <p:blipFill>
          <a:blip r:embed="rId3"/>
          <a:stretch>
            <a:fillRect/>
          </a:stretch>
        </p:blipFill>
        <p:spPr>
          <a:xfrm>
            <a:off x="851742" y="3479948"/>
            <a:ext cx="309728" cy="324477"/>
          </a:xfrm>
          <a:prstGeom prst="rect">
            <a:avLst/>
          </a:prstGeom>
        </p:spPr>
      </p:pic>
      <p:pic>
        <p:nvPicPr>
          <p:cNvPr id="7" name="Picture 6">
            <a:extLst>
              <a:ext uri="{FF2B5EF4-FFF2-40B4-BE49-F238E27FC236}">
                <a16:creationId xmlns:a16="http://schemas.microsoft.com/office/drawing/2014/main" id="{525A4F9B-FCED-4D05-8790-5610648A8CF3}"/>
              </a:ext>
            </a:extLst>
          </p:cNvPr>
          <p:cNvPicPr>
            <a:picLocks noChangeAspect="1"/>
          </p:cNvPicPr>
          <p:nvPr/>
        </p:nvPicPr>
        <p:blipFill>
          <a:blip r:embed="rId4"/>
          <a:stretch>
            <a:fillRect/>
          </a:stretch>
        </p:blipFill>
        <p:spPr>
          <a:xfrm>
            <a:off x="3976355" y="2511935"/>
            <a:ext cx="981075" cy="1419225"/>
          </a:xfrm>
          <a:prstGeom prst="rect">
            <a:avLst/>
          </a:prstGeom>
        </p:spPr>
      </p:pic>
      <p:pic>
        <p:nvPicPr>
          <p:cNvPr id="8" name="Picture 7">
            <a:extLst>
              <a:ext uri="{FF2B5EF4-FFF2-40B4-BE49-F238E27FC236}">
                <a16:creationId xmlns:a16="http://schemas.microsoft.com/office/drawing/2014/main" id="{869CC909-B536-4F40-BD62-F789034A79D8}"/>
              </a:ext>
            </a:extLst>
          </p:cNvPr>
          <p:cNvPicPr>
            <a:picLocks noChangeAspect="1"/>
          </p:cNvPicPr>
          <p:nvPr/>
        </p:nvPicPr>
        <p:blipFill>
          <a:blip r:embed="rId5"/>
          <a:stretch>
            <a:fillRect/>
          </a:stretch>
        </p:blipFill>
        <p:spPr>
          <a:xfrm>
            <a:off x="859362" y="2855396"/>
            <a:ext cx="300441" cy="305533"/>
          </a:xfrm>
          <a:prstGeom prst="rect">
            <a:avLst/>
          </a:prstGeom>
        </p:spPr>
      </p:pic>
      <p:pic>
        <p:nvPicPr>
          <p:cNvPr id="9" name="Picture 8">
            <a:extLst>
              <a:ext uri="{FF2B5EF4-FFF2-40B4-BE49-F238E27FC236}">
                <a16:creationId xmlns:a16="http://schemas.microsoft.com/office/drawing/2014/main" id="{9396DC2A-9ABA-4025-BC4E-1F16440F229F}"/>
              </a:ext>
            </a:extLst>
          </p:cNvPr>
          <p:cNvPicPr>
            <a:picLocks noChangeAspect="1"/>
          </p:cNvPicPr>
          <p:nvPr/>
        </p:nvPicPr>
        <p:blipFill>
          <a:blip r:embed="rId6"/>
          <a:stretch>
            <a:fillRect/>
          </a:stretch>
        </p:blipFill>
        <p:spPr>
          <a:xfrm>
            <a:off x="859362" y="3160052"/>
            <a:ext cx="300441" cy="324476"/>
          </a:xfrm>
          <a:prstGeom prst="rect">
            <a:avLst/>
          </a:prstGeom>
        </p:spPr>
      </p:pic>
      <p:pic>
        <p:nvPicPr>
          <p:cNvPr id="10" name="Picture 9">
            <a:extLst>
              <a:ext uri="{FF2B5EF4-FFF2-40B4-BE49-F238E27FC236}">
                <a16:creationId xmlns:a16="http://schemas.microsoft.com/office/drawing/2014/main" id="{22687D86-F35D-47A2-B4A8-1B5A051E3F65}"/>
              </a:ext>
            </a:extLst>
          </p:cNvPr>
          <p:cNvPicPr>
            <a:picLocks noChangeAspect="1"/>
          </p:cNvPicPr>
          <p:nvPr/>
        </p:nvPicPr>
        <p:blipFill>
          <a:blip r:embed="rId7"/>
          <a:stretch>
            <a:fillRect/>
          </a:stretch>
        </p:blipFill>
        <p:spPr>
          <a:xfrm>
            <a:off x="787283" y="2464442"/>
            <a:ext cx="447987" cy="392850"/>
          </a:xfrm>
          <a:prstGeom prst="rect">
            <a:avLst/>
          </a:prstGeom>
        </p:spPr>
      </p:pic>
      <p:pic>
        <p:nvPicPr>
          <p:cNvPr id="19" name="Picture 18">
            <a:extLst>
              <a:ext uri="{FF2B5EF4-FFF2-40B4-BE49-F238E27FC236}">
                <a16:creationId xmlns:a16="http://schemas.microsoft.com/office/drawing/2014/main" id="{043E8404-7833-4BD1-83E0-DCEA160DE9AD}"/>
              </a:ext>
            </a:extLst>
          </p:cNvPr>
          <p:cNvPicPr>
            <a:picLocks noChangeAspect="1"/>
          </p:cNvPicPr>
          <p:nvPr/>
        </p:nvPicPr>
        <p:blipFill>
          <a:blip r:embed="rId8"/>
          <a:stretch>
            <a:fillRect/>
          </a:stretch>
        </p:blipFill>
        <p:spPr>
          <a:xfrm>
            <a:off x="10754860" y="1786052"/>
            <a:ext cx="742950" cy="561975"/>
          </a:xfrm>
          <a:prstGeom prst="rect">
            <a:avLst/>
          </a:prstGeom>
        </p:spPr>
      </p:pic>
      <p:sp>
        <p:nvSpPr>
          <p:cNvPr id="20" name="TextBox 19">
            <a:extLst>
              <a:ext uri="{FF2B5EF4-FFF2-40B4-BE49-F238E27FC236}">
                <a16:creationId xmlns:a16="http://schemas.microsoft.com/office/drawing/2014/main" id="{FCEA539B-FFDF-4071-88A9-02DA5DF1AFF7}"/>
              </a:ext>
            </a:extLst>
          </p:cNvPr>
          <p:cNvSpPr txBox="1"/>
          <p:nvPr/>
        </p:nvSpPr>
        <p:spPr>
          <a:xfrm>
            <a:off x="10751333" y="2263297"/>
            <a:ext cx="744435" cy="276999"/>
          </a:xfrm>
          <a:prstGeom prst="rect">
            <a:avLst/>
          </a:prstGeom>
          <a:noFill/>
        </p:spPr>
        <p:txBody>
          <a:bodyPr wrap="none" rtlCol="0">
            <a:spAutoFit/>
          </a:bodyPr>
          <a:lstStyle/>
          <a:p>
            <a:pPr algn="ctr"/>
            <a:r>
              <a:rPr lang="en-US" sz="1200" dirty="0"/>
              <a:t>Manager</a:t>
            </a:r>
          </a:p>
        </p:txBody>
      </p:sp>
      <p:pic>
        <p:nvPicPr>
          <p:cNvPr id="21" name="Picture 20">
            <a:extLst>
              <a:ext uri="{FF2B5EF4-FFF2-40B4-BE49-F238E27FC236}">
                <a16:creationId xmlns:a16="http://schemas.microsoft.com/office/drawing/2014/main" id="{0D948675-54DB-4860-991D-CE760F5299EE}"/>
              </a:ext>
            </a:extLst>
          </p:cNvPr>
          <p:cNvPicPr>
            <a:picLocks noChangeAspect="1"/>
          </p:cNvPicPr>
          <p:nvPr/>
        </p:nvPicPr>
        <p:blipFill>
          <a:blip r:embed="rId9"/>
          <a:stretch>
            <a:fillRect/>
          </a:stretch>
        </p:blipFill>
        <p:spPr>
          <a:xfrm>
            <a:off x="9561630" y="4819419"/>
            <a:ext cx="744250" cy="477245"/>
          </a:xfrm>
          <a:prstGeom prst="rect">
            <a:avLst/>
          </a:prstGeom>
        </p:spPr>
      </p:pic>
      <p:sp>
        <p:nvSpPr>
          <p:cNvPr id="22" name="TextBox 21">
            <a:extLst>
              <a:ext uri="{FF2B5EF4-FFF2-40B4-BE49-F238E27FC236}">
                <a16:creationId xmlns:a16="http://schemas.microsoft.com/office/drawing/2014/main" id="{1416910B-4F5B-454C-A198-FE2448F48628}"/>
              </a:ext>
            </a:extLst>
          </p:cNvPr>
          <p:cNvSpPr txBox="1"/>
          <p:nvPr/>
        </p:nvSpPr>
        <p:spPr>
          <a:xfrm>
            <a:off x="9610449" y="5205844"/>
            <a:ext cx="856037" cy="276999"/>
          </a:xfrm>
          <a:prstGeom prst="rect">
            <a:avLst/>
          </a:prstGeom>
          <a:noFill/>
        </p:spPr>
        <p:txBody>
          <a:bodyPr wrap="square" rtlCol="0">
            <a:spAutoFit/>
          </a:bodyPr>
          <a:lstStyle/>
          <a:p>
            <a:r>
              <a:rPr lang="en-US" sz="1200" dirty="0"/>
              <a:t>Developer</a:t>
            </a:r>
            <a:endParaRPr lang="en-US" sz="1400" dirty="0"/>
          </a:p>
        </p:txBody>
      </p:sp>
      <p:pic>
        <p:nvPicPr>
          <p:cNvPr id="24" name="Picture 23">
            <a:extLst>
              <a:ext uri="{FF2B5EF4-FFF2-40B4-BE49-F238E27FC236}">
                <a16:creationId xmlns:a16="http://schemas.microsoft.com/office/drawing/2014/main" id="{1CF34121-3A1A-42A4-8BC2-C0B5F05B4066}"/>
              </a:ext>
            </a:extLst>
          </p:cNvPr>
          <p:cNvPicPr>
            <a:picLocks noChangeAspect="1"/>
          </p:cNvPicPr>
          <p:nvPr/>
        </p:nvPicPr>
        <p:blipFill>
          <a:blip r:embed="rId10"/>
          <a:stretch>
            <a:fillRect/>
          </a:stretch>
        </p:blipFill>
        <p:spPr>
          <a:xfrm>
            <a:off x="9305105" y="1786052"/>
            <a:ext cx="628650" cy="676275"/>
          </a:xfrm>
          <a:prstGeom prst="rect">
            <a:avLst/>
          </a:prstGeom>
        </p:spPr>
      </p:pic>
      <p:pic>
        <p:nvPicPr>
          <p:cNvPr id="27" name="Graphic 26" descr="Research with solid fill">
            <a:extLst>
              <a:ext uri="{FF2B5EF4-FFF2-40B4-BE49-F238E27FC236}">
                <a16:creationId xmlns:a16="http://schemas.microsoft.com/office/drawing/2014/main" id="{2AB032F7-94C8-43A8-A361-BB6FE70A610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564567" y="2801726"/>
            <a:ext cx="703288" cy="703288"/>
          </a:xfrm>
          <a:prstGeom prst="rect">
            <a:avLst/>
          </a:prstGeom>
        </p:spPr>
      </p:pic>
      <p:pic>
        <p:nvPicPr>
          <p:cNvPr id="32" name="Picture 31">
            <a:extLst>
              <a:ext uri="{FF2B5EF4-FFF2-40B4-BE49-F238E27FC236}">
                <a16:creationId xmlns:a16="http://schemas.microsoft.com/office/drawing/2014/main" id="{93C27731-443D-43D3-88EE-012E23F4E84F}"/>
              </a:ext>
            </a:extLst>
          </p:cNvPr>
          <p:cNvPicPr>
            <a:picLocks noChangeAspect="1"/>
          </p:cNvPicPr>
          <p:nvPr/>
        </p:nvPicPr>
        <p:blipFill>
          <a:blip r:embed="rId9"/>
          <a:stretch>
            <a:fillRect/>
          </a:stretch>
        </p:blipFill>
        <p:spPr>
          <a:xfrm>
            <a:off x="7659598" y="1780508"/>
            <a:ext cx="744250" cy="477245"/>
          </a:xfrm>
          <a:prstGeom prst="rect">
            <a:avLst/>
          </a:prstGeom>
        </p:spPr>
      </p:pic>
      <p:sp>
        <p:nvSpPr>
          <p:cNvPr id="33" name="TextBox 32">
            <a:extLst>
              <a:ext uri="{FF2B5EF4-FFF2-40B4-BE49-F238E27FC236}">
                <a16:creationId xmlns:a16="http://schemas.microsoft.com/office/drawing/2014/main" id="{86EFADCB-95FB-4384-ACE8-340C1B98B610}"/>
              </a:ext>
            </a:extLst>
          </p:cNvPr>
          <p:cNvSpPr txBox="1"/>
          <p:nvPr/>
        </p:nvSpPr>
        <p:spPr>
          <a:xfrm>
            <a:off x="7659597" y="2189912"/>
            <a:ext cx="856037" cy="276999"/>
          </a:xfrm>
          <a:prstGeom prst="rect">
            <a:avLst/>
          </a:prstGeom>
          <a:noFill/>
        </p:spPr>
        <p:txBody>
          <a:bodyPr wrap="square" rtlCol="0">
            <a:spAutoFit/>
          </a:bodyPr>
          <a:lstStyle/>
          <a:p>
            <a:r>
              <a:rPr lang="en-US" sz="1200" dirty="0"/>
              <a:t>Developer</a:t>
            </a:r>
            <a:endParaRPr lang="en-US" sz="1400" dirty="0"/>
          </a:p>
        </p:txBody>
      </p:sp>
      <p:sp>
        <p:nvSpPr>
          <p:cNvPr id="36" name="Left Brace 35">
            <a:extLst>
              <a:ext uri="{FF2B5EF4-FFF2-40B4-BE49-F238E27FC236}">
                <a16:creationId xmlns:a16="http://schemas.microsoft.com/office/drawing/2014/main" id="{9B544B50-A308-4076-A577-9DC2755973CC}"/>
              </a:ext>
            </a:extLst>
          </p:cNvPr>
          <p:cNvSpPr/>
          <p:nvPr/>
        </p:nvSpPr>
        <p:spPr>
          <a:xfrm rot="10800000">
            <a:off x="1052270" y="2443757"/>
            <a:ext cx="447987" cy="141922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9" name="Arrow: Right 38">
            <a:extLst>
              <a:ext uri="{FF2B5EF4-FFF2-40B4-BE49-F238E27FC236}">
                <a16:creationId xmlns:a16="http://schemas.microsoft.com/office/drawing/2014/main" id="{82D2472E-E917-491A-A341-4DE696C8176B}"/>
              </a:ext>
            </a:extLst>
          </p:cNvPr>
          <p:cNvSpPr/>
          <p:nvPr/>
        </p:nvSpPr>
        <p:spPr>
          <a:xfrm rot="10800000">
            <a:off x="2267855" y="2801726"/>
            <a:ext cx="1488805" cy="5891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1C4F4A7A-BA68-4B6C-8A3A-8039CA79342F}"/>
              </a:ext>
            </a:extLst>
          </p:cNvPr>
          <p:cNvSpPr/>
          <p:nvPr/>
        </p:nvSpPr>
        <p:spPr>
          <a:xfrm rot="20735999">
            <a:off x="5097921" y="2330280"/>
            <a:ext cx="2452520" cy="363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Graphic 40" descr="Thumbs up sign with solid fill">
            <a:extLst>
              <a:ext uri="{FF2B5EF4-FFF2-40B4-BE49-F238E27FC236}">
                <a16:creationId xmlns:a16="http://schemas.microsoft.com/office/drawing/2014/main" id="{FB4447AE-FC73-45AB-90FF-EA9BBA25481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083174" y="2175749"/>
            <a:ext cx="561975" cy="561975"/>
          </a:xfrm>
          <a:prstGeom prst="rect">
            <a:avLst/>
          </a:prstGeom>
        </p:spPr>
      </p:pic>
      <p:sp>
        <p:nvSpPr>
          <p:cNvPr id="42" name="Arrow: Right 41">
            <a:extLst>
              <a:ext uri="{FF2B5EF4-FFF2-40B4-BE49-F238E27FC236}">
                <a16:creationId xmlns:a16="http://schemas.microsoft.com/office/drawing/2014/main" id="{7C4E059E-4860-48ED-9A02-A005CDD96426}"/>
              </a:ext>
            </a:extLst>
          </p:cNvPr>
          <p:cNvSpPr/>
          <p:nvPr/>
        </p:nvSpPr>
        <p:spPr>
          <a:xfrm rot="1729055">
            <a:off x="5004917" y="4048537"/>
            <a:ext cx="2452520" cy="363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descr="Warning with solid fill">
            <a:extLst>
              <a:ext uri="{FF2B5EF4-FFF2-40B4-BE49-F238E27FC236}">
                <a16:creationId xmlns:a16="http://schemas.microsoft.com/office/drawing/2014/main" id="{99843811-524B-4712-933A-F1D81D1F318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916984" y="3815305"/>
            <a:ext cx="561976" cy="561976"/>
          </a:xfrm>
          <a:prstGeom prst="rect">
            <a:avLst/>
          </a:prstGeom>
        </p:spPr>
      </p:pic>
      <p:sp>
        <p:nvSpPr>
          <p:cNvPr id="45" name="Arrow: Right 44">
            <a:extLst>
              <a:ext uri="{FF2B5EF4-FFF2-40B4-BE49-F238E27FC236}">
                <a16:creationId xmlns:a16="http://schemas.microsoft.com/office/drawing/2014/main" id="{02AF9DA3-B0FB-4098-B1B5-0C6FDB9C19E8}"/>
              </a:ext>
            </a:extLst>
          </p:cNvPr>
          <p:cNvSpPr/>
          <p:nvPr/>
        </p:nvSpPr>
        <p:spPr>
          <a:xfrm>
            <a:off x="8480703" y="1919716"/>
            <a:ext cx="716010" cy="3044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B9A30466-903E-4B04-BBC0-19EB049E1122}"/>
              </a:ext>
            </a:extLst>
          </p:cNvPr>
          <p:cNvSpPr/>
          <p:nvPr/>
        </p:nvSpPr>
        <p:spPr>
          <a:xfrm>
            <a:off x="9968555" y="1926426"/>
            <a:ext cx="716010" cy="3044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Connector: Elbow 47">
            <a:extLst>
              <a:ext uri="{FF2B5EF4-FFF2-40B4-BE49-F238E27FC236}">
                <a16:creationId xmlns:a16="http://schemas.microsoft.com/office/drawing/2014/main" id="{2A417492-46B7-4E34-973F-A03C1E7D5010}"/>
              </a:ext>
            </a:extLst>
          </p:cNvPr>
          <p:cNvCxnSpPr>
            <a:cxnSpLocks/>
            <a:stCxn id="22" idx="2"/>
            <a:endCxn id="36" idx="0"/>
          </p:cNvCxnSpPr>
          <p:nvPr/>
        </p:nvCxnSpPr>
        <p:spPr>
          <a:xfrm rot="5400000" flipH="1">
            <a:off x="4735439" y="179815"/>
            <a:ext cx="1619859" cy="8986198"/>
          </a:xfrm>
          <a:prstGeom prst="bentConnector5">
            <a:avLst>
              <a:gd name="adj1" fmla="val -14112"/>
              <a:gd name="adj2" fmla="val 78011"/>
              <a:gd name="adj3" fmla="val -14182"/>
            </a:avLst>
          </a:prstGeom>
          <a:ln>
            <a:tailEnd type="triangle"/>
          </a:ln>
        </p:spPr>
        <p:style>
          <a:lnRef idx="3">
            <a:schemeClr val="accent2"/>
          </a:lnRef>
          <a:fillRef idx="0">
            <a:schemeClr val="accent2"/>
          </a:fillRef>
          <a:effectRef idx="2">
            <a:schemeClr val="accent2"/>
          </a:effectRef>
          <a:fontRef idx="minor">
            <a:schemeClr val="tx1"/>
          </a:fontRef>
        </p:style>
      </p:cxnSp>
      <p:pic>
        <p:nvPicPr>
          <p:cNvPr id="53" name="Picture 52">
            <a:extLst>
              <a:ext uri="{FF2B5EF4-FFF2-40B4-BE49-F238E27FC236}">
                <a16:creationId xmlns:a16="http://schemas.microsoft.com/office/drawing/2014/main" id="{FFA1C17D-ED2C-4913-AED4-9986E53A1CE3}"/>
              </a:ext>
            </a:extLst>
          </p:cNvPr>
          <p:cNvPicPr>
            <a:picLocks noChangeAspect="1"/>
          </p:cNvPicPr>
          <p:nvPr/>
        </p:nvPicPr>
        <p:blipFill>
          <a:blip r:embed="rId17"/>
          <a:stretch>
            <a:fillRect/>
          </a:stretch>
        </p:blipFill>
        <p:spPr>
          <a:xfrm>
            <a:off x="3933492" y="1400081"/>
            <a:ext cx="533399" cy="414337"/>
          </a:xfrm>
          <a:prstGeom prst="rect">
            <a:avLst/>
          </a:prstGeom>
        </p:spPr>
      </p:pic>
      <p:pic>
        <p:nvPicPr>
          <p:cNvPr id="55" name="Picture 54">
            <a:extLst>
              <a:ext uri="{FF2B5EF4-FFF2-40B4-BE49-F238E27FC236}">
                <a16:creationId xmlns:a16="http://schemas.microsoft.com/office/drawing/2014/main" id="{F6E3F906-6CA2-43F2-BB45-D2556212C835}"/>
              </a:ext>
            </a:extLst>
          </p:cNvPr>
          <p:cNvPicPr>
            <a:picLocks noChangeAspect="1"/>
          </p:cNvPicPr>
          <p:nvPr/>
        </p:nvPicPr>
        <p:blipFill>
          <a:blip r:embed="rId18"/>
          <a:stretch>
            <a:fillRect/>
          </a:stretch>
        </p:blipFill>
        <p:spPr>
          <a:xfrm>
            <a:off x="4435045" y="1377936"/>
            <a:ext cx="533398" cy="446208"/>
          </a:xfrm>
          <a:prstGeom prst="rect">
            <a:avLst/>
          </a:prstGeom>
        </p:spPr>
      </p:pic>
      <p:pic>
        <p:nvPicPr>
          <p:cNvPr id="57" name="Picture 56">
            <a:extLst>
              <a:ext uri="{FF2B5EF4-FFF2-40B4-BE49-F238E27FC236}">
                <a16:creationId xmlns:a16="http://schemas.microsoft.com/office/drawing/2014/main" id="{093028CB-BE31-4A17-B44B-D47697DD68A5}"/>
              </a:ext>
            </a:extLst>
          </p:cNvPr>
          <p:cNvPicPr>
            <a:picLocks noChangeAspect="1"/>
          </p:cNvPicPr>
          <p:nvPr/>
        </p:nvPicPr>
        <p:blipFill>
          <a:blip r:embed="rId19"/>
          <a:stretch>
            <a:fillRect/>
          </a:stretch>
        </p:blipFill>
        <p:spPr>
          <a:xfrm>
            <a:off x="4225654" y="908735"/>
            <a:ext cx="482474" cy="445361"/>
          </a:xfrm>
          <a:prstGeom prst="rect">
            <a:avLst/>
          </a:prstGeom>
        </p:spPr>
      </p:pic>
      <p:sp>
        <p:nvSpPr>
          <p:cNvPr id="58" name="Rectangle: Rounded Corners 57">
            <a:extLst>
              <a:ext uri="{FF2B5EF4-FFF2-40B4-BE49-F238E27FC236}">
                <a16:creationId xmlns:a16="http://schemas.microsoft.com/office/drawing/2014/main" id="{51F6CC9F-E158-490C-B7BD-DAC3BFB14B4E}"/>
              </a:ext>
            </a:extLst>
          </p:cNvPr>
          <p:cNvSpPr/>
          <p:nvPr/>
        </p:nvSpPr>
        <p:spPr>
          <a:xfrm>
            <a:off x="3933492" y="908735"/>
            <a:ext cx="1034951" cy="9624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Graphic 59" descr="Arrow: Straight with solid fill">
            <a:extLst>
              <a:ext uri="{FF2B5EF4-FFF2-40B4-BE49-F238E27FC236}">
                <a16:creationId xmlns:a16="http://schemas.microsoft.com/office/drawing/2014/main" id="{03CEE0EA-FADD-4536-8750-AC4C9A063FC6}"/>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16200000">
            <a:off x="4203966" y="1919189"/>
            <a:ext cx="525851" cy="525851"/>
          </a:xfrm>
          <a:prstGeom prst="rect">
            <a:avLst/>
          </a:prstGeom>
        </p:spPr>
      </p:pic>
      <p:sp>
        <p:nvSpPr>
          <p:cNvPr id="18" name="TextBox 17">
            <a:extLst>
              <a:ext uri="{FF2B5EF4-FFF2-40B4-BE49-F238E27FC236}">
                <a16:creationId xmlns:a16="http://schemas.microsoft.com/office/drawing/2014/main" id="{BC6D9CAF-61EF-464A-89F0-4F6380F2B8DC}"/>
              </a:ext>
            </a:extLst>
          </p:cNvPr>
          <p:cNvSpPr txBox="1"/>
          <p:nvPr/>
        </p:nvSpPr>
        <p:spPr>
          <a:xfrm>
            <a:off x="7575250" y="4822582"/>
            <a:ext cx="849913" cy="253916"/>
          </a:xfrm>
          <a:prstGeom prst="rect">
            <a:avLst/>
          </a:prstGeom>
          <a:noFill/>
        </p:spPr>
        <p:txBody>
          <a:bodyPr wrap="none" rtlCol="0">
            <a:spAutoFit/>
          </a:bodyPr>
          <a:lstStyle/>
          <a:p>
            <a:r>
              <a:rPr lang="en-US" sz="1050" dirty="0"/>
              <a:t>Open ticket</a:t>
            </a:r>
          </a:p>
        </p:txBody>
      </p:sp>
      <p:sp>
        <p:nvSpPr>
          <p:cNvPr id="23" name="TextBox 22">
            <a:extLst>
              <a:ext uri="{FF2B5EF4-FFF2-40B4-BE49-F238E27FC236}">
                <a16:creationId xmlns:a16="http://schemas.microsoft.com/office/drawing/2014/main" id="{95FF9048-9BB9-4F3F-85DC-A0EB1E5329F9}"/>
              </a:ext>
            </a:extLst>
          </p:cNvPr>
          <p:cNvSpPr txBox="1"/>
          <p:nvPr/>
        </p:nvSpPr>
        <p:spPr>
          <a:xfrm>
            <a:off x="7575250" y="5012265"/>
            <a:ext cx="1322798" cy="261610"/>
          </a:xfrm>
          <a:prstGeom prst="rect">
            <a:avLst/>
          </a:prstGeom>
          <a:noFill/>
        </p:spPr>
        <p:txBody>
          <a:bodyPr wrap="none" rtlCol="0">
            <a:spAutoFit/>
          </a:bodyPr>
          <a:lstStyle/>
          <a:p>
            <a:r>
              <a:rPr lang="en-US" sz="1100" dirty="0"/>
              <a:t>Assign to Developer</a:t>
            </a:r>
          </a:p>
        </p:txBody>
      </p:sp>
      <p:pic>
        <p:nvPicPr>
          <p:cNvPr id="29" name="Picture 28">
            <a:extLst>
              <a:ext uri="{FF2B5EF4-FFF2-40B4-BE49-F238E27FC236}">
                <a16:creationId xmlns:a16="http://schemas.microsoft.com/office/drawing/2014/main" id="{8D1E75D7-FF35-4938-BD22-02C4441C5FBF}"/>
              </a:ext>
            </a:extLst>
          </p:cNvPr>
          <p:cNvPicPr>
            <a:picLocks noChangeAspect="1"/>
          </p:cNvPicPr>
          <p:nvPr/>
        </p:nvPicPr>
        <p:blipFill>
          <a:blip r:embed="rId22"/>
          <a:stretch>
            <a:fillRect/>
          </a:stretch>
        </p:blipFill>
        <p:spPr>
          <a:xfrm>
            <a:off x="7590281" y="4545094"/>
            <a:ext cx="925353" cy="347007"/>
          </a:xfrm>
          <a:prstGeom prst="rect">
            <a:avLst/>
          </a:prstGeom>
        </p:spPr>
      </p:pic>
      <p:sp>
        <p:nvSpPr>
          <p:cNvPr id="30" name="Rectangle: Rounded Corners 29">
            <a:extLst>
              <a:ext uri="{FF2B5EF4-FFF2-40B4-BE49-F238E27FC236}">
                <a16:creationId xmlns:a16="http://schemas.microsoft.com/office/drawing/2014/main" id="{C10F630C-D561-4E64-90D5-496C8E98BB21}"/>
              </a:ext>
            </a:extLst>
          </p:cNvPr>
          <p:cNvSpPr/>
          <p:nvPr/>
        </p:nvSpPr>
        <p:spPr>
          <a:xfrm>
            <a:off x="7428069" y="4545094"/>
            <a:ext cx="1469979" cy="923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7E3908EF-1C35-4824-8E34-579E6A9213FB}"/>
              </a:ext>
            </a:extLst>
          </p:cNvPr>
          <p:cNvCxnSpPr>
            <a:cxnSpLocks/>
            <a:stCxn id="30" idx="3"/>
            <a:endCxn id="21" idx="1"/>
          </p:cNvCxnSpPr>
          <p:nvPr/>
        </p:nvCxnSpPr>
        <p:spPr>
          <a:xfrm>
            <a:off x="8898048" y="5006759"/>
            <a:ext cx="663582" cy="5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2859C7C-E997-4D77-AD5B-091473C3F4AD}"/>
              </a:ext>
            </a:extLst>
          </p:cNvPr>
          <p:cNvSpPr txBox="1"/>
          <p:nvPr/>
        </p:nvSpPr>
        <p:spPr>
          <a:xfrm>
            <a:off x="7571389" y="5202576"/>
            <a:ext cx="1183337" cy="261610"/>
          </a:xfrm>
          <a:prstGeom prst="rect">
            <a:avLst/>
          </a:prstGeom>
          <a:noFill/>
        </p:spPr>
        <p:txBody>
          <a:bodyPr wrap="none" rtlCol="0">
            <a:spAutoFit/>
          </a:bodyPr>
          <a:lstStyle/>
          <a:p>
            <a:r>
              <a:rPr lang="en-US" sz="1100" dirty="0"/>
              <a:t>Email notification</a:t>
            </a:r>
          </a:p>
        </p:txBody>
      </p:sp>
      <p:pic>
        <p:nvPicPr>
          <p:cNvPr id="47" name="Picture 46">
            <a:extLst>
              <a:ext uri="{FF2B5EF4-FFF2-40B4-BE49-F238E27FC236}">
                <a16:creationId xmlns:a16="http://schemas.microsoft.com/office/drawing/2014/main" id="{AEF2A0FD-CFD7-4509-BC03-6E7C502DAA3B}"/>
              </a:ext>
            </a:extLst>
          </p:cNvPr>
          <p:cNvPicPr>
            <a:picLocks noChangeAspect="1"/>
          </p:cNvPicPr>
          <p:nvPr/>
        </p:nvPicPr>
        <p:blipFill>
          <a:blip r:embed="rId23"/>
          <a:stretch>
            <a:fillRect/>
          </a:stretch>
        </p:blipFill>
        <p:spPr>
          <a:xfrm>
            <a:off x="5891465" y="2894668"/>
            <a:ext cx="567789" cy="713198"/>
          </a:xfrm>
          <a:prstGeom prst="rect">
            <a:avLst/>
          </a:prstGeom>
        </p:spPr>
      </p:pic>
    </p:spTree>
    <p:extLst>
      <p:ext uri="{BB962C8B-B14F-4D97-AF65-F5344CB8AC3E}">
        <p14:creationId xmlns:p14="http://schemas.microsoft.com/office/powerpoint/2010/main" val="3739427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ECB60-6F74-4A99-8CED-3B70916D66EC}"/>
              </a:ext>
            </a:extLst>
          </p:cNvPr>
          <p:cNvSpPr>
            <a:spLocks noGrp="1"/>
          </p:cNvSpPr>
          <p:nvPr>
            <p:ph type="title"/>
          </p:nvPr>
        </p:nvSpPr>
        <p:spPr>
          <a:xfrm>
            <a:off x="838200" y="365126"/>
            <a:ext cx="10515600" cy="624090"/>
          </a:xfrm>
        </p:spPr>
        <p:txBody>
          <a:bodyPr>
            <a:normAutofit/>
          </a:bodyPr>
          <a:lstStyle/>
          <a:p>
            <a:r>
              <a:rPr lang="en-US" sz="2800" dirty="0"/>
              <a:t>CI/CD Pipelines proposition</a:t>
            </a:r>
          </a:p>
        </p:txBody>
      </p:sp>
      <p:graphicFrame>
        <p:nvGraphicFramePr>
          <p:cNvPr id="6" name="Table 6">
            <a:extLst>
              <a:ext uri="{FF2B5EF4-FFF2-40B4-BE49-F238E27FC236}">
                <a16:creationId xmlns:a16="http://schemas.microsoft.com/office/drawing/2014/main" id="{82DC16F4-6018-4F3B-BB8C-A95CE3A0DF94}"/>
              </a:ext>
            </a:extLst>
          </p:cNvPr>
          <p:cNvGraphicFramePr>
            <a:graphicFrameLocks noGrp="1"/>
          </p:cNvGraphicFramePr>
          <p:nvPr>
            <p:extLst>
              <p:ext uri="{D42A27DB-BD31-4B8C-83A1-F6EECF244321}">
                <p14:modId xmlns:p14="http://schemas.microsoft.com/office/powerpoint/2010/main" val="1544350144"/>
              </p:ext>
            </p:extLst>
          </p:nvPr>
        </p:nvGraphicFramePr>
        <p:xfrm>
          <a:off x="1471640" y="2544289"/>
          <a:ext cx="8682012" cy="1889760"/>
        </p:xfrm>
        <a:graphic>
          <a:graphicData uri="http://schemas.openxmlformats.org/drawingml/2006/table">
            <a:tbl>
              <a:tblPr firstRow="1" bandRow="1">
                <a:tableStyleId>{5C22544A-7EE6-4342-B048-85BDC9FD1C3A}</a:tableStyleId>
              </a:tblPr>
              <a:tblGrid>
                <a:gridCol w="1447002">
                  <a:extLst>
                    <a:ext uri="{9D8B030D-6E8A-4147-A177-3AD203B41FA5}">
                      <a16:colId xmlns:a16="http://schemas.microsoft.com/office/drawing/2014/main" val="885407139"/>
                    </a:ext>
                  </a:extLst>
                </a:gridCol>
                <a:gridCol w="1447002">
                  <a:extLst>
                    <a:ext uri="{9D8B030D-6E8A-4147-A177-3AD203B41FA5}">
                      <a16:colId xmlns:a16="http://schemas.microsoft.com/office/drawing/2014/main" val="3933606020"/>
                    </a:ext>
                  </a:extLst>
                </a:gridCol>
                <a:gridCol w="1447002">
                  <a:extLst>
                    <a:ext uri="{9D8B030D-6E8A-4147-A177-3AD203B41FA5}">
                      <a16:colId xmlns:a16="http://schemas.microsoft.com/office/drawing/2014/main" val="3525989521"/>
                    </a:ext>
                  </a:extLst>
                </a:gridCol>
                <a:gridCol w="1447002">
                  <a:extLst>
                    <a:ext uri="{9D8B030D-6E8A-4147-A177-3AD203B41FA5}">
                      <a16:colId xmlns:a16="http://schemas.microsoft.com/office/drawing/2014/main" val="1466045538"/>
                    </a:ext>
                  </a:extLst>
                </a:gridCol>
                <a:gridCol w="1447002">
                  <a:extLst>
                    <a:ext uri="{9D8B030D-6E8A-4147-A177-3AD203B41FA5}">
                      <a16:colId xmlns:a16="http://schemas.microsoft.com/office/drawing/2014/main" val="2635454358"/>
                    </a:ext>
                  </a:extLst>
                </a:gridCol>
                <a:gridCol w="1447002">
                  <a:extLst>
                    <a:ext uri="{9D8B030D-6E8A-4147-A177-3AD203B41FA5}">
                      <a16:colId xmlns:a16="http://schemas.microsoft.com/office/drawing/2014/main" val="3936036777"/>
                    </a:ext>
                  </a:extLst>
                </a:gridCol>
              </a:tblGrid>
              <a:tr h="370840">
                <a:tc>
                  <a:txBody>
                    <a:bodyPr/>
                    <a:lstStyle/>
                    <a:p>
                      <a:r>
                        <a:rPr lang="en-US" sz="1400" dirty="0"/>
                        <a:t>Delivery to Prod</a:t>
                      </a:r>
                    </a:p>
                  </a:txBody>
                  <a:tcPr/>
                </a:tc>
                <a:tc>
                  <a:txBody>
                    <a:bodyPr/>
                    <a:lstStyle/>
                    <a:p>
                      <a:r>
                        <a:rPr lang="en-US" sz="1400" dirty="0"/>
                        <a:t>Build</a:t>
                      </a:r>
                    </a:p>
                  </a:txBody>
                  <a:tcPr/>
                </a:tc>
                <a:tc>
                  <a:txBody>
                    <a:bodyPr/>
                    <a:lstStyle/>
                    <a:p>
                      <a:r>
                        <a:rPr lang="en-US" sz="1400" dirty="0"/>
                        <a:t>Type of Conducted Tests</a:t>
                      </a:r>
                    </a:p>
                  </a:txBody>
                  <a:tcPr/>
                </a:tc>
                <a:tc>
                  <a:txBody>
                    <a:bodyPr/>
                    <a:lstStyle/>
                    <a:p>
                      <a:r>
                        <a:rPr lang="en-US" sz="1400" dirty="0"/>
                        <a:t>Deploy to AWS</a:t>
                      </a:r>
                    </a:p>
                  </a:txBody>
                  <a:tcPr/>
                </a:tc>
                <a:tc>
                  <a:txBody>
                    <a:bodyPr/>
                    <a:lstStyle/>
                    <a:p>
                      <a:r>
                        <a:rPr lang="en-US" sz="1400" dirty="0"/>
                        <a:t>Documentation generation</a:t>
                      </a:r>
                    </a:p>
                  </a:txBody>
                  <a:tcPr/>
                </a:tc>
                <a:tc>
                  <a:txBody>
                    <a:bodyPr/>
                    <a:lstStyle/>
                    <a:p>
                      <a:r>
                        <a:rPr lang="en-US" sz="1400" dirty="0"/>
                        <a:t>Generate monitoring report</a:t>
                      </a:r>
                    </a:p>
                  </a:txBody>
                  <a:tcPr/>
                </a:tc>
                <a:extLst>
                  <a:ext uri="{0D108BD9-81ED-4DB2-BD59-A6C34878D82A}">
                    <a16:rowId xmlns:a16="http://schemas.microsoft.com/office/drawing/2014/main" val="3945418944"/>
                  </a:ext>
                </a:extLst>
              </a:tr>
              <a:tr h="0">
                <a:tc>
                  <a:txBody>
                    <a:bodyPr/>
                    <a:lstStyle/>
                    <a:p>
                      <a:r>
                        <a:rPr lang="en-US" sz="1400" dirty="0"/>
                        <a:t>PR in GitHub,,</a:t>
                      </a:r>
                    </a:p>
                    <a:p>
                      <a:r>
                        <a:rPr lang="en-US" sz="1400" dirty="0"/>
                        <a:t>git merge to prod branch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Building Node.js webapp, create and store artifacts in Artifactory</a:t>
                      </a:r>
                    </a:p>
                  </a:txBody>
                  <a:tcPr/>
                </a:tc>
                <a:tc>
                  <a:txBody>
                    <a:bodyPr/>
                    <a:lstStyle/>
                    <a:p>
                      <a:r>
                        <a:rPr lang="en-US" sz="1400" dirty="0"/>
                        <a:t>Smoke Tests on Prod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Terraform based </a:t>
                      </a:r>
                      <a:r>
                        <a:rPr lang="en-US" sz="1400" dirty="0" err="1"/>
                        <a:t>IaC</a:t>
                      </a:r>
                      <a:r>
                        <a:rPr lang="en-US" sz="1400" dirty="0"/>
                        <a:t> from prod branch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Fully automatic using </a:t>
                      </a:r>
                      <a:r>
                        <a:rPr lang="en-US" sz="1400" dirty="0" err="1"/>
                        <a:t>Doxygen</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(Release notes)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 SES and notify about monitoring results</a:t>
                      </a:r>
                    </a:p>
                  </a:txBody>
                  <a:tcPr/>
                </a:tc>
                <a:extLst>
                  <a:ext uri="{0D108BD9-81ED-4DB2-BD59-A6C34878D82A}">
                    <a16:rowId xmlns:a16="http://schemas.microsoft.com/office/drawing/2014/main" val="3063367349"/>
                  </a:ext>
                </a:extLst>
              </a:tr>
            </a:tbl>
          </a:graphicData>
        </a:graphic>
      </p:graphicFrame>
      <p:sp>
        <p:nvSpPr>
          <p:cNvPr id="9" name="TextBox 8">
            <a:extLst>
              <a:ext uri="{FF2B5EF4-FFF2-40B4-BE49-F238E27FC236}">
                <a16:creationId xmlns:a16="http://schemas.microsoft.com/office/drawing/2014/main" id="{C2C4FD63-72EB-44A5-9E54-685924572187}"/>
              </a:ext>
            </a:extLst>
          </p:cNvPr>
          <p:cNvSpPr txBox="1"/>
          <p:nvPr/>
        </p:nvSpPr>
        <p:spPr>
          <a:xfrm>
            <a:off x="1471639" y="1829644"/>
            <a:ext cx="2440220" cy="369332"/>
          </a:xfrm>
          <a:prstGeom prst="rect">
            <a:avLst/>
          </a:prstGeom>
          <a:noFill/>
        </p:spPr>
        <p:txBody>
          <a:bodyPr wrap="none" rtlCol="0">
            <a:spAutoFit/>
          </a:bodyPr>
          <a:lstStyle/>
          <a:p>
            <a:r>
              <a:rPr lang="en-US" dirty="0"/>
              <a:t>PROD (Release Pipeline)</a:t>
            </a:r>
          </a:p>
        </p:txBody>
      </p:sp>
      <p:sp>
        <p:nvSpPr>
          <p:cNvPr id="13" name="TextBox 12">
            <a:extLst>
              <a:ext uri="{FF2B5EF4-FFF2-40B4-BE49-F238E27FC236}">
                <a16:creationId xmlns:a16="http://schemas.microsoft.com/office/drawing/2014/main" id="{2E75C04A-021E-4D48-93C3-686B9B65B783}"/>
              </a:ext>
            </a:extLst>
          </p:cNvPr>
          <p:cNvSpPr txBox="1"/>
          <p:nvPr/>
        </p:nvSpPr>
        <p:spPr>
          <a:xfrm>
            <a:off x="3831411" y="1829644"/>
            <a:ext cx="3303405" cy="369332"/>
          </a:xfrm>
          <a:prstGeom prst="rect">
            <a:avLst/>
          </a:prstGeom>
          <a:noFill/>
        </p:spPr>
        <p:txBody>
          <a:bodyPr wrap="none" rtlCol="0">
            <a:spAutoFit/>
          </a:bodyPr>
          <a:lstStyle/>
          <a:p>
            <a:r>
              <a:rPr lang="en-US" dirty="0"/>
              <a:t>Trigger: accepted release criteria</a:t>
            </a:r>
          </a:p>
        </p:txBody>
      </p:sp>
      <p:sp>
        <p:nvSpPr>
          <p:cNvPr id="15" name="Arrow: Right 14">
            <a:extLst>
              <a:ext uri="{FF2B5EF4-FFF2-40B4-BE49-F238E27FC236}">
                <a16:creationId xmlns:a16="http://schemas.microsoft.com/office/drawing/2014/main" id="{C9F39C95-FB9A-41AC-8E4C-D678692898F6}"/>
              </a:ext>
            </a:extLst>
          </p:cNvPr>
          <p:cNvSpPr/>
          <p:nvPr/>
        </p:nvSpPr>
        <p:spPr>
          <a:xfrm>
            <a:off x="1471639" y="2081170"/>
            <a:ext cx="8682009" cy="5004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D18A34D-5078-4994-89C5-C332D60AF58D}"/>
              </a:ext>
            </a:extLst>
          </p:cNvPr>
          <p:cNvPicPr>
            <a:picLocks noChangeAspect="1"/>
          </p:cNvPicPr>
          <p:nvPr/>
        </p:nvPicPr>
        <p:blipFill>
          <a:blip r:embed="rId2"/>
          <a:stretch>
            <a:fillRect/>
          </a:stretch>
        </p:blipFill>
        <p:spPr>
          <a:xfrm>
            <a:off x="571500" y="5035549"/>
            <a:ext cx="11049000" cy="1457325"/>
          </a:xfrm>
          <a:prstGeom prst="rect">
            <a:avLst/>
          </a:prstGeom>
        </p:spPr>
      </p:pic>
    </p:spTree>
    <p:extLst>
      <p:ext uri="{BB962C8B-B14F-4D97-AF65-F5344CB8AC3E}">
        <p14:creationId xmlns:p14="http://schemas.microsoft.com/office/powerpoint/2010/main" val="3425805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E6F95-E931-453F-8BBF-047E3F296D3E}"/>
              </a:ext>
            </a:extLst>
          </p:cNvPr>
          <p:cNvSpPr>
            <a:spLocks noGrp="1"/>
          </p:cNvSpPr>
          <p:nvPr>
            <p:ph type="title"/>
          </p:nvPr>
        </p:nvSpPr>
        <p:spPr>
          <a:xfrm>
            <a:off x="838200" y="365126"/>
            <a:ext cx="10515600" cy="806970"/>
          </a:xfrm>
        </p:spPr>
        <p:txBody>
          <a:bodyPr/>
          <a:lstStyle/>
          <a:p>
            <a:r>
              <a:rPr lang="en-US" dirty="0"/>
              <a:t>Jenkins Agents</a:t>
            </a:r>
          </a:p>
        </p:txBody>
      </p:sp>
      <p:sp>
        <p:nvSpPr>
          <p:cNvPr id="3" name="Content Placeholder 2">
            <a:extLst>
              <a:ext uri="{FF2B5EF4-FFF2-40B4-BE49-F238E27FC236}">
                <a16:creationId xmlns:a16="http://schemas.microsoft.com/office/drawing/2014/main" id="{D0B4550C-F125-42D8-AD3E-56DDF678703A}"/>
              </a:ext>
            </a:extLst>
          </p:cNvPr>
          <p:cNvSpPr>
            <a:spLocks noGrp="1"/>
          </p:cNvSpPr>
          <p:nvPr>
            <p:ph idx="1"/>
          </p:nvPr>
        </p:nvSpPr>
        <p:spPr>
          <a:xfrm>
            <a:off x="4297160" y="1246909"/>
            <a:ext cx="7056639" cy="4930054"/>
          </a:xfrm>
        </p:spPr>
        <p:txBody>
          <a:bodyPr>
            <a:normAutofit/>
          </a:bodyPr>
          <a:lstStyle/>
          <a:p>
            <a:r>
              <a:rPr lang="en-US" dirty="0"/>
              <a:t>Created IAM role “Jenkins-ec2-role” with permission: AmazonEC2FullAccess</a:t>
            </a:r>
          </a:p>
          <a:p>
            <a:r>
              <a:rPr lang="en-US" dirty="0"/>
              <a:t>Add role to EC2 instance with Jenkins installed</a:t>
            </a:r>
          </a:p>
          <a:p>
            <a:r>
              <a:rPr lang="en-US" dirty="0"/>
              <a:t>Create AWS security group for Jenkins Agent with open </a:t>
            </a:r>
            <a:r>
              <a:rPr lang="en-US" dirty="0" err="1"/>
              <a:t>ssh</a:t>
            </a:r>
            <a:r>
              <a:rPr lang="en-US" dirty="0"/>
              <a:t> connection from security group used by Jenkins server</a:t>
            </a:r>
          </a:p>
          <a:p>
            <a:r>
              <a:rPr lang="en-US" dirty="0"/>
              <a:t>Install Jenkins plugin: Amazon EC2</a:t>
            </a:r>
          </a:p>
          <a:p>
            <a:r>
              <a:rPr lang="en-US" dirty="0"/>
              <a:t>Configuration of plugin in Jenkins System</a:t>
            </a:r>
          </a:p>
          <a:p>
            <a:r>
              <a:rPr lang="en-US" dirty="0"/>
              <a:t>Configuration of Jenkins Agent creation</a:t>
            </a:r>
          </a:p>
          <a:p>
            <a:pPr algn="r"/>
            <a:r>
              <a:rPr lang="en-US" sz="1600" dirty="0"/>
              <a:t>Helpful link: </a:t>
            </a:r>
            <a:r>
              <a:rPr lang="en-US" sz="1600" dirty="0">
                <a:hlinkClick r:id="rId2"/>
              </a:rPr>
              <a:t>https://www.youtube.com/watch?v=dAa3u39RYpM</a:t>
            </a:r>
            <a:r>
              <a:rPr lang="en-US" sz="1600" dirty="0"/>
              <a:t> </a:t>
            </a:r>
          </a:p>
          <a:p>
            <a:endParaRPr lang="en-US" dirty="0"/>
          </a:p>
          <a:p>
            <a:endParaRPr lang="en-US" dirty="0"/>
          </a:p>
        </p:txBody>
      </p:sp>
      <p:pic>
        <p:nvPicPr>
          <p:cNvPr id="5" name="Picture 4">
            <a:extLst>
              <a:ext uri="{FF2B5EF4-FFF2-40B4-BE49-F238E27FC236}">
                <a16:creationId xmlns:a16="http://schemas.microsoft.com/office/drawing/2014/main" id="{DA8C592F-4DF6-4881-B4E1-800E0B1EB0EE}"/>
              </a:ext>
            </a:extLst>
          </p:cNvPr>
          <p:cNvPicPr>
            <a:picLocks noChangeAspect="1"/>
          </p:cNvPicPr>
          <p:nvPr/>
        </p:nvPicPr>
        <p:blipFill>
          <a:blip r:embed="rId3"/>
          <a:stretch>
            <a:fillRect/>
          </a:stretch>
        </p:blipFill>
        <p:spPr>
          <a:xfrm>
            <a:off x="482138" y="1678267"/>
            <a:ext cx="3740208" cy="3733953"/>
          </a:xfrm>
          <a:prstGeom prst="rect">
            <a:avLst/>
          </a:prstGeom>
        </p:spPr>
      </p:pic>
      <p:pic>
        <p:nvPicPr>
          <p:cNvPr id="7" name="Picture 6">
            <a:extLst>
              <a:ext uri="{FF2B5EF4-FFF2-40B4-BE49-F238E27FC236}">
                <a16:creationId xmlns:a16="http://schemas.microsoft.com/office/drawing/2014/main" id="{DF84705A-3A36-4E96-A1E2-59BD92C30CE0}"/>
              </a:ext>
            </a:extLst>
          </p:cNvPr>
          <p:cNvPicPr>
            <a:picLocks noChangeAspect="1"/>
          </p:cNvPicPr>
          <p:nvPr/>
        </p:nvPicPr>
        <p:blipFill>
          <a:blip r:embed="rId4"/>
          <a:stretch>
            <a:fillRect/>
          </a:stretch>
        </p:blipFill>
        <p:spPr>
          <a:xfrm>
            <a:off x="313200" y="5776457"/>
            <a:ext cx="5364394" cy="716417"/>
          </a:xfrm>
          <a:prstGeom prst="rect">
            <a:avLst/>
          </a:prstGeom>
        </p:spPr>
      </p:pic>
    </p:spTree>
    <p:extLst>
      <p:ext uri="{BB962C8B-B14F-4D97-AF65-F5344CB8AC3E}">
        <p14:creationId xmlns:p14="http://schemas.microsoft.com/office/powerpoint/2010/main" val="4123005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p:nvPr/>
        </p:nvSpPr>
        <p:spPr>
          <a:xfrm>
            <a:off x="1171028" y="2495923"/>
            <a:ext cx="9849961" cy="1600439"/>
          </a:xfrm>
          <a:prstGeom prst="rect">
            <a:avLst/>
          </a:prstGeom>
          <a:noFill/>
          <a:ln>
            <a:noFill/>
          </a:ln>
        </p:spPr>
        <p:txBody>
          <a:bodyPr spcFirstLastPara="1" wrap="square" lIns="121900" tIns="60933" rIns="121900" bIns="60933" anchor="t" anchorCtr="0">
            <a:noAutofit/>
          </a:bodyPr>
          <a:lstStyle/>
          <a:p>
            <a:pPr algn="ctr">
              <a:buClr>
                <a:schemeClr val="lt1"/>
              </a:buClr>
              <a:buSzPts val="3600"/>
            </a:pPr>
            <a:r>
              <a:rPr lang="en-US" sz="4800" dirty="0">
                <a:solidFill>
                  <a:schemeClr val="lt1"/>
                </a:solidFill>
                <a:latin typeface="Helvetica Neue"/>
                <a:ea typeface="Helvetica Neue"/>
                <a:cs typeface="Helvetica Neue"/>
                <a:sym typeface="Helvetica Neue"/>
              </a:rPr>
              <a:t>DEMO</a:t>
            </a:r>
            <a:endParaRPr sz="4800" dirty="0">
              <a:solidFill>
                <a:srgbClr val="FFFFFF"/>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2" name="TextBox 1">
            <a:extLst>
              <a:ext uri="{FF2B5EF4-FFF2-40B4-BE49-F238E27FC236}">
                <a16:creationId xmlns:a16="http://schemas.microsoft.com/office/drawing/2014/main" id="{62BA2DBB-BF18-4267-B1EE-12141FC9445C}"/>
              </a:ext>
            </a:extLst>
          </p:cNvPr>
          <p:cNvSpPr txBox="1"/>
          <p:nvPr/>
        </p:nvSpPr>
        <p:spPr>
          <a:xfrm>
            <a:off x="10509812" y="6377651"/>
            <a:ext cx="1527021" cy="369332"/>
          </a:xfrm>
          <a:prstGeom prst="rect">
            <a:avLst/>
          </a:prstGeom>
          <a:noFill/>
        </p:spPr>
        <p:txBody>
          <a:bodyPr wrap="none" rtlCol="0">
            <a:spAutoFit/>
          </a:bodyPr>
          <a:lstStyle/>
          <a:p>
            <a:r>
              <a:rPr lang="pl-PL" sz="1800" dirty="0">
                <a:solidFill>
                  <a:schemeClr val="lt1"/>
                </a:solidFill>
                <a:latin typeface="Helvetica Neue"/>
                <a:ea typeface="Helvetica Neue"/>
                <a:cs typeface="Helvetica Neue"/>
                <a:sym typeface="Helvetica Neue"/>
              </a:rPr>
              <a:t>THANK YOU</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3168-A9E3-4A6B-A8C7-918D2206F9DB}"/>
              </a:ext>
            </a:extLst>
          </p:cNvPr>
          <p:cNvSpPr>
            <a:spLocks noGrp="1"/>
          </p:cNvSpPr>
          <p:nvPr>
            <p:ph type="title"/>
          </p:nvPr>
        </p:nvSpPr>
        <p:spPr>
          <a:xfrm>
            <a:off x="838200" y="365125"/>
            <a:ext cx="10515600" cy="590839"/>
          </a:xfrm>
        </p:spPr>
        <p:txBody>
          <a:bodyPr>
            <a:normAutofit/>
          </a:bodyPr>
          <a:lstStyle/>
          <a:p>
            <a:r>
              <a:rPr lang="en-US" sz="2800" dirty="0"/>
              <a:t>DevOps Academy thesis project overview:</a:t>
            </a:r>
          </a:p>
        </p:txBody>
      </p:sp>
      <p:sp>
        <p:nvSpPr>
          <p:cNvPr id="3" name="Content Placeholder 2">
            <a:extLst>
              <a:ext uri="{FF2B5EF4-FFF2-40B4-BE49-F238E27FC236}">
                <a16:creationId xmlns:a16="http://schemas.microsoft.com/office/drawing/2014/main" id="{BAACA0BF-7E6C-4901-BBE4-C24F1F24D7D4}"/>
              </a:ext>
            </a:extLst>
          </p:cNvPr>
          <p:cNvSpPr>
            <a:spLocks noGrp="1"/>
          </p:cNvSpPr>
          <p:nvPr>
            <p:ph idx="1"/>
          </p:nvPr>
        </p:nvSpPr>
        <p:spPr>
          <a:xfrm>
            <a:off x="489065" y="955964"/>
            <a:ext cx="10749742" cy="3006559"/>
          </a:xfrm>
        </p:spPr>
        <p:txBody>
          <a:bodyPr>
            <a:normAutofit/>
          </a:bodyPr>
          <a:lstStyle/>
          <a:p>
            <a:pPr marL="0" indent="0">
              <a:buNone/>
            </a:pPr>
            <a:r>
              <a:rPr lang="en-US" sz="2400" dirty="0"/>
              <a:t>- Main tasks and assumptions:</a:t>
            </a:r>
          </a:p>
          <a:p>
            <a:pPr marL="457200" lvl="1" indent="0">
              <a:buNone/>
            </a:pPr>
            <a:r>
              <a:rPr lang="en-US" dirty="0"/>
              <a:t>a) The CI/CD pipeline for a web application fully hosted on AWS cloud</a:t>
            </a:r>
          </a:p>
          <a:p>
            <a:pPr marL="457200" lvl="1" indent="0">
              <a:buNone/>
            </a:pPr>
            <a:r>
              <a:rPr lang="en-US" dirty="0"/>
              <a:t>b) All underlying infrastructure should be provisioned as </a:t>
            </a:r>
            <a:r>
              <a:rPr lang="en-US" dirty="0" err="1"/>
              <a:t>IaC</a:t>
            </a:r>
            <a:r>
              <a:rPr lang="en-US" dirty="0"/>
              <a:t> and its code is kept in the Git repository</a:t>
            </a:r>
          </a:p>
          <a:p>
            <a:pPr marL="0" indent="0">
              <a:buNone/>
            </a:pPr>
            <a:r>
              <a:rPr lang="en-US" sz="2400" dirty="0"/>
              <a:t>- Cloud Provider: AWS</a:t>
            </a:r>
          </a:p>
          <a:p>
            <a:pPr>
              <a:buFontTx/>
              <a:buChar char="-"/>
            </a:pPr>
            <a:r>
              <a:rPr lang="en-US" sz="2400" dirty="0"/>
              <a:t>The application: Simple CRUD WebApp build from scratch in Node.js with MongoDB-based database</a:t>
            </a:r>
          </a:p>
        </p:txBody>
      </p:sp>
      <p:pic>
        <p:nvPicPr>
          <p:cNvPr id="5" name="Picture 4">
            <a:extLst>
              <a:ext uri="{FF2B5EF4-FFF2-40B4-BE49-F238E27FC236}">
                <a16:creationId xmlns:a16="http://schemas.microsoft.com/office/drawing/2014/main" id="{67CFEB71-B8EB-4469-8965-851B3F2FE844}"/>
              </a:ext>
            </a:extLst>
          </p:cNvPr>
          <p:cNvPicPr>
            <a:picLocks noChangeAspect="1"/>
          </p:cNvPicPr>
          <p:nvPr/>
        </p:nvPicPr>
        <p:blipFill>
          <a:blip r:embed="rId3"/>
          <a:stretch>
            <a:fillRect/>
          </a:stretch>
        </p:blipFill>
        <p:spPr>
          <a:xfrm>
            <a:off x="8862060" y="3499106"/>
            <a:ext cx="2840875" cy="2993769"/>
          </a:xfrm>
          <a:prstGeom prst="rect">
            <a:avLst/>
          </a:prstGeom>
        </p:spPr>
      </p:pic>
    </p:spTree>
    <p:extLst>
      <p:ext uri="{BB962C8B-B14F-4D97-AF65-F5344CB8AC3E}">
        <p14:creationId xmlns:p14="http://schemas.microsoft.com/office/powerpoint/2010/main" val="271785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4DFABE-67CB-4A25-A48D-2F69BB4BA367}"/>
              </a:ext>
            </a:extLst>
          </p:cNvPr>
          <p:cNvPicPr>
            <a:picLocks noChangeAspect="1"/>
          </p:cNvPicPr>
          <p:nvPr/>
        </p:nvPicPr>
        <p:blipFill>
          <a:blip r:embed="rId3"/>
          <a:stretch>
            <a:fillRect/>
          </a:stretch>
        </p:blipFill>
        <p:spPr>
          <a:xfrm>
            <a:off x="5181707" y="3756714"/>
            <a:ext cx="527666" cy="577501"/>
          </a:xfrm>
          <a:prstGeom prst="rect">
            <a:avLst/>
          </a:prstGeom>
        </p:spPr>
      </p:pic>
      <p:sp>
        <p:nvSpPr>
          <p:cNvPr id="6" name="TextBox 5">
            <a:extLst>
              <a:ext uri="{FF2B5EF4-FFF2-40B4-BE49-F238E27FC236}">
                <a16:creationId xmlns:a16="http://schemas.microsoft.com/office/drawing/2014/main" id="{8698DA8C-CC45-467C-8023-41BAD6E32342}"/>
              </a:ext>
            </a:extLst>
          </p:cNvPr>
          <p:cNvSpPr txBox="1"/>
          <p:nvPr/>
        </p:nvSpPr>
        <p:spPr>
          <a:xfrm>
            <a:off x="5248864" y="4293755"/>
            <a:ext cx="378630" cy="276999"/>
          </a:xfrm>
          <a:prstGeom prst="rect">
            <a:avLst/>
          </a:prstGeom>
          <a:noFill/>
        </p:spPr>
        <p:txBody>
          <a:bodyPr wrap="none" rtlCol="0">
            <a:spAutoFit/>
          </a:bodyPr>
          <a:lstStyle/>
          <a:p>
            <a:r>
              <a:rPr lang="en-US" sz="1200" dirty="0" err="1"/>
              <a:t>IaC</a:t>
            </a:r>
            <a:endParaRPr lang="en-US" dirty="0"/>
          </a:p>
        </p:txBody>
      </p:sp>
      <p:pic>
        <p:nvPicPr>
          <p:cNvPr id="8" name="Picture 7">
            <a:extLst>
              <a:ext uri="{FF2B5EF4-FFF2-40B4-BE49-F238E27FC236}">
                <a16:creationId xmlns:a16="http://schemas.microsoft.com/office/drawing/2014/main" id="{5CDC05EC-AFD0-49DB-887E-C740E15BAF0B}"/>
              </a:ext>
            </a:extLst>
          </p:cNvPr>
          <p:cNvPicPr>
            <a:picLocks noChangeAspect="1"/>
          </p:cNvPicPr>
          <p:nvPr/>
        </p:nvPicPr>
        <p:blipFill>
          <a:blip r:embed="rId4"/>
          <a:stretch>
            <a:fillRect/>
          </a:stretch>
        </p:blipFill>
        <p:spPr>
          <a:xfrm>
            <a:off x="10630754" y="1481135"/>
            <a:ext cx="857250" cy="619125"/>
          </a:xfrm>
          <a:prstGeom prst="rect">
            <a:avLst/>
          </a:prstGeom>
        </p:spPr>
      </p:pic>
      <p:pic>
        <p:nvPicPr>
          <p:cNvPr id="10" name="Picture 9">
            <a:extLst>
              <a:ext uri="{FF2B5EF4-FFF2-40B4-BE49-F238E27FC236}">
                <a16:creationId xmlns:a16="http://schemas.microsoft.com/office/drawing/2014/main" id="{7E6FC4FE-DD13-4ADF-8205-9BC333667B00}"/>
              </a:ext>
            </a:extLst>
          </p:cNvPr>
          <p:cNvPicPr>
            <a:picLocks noChangeAspect="1"/>
          </p:cNvPicPr>
          <p:nvPr/>
        </p:nvPicPr>
        <p:blipFill>
          <a:blip r:embed="rId5"/>
          <a:stretch>
            <a:fillRect/>
          </a:stretch>
        </p:blipFill>
        <p:spPr>
          <a:xfrm>
            <a:off x="10798174" y="2024642"/>
            <a:ext cx="522410" cy="847151"/>
          </a:xfrm>
          <a:prstGeom prst="rect">
            <a:avLst/>
          </a:prstGeom>
        </p:spPr>
      </p:pic>
      <p:pic>
        <p:nvPicPr>
          <p:cNvPr id="12" name="Picture 11">
            <a:extLst>
              <a:ext uri="{FF2B5EF4-FFF2-40B4-BE49-F238E27FC236}">
                <a16:creationId xmlns:a16="http://schemas.microsoft.com/office/drawing/2014/main" id="{0C124EB3-08B4-4421-8B13-F3F18F7861BD}"/>
              </a:ext>
            </a:extLst>
          </p:cNvPr>
          <p:cNvPicPr>
            <a:picLocks noChangeAspect="1"/>
          </p:cNvPicPr>
          <p:nvPr/>
        </p:nvPicPr>
        <p:blipFill>
          <a:blip r:embed="rId6"/>
          <a:stretch>
            <a:fillRect/>
          </a:stretch>
        </p:blipFill>
        <p:spPr>
          <a:xfrm>
            <a:off x="10775484" y="2859005"/>
            <a:ext cx="567789" cy="713198"/>
          </a:xfrm>
          <a:prstGeom prst="rect">
            <a:avLst/>
          </a:prstGeom>
        </p:spPr>
      </p:pic>
      <p:pic>
        <p:nvPicPr>
          <p:cNvPr id="14" name="Picture 13">
            <a:extLst>
              <a:ext uri="{FF2B5EF4-FFF2-40B4-BE49-F238E27FC236}">
                <a16:creationId xmlns:a16="http://schemas.microsoft.com/office/drawing/2014/main" id="{98B6E8FA-7E95-46EE-813B-207AECBCBA64}"/>
              </a:ext>
            </a:extLst>
          </p:cNvPr>
          <p:cNvPicPr>
            <a:picLocks noChangeAspect="1"/>
          </p:cNvPicPr>
          <p:nvPr/>
        </p:nvPicPr>
        <p:blipFill>
          <a:blip r:embed="rId7"/>
          <a:stretch>
            <a:fillRect/>
          </a:stretch>
        </p:blipFill>
        <p:spPr>
          <a:xfrm>
            <a:off x="10726095" y="3592846"/>
            <a:ext cx="659744" cy="884492"/>
          </a:xfrm>
          <a:prstGeom prst="rect">
            <a:avLst/>
          </a:prstGeom>
        </p:spPr>
      </p:pic>
      <p:pic>
        <p:nvPicPr>
          <p:cNvPr id="18" name="Picture 17">
            <a:extLst>
              <a:ext uri="{FF2B5EF4-FFF2-40B4-BE49-F238E27FC236}">
                <a16:creationId xmlns:a16="http://schemas.microsoft.com/office/drawing/2014/main" id="{38094A82-6B2D-4192-8FA0-EC61B6902E38}"/>
              </a:ext>
            </a:extLst>
          </p:cNvPr>
          <p:cNvPicPr>
            <a:picLocks noChangeAspect="1"/>
          </p:cNvPicPr>
          <p:nvPr/>
        </p:nvPicPr>
        <p:blipFill>
          <a:blip r:embed="rId8"/>
          <a:stretch>
            <a:fillRect/>
          </a:stretch>
        </p:blipFill>
        <p:spPr>
          <a:xfrm>
            <a:off x="10694655" y="4422541"/>
            <a:ext cx="766766" cy="598310"/>
          </a:xfrm>
          <a:prstGeom prst="rect">
            <a:avLst/>
          </a:prstGeom>
        </p:spPr>
      </p:pic>
      <p:pic>
        <p:nvPicPr>
          <p:cNvPr id="24" name="Picture 23">
            <a:extLst>
              <a:ext uri="{FF2B5EF4-FFF2-40B4-BE49-F238E27FC236}">
                <a16:creationId xmlns:a16="http://schemas.microsoft.com/office/drawing/2014/main" id="{F7B433E0-8D4A-4A50-BC61-0D49371AAED3}"/>
              </a:ext>
            </a:extLst>
          </p:cNvPr>
          <p:cNvPicPr>
            <a:picLocks noChangeAspect="1"/>
          </p:cNvPicPr>
          <p:nvPr/>
        </p:nvPicPr>
        <p:blipFill>
          <a:blip r:embed="rId9"/>
          <a:stretch>
            <a:fillRect/>
          </a:stretch>
        </p:blipFill>
        <p:spPr>
          <a:xfrm>
            <a:off x="10245987" y="5212207"/>
            <a:ext cx="588024" cy="447093"/>
          </a:xfrm>
          <a:prstGeom prst="rect">
            <a:avLst/>
          </a:prstGeom>
        </p:spPr>
      </p:pic>
      <p:cxnSp>
        <p:nvCxnSpPr>
          <p:cNvPr id="27" name="Straight Arrow Connector 26">
            <a:extLst>
              <a:ext uri="{FF2B5EF4-FFF2-40B4-BE49-F238E27FC236}">
                <a16:creationId xmlns:a16="http://schemas.microsoft.com/office/drawing/2014/main" id="{DF8A4375-7C94-4490-92D8-018DB1D86C9B}"/>
              </a:ext>
            </a:extLst>
          </p:cNvPr>
          <p:cNvCxnSpPr>
            <a:cxnSpLocks/>
            <a:stCxn id="11" idx="3"/>
          </p:cNvCxnSpPr>
          <p:nvPr/>
        </p:nvCxnSpPr>
        <p:spPr>
          <a:xfrm>
            <a:off x="1412032" y="4035092"/>
            <a:ext cx="1469923" cy="7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9665EAE-F221-4AB2-A8DF-6A233BE0EF1E}"/>
              </a:ext>
            </a:extLst>
          </p:cNvPr>
          <p:cNvCxnSpPr>
            <a:cxnSpLocks/>
            <a:stCxn id="5" idx="3"/>
            <a:endCxn id="14" idx="1"/>
          </p:cNvCxnSpPr>
          <p:nvPr/>
        </p:nvCxnSpPr>
        <p:spPr>
          <a:xfrm flipV="1">
            <a:off x="5709373" y="4035092"/>
            <a:ext cx="5016722" cy="10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471FC234-3D6D-4A6E-8D24-2902EF283F7B}"/>
              </a:ext>
            </a:extLst>
          </p:cNvPr>
          <p:cNvCxnSpPr>
            <a:cxnSpLocks/>
            <a:stCxn id="5" idx="3"/>
            <a:endCxn id="8" idx="1"/>
          </p:cNvCxnSpPr>
          <p:nvPr/>
        </p:nvCxnSpPr>
        <p:spPr>
          <a:xfrm flipV="1">
            <a:off x="5709373" y="1790698"/>
            <a:ext cx="4921381" cy="2254767"/>
          </a:xfrm>
          <a:prstGeom prst="bentConnector3">
            <a:avLst>
              <a:gd name="adj1" fmla="val 341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E873963E-236F-48B7-8C70-F62F68C1AF2E}"/>
              </a:ext>
            </a:extLst>
          </p:cNvPr>
          <p:cNvCxnSpPr>
            <a:cxnSpLocks/>
            <a:stCxn id="5" idx="3"/>
            <a:endCxn id="10" idx="1"/>
          </p:cNvCxnSpPr>
          <p:nvPr/>
        </p:nvCxnSpPr>
        <p:spPr>
          <a:xfrm flipV="1">
            <a:off x="5709373" y="2448218"/>
            <a:ext cx="5088801" cy="1597247"/>
          </a:xfrm>
          <a:prstGeom prst="bentConnector3">
            <a:avLst>
              <a:gd name="adj1" fmla="val 328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5EA9F78C-91B6-4B73-A765-10DBBB3CCDA3}"/>
              </a:ext>
            </a:extLst>
          </p:cNvPr>
          <p:cNvCxnSpPr>
            <a:cxnSpLocks/>
            <a:stCxn id="5" idx="3"/>
            <a:endCxn id="12" idx="1"/>
          </p:cNvCxnSpPr>
          <p:nvPr/>
        </p:nvCxnSpPr>
        <p:spPr>
          <a:xfrm flipV="1">
            <a:off x="5709373" y="3215604"/>
            <a:ext cx="5066111" cy="829861"/>
          </a:xfrm>
          <a:prstGeom prst="bentConnector3">
            <a:avLst>
              <a:gd name="adj1" fmla="val 332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F0D0B7B0-0E8E-4BF0-BA42-F028C54D8EA3}"/>
              </a:ext>
            </a:extLst>
          </p:cNvPr>
          <p:cNvCxnSpPr>
            <a:cxnSpLocks/>
            <a:stCxn id="5" idx="3"/>
            <a:endCxn id="18" idx="1"/>
          </p:cNvCxnSpPr>
          <p:nvPr/>
        </p:nvCxnSpPr>
        <p:spPr>
          <a:xfrm>
            <a:off x="5709373" y="4045465"/>
            <a:ext cx="4985282" cy="676231"/>
          </a:xfrm>
          <a:prstGeom prst="bentConnector3">
            <a:avLst>
              <a:gd name="adj1" fmla="val 33492"/>
            </a:avLst>
          </a:prstGeom>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3D425630-2752-4D8A-A050-7784BA977612}"/>
              </a:ext>
            </a:extLst>
          </p:cNvPr>
          <p:cNvCxnSpPr>
            <a:cxnSpLocks/>
            <a:stCxn id="5" idx="3"/>
            <a:endCxn id="24" idx="1"/>
          </p:cNvCxnSpPr>
          <p:nvPr/>
        </p:nvCxnSpPr>
        <p:spPr>
          <a:xfrm>
            <a:off x="5709373" y="4045465"/>
            <a:ext cx="4536614" cy="1390289"/>
          </a:xfrm>
          <a:prstGeom prst="bentConnector3">
            <a:avLst>
              <a:gd name="adj1" fmla="val 3717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E655B192-07A9-4596-A04C-5DE1DD863E4E}"/>
              </a:ext>
            </a:extLst>
          </p:cNvPr>
          <p:cNvSpPr txBox="1"/>
          <p:nvPr/>
        </p:nvSpPr>
        <p:spPr>
          <a:xfrm>
            <a:off x="7377502" y="1566817"/>
            <a:ext cx="1854354" cy="276999"/>
          </a:xfrm>
          <a:prstGeom prst="rect">
            <a:avLst/>
          </a:prstGeom>
          <a:noFill/>
        </p:spPr>
        <p:txBody>
          <a:bodyPr wrap="none" rtlCol="0">
            <a:spAutoFit/>
          </a:bodyPr>
          <a:lstStyle/>
          <a:p>
            <a:r>
              <a:rPr lang="en-US" sz="1200" dirty="0"/>
              <a:t>Networking + VPN security</a:t>
            </a:r>
          </a:p>
        </p:txBody>
      </p:sp>
      <p:sp>
        <p:nvSpPr>
          <p:cNvPr id="62" name="TextBox 61">
            <a:extLst>
              <a:ext uri="{FF2B5EF4-FFF2-40B4-BE49-F238E27FC236}">
                <a16:creationId xmlns:a16="http://schemas.microsoft.com/office/drawing/2014/main" id="{3CFCACA6-9143-426A-B8AA-2DF3B3200A0F}"/>
              </a:ext>
            </a:extLst>
          </p:cNvPr>
          <p:cNvSpPr txBox="1"/>
          <p:nvPr/>
        </p:nvSpPr>
        <p:spPr>
          <a:xfrm>
            <a:off x="7379006" y="2217913"/>
            <a:ext cx="2031903" cy="276999"/>
          </a:xfrm>
          <a:prstGeom prst="rect">
            <a:avLst/>
          </a:prstGeom>
          <a:noFill/>
        </p:spPr>
        <p:txBody>
          <a:bodyPr wrap="none" rtlCol="0">
            <a:spAutoFit/>
          </a:bodyPr>
          <a:lstStyle/>
          <a:p>
            <a:r>
              <a:rPr lang="en-US" sz="1200" dirty="0"/>
              <a:t>Role and access management</a:t>
            </a:r>
          </a:p>
        </p:txBody>
      </p:sp>
      <p:sp>
        <p:nvSpPr>
          <p:cNvPr id="63" name="TextBox 62">
            <a:extLst>
              <a:ext uri="{FF2B5EF4-FFF2-40B4-BE49-F238E27FC236}">
                <a16:creationId xmlns:a16="http://schemas.microsoft.com/office/drawing/2014/main" id="{8852A2ED-6659-4B16-A6EF-42884FD59867}"/>
              </a:ext>
            </a:extLst>
          </p:cNvPr>
          <p:cNvSpPr txBox="1"/>
          <p:nvPr/>
        </p:nvSpPr>
        <p:spPr>
          <a:xfrm>
            <a:off x="7377502" y="2960814"/>
            <a:ext cx="966868" cy="276999"/>
          </a:xfrm>
          <a:prstGeom prst="rect">
            <a:avLst/>
          </a:prstGeom>
          <a:noFill/>
        </p:spPr>
        <p:txBody>
          <a:bodyPr wrap="none" rtlCol="0">
            <a:spAutoFit/>
          </a:bodyPr>
          <a:lstStyle/>
          <a:p>
            <a:r>
              <a:rPr lang="en-US" sz="1200" dirty="0"/>
              <a:t>SMTP server</a:t>
            </a:r>
          </a:p>
        </p:txBody>
      </p:sp>
      <p:sp>
        <p:nvSpPr>
          <p:cNvPr id="64" name="TextBox 63">
            <a:extLst>
              <a:ext uri="{FF2B5EF4-FFF2-40B4-BE49-F238E27FC236}">
                <a16:creationId xmlns:a16="http://schemas.microsoft.com/office/drawing/2014/main" id="{EA0CAA31-F2DD-4932-8A28-AF71D89C4900}"/>
              </a:ext>
            </a:extLst>
          </p:cNvPr>
          <p:cNvSpPr txBox="1"/>
          <p:nvPr/>
        </p:nvSpPr>
        <p:spPr>
          <a:xfrm>
            <a:off x="7394437" y="3806742"/>
            <a:ext cx="732765" cy="276999"/>
          </a:xfrm>
          <a:prstGeom prst="rect">
            <a:avLst/>
          </a:prstGeom>
          <a:noFill/>
        </p:spPr>
        <p:txBody>
          <a:bodyPr wrap="none" rtlCol="0">
            <a:spAutoFit/>
          </a:bodyPr>
          <a:lstStyle/>
          <a:p>
            <a:r>
              <a:rPr lang="en-US" sz="1200" dirty="0"/>
              <a:t>State file</a:t>
            </a:r>
          </a:p>
        </p:txBody>
      </p:sp>
      <p:sp>
        <p:nvSpPr>
          <p:cNvPr id="67" name="TextBox 66">
            <a:extLst>
              <a:ext uri="{FF2B5EF4-FFF2-40B4-BE49-F238E27FC236}">
                <a16:creationId xmlns:a16="http://schemas.microsoft.com/office/drawing/2014/main" id="{BBE06F42-B2B1-48DC-8466-BD337F4350F9}"/>
              </a:ext>
            </a:extLst>
          </p:cNvPr>
          <p:cNvSpPr txBox="1"/>
          <p:nvPr/>
        </p:nvSpPr>
        <p:spPr>
          <a:xfrm>
            <a:off x="7394437" y="4477338"/>
            <a:ext cx="2851550" cy="276999"/>
          </a:xfrm>
          <a:prstGeom prst="rect">
            <a:avLst/>
          </a:prstGeom>
          <a:noFill/>
        </p:spPr>
        <p:txBody>
          <a:bodyPr wrap="none" rtlCol="0">
            <a:spAutoFit/>
          </a:bodyPr>
          <a:lstStyle/>
          <a:p>
            <a:r>
              <a:rPr lang="en-US" sz="1200" dirty="0"/>
              <a:t>Image registry + documentation repository</a:t>
            </a:r>
          </a:p>
        </p:txBody>
      </p:sp>
      <p:sp>
        <p:nvSpPr>
          <p:cNvPr id="69" name="TextBox 68">
            <a:extLst>
              <a:ext uri="{FF2B5EF4-FFF2-40B4-BE49-F238E27FC236}">
                <a16:creationId xmlns:a16="http://schemas.microsoft.com/office/drawing/2014/main" id="{AD06D309-45C9-4392-8C80-BBE62DA3A99F}"/>
              </a:ext>
            </a:extLst>
          </p:cNvPr>
          <p:cNvSpPr txBox="1"/>
          <p:nvPr/>
        </p:nvSpPr>
        <p:spPr>
          <a:xfrm>
            <a:off x="7377502" y="5075986"/>
            <a:ext cx="1667572" cy="276999"/>
          </a:xfrm>
          <a:prstGeom prst="rect">
            <a:avLst/>
          </a:prstGeom>
          <a:noFill/>
        </p:spPr>
        <p:txBody>
          <a:bodyPr wrap="none" rtlCol="0">
            <a:spAutoFit/>
          </a:bodyPr>
          <a:lstStyle/>
          <a:p>
            <a:r>
              <a:rPr lang="en-US" sz="1200" dirty="0"/>
              <a:t>Monitoring and alerting</a:t>
            </a:r>
          </a:p>
        </p:txBody>
      </p:sp>
      <p:cxnSp>
        <p:nvCxnSpPr>
          <p:cNvPr id="110" name="Connector: Elbow 109">
            <a:extLst>
              <a:ext uri="{FF2B5EF4-FFF2-40B4-BE49-F238E27FC236}">
                <a16:creationId xmlns:a16="http://schemas.microsoft.com/office/drawing/2014/main" id="{7F1E4D90-C9CF-4DB2-BE44-88F47D230642}"/>
              </a:ext>
            </a:extLst>
          </p:cNvPr>
          <p:cNvCxnSpPr>
            <a:cxnSpLocks/>
            <a:stCxn id="5" idx="3"/>
            <a:endCxn id="30" idx="1"/>
          </p:cNvCxnSpPr>
          <p:nvPr/>
        </p:nvCxnSpPr>
        <p:spPr>
          <a:xfrm>
            <a:off x="5709373" y="4045465"/>
            <a:ext cx="4964375" cy="2030323"/>
          </a:xfrm>
          <a:prstGeom prst="bentConnector3">
            <a:avLst>
              <a:gd name="adj1" fmla="val 33758"/>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6B493E4D-2B97-4EEB-A70C-988F26F11E35}"/>
              </a:ext>
            </a:extLst>
          </p:cNvPr>
          <p:cNvSpPr txBox="1"/>
          <p:nvPr/>
        </p:nvSpPr>
        <p:spPr>
          <a:xfrm>
            <a:off x="7377502" y="5821114"/>
            <a:ext cx="1918795" cy="276999"/>
          </a:xfrm>
          <a:prstGeom prst="rect">
            <a:avLst/>
          </a:prstGeom>
          <a:noFill/>
        </p:spPr>
        <p:txBody>
          <a:bodyPr wrap="none" rtlCol="0">
            <a:spAutoFit/>
          </a:bodyPr>
          <a:lstStyle/>
          <a:p>
            <a:r>
              <a:rPr lang="en-US" sz="1200" dirty="0"/>
              <a:t>WebApp server + MongoDB</a:t>
            </a:r>
          </a:p>
        </p:txBody>
      </p:sp>
      <p:pic>
        <p:nvPicPr>
          <p:cNvPr id="11" name="Picture 10">
            <a:extLst>
              <a:ext uri="{FF2B5EF4-FFF2-40B4-BE49-F238E27FC236}">
                <a16:creationId xmlns:a16="http://schemas.microsoft.com/office/drawing/2014/main" id="{BAA53B7C-F589-4739-B4D8-D39F65E89E93}"/>
              </a:ext>
            </a:extLst>
          </p:cNvPr>
          <p:cNvPicPr>
            <a:picLocks noChangeAspect="1"/>
          </p:cNvPicPr>
          <p:nvPr/>
        </p:nvPicPr>
        <p:blipFill>
          <a:blip r:embed="rId10"/>
          <a:stretch>
            <a:fillRect/>
          </a:stretch>
        </p:blipFill>
        <p:spPr>
          <a:xfrm>
            <a:off x="963082" y="3823187"/>
            <a:ext cx="448950" cy="423809"/>
          </a:xfrm>
          <a:prstGeom prst="rect">
            <a:avLst/>
          </a:prstGeom>
        </p:spPr>
      </p:pic>
      <p:sp>
        <p:nvSpPr>
          <p:cNvPr id="13" name="TextBox 12">
            <a:extLst>
              <a:ext uri="{FF2B5EF4-FFF2-40B4-BE49-F238E27FC236}">
                <a16:creationId xmlns:a16="http://schemas.microsoft.com/office/drawing/2014/main" id="{0CD19E90-A01E-4E88-9108-2AB4500DA407}"/>
              </a:ext>
            </a:extLst>
          </p:cNvPr>
          <p:cNvSpPr txBox="1"/>
          <p:nvPr/>
        </p:nvSpPr>
        <p:spPr>
          <a:xfrm>
            <a:off x="939844" y="4201042"/>
            <a:ext cx="468398" cy="276999"/>
          </a:xfrm>
          <a:prstGeom prst="rect">
            <a:avLst/>
          </a:prstGeom>
          <a:noFill/>
        </p:spPr>
        <p:txBody>
          <a:bodyPr wrap="none" rtlCol="0">
            <a:spAutoFit/>
          </a:bodyPr>
          <a:lstStyle/>
          <a:p>
            <a:r>
              <a:rPr lang="en-US" sz="1200" dirty="0"/>
              <a:t>SCM</a:t>
            </a:r>
            <a:endParaRPr lang="en-US" sz="1600" dirty="0"/>
          </a:p>
        </p:txBody>
      </p:sp>
      <p:pic>
        <p:nvPicPr>
          <p:cNvPr id="30" name="Picture 29">
            <a:extLst>
              <a:ext uri="{FF2B5EF4-FFF2-40B4-BE49-F238E27FC236}">
                <a16:creationId xmlns:a16="http://schemas.microsoft.com/office/drawing/2014/main" id="{5824FE41-A105-4AE4-B2C0-3715AFC71D88}"/>
              </a:ext>
            </a:extLst>
          </p:cNvPr>
          <p:cNvPicPr>
            <a:picLocks noChangeAspect="1"/>
          </p:cNvPicPr>
          <p:nvPr/>
        </p:nvPicPr>
        <p:blipFill>
          <a:blip r:embed="rId11"/>
          <a:stretch>
            <a:fillRect/>
          </a:stretch>
        </p:blipFill>
        <p:spPr>
          <a:xfrm>
            <a:off x="10673748" y="5810486"/>
            <a:ext cx="669525" cy="530603"/>
          </a:xfrm>
          <a:prstGeom prst="rect">
            <a:avLst/>
          </a:prstGeom>
        </p:spPr>
      </p:pic>
      <p:sp>
        <p:nvSpPr>
          <p:cNvPr id="25" name="TextBox 24">
            <a:extLst>
              <a:ext uri="{FF2B5EF4-FFF2-40B4-BE49-F238E27FC236}">
                <a16:creationId xmlns:a16="http://schemas.microsoft.com/office/drawing/2014/main" id="{0E676656-1931-42F6-AD1E-B15C995F28FE}"/>
              </a:ext>
            </a:extLst>
          </p:cNvPr>
          <p:cNvSpPr txBox="1"/>
          <p:nvPr/>
        </p:nvSpPr>
        <p:spPr>
          <a:xfrm>
            <a:off x="2999538" y="4373600"/>
            <a:ext cx="805029" cy="646331"/>
          </a:xfrm>
          <a:prstGeom prst="rect">
            <a:avLst/>
          </a:prstGeom>
          <a:noFill/>
        </p:spPr>
        <p:txBody>
          <a:bodyPr wrap="none" rtlCol="0">
            <a:spAutoFit/>
          </a:bodyPr>
          <a:lstStyle/>
          <a:p>
            <a:pPr algn="ctr"/>
            <a:r>
              <a:rPr lang="en-US" sz="1200" dirty="0"/>
              <a:t>Build </a:t>
            </a:r>
          </a:p>
          <a:p>
            <a:pPr algn="ctr"/>
            <a:r>
              <a:rPr lang="en-US" sz="1200" dirty="0"/>
              <a:t>System</a:t>
            </a:r>
          </a:p>
          <a:p>
            <a:pPr algn="ctr"/>
            <a:r>
              <a:rPr lang="en-US" sz="1200" dirty="0"/>
              <a:t>/pipelines</a:t>
            </a:r>
          </a:p>
        </p:txBody>
      </p:sp>
      <p:pic>
        <p:nvPicPr>
          <p:cNvPr id="1026" name="Picture 2">
            <a:extLst>
              <a:ext uri="{FF2B5EF4-FFF2-40B4-BE49-F238E27FC236}">
                <a16:creationId xmlns:a16="http://schemas.microsoft.com/office/drawing/2014/main" id="{EB49B143-B58F-4981-B731-DC808BA911D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98966" y="3701691"/>
            <a:ext cx="338431" cy="467249"/>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E09B8259-336F-4333-A48D-7EDFC6725660}"/>
              </a:ext>
            </a:extLst>
          </p:cNvPr>
          <p:cNvSpPr txBox="1"/>
          <p:nvPr/>
        </p:nvSpPr>
        <p:spPr>
          <a:xfrm>
            <a:off x="3112089" y="4111990"/>
            <a:ext cx="598241" cy="261610"/>
          </a:xfrm>
          <a:prstGeom prst="rect">
            <a:avLst/>
          </a:prstGeom>
          <a:noFill/>
        </p:spPr>
        <p:txBody>
          <a:bodyPr wrap="none" rtlCol="0">
            <a:spAutoFit/>
          </a:bodyPr>
          <a:lstStyle/>
          <a:p>
            <a:r>
              <a:rPr lang="en-US" sz="1050" dirty="0"/>
              <a:t>Jenkins</a:t>
            </a:r>
          </a:p>
        </p:txBody>
      </p:sp>
      <p:cxnSp>
        <p:nvCxnSpPr>
          <p:cNvPr id="56" name="Straight Arrow Connector 55">
            <a:extLst>
              <a:ext uri="{FF2B5EF4-FFF2-40B4-BE49-F238E27FC236}">
                <a16:creationId xmlns:a16="http://schemas.microsoft.com/office/drawing/2014/main" id="{5CD94D9F-13A6-4432-80F2-E11A6FD47CE5}"/>
              </a:ext>
            </a:extLst>
          </p:cNvPr>
          <p:cNvCxnSpPr>
            <a:cxnSpLocks/>
            <a:endCxn id="5" idx="1"/>
          </p:cNvCxnSpPr>
          <p:nvPr/>
        </p:nvCxnSpPr>
        <p:spPr>
          <a:xfrm>
            <a:off x="3855506" y="4043064"/>
            <a:ext cx="1326201" cy="2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02D15A8D-BD82-4FFE-8B46-9B2B15EFC810}"/>
              </a:ext>
            </a:extLst>
          </p:cNvPr>
          <p:cNvSpPr txBox="1"/>
          <p:nvPr/>
        </p:nvSpPr>
        <p:spPr>
          <a:xfrm>
            <a:off x="70545" y="143823"/>
            <a:ext cx="11949659" cy="1292662"/>
          </a:xfrm>
          <a:prstGeom prst="rect">
            <a:avLst/>
          </a:prstGeom>
          <a:noFill/>
        </p:spPr>
        <p:txBody>
          <a:bodyPr wrap="square" rtlCol="0">
            <a:spAutoFit/>
          </a:bodyPr>
          <a:lstStyle/>
          <a:p>
            <a:r>
              <a:rPr lang="en-US" sz="2400" dirty="0"/>
              <a:t>Initial setup of production and staging infrastructures</a:t>
            </a:r>
          </a:p>
          <a:p>
            <a:pPr marL="285750" indent="-285750">
              <a:buFont typeface="Arial" panose="020B0604020202020204" pitchFamily="34" charset="0"/>
              <a:buChar char="•"/>
            </a:pPr>
            <a:r>
              <a:rPr lang="en-US" dirty="0"/>
              <a:t>pipelines in the selected Build System provision two completely separate infrastructure instances (for dev and for prod environments)</a:t>
            </a:r>
          </a:p>
          <a:p>
            <a:pPr marL="285750" indent="-285750">
              <a:buFont typeface="Arial" panose="020B0604020202020204" pitchFamily="34" charset="0"/>
              <a:buChar char="•"/>
            </a:pPr>
            <a:r>
              <a:rPr lang="en-US" dirty="0"/>
              <a:t>Terraform backend (the state file) is located in AWS S3 storage, so it can be shared among later CI/CD stages tasks</a:t>
            </a:r>
          </a:p>
        </p:txBody>
      </p:sp>
      <p:pic>
        <p:nvPicPr>
          <p:cNvPr id="119" name="Picture 118">
            <a:extLst>
              <a:ext uri="{FF2B5EF4-FFF2-40B4-BE49-F238E27FC236}">
                <a16:creationId xmlns:a16="http://schemas.microsoft.com/office/drawing/2014/main" id="{60EF20C4-6096-4082-8BF5-DD29F402E494}"/>
              </a:ext>
            </a:extLst>
          </p:cNvPr>
          <p:cNvPicPr>
            <a:picLocks noChangeAspect="1"/>
          </p:cNvPicPr>
          <p:nvPr/>
        </p:nvPicPr>
        <p:blipFill>
          <a:blip r:embed="rId13"/>
          <a:stretch>
            <a:fillRect/>
          </a:stretch>
        </p:blipFill>
        <p:spPr>
          <a:xfrm>
            <a:off x="10802474" y="5198792"/>
            <a:ext cx="471730" cy="423060"/>
          </a:xfrm>
          <a:prstGeom prst="rect">
            <a:avLst/>
          </a:prstGeom>
        </p:spPr>
      </p:pic>
      <p:pic>
        <p:nvPicPr>
          <p:cNvPr id="41" name="Picture 40">
            <a:extLst>
              <a:ext uri="{FF2B5EF4-FFF2-40B4-BE49-F238E27FC236}">
                <a16:creationId xmlns:a16="http://schemas.microsoft.com/office/drawing/2014/main" id="{7F865FB1-9220-430A-B069-C93ACC98CC5E}"/>
              </a:ext>
            </a:extLst>
          </p:cNvPr>
          <p:cNvPicPr>
            <a:picLocks noChangeAspect="1"/>
          </p:cNvPicPr>
          <p:nvPr/>
        </p:nvPicPr>
        <p:blipFill>
          <a:blip r:embed="rId14"/>
          <a:stretch>
            <a:fillRect/>
          </a:stretch>
        </p:blipFill>
        <p:spPr>
          <a:xfrm>
            <a:off x="11432877" y="5176491"/>
            <a:ext cx="482474" cy="445361"/>
          </a:xfrm>
          <a:prstGeom prst="rect">
            <a:avLst/>
          </a:prstGeom>
        </p:spPr>
      </p:pic>
      <p:cxnSp>
        <p:nvCxnSpPr>
          <p:cNvPr id="9" name="Straight Connector 8">
            <a:extLst>
              <a:ext uri="{FF2B5EF4-FFF2-40B4-BE49-F238E27FC236}">
                <a16:creationId xmlns:a16="http://schemas.microsoft.com/office/drawing/2014/main" id="{C07551A5-88C2-4463-BAAC-C426F2613D34}"/>
              </a:ext>
            </a:extLst>
          </p:cNvPr>
          <p:cNvCxnSpPr/>
          <p:nvPr/>
        </p:nvCxnSpPr>
        <p:spPr>
          <a:xfrm flipH="1">
            <a:off x="11274204" y="5075986"/>
            <a:ext cx="158673" cy="615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065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2C0E-9D73-407F-B553-6198B70AD84F}"/>
              </a:ext>
            </a:extLst>
          </p:cNvPr>
          <p:cNvSpPr>
            <a:spLocks noGrp="1"/>
          </p:cNvSpPr>
          <p:nvPr>
            <p:ph type="title"/>
          </p:nvPr>
        </p:nvSpPr>
        <p:spPr>
          <a:xfrm>
            <a:off x="838200" y="365125"/>
            <a:ext cx="10515600" cy="590839"/>
          </a:xfrm>
        </p:spPr>
        <p:txBody>
          <a:bodyPr>
            <a:normAutofit/>
          </a:bodyPr>
          <a:lstStyle/>
          <a:p>
            <a:r>
              <a:rPr lang="en-US" sz="2800" dirty="0"/>
              <a:t>Branching strategy</a:t>
            </a:r>
          </a:p>
        </p:txBody>
      </p:sp>
      <p:sp>
        <p:nvSpPr>
          <p:cNvPr id="5" name="TextBox 4">
            <a:extLst>
              <a:ext uri="{FF2B5EF4-FFF2-40B4-BE49-F238E27FC236}">
                <a16:creationId xmlns:a16="http://schemas.microsoft.com/office/drawing/2014/main" id="{D5148DB8-C467-4D70-8478-CC6D66F704BC}"/>
              </a:ext>
            </a:extLst>
          </p:cNvPr>
          <p:cNvSpPr txBox="1"/>
          <p:nvPr/>
        </p:nvSpPr>
        <p:spPr>
          <a:xfrm>
            <a:off x="437644" y="3570701"/>
            <a:ext cx="801111" cy="246221"/>
          </a:xfrm>
          <a:prstGeom prst="rect">
            <a:avLst/>
          </a:prstGeom>
          <a:noFill/>
        </p:spPr>
        <p:txBody>
          <a:bodyPr wrap="square" rtlCol="0">
            <a:spAutoFit/>
          </a:bodyPr>
          <a:lstStyle/>
          <a:p>
            <a:r>
              <a:rPr lang="en-US" sz="1000" dirty="0"/>
              <a:t>dev branch</a:t>
            </a:r>
          </a:p>
        </p:txBody>
      </p:sp>
      <p:pic>
        <p:nvPicPr>
          <p:cNvPr id="6" name="Picture 5">
            <a:extLst>
              <a:ext uri="{FF2B5EF4-FFF2-40B4-BE49-F238E27FC236}">
                <a16:creationId xmlns:a16="http://schemas.microsoft.com/office/drawing/2014/main" id="{7702B577-52A2-49A8-8921-613914C5B935}"/>
              </a:ext>
            </a:extLst>
          </p:cNvPr>
          <p:cNvPicPr>
            <a:picLocks noChangeAspect="1"/>
          </p:cNvPicPr>
          <p:nvPr/>
        </p:nvPicPr>
        <p:blipFill>
          <a:blip r:embed="rId3"/>
          <a:stretch>
            <a:fillRect/>
          </a:stretch>
        </p:blipFill>
        <p:spPr>
          <a:xfrm>
            <a:off x="3730472" y="365125"/>
            <a:ext cx="557768" cy="523895"/>
          </a:xfrm>
          <a:prstGeom prst="rect">
            <a:avLst/>
          </a:prstGeom>
        </p:spPr>
      </p:pic>
      <p:sp>
        <p:nvSpPr>
          <p:cNvPr id="7" name="TextBox 6">
            <a:extLst>
              <a:ext uri="{FF2B5EF4-FFF2-40B4-BE49-F238E27FC236}">
                <a16:creationId xmlns:a16="http://schemas.microsoft.com/office/drawing/2014/main" id="{D4758840-1750-4961-A1F7-DB8C6CB9FA40}"/>
              </a:ext>
            </a:extLst>
          </p:cNvPr>
          <p:cNvSpPr txBox="1"/>
          <p:nvPr/>
        </p:nvSpPr>
        <p:spPr>
          <a:xfrm>
            <a:off x="437644" y="4513028"/>
            <a:ext cx="1048906" cy="246221"/>
          </a:xfrm>
          <a:prstGeom prst="rect">
            <a:avLst/>
          </a:prstGeom>
          <a:noFill/>
        </p:spPr>
        <p:txBody>
          <a:bodyPr wrap="square" rtlCol="0">
            <a:spAutoFit/>
          </a:bodyPr>
          <a:lstStyle/>
          <a:p>
            <a:r>
              <a:rPr lang="en-US" sz="1000" dirty="0"/>
              <a:t>feature1 branch</a:t>
            </a:r>
          </a:p>
        </p:txBody>
      </p:sp>
      <p:sp>
        <p:nvSpPr>
          <p:cNvPr id="8" name="TextBox 7">
            <a:extLst>
              <a:ext uri="{FF2B5EF4-FFF2-40B4-BE49-F238E27FC236}">
                <a16:creationId xmlns:a16="http://schemas.microsoft.com/office/drawing/2014/main" id="{DA68EAD4-D127-4BF7-9382-A08CE6906D5A}"/>
              </a:ext>
            </a:extLst>
          </p:cNvPr>
          <p:cNvSpPr txBox="1"/>
          <p:nvPr/>
        </p:nvSpPr>
        <p:spPr>
          <a:xfrm>
            <a:off x="437644" y="1702074"/>
            <a:ext cx="976594" cy="246221"/>
          </a:xfrm>
          <a:prstGeom prst="rect">
            <a:avLst/>
          </a:prstGeom>
          <a:noFill/>
        </p:spPr>
        <p:txBody>
          <a:bodyPr wrap="square" rtlCol="0">
            <a:spAutoFit/>
          </a:bodyPr>
          <a:lstStyle/>
          <a:p>
            <a:r>
              <a:rPr lang="en-US" sz="1000" dirty="0"/>
              <a:t>main branch</a:t>
            </a:r>
          </a:p>
        </p:txBody>
      </p:sp>
      <p:sp>
        <p:nvSpPr>
          <p:cNvPr id="10" name="TextBox 9">
            <a:extLst>
              <a:ext uri="{FF2B5EF4-FFF2-40B4-BE49-F238E27FC236}">
                <a16:creationId xmlns:a16="http://schemas.microsoft.com/office/drawing/2014/main" id="{D4EF48F2-3E82-4E04-B536-D696A2781844}"/>
              </a:ext>
            </a:extLst>
          </p:cNvPr>
          <p:cNvSpPr txBox="1"/>
          <p:nvPr/>
        </p:nvSpPr>
        <p:spPr>
          <a:xfrm>
            <a:off x="437644" y="2623803"/>
            <a:ext cx="976594" cy="246221"/>
          </a:xfrm>
          <a:prstGeom prst="rect">
            <a:avLst/>
          </a:prstGeom>
          <a:noFill/>
        </p:spPr>
        <p:txBody>
          <a:bodyPr wrap="square" rtlCol="0">
            <a:spAutoFit/>
          </a:bodyPr>
          <a:lstStyle/>
          <a:p>
            <a:r>
              <a:rPr lang="en-US" sz="1000" dirty="0"/>
              <a:t>hotfix branch</a:t>
            </a:r>
          </a:p>
        </p:txBody>
      </p:sp>
      <p:sp>
        <p:nvSpPr>
          <p:cNvPr id="11" name="Oval 10">
            <a:extLst>
              <a:ext uri="{FF2B5EF4-FFF2-40B4-BE49-F238E27FC236}">
                <a16:creationId xmlns:a16="http://schemas.microsoft.com/office/drawing/2014/main" id="{5B9B4CC4-E084-429A-8ED4-C874F58910A8}"/>
              </a:ext>
            </a:extLst>
          </p:cNvPr>
          <p:cNvSpPr/>
          <p:nvPr/>
        </p:nvSpPr>
        <p:spPr>
          <a:xfrm>
            <a:off x="1567064" y="1702074"/>
            <a:ext cx="191398" cy="191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7EF25AE-9E4D-4724-B90C-FA11D0AD27C8}"/>
              </a:ext>
            </a:extLst>
          </p:cNvPr>
          <p:cNvSpPr/>
          <p:nvPr/>
        </p:nvSpPr>
        <p:spPr>
          <a:xfrm>
            <a:off x="8258376" y="1702460"/>
            <a:ext cx="191398" cy="191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710E801-2F9D-40FB-8145-C3C6D3722879}"/>
              </a:ext>
            </a:extLst>
          </p:cNvPr>
          <p:cNvSpPr/>
          <p:nvPr/>
        </p:nvSpPr>
        <p:spPr>
          <a:xfrm>
            <a:off x="4096842" y="1702506"/>
            <a:ext cx="191398" cy="191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FA39109-E84E-4F72-9486-F6BA2B369129}"/>
              </a:ext>
            </a:extLst>
          </p:cNvPr>
          <p:cNvSpPr/>
          <p:nvPr/>
        </p:nvSpPr>
        <p:spPr>
          <a:xfrm>
            <a:off x="4527570" y="2678952"/>
            <a:ext cx="191398" cy="19107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023DC271-D158-4BC9-988C-A051CE0B3FAC}"/>
              </a:ext>
            </a:extLst>
          </p:cNvPr>
          <p:cNvSpPr txBox="1"/>
          <p:nvPr/>
        </p:nvSpPr>
        <p:spPr>
          <a:xfrm>
            <a:off x="1486550" y="1471612"/>
            <a:ext cx="352425" cy="276999"/>
          </a:xfrm>
          <a:prstGeom prst="rect">
            <a:avLst/>
          </a:prstGeom>
          <a:noFill/>
        </p:spPr>
        <p:txBody>
          <a:bodyPr wrap="square" rtlCol="0">
            <a:spAutoFit/>
          </a:bodyPr>
          <a:lstStyle/>
          <a:p>
            <a:r>
              <a:rPr lang="en-US" sz="1200" dirty="0"/>
              <a:t>v0</a:t>
            </a:r>
            <a:endParaRPr lang="en-US" dirty="0"/>
          </a:p>
        </p:txBody>
      </p:sp>
      <p:sp>
        <p:nvSpPr>
          <p:cNvPr id="17" name="TextBox 16">
            <a:extLst>
              <a:ext uri="{FF2B5EF4-FFF2-40B4-BE49-F238E27FC236}">
                <a16:creationId xmlns:a16="http://schemas.microsoft.com/office/drawing/2014/main" id="{2A4FA169-5198-4306-90F1-94D9228BB6BF}"/>
              </a:ext>
            </a:extLst>
          </p:cNvPr>
          <p:cNvSpPr txBox="1"/>
          <p:nvPr/>
        </p:nvSpPr>
        <p:spPr>
          <a:xfrm>
            <a:off x="4009356" y="1462473"/>
            <a:ext cx="567607" cy="276999"/>
          </a:xfrm>
          <a:prstGeom prst="rect">
            <a:avLst/>
          </a:prstGeom>
          <a:noFill/>
        </p:spPr>
        <p:txBody>
          <a:bodyPr wrap="square" rtlCol="0">
            <a:spAutoFit/>
          </a:bodyPr>
          <a:lstStyle/>
          <a:p>
            <a:r>
              <a:rPr lang="en-US" sz="1200" dirty="0"/>
              <a:t>v0</a:t>
            </a:r>
            <a:endParaRPr lang="en-US" dirty="0"/>
          </a:p>
        </p:txBody>
      </p:sp>
      <p:sp>
        <p:nvSpPr>
          <p:cNvPr id="18" name="TextBox 17">
            <a:extLst>
              <a:ext uri="{FF2B5EF4-FFF2-40B4-BE49-F238E27FC236}">
                <a16:creationId xmlns:a16="http://schemas.microsoft.com/office/drawing/2014/main" id="{9AF9FDF8-85B6-45BD-93B2-7CC0B40185BE}"/>
              </a:ext>
            </a:extLst>
          </p:cNvPr>
          <p:cNvSpPr txBox="1"/>
          <p:nvPr/>
        </p:nvSpPr>
        <p:spPr>
          <a:xfrm>
            <a:off x="8177862" y="1458096"/>
            <a:ext cx="352425" cy="276999"/>
          </a:xfrm>
          <a:prstGeom prst="rect">
            <a:avLst/>
          </a:prstGeom>
          <a:noFill/>
        </p:spPr>
        <p:txBody>
          <a:bodyPr wrap="square" rtlCol="0">
            <a:spAutoFit/>
          </a:bodyPr>
          <a:lstStyle/>
          <a:p>
            <a:r>
              <a:rPr lang="en-US" sz="1200" dirty="0"/>
              <a:t>v2</a:t>
            </a:r>
            <a:endParaRPr lang="en-US" dirty="0"/>
          </a:p>
        </p:txBody>
      </p:sp>
      <p:sp>
        <p:nvSpPr>
          <p:cNvPr id="19" name="Oval 18">
            <a:extLst>
              <a:ext uri="{FF2B5EF4-FFF2-40B4-BE49-F238E27FC236}">
                <a16:creationId xmlns:a16="http://schemas.microsoft.com/office/drawing/2014/main" id="{3B63D0A6-5563-4CD3-86F5-0C48A3FE1116}"/>
              </a:ext>
            </a:extLst>
          </p:cNvPr>
          <p:cNvSpPr/>
          <p:nvPr/>
        </p:nvSpPr>
        <p:spPr>
          <a:xfrm>
            <a:off x="5208203" y="2678952"/>
            <a:ext cx="191398" cy="19107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28D85F42-E336-4A53-A24A-70DCA967152E}"/>
              </a:ext>
            </a:extLst>
          </p:cNvPr>
          <p:cNvSpPr/>
          <p:nvPr/>
        </p:nvSpPr>
        <p:spPr>
          <a:xfrm>
            <a:off x="5889168" y="2684967"/>
            <a:ext cx="191398" cy="19107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BCE48748-563E-415E-9732-2923CCB183F4}"/>
              </a:ext>
            </a:extLst>
          </p:cNvPr>
          <p:cNvSpPr/>
          <p:nvPr/>
        </p:nvSpPr>
        <p:spPr>
          <a:xfrm>
            <a:off x="1814210" y="3598275"/>
            <a:ext cx="191398" cy="19107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5C56FD2-2B11-442C-BD20-BE8713025DBD}"/>
              </a:ext>
            </a:extLst>
          </p:cNvPr>
          <p:cNvSpPr/>
          <p:nvPr/>
        </p:nvSpPr>
        <p:spPr>
          <a:xfrm>
            <a:off x="3371098" y="3598275"/>
            <a:ext cx="191398" cy="19107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DA465B2-AFD1-4D7B-B01F-A1C20553165D}"/>
              </a:ext>
            </a:extLst>
          </p:cNvPr>
          <p:cNvSpPr/>
          <p:nvPr/>
        </p:nvSpPr>
        <p:spPr>
          <a:xfrm>
            <a:off x="4718016" y="3598275"/>
            <a:ext cx="191398" cy="19107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DE91507-3C7C-4BB5-A12A-3E625DE28C01}"/>
              </a:ext>
            </a:extLst>
          </p:cNvPr>
          <p:cNvSpPr/>
          <p:nvPr/>
        </p:nvSpPr>
        <p:spPr>
          <a:xfrm>
            <a:off x="7643564" y="3598275"/>
            <a:ext cx="191398" cy="19107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B744663-DC06-4BFC-A9B0-76317B54AFCC}"/>
              </a:ext>
            </a:extLst>
          </p:cNvPr>
          <p:cNvSpPr/>
          <p:nvPr/>
        </p:nvSpPr>
        <p:spPr>
          <a:xfrm>
            <a:off x="2151083" y="4513028"/>
            <a:ext cx="191398" cy="191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AF8CBD2-1AA0-4BAD-B45C-FF10FF431310}"/>
              </a:ext>
            </a:extLst>
          </p:cNvPr>
          <p:cNvSpPr txBox="1"/>
          <p:nvPr/>
        </p:nvSpPr>
        <p:spPr>
          <a:xfrm>
            <a:off x="437644" y="5140167"/>
            <a:ext cx="1048906" cy="246221"/>
          </a:xfrm>
          <a:prstGeom prst="rect">
            <a:avLst/>
          </a:prstGeom>
          <a:noFill/>
        </p:spPr>
        <p:txBody>
          <a:bodyPr wrap="square" rtlCol="0">
            <a:spAutoFit/>
          </a:bodyPr>
          <a:lstStyle/>
          <a:p>
            <a:r>
              <a:rPr lang="en-US" sz="1000" dirty="0"/>
              <a:t>feature2 branch</a:t>
            </a:r>
          </a:p>
        </p:txBody>
      </p:sp>
      <p:sp>
        <p:nvSpPr>
          <p:cNvPr id="27" name="Oval 26">
            <a:extLst>
              <a:ext uri="{FF2B5EF4-FFF2-40B4-BE49-F238E27FC236}">
                <a16:creationId xmlns:a16="http://schemas.microsoft.com/office/drawing/2014/main" id="{BBB5A773-CA35-4E5F-9744-BEDCB018612D}"/>
              </a:ext>
            </a:extLst>
          </p:cNvPr>
          <p:cNvSpPr/>
          <p:nvPr/>
        </p:nvSpPr>
        <p:spPr>
          <a:xfrm>
            <a:off x="2965471" y="4513028"/>
            <a:ext cx="191398" cy="191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309645C7-4A47-40F4-95B5-0F0425A6CA44}"/>
              </a:ext>
            </a:extLst>
          </p:cNvPr>
          <p:cNvSpPr/>
          <p:nvPr/>
        </p:nvSpPr>
        <p:spPr>
          <a:xfrm>
            <a:off x="2172614" y="5140167"/>
            <a:ext cx="191398" cy="19107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D93CFB6-F203-42A3-B57E-ECD4958CBACD}"/>
              </a:ext>
            </a:extLst>
          </p:cNvPr>
          <p:cNvSpPr/>
          <p:nvPr/>
        </p:nvSpPr>
        <p:spPr>
          <a:xfrm>
            <a:off x="3513158" y="5140167"/>
            <a:ext cx="191398" cy="19107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2CCE750-D54E-4A2C-A264-630D60020259}"/>
              </a:ext>
            </a:extLst>
          </p:cNvPr>
          <p:cNvSpPr txBox="1"/>
          <p:nvPr/>
        </p:nvSpPr>
        <p:spPr>
          <a:xfrm>
            <a:off x="437644" y="5753733"/>
            <a:ext cx="1048906" cy="246221"/>
          </a:xfrm>
          <a:prstGeom prst="rect">
            <a:avLst/>
          </a:prstGeom>
          <a:noFill/>
        </p:spPr>
        <p:txBody>
          <a:bodyPr wrap="square" rtlCol="0">
            <a:spAutoFit/>
          </a:bodyPr>
          <a:lstStyle/>
          <a:p>
            <a:r>
              <a:rPr lang="en-US" sz="1000" dirty="0"/>
              <a:t>feature3 branch</a:t>
            </a:r>
          </a:p>
        </p:txBody>
      </p:sp>
      <p:sp>
        <p:nvSpPr>
          <p:cNvPr id="31" name="Oval 30">
            <a:extLst>
              <a:ext uri="{FF2B5EF4-FFF2-40B4-BE49-F238E27FC236}">
                <a16:creationId xmlns:a16="http://schemas.microsoft.com/office/drawing/2014/main" id="{03D91279-8B83-4CDD-BE8A-F8473301A06D}"/>
              </a:ext>
            </a:extLst>
          </p:cNvPr>
          <p:cNvSpPr/>
          <p:nvPr/>
        </p:nvSpPr>
        <p:spPr>
          <a:xfrm>
            <a:off x="5598043" y="5753733"/>
            <a:ext cx="191398" cy="19107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BE34280-1D6E-4F52-843B-FC5786AEFB08}"/>
              </a:ext>
            </a:extLst>
          </p:cNvPr>
          <p:cNvSpPr/>
          <p:nvPr/>
        </p:nvSpPr>
        <p:spPr>
          <a:xfrm>
            <a:off x="6329700" y="5753733"/>
            <a:ext cx="191398" cy="19107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D07BDDD-58D3-472D-B101-F37365B0FB6A}"/>
              </a:ext>
            </a:extLst>
          </p:cNvPr>
          <p:cNvSpPr/>
          <p:nvPr/>
        </p:nvSpPr>
        <p:spPr>
          <a:xfrm>
            <a:off x="7101646" y="5748971"/>
            <a:ext cx="191398" cy="19107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C0FC8203-FC70-4CD3-9C2D-CD9639795DA7}"/>
              </a:ext>
            </a:extLst>
          </p:cNvPr>
          <p:cNvCxnSpPr>
            <a:cxnSpLocks/>
          </p:cNvCxnSpPr>
          <p:nvPr/>
        </p:nvCxnSpPr>
        <p:spPr>
          <a:xfrm>
            <a:off x="1414238" y="1800171"/>
            <a:ext cx="7497430" cy="11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230A501-B58D-4D18-9F50-9C6D04FECE03}"/>
              </a:ext>
            </a:extLst>
          </p:cNvPr>
          <p:cNvCxnSpPr>
            <a:cxnSpLocks/>
          </p:cNvCxnSpPr>
          <p:nvPr/>
        </p:nvCxnSpPr>
        <p:spPr>
          <a:xfrm>
            <a:off x="1414238" y="2754575"/>
            <a:ext cx="7497430" cy="11568"/>
          </a:xfrm>
          <a:prstGeom prst="line">
            <a:avLst/>
          </a:prstGeom>
        </p:spPr>
        <p:style>
          <a:lnRef idx="1">
            <a:schemeClr val="dk1"/>
          </a:lnRef>
          <a:fillRef idx="2">
            <a:schemeClr val="dk1"/>
          </a:fillRef>
          <a:effectRef idx="1">
            <a:schemeClr val="dk1"/>
          </a:effectRef>
          <a:fontRef idx="minor">
            <a:schemeClr val="dk1"/>
          </a:fontRef>
        </p:style>
      </p:cxnSp>
      <p:cxnSp>
        <p:nvCxnSpPr>
          <p:cNvPr id="39" name="Straight Connector 38">
            <a:extLst>
              <a:ext uri="{FF2B5EF4-FFF2-40B4-BE49-F238E27FC236}">
                <a16:creationId xmlns:a16="http://schemas.microsoft.com/office/drawing/2014/main" id="{C2045B3C-3BB8-4A3C-8385-59FF482D1739}"/>
              </a:ext>
            </a:extLst>
          </p:cNvPr>
          <p:cNvCxnSpPr>
            <a:cxnSpLocks/>
          </p:cNvCxnSpPr>
          <p:nvPr/>
        </p:nvCxnSpPr>
        <p:spPr>
          <a:xfrm>
            <a:off x="1414238" y="3692126"/>
            <a:ext cx="7497430" cy="1156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40" name="Straight Connector 39">
            <a:extLst>
              <a:ext uri="{FF2B5EF4-FFF2-40B4-BE49-F238E27FC236}">
                <a16:creationId xmlns:a16="http://schemas.microsoft.com/office/drawing/2014/main" id="{FDD4325E-3A9A-4926-80A9-35FBBAF6491F}"/>
              </a:ext>
            </a:extLst>
          </p:cNvPr>
          <p:cNvCxnSpPr>
            <a:cxnSpLocks/>
          </p:cNvCxnSpPr>
          <p:nvPr/>
        </p:nvCxnSpPr>
        <p:spPr>
          <a:xfrm>
            <a:off x="1486550" y="4629677"/>
            <a:ext cx="7497430" cy="11568"/>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41" name="Straight Connector 40">
            <a:extLst>
              <a:ext uri="{FF2B5EF4-FFF2-40B4-BE49-F238E27FC236}">
                <a16:creationId xmlns:a16="http://schemas.microsoft.com/office/drawing/2014/main" id="{A985E521-13BC-42E9-8127-43F46A61A9D5}"/>
              </a:ext>
            </a:extLst>
          </p:cNvPr>
          <p:cNvCxnSpPr>
            <a:cxnSpLocks/>
          </p:cNvCxnSpPr>
          <p:nvPr/>
        </p:nvCxnSpPr>
        <p:spPr>
          <a:xfrm>
            <a:off x="1486550" y="5261642"/>
            <a:ext cx="7497430" cy="11568"/>
          </a:xfrm>
          <a:prstGeom prst="line">
            <a:avLst/>
          </a:prstGeom>
        </p:spPr>
        <p:style>
          <a:lnRef idx="1">
            <a:schemeClr val="accent4"/>
          </a:lnRef>
          <a:fillRef idx="3">
            <a:schemeClr val="accent4"/>
          </a:fillRef>
          <a:effectRef idx="2">
            <a:schemeClr val="accent4"/>
          </a:effectRef>
          <a:fontRef idx="minor">
            <a:schemeClr val="lt1"/>
          </a:fontRef>
        </p:style>
      </p:cxnSp>
      <p:cxnSp>
        <p:nvCxnSpPr>
          <p:cNvPr id="42" name="Straight Connector 41">
            <a:extLst>
              <a:ext uri="{FF2B5EF4-FFF2-40B4-BE49-F238E27FC236}">
                <a16:creationId xmlns:a16="http://schemas.microsoft.com/office/drawing/2014/main" id="{2E7E0655-2FCD-4E2D-9CB4-AF6FF93F57DF}"/>
              </a:ext>
            </a:extLst>
          </p:cNvPr>
          <p:cNvCxnSpPr>
            <a:cxnSpLocks/>
          </p:cNvCxnSpPr>
          <p:nvPr/>
        </p:nvCxnSpPr>
        <p:spPr>
          <a:xfrm>
            <a:off x="1486550" y="5838723"/>
            <a:ext cx="7497430" cy="11568"/>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47" name="Straight Arrow Connector 46">
            <a:extLst>
              <a:ext uri="{FF2B5EF4-FFF2-40B4-BE49-F238E27FC236}">
                <a16:creationId xmlns:a16="http://schemas.microsoft.com/office/drawing/2014/main" id="{DEF51B5F-05C0-400F-A8C9-1922B948A0F0}"/>
              </a:ext>
            </a:extLst>
          </p:cNvPr>
          <p:cNvCxnSpPr>
            <a:stCxn id="14" idx="4"/>
            <a:endCxn id="15" idx="1"/>
          </p:cNvCxnSpPr>
          <p:nvPr/>
        </p:nvCxnSpPr>
        <p:spPr>
          <a:xfrm>
            <a:off x="4192541" y="1893578"/>
            <a:ext cx="363059" cy="8133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0" name="Oval 49">
            <a:extLst>
              <a:ext uri="{FF2B5EF4-FFF2-40B4-BE49-F238E27FC236}">
                <a16:creationId xmlns:a16="http://schemas.microsoft.com/office/drawing/2014/main" id="{28E9DBE8-D98C-4C50-9CD7-C5166FEA6FA5}"/>
              </a:ext>
            </a:extLst>
          </p:cNvPr>
          <p:cNvSpPr/>
          <p:nvPr/>
        </p:nvSpPr>
        <p:spPr>
          <a:xfrm>
            <a:off x="6717768" y="1713486"/>
            <a:ext cx="233142" cy="191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14BE783B-8564-4A02-AE59-3035AD53D794}"/>
              </a:ext>
            </a:extLst>
          </p:cNvPr>
          <p:cNvSpPr txBox="1"/>
          <p:nvPr/>
        </p:nvSpPr>
        <p:spPr>
          <a:xfrm>
            <a:off x="6637254" y="1483024"/>
            <a:ext cx="567607" cy="276999"/>
          </a:xfrm>
          <a:prstGeom prst="rect">
            <a:avLst/>
          </a:prstGeom>
          <a:noFill/>
        </p:spPr>
        <p:txBody>
          <a:bodyPr wrap="square" rtlCol="0">
            <a:spAutoFit/>
          </a:bodyPr>
          <a:lstStyle/>
          <a:p>
            <a:r>
              <a:rPr lang="en-US" sz="1200" dirty="0"/>
              <a:t>v0.1</a:t>
            </a:r>
            <a:endParaRPr lang="en-US" dirty="0"/>
          </a:p>
        </p:txBody>
      </p:sp>
      <p:cxnSp>
        <p:nvCxnSpPr>
          <p:cNvPr id="53" name="Straight Arrow Connector 52">
            <a:extLst>
              <a:ext uri="{FF2B5EF4-FFF2-40B4-BE49-F238E27FC236}">
                <a16:creationId xmlns:a16="http://schemas.microsoft.com/office/drawing/2014/main" id="{A761CC1B-04AE-41AB-8011-74C26BE95B00}"/>
              </a:ext>
            </a:extLst>
          </p:cNvPr>
          <p:cNvCxnSpPr>
            <a:cxnSpLocks/>
            <a:stCxn id="15" idx="6"/>
            <a:endCxn id="19" idx="2"/>
          </p:cNvCxnSpPr>
          <p:nvPr/>
        </p:nvCxnSpPr>
        <p:spPr>
          <a:xfrm>
            <a:off x="4718968" y="2774488"/>
            <a:ext cx="48923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5" name="Straight Arrow Connector 54">
            <a:extLst>
              <a:ext uri="{FF2B5EF4-FFF2-40B4-BE49-F238E27FC236}">
                <a16:creationId xmlns:a16="http://schemas.microsoft.com/office/drawing/2014/main" id="{362D6598-9246-4B37-816B-918E34AAC00B}"/>
              </a:ext>
            </a:extLst>
          </p:cNvPr>
          <p:cNvCxnSpPr>
            <a:cxnSpLocks/>
            <a:stCxn id="19" idx="6"/>
            <a:endCxn id="20" idx="2"/>
          </p:cNvCxnSpPr>
          <p:nvPr/>
        </p:nvCxnSpPr>
        <p:spPr>
          <a:xfrm>
            <a:off x="5399601" y="2774488"/>
            <a:ext cx="489567" cy="60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8" name="Straight Arrow Connector 57">
            <a:extLst>
              <a:ext uri="{FF2B5EF4-FFF2-40B4-BE49-F238E27FC236}">
                <a16:creationId xmlns:a16="http://schemas.microsoft.com/office/drawing/2014/main" id="{3BAAEF86-CCE0-447C-ADC9-55CAC8949E5D}"/>
              </a:ext>
            </a:extLst>
          </p:cNvPr>
          <p:cNvCxnSpPr>
            <a:cxnSpLocks/>
            <a:stCxn id="20" idx="6"/>
            <a:endCxn id="50" idx="3"/>
          </p:cNvCxnSpPr>
          <p:nvPr/>
        </p:nvCxnSpPr>
        <p:spPr>
          <a:xfrm flipV="1">
            <a:off x="6080566" y="1876576"/>
            <a:ext cx="671345" cy="903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6" name="Straight Arrow Connector 65">
            <a:extLst>
              <a:ext uri="{FF2B5EF4-FFF2-40B4-BE49-F238E27FC236}">
                <a16:creationId xmlns:a16="http://schemas.microsoft.com/office/drawing/2014/main" id="{996F141A-9EEA-4B76-AA9C-585C83D84DCE}"/>
              </a:ext>
            </a:extLst>
          </p:cNvPr>
          <p:cNvCxnSpPr>
            <a:stCxn id="11" idx="4"/>
            <a:endCxn id="21" idx="0"/>
          </p:cNvCxnSpPr>
          <p:nvPr/>
        </p:nvCxnSpPr>
        <p:spPr>
          <a:xfrm>
            <a:off x="1662763" y="1893146"/>
            <a:ext cx="247146" cy="17051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7" name="Straight Arrow Connector 66">
            <a:extLst>
              <a:ext uri="{FF2B5EF4-FFF2-40B4-BE49-F238E27FC236}">
                <a16:creationId xmlns:a16="http://schemas.microsoft.com/office/drawing/2014/main" id="{06578323-4AAA-4758-8942-22DEA3893FEB}"/>
              </a:ext>
            </a:extLst>
          </p:cNvPr>
          <p:cNvCxnSpPr>
            <a:cxnSpLocks/>
            <a:stCxn id="21" idx="4"/>
            <a:endCxn id="25" idx="1"/>
          </p:cNvCxnSpPr>
          <p:nvPr/>
        </p:nvCxnSpPr>
        <p:spPr>
          <a:xfrm>
            <a:off x="1909909" y="3789347"/>
            <a:ext cx="269204" cy="7516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0" name="Straight Arrow Connector 69">
            <a:extLst>
              <a:ext uri="{FF2B5EF4-FFF2-40B4-BE49-F238E27FC236}">
                <a16:creationId xmlns:a16="http://schemas.microsoft.com/office/drawing/2014/main" id="{72DCF9FE-932B-4417-A13E-673233BB610F}"/>
              </a:ext>
            </a:extLst>
          </p:cNvPr>
          <p:cNvCxnSpPr>
            <a:cxnSpLocks/>
            <a:stCxn id="27" idx="7"/>
            <a:endCxn id="22" idx="3"/>
          </p:cNvCxnSpPr>
          <p:nvPr/>
        </p:nvCxnSpPr>
        <p:spPr>
          <a:xfrm flipV="1">
            <a:off x="3128839" y="3761365"/>
            <a:ext cx="270289" cy="7796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3" name="TextBox 72">
            <a:extLst>
              <a:ext uri="{FF2B5EF4-FFF2-40B4-BE49-F238E27FC236}">
                <a16:creationId xmlns:a16="http://schemas.microsoft.com/office/drawing/2014/main" id="{59458EC9-C811-4D48-8B12-493DF652FE29}"/>
              </a:ext>
            </a:extLst>
          </p:cNvPr>
          <p:cNvSpPr txBox="1"/>
          <p:nvPr/>
        </p:nvSpPr>
        <p:spPr>
          <a:xfrm>
            <a:off x="1884663" y="3347087"/>
            <a:ext cx="295274" cy="307777"/>
          </a:xfrm>
          <a:prstGeom prst="rect">
            <a:avLst/>
          </a:prstGeom>
          <a:noFill/>
        </p:spPr>
        <p:txBody>
          <a:bodyPr wrap="none" rtlCol="0">
            <a:spAutoFit/>
          </a:bodyPr>
          <a:lstStyle/>
          <a:p>
            <a:r>
              <a:rPr lang="en-US" sz="1400" dirty="0"/>
              <a:t>D</a:t>
            </a:r>
          </a:p>
        </p:txBody>
      </p:sp>
      <p:sp>
        <p:nvSpPr>
          <p:cNvPr id="74" name="TextBox 73">
            <a:extLst>
              <a:ext uri="{FF2B5EF4-FFF2-40B4-BE49-F238E27FC236}">
                <a16:creationId xmlns:a16="http://schemas.microsoft.com/office/drawing/2014/main" id="{4F35D069-F133-4557-8AB7-4CBEC54A080C}"/>
              </a:ext>
            </a:extLst>
          </p:cNvPr>
          <p:cNvSpPr txBox="1"/>
          <p:nvPr/>
        </p:nvSpPr>
        <p:spPr>
          <a:xfrm>
            <a:off x="3276502" y="3340002"/>
            <a:ext cx="453970" cy="307777"/>
          </a:xfrm>
          <a:prstGeom prst="rect">
            <a:avLst/>
          </a:prstGeom>
          <a:noFill/>
        </p:spPr>
        <p:txBody>
          <a:bodyPr wrap="none" rtlCol="0">
            <a:spAutoFit/>
          </a:bodyPr>
          <a:lstStyle/>
          <a:p>
            <a:r>
              <a:rPr lang="en-US" sz="1400" dirty="0"/>
              <a:t>D-A</a:t>
            </a:r>
          </a:p>
        </p:txBody>
      </p:sp>
      <p:sp>
        <p:nvSpPr>
          <p:cNvPr id="75" name="TextBox 74">
            <a:extLst>
              <a:ext uri="{FF2B5EF4-FFF2-40B4-BE49-F238E27FC236}">
                <a16:creationId xmlns:a16="http://schemas.microsoft.com/office/drawing/2014/main" id="{D34831A2-20D1-416C-BE4E-C564DA422D9E}"/>
              </a:ext>
            </a:extLst>
          </p:cNvPr>
          <p:cNvSpPr txBox="1"/>
          <p:nvPr/>
        </p:nvSpPr>
        <p:spPr>
          <a:xfrm>
            <a:off x="4580354" y="3326126"/>
            <a:ext cx="551754" cy="307777"/>
          </a:xfrm>
          <a:prstGeom prst="rect">
            <a:avLst/>
          </a:prstGeom>
          <a:noFill/>
        </p:spPr>
        <p:txBody>
          <a:bodyPr wrap="none" rtlCol="0">
            <a:spAutoFit/>
          </a:bodyPr>
          <a:lstStyle/>
          <a:p>
            <a:r>
              <a:rPr lang="en-US" sz="1400" dirty="0"/>
              <a:t>D-AB</a:t>
            </a:r>
          </a:p>
        </p:txBody>
      </p:sp>
      <p:sp>
        <p:nvSpPr>
          <p:cNvPr id="76" name="TextBox 75">
            <a:extLst>
              <a:ext uri="{FF2B5EF4-FFF2-40B4-BE49-F238E27FC236}">
                <a16:creationId xmlns:a16="http://schemas.microsoft.com/office/drawing/2014/main" id="{A86F3655-241B-48F1-AC10-D3F41556635E}"/>
              </a:ext>
            </a:extLst>
          </p:cNvPr>
          <p:cNvSpPr txBox="1"/>
          <p:nvPr/>
        </p:nvSpPr>
        <p:spPr>
          <a:xfrm>
            <a:off x="7295675" y="3332658"/>
            <a:ext cx="647934" cy="307777"/>
          </a:xfrm>
          <a:prstGeom prst="rect">
            <a:avLst/>
          </a:prstGeom>
          <a:noFill/>
        </p:spPr>
        <p:txBody>
          <a:bodyPr wrap="none" rtlCol="0">
            <a:spAutoFit/>
          </a:bodyPr>
          <a:lstStyle/>
          <a:p>
            <a:r>
              <a:rPr lang="en-US" sz="1400" dirty="0"/>
              <a:t>D-ABC</a:t>
            </a:r>
          </a:p>
        </p:txBody>
      </p:sp>
      <p:cxnSp>
        <p:nvCxnSpPr>
          <p:cNvPr id="77" name="Straight Arrow Connector 76">
            <a:extLst>
              <a:ext uri="{FF2B5EF4-FFF2-40B4-BE49-F238E27FC236}">
                <a16:creationId xmlns:a16="http://schemas.microsoft.com/office/drawing/2014/main" id="{00EFAF1A-6C16-46C1-A70C-059A5873A159}"/>
              </a:ext>
            </a:extLst>
          </p:cNvPr>
          <p:cNvCxnSpPr>
            <a:cxnSpLocks/>
            <a:stCxn id="24" idx="7"/>
            <a:endCxn id="13" idx="4"/>
          </p:cNvCxnSpPr>
          <p:nvPr/>
        </p:nvCxnSpPr>
        <p:spPr>
          <a:xfrm flipV="1">
            <a:off x="7806932" y="1893532"/>
            <a:ext cx="547143" cy="17327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0" name="Straight Arrow Connector 79">
            <a:extLst>
              <a:ext uri="{FF2B5EF4-FFF2-40B4-BE49-F238E27FC236}">
                <a16:creationId xmlns:a16="http://schemas.microsoft.com/office/drawing/2014/main" id="{3A876431-251C-402A-9536-4CD8C37480F6}"/>
              </a:ext>
            </a:extLst>
          </p:cNvPr>
          <p:cNvCxnSpPr>
            <a:cxnSpLocks/>
            <a:stCxn id="21" idx="4"/>
            <a:endCxn id="28" idx="1"/>
          </p:cNvCxnSpPr>
          <p:nvPr/>
        </p:nvCxnSpPr>
        <p:spPr>
          <a:xfrm>
            <a:off x="1909909" y="3789347"/>
            <a:ext cx="290735" cy="13788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3" name="Straight Arrow Connector 82">
            <a:extLst>
              <a:ext uri="{FF2B5EF4-FFF2-40B4-BE49-F238E27FC236}">
                <a16:creationId xmlns:a16="http://schemas.microsoft.com/office/drawing/2014/main" id="{258EACC1-05E2-4EC9-9391-E73E115E8E5D}"/>
              </a:ext>
            </a:extLst>
          </p:cNvPr>
          <p:cNvCxnSpPr>
            <a:cxnSpLocks/>
            <a:stCxn id="28" idx="6"/>
            <a:endCxn id="29" idx="2"/>
          </p:cNvCxnSpPr>
          <p:nvPr/>
        </p:nvCxnSpPr>
        <p:spPr>
          <a:xfrm>
            <a:off x="2364012" y="5235703"/>
            <a:ext cx="114914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6" name="Straight Arrow Connector 85">
            <a:extLst>
              <a:ext uri="{FF2B5EF4-FFF2-40B4-BE49-F238E27FC236}">
                <a16:creationId xmlns:a16="http://schemas.microsoft.com/office/drawing/2014/main" id="{B1DAF9C5-1B50-4BF6-A059-7603BF391356}"/>
              </a:ext>
            </a:extLst>
          </p:cNvPr>
          <p:cNvCxnSpPr>
            <a:cxnSpLocks/>
            <a:stCxn id="29" idx="7"/>
            <a:endCxn id="23" idx="3"/>
          </p:cNvCxnSpPr>
          <p:nvPr/>
        </p:nvCxnSpPr>
        <p:spPr>
          <a:xfrm flipV="1">
            <a:off x="3676526" y="3761365"/>
            <a:ext cx="1069520" cy="14067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9" name="Straight Arrow Connector 88">
            <a:extLst>
              <a:ext uri="{FF2B5EF4-FFF2-40B4-BE49-F238E27FC236}">
                <a16:creationId xmlns:a16="http://schemas.microsoft.com/office/drawing/2014/main" id="{C713FC26-A2D4-4694-890C-CEDC7CAD18C9}"/>
              </a:ext>
            </a:extLst>
          </p:cNvPr>
          <p:cNvCxnSpPr>
            <a:cxnSpLocks/>
            <a:stCxn id="23" idx="5"/>
            <a:endCxn id="31" idx="1"/>
          </p:cNvCxnSpPr>
          <p:nvPr/>
        </p:nvCxnSpPr>
        <p:spPr>
          <a:xfrm>
            <a:off x="4881384" y="3761365"/>
            <a:ext cx="744689" cy="202035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2" name="Straight Arrow Connector 91">
            <a:extLst>
              <a:ext uri="{FF2B5EF4-FFF2-40B4-BE49-F238E27FC236}">
                <a16:creationId xmlns:a16="http://schemas.microsoft.com/office/drawing/2014/main" id="{4E660568-27F4-4982-8C2E-F2BA5245AA4A}"/>
              </a:ext>
            </a:extLst>
          </p:cNvPr>
          <p:cNvCxnSpPr>
            <a:cxnSpLocks/>
            <a:stCxn id="25" idx="6"/>
            <a:endCxn id="27" idx="2"/>
          </p:cNvCxnSpPr>
          <p:nvPr/>
        </p:nvCxnSpPr>
        <p:spPr>
          <a:xfrm>
            <a:off x="2342481" y="4608564"/>
            <a:ext cx="62299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5" name="Straight Arrow Connector 94">
            <a:extLst>
              <a:ext uri="{FF2B5EF4-FFF2-40B4-BE49-F238E27FC236}">
                <a16:creationId xmlns:a16="http://schemas.microsoft.com/office/drawing/2014/main" id="{00272D60-96A4-4D2B-ACC7-6A4542EB1D57}"/>
              </a:ext>
            </a:extLst>
          </p:cNvPr>
          <p:cNvCxnSpPr>
            <a:cxnSpLocks/>
            <a:stCxn id="31" idx="6"/>
            <a:endCxn id="32" idx="2"/>
          </p:cNvCxnSpPr>
          <p:nvPr/>
        </p:nvCxnSpPr>
        <p:spPr>
          <a:xfrm>
            <a:off x="5789441" y="5849269"/>
            <a:ext cx="54025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8" name="Straight Arrow Connector 97">
            <a:extLst>
              <a:ext uri="{FF2B5EF4-FFF2-40B4-BE49-F238E27FC236}">
                <a16:creationId xmlns:a16="http://schemas.microsoft.com/office/drawing/2014/main" id="{5350222A-4330-41E0-8F7E-6860C59C7822}"/>
              </a:ext>
            </a:extLst>
          </p:cNvPr>
          <p:cNvCxnSpPr>
            <a:cxnSpLocks/>
            <a:stCxn id="32" idx="6"/>
            <a:endCxn id="33" idx="2"/>
          </p:cNvCxnSpPr>
          <p:nvPr/>
        </p:nvCxnSpPr>
        <p:spPr>
          <a:xfrm flipV="1">
            <a:off x="6521098" y="5844507"/>
            <a:ext cx="580548" cy="476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1" name="Straight Arrow Connector 100">
            <a:extLst>
              <a:ext uri="{FF2B5EF4-FFF2-40B4-BE49-F238E27FC236}">
                <a16:creationId xmlns:a16="http://schemas.microsoft.com/office/drawing/2014/main" id="{AB03FAA2-AD07-41CA-B19C-B0FE9C0BE55A}"/>
              </a:ext>
            </a:extLst>
          </p:cNvPr>
          <p:cNvCxnSpPr>
            <a:cxnSpLocks/>
            <a:stCxn id="33" idx="7"/>
            <a:endCxn id="24" idx="4"/>
          </p:cNvCxnSpPr>
          <p:nvPr/>
        </p:nvCxnSpPr>
        <p:spPr>
          <a:xfrm flipV="1">
            <a:off x="7265014" y="3789347"/>
            <a:ext cx="474249" cy="198760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998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4A89-1E12-4914-97CD-FB9B42E10946}"/>
              </a:ext>
            </a:extLst>
          </p:cNvPr>
          <p:cNvSpPr>
            <a:spLocks noGrp="1"/>
          </p:cNvSpPr>
          <p:nvPr>
            <p:ph type="title"/>
          </p:nvPr>
        </p:nvSpPr>
        <p:spPr>
          <a:xfrm>
            <a:off x="838200" y="365126"/>
            <a:ext cx="4207625" cy="1055878"/>
          </a:xfrm>
        </p:spPr>
        <p:txBody>
          <a:bodyPr/>
          <a:lstStyle/>
          <a:p>
            <a:r>
              <a:rPr lang="en-US" dirty="0"/>
              <a:t>Development - </a:t>
            </a:r>
          </a:p>
        </p:txBody>
      </p:sp>
      <p:pic>
        <p:nvPicPr>
          <p:cNvPr id="5" name="Picture 4">
            <a:extLst>
              <a:ext uri="{FF2B5EF4-FFF2-40B4-BE49-F238E27FC236}">
                <a16:creationId xmlns:a16="http://schemas.microsoft.com/office/drawing/2014/main" id="{D04948DE-BBEF-409C-9F53-EC29E2DBC547}"/>
              </a:ext>
            </a:extLst>
          </p:cNvPr>
          <p:cNvPicPr>
            <a:picLocks noChangeAspect="1"/>
          </p:cNvPicPr>
          <p:nvPr/>
        </p:nvPicPr>
        <p:blipFill>
          <a:blip r:embed="rId3"/>
          <a:stretch>
            <a:fillRect/>
          </a:stretch>
        </p:blipFill>
        <p:spPr>
          <a:xfrm>
            <a:off x="1480503" y="2599745"/>
            <a:ext cx="1310787" cy="840533"/>
          </a:xfrm>
          <a:prstGeom prst="rect">
            <a:avLst/>
          </a:prstGeom>
        </p:spPr>
      </p:pic>
      <p:sp>
        <p:nvSpPr>
          <p:cNvPr id="7" name="TextBox 6">
            <a:extLst>
              <a:ext uri="{FF2B5EF4-FFF2-40B4-BE49-F238E27FC236}">
                <a16:creationId xmlns:a16="http://schemas.microsoft.com/office/drawing/2014/main" id="{D79F618F-6494-4980-B72E-2498105F23FB}"/>
              </a:ext>
            </a:extLst>
          </p:cNvPr>
          <p:cNvSpPr txBox="1"/>
          <p:nvPr/>
        </p:nvSpPr>
        <p:spPr>
          <a:xfrm>
            <a:off x="1798532" y="3317680"/>
            <a:ext cx="937051" cy="307777"/>
          </a:xfrm>
          <a:prstGeom prst="rect">
            <a:avLst/>
          </a:prstGeom>
          <a:noFill/>
        </p:spPr>
        <p:txBody>
          <a:bodyPr wrap="none" rtlCol="0">
            <a:spAutoFit/>
          </a:bodyPr>
          <a:lstStyle/>
          <a:p>
            <a:pPr algn="ctr"/>
            <a:r>
              <a:rPr lang="en-US" sz="1400" dirty="0"/>
              <a:t>Developer</a:t>
            </a:r>
          </a:p>
        </p:txBody>
      </p:sp>
      <p:sp>
        <p:nvSpPr>
          <p:cNvPr id="8" name="Rectangle: Rounded Corners 7">
            <a:extLst>
              <a:ext uri="{FF2B5EF4-FFF2-40B4-BE49-F238E27FC236}">
                <a16:creationId xmlns:a16="http://schemas.microsoft.com/office/drawing/2014/main" id="{C021DD11-2424-44BF-B607-C601AD926F5E}"/>
              </a:ext>
            </a:extLst>
          </p:cNvPr>
          <p:cNvSpPr/>
          <p:nvPr/>
        </p:nvSpPr>
        <p:spPr>
          <a:xfrm>
            <a:off x="3392676" y="2602336"/>
            <a:ext cx="1364535" cy="1191983"/>
          </a:xfrm>
          <a:prstGeom prst="round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ABAA4AA-BA12-46E4-B222-5663ECCEA2E0}"/>
              </a:ext>
            </a:extLst>
          </p:cNvPr>
          <p:cNvPicPr>
            <a:picLocks noChangeAspect="1"/>
          </p:cNvPicPr>
          <p:nvPr/>
        </p:nvPicPr>
        <p:blipFill>
          <a:blip r:embed="rId4"/>
          <a:stretch>
            <a:fillRect/>
          </a:stretch>
        </p:blipFill>
        <p:spPr>
          <a:xfrm>
            <a:off x="7178506" y="2791892"/>
            <a:ext cx="539908" cy="666449"/>
          </a:xfrm>
          <a:prstGeom prst="rect">
            <a:avLst/>
          </a:prstGeom>
        </p:spPr>
      </p:pic>
      <p:sp>
        <p:nvSpPr>
          <p:cNvPr id="12" name="TextBox 11">
            <a:extLst>
              <a:ext uri="{FF2B5EF4-FFF2-40B4-BE49-F238E27FC236}">
                <a16:creationId xmlns:a16="http://schemas.microsoft.com/office/drawing/2014/main" id="{BCEC407B-68E8-4298-897F-1444117A0631}"/>
              </a:ext>
            </a:extLst>
          </p:cNvPr>
          <p:cNvSpPr txBox="1"/>
          <p:nvPr/>
        </p:nvSpPr>
        <p:spPr>
          <a:xfrm>
            <a:off x="5676933" y="3283283"/>
            <a:ext cx="1100751" cy="276999"/>
          </a:xfrm>
          <a:prstGeom prst="rect">
            <a:avLst/>
          </a:prstGeom>
          <a:noFill/>
        </p:spPr>
        <p:txBody>
          <a:bodyPr wrap="none" rtlCol="0">
            <a:spAutoFit/>
          </a:bodyPr>
          <a:lstStyle/>
          <a:p>
            <a:r>
              <a:rPr lang="en-US" sz="1200" dirty="0"/>
              <a:t>feature branch</a:t>
            </a:r>
          </a:p>
        </p:txBody>
      </p:sp>
      <p:pic>
        <p:nvPicPr>
          <p:cNvPr id="13" name="Picture 12">
            <a:extLst>
              <a:ext uri="{FF2B5EF4-FFF2-40B4-BE49-F238E27FC236}">
                <a16:creationId xmlns:a16="http://schemas.microsoft.com/office/drawing/2014/main" id="{A879F9B2-B833-48B0-824C-603F1B60C1EF}"/>
              </a:ext>
            </a:extLst>
          </p:cNvPr>
          <p:cNvPicPr>
            <a:picLocks noChangeAspect="1"/>
          </p:cNvPicPr>
          <p:nvPr/>
        </p:nvPicPr>
        <p:blipFill>
          <a:blip r:embed="rId5"/>
          <a:stretch>
            <a:fillRect/>
          </a:stretch>
        </p:blipFill>
        <p:spPr>
          <a:xfrm>
            <a:off x="3571781" y="2985681"/>
            <a:ext cx="952134" cy="557031"/>
          </a:xfrm>
          <a:prstGeom prst="rect">
            <a:avLst/>
          </a:prstGeom>
          <a:ln>
            <a:noFill/>
          </a:ln>
        </p:spPr>
      </p:pic>
      <p:pic>
        <p:nvPicPr>
          <p:cNvPr id="14" name="Picture 13">
            <a:extLst>
              <a:ext uri="{FF2B5EF4-FFF2-40B4-BE49-F238E27FC236}">
                <a16:creationId xmlns:a16="http://schemas.microsoft.com/office/drawing/2014/main" id="{507406DF-50B9-475E-81DB-F9ECDCE182DC}"/>
              </a:ext>
            </a:extLst>
          </p:cNvPr>
          <p:cNvPicPr>
            <a:picLocks noChangeAspect="1"/>
          </p:cNvPicPr>
          <p:nvPr/>
        </p:nvPicPr>
        <p:blipFill>
          <a:blip r:embed="rId6"/>
          <a:stretch>
            <a:fillRect/>
          </a:stretch>
        </p:blipFill>
        <p:spPr>
          <a:xfrm>
            <a:off x="3503468" y="2677359"/>
            <a:ext cx="1088760" cy="298986"/>
          </a:xfrm>
          <a:prstGeom prst="rect">
            <a:avLst/>
          </a:prstGeom>
        </p:spPr>
      </p:pic>
      <p:pic>
        <p:nvPicPr>
          <p:cNvPr id="17" name="Picture 16">
            <a:extLst>
              <a:ext uri="{FF2B5EF4-FFF2-40B4-BE49-F238E27FC236}">
                <a16:creationId xmlns:a16="http://schemas.microsoft.com/office/drawing/2014/main" id="{DCC3C647-793C-4DC4-8A7F-1006CCFAA705}"/>
              </a:ext>
            </a:extLst>
          </p:cNvPr>
          <p:cNvPicPr>
            <a:picLocks noChangeAspect="1"/>
          </p:cNvPicPr>
          <p:nvPr/>
        </p:nvPicPr>
        <p:blipFill>
          <a:blip r:embed="rId7"/>
          <a:stretch>
            <a:fillRect/>
          </a:stretch>
        </p:blipFill>
        <p:spPr>
          <a:xfrm>
            <a:off x="5872540" y="2696083"/>
            <a:ext cx="709539" cy="666449"/>
          </a:xfrm>
          <a:prstGeom prst="rect">
            <a:avLst/>
          </a:prstGeom>
        </p:spPr>
      </p:pic>
      <p:sp>
        <p:nvSpPr>
          <p:cNvPr id="25" name="Arrow: Right 24">
            <a:extLst>
              <a:ext uri="{FF2B5EF4-FFF2-40B4-BE49-F238E27FC236}">
                <a16:creationId xmlns:a16="http://schemas.microsoft.com/office/drawing/2014/main" id="{77B4EFF5-D4C9-4AFE-BC09-948BD4A8B93F}"/>
              </a:ext>
            </a:extLst>
          </p:cNvPr>
          <p:cNvSpPr/>
          <p:nvPr/>
        </p:nvSpPr>
        <p:spPr>
          <a:xfrm>
            <a:off x="2774147" y="2940455"/>
            <a:ext cx="604597" cy="326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B113ECE6-3E4E-4601-A052-7F192657ED56}"/>
              </a:ext>
            </a:extLst>
          </p:cNvPr>
          <p:cNvSpPr/>
          <p:nvPr/>
        </p:nvSpPr>
        <p:spPr>
          <a:xfrm>
            <a:off x="4796112" y="2940455"/>
            <a:ext cx="1037528" cy="326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C88A506C-815D-44D0-BAA8-5C6CB677FC3F}"/>
              </a:ext>
            </a:extLst>
          </p:cNvPr>
          <p:cNvSpPr/>
          <p:nvPr/>
        </p:nvSpPr>
        <p:spPr>
          <a:xfrm>
            <a:off x="6620979" y="2950369"/>
            <a:ext cx="479258" cy="326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AD806981-AE45-479C-9535-1C84076B6919}"/>
              </a:ext>
            </a:extLst>
          </p:cNvPr>
          <p:cNvSpPr/>
          <p:nvPr/>
        </p:nvSpPr>
        <p:spPr>
          <a:xfrm>
            <a:off x="7816937" y="2962820"/>
            <a:ext cx="604597" cy="326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E5B89A8E-EC68-488F-89A6-74EBD1C09BFE}"/>
              </a:ext>
            </a:extLst>
          </p:cNvPr>
          <p:cNvPicPr>
            <a:picLocks noChangeAspect="1"/>
          </p:cNvPicPr>
          <p:nvPr/>
        </p:nvPicPr>
        <p:blipFill>
          <a:blip r:embed="rId8"/>
          <a:stretch>
            <a:fillRect/>
          </a:stretch>
        </p:blipFill>
        <p:spPr>
          <a:xfrm>
            <a:off x="4246895" y="621602"/>
            <a:ext cx="619125" cy="542925"/>
          </a:xfrm>
          <a:prstGeom prst="rect">
            <a:avLst/>
          </a:prstGeom>
        </p:spPr>
      </p:pic>
      <p:pic>
        <p:nvPicPr>
          <p:cNvPr id="56" name="Picture 55">
            <a:extLst>
              <a:ext uri="{FF2B5EF4-FFF2-40B4-BE49-F238E27FC236}">
                <a16:creationId xmlns:a16="http://schemas.microsoft.com/office/drawing/2014/main" id="{535ADDEA-2E4A-4AD0-A1E7-ADA8E10112C6}"/>
              </a:ext>
            </a:extLst>
          </p:cNvPr>
          <p:cNvPicPr>
            <a:picLocks noChangeAspect="1"/>
          </p:cNvPicPr>
          <p:nvPr/>
        </p:nvPicPr>
        <p:blipFill>
          <a:blip r:embed="rId9"/>
          <a:stretch>
            <a:fillRect/>
          </a:stretch>
        </p:blipFill>
        <p:spPr>
          <a:xfrm>
            <a:off x="8520057" y="2850282"/>
            <a:ext cx="561975" cy="571500"/>
          </a:xfrm>
          <a:prstGeom prst="rect">
            <a:avLst/>
          </a:prstGeom>
        </p:spPr>
      </p:pic>
      <p:sp>
        <p:nvSpPr>
          <p:cNvPr id="44" name="TextBox 43">
            <a:extLst>
              <a:ext uri="{FF2B5EF4-FFF2-40B4-BE49-F238E27FC236}">
                <a16:creationId xmlns:a16="http://schemas.microsoft.com/office/drawing/2014/main" id="{837C845F-B40D-4107-829E-2F7B842E2659}"/>
              </a:ext>
            </a:extLst>
          </p:cNvPr>
          <p:cNvSpPr txBox="1"/>
          <p:nvPr/>
        </p:nvSpPr>
        <p:spPr>
          <a:xfrm>
            <a:off x="7110940" y="3317679"/>
            <a:ext cx="731290" cy="307777"/>
          </a:xfrm>
          <a:prstGeom prst="rect">
            <a:avLst/>
          </a:prstGeom>
          <a:noFill/>
        </p:spPr>
        <p:txBody>
          <a:bodyPr wrap="none" rtlCol="0">
            <a:spAutoFit/>
          </a:bodyPr>
          <a:lstStyle/>
          <a:p>
            <a:r>
              <a:rPr lang="en-US" sz="1400" dirty="0"/>
              <a:t>manual</a:t>
            </a:r>
            <a:endParaRPr lang="en-US" dirty="0"/>
          </a:p>
        </p:txBody>
      </p:sp>
    </p:spTree>
    <p:extLst>
      <p:ext uri="{BB962C8B-B14F-4D97-AF65-F5344CB8AC3E}">
        <p14:creationId xmlns:p14="http://schemas.microsoft.com/office/powerpoint/2010/main" val="1929579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4A89-1E12-4914-97CD-FB9B42E10946}"/>
              </a:ext>
            </a:extLst>
          </p:cNvPr>
          <p:cNvSpPr>
            <a:spLocks noGrp="1"/>
          </p:cNvSpPr>
          <p:nvPr>
            <p:ph type="title"/>
          </p:nvPr>
        </p:nvSpPr>
        <p:spPr>
          <a:xfrm>
            <a:off x="838200" y="365125"/>
            <a:ext cx="10515600" cy="984575"/>
          </a:xfrm>
        </p:spPr>
        <p:txBody>
          <a:bodyPr/>
          <a:lstStyle/>
          <a:p>
            <a:r>
              <a:rPr lang="en-US" dirty="0"/>
              <a:t>Integration - </a:t>
            </a:r>
          </a:p>
        </p:txBody>
      </p:sp>
      <p:pic>
        <p:nvPicPr>
          <p:cNvPr id="5" name="Picture 4">
            <a:extLst>
              <a:ext uri="{FF2B5EF4-FFF2-40B4-BE49-F238E27FC236}">
                <a16:creationId xmlns:a16="http://schemas.microsoft.com/office/drawing/2014/main" id="{D04948DE-BBEF-409C-9F53-EC29E2DBC547}"/>
              </a:ext>
            </a:extLst>
          </p:cNvPr>
          <p:cNvPicPr>
            <a:picLocks noChangeAspect="1"/>
          </p:cNvPicPr>
          <p:nvPr/>
        </p:nvPicPr>
        <p:blipFill>
          <a:blip r:embed="rId2"/>
          <a:stretch>
            <a:fillRect/>
          </a:stretch>
        </p:blipFill>
        <p:spPr>
          <a:xfrm>
            <a:off x="119912" y="4049566"/>
            <a:ext cx="1310787" cy="840533"/>
          </a:xfrm>
          <a:prstGeom prst="rect">
            <a:avLst/>
          </a:prstGeom>
        </p:spPr>
      </p:pic>
      <p:sp>
        <p:nvSpPr>
          <p:cNvPr id="7" name="TextBox 6">
            <a:extLst>
              <a:ext uri="{FF2B5EF4-FFF2-40B4-BE49-F238E27FC236}">
                <a16:creationId xmlns:a16="http://schemas.microsoft.com/office/drawing/2014/main" id="{D79F618F-6494-4980-B72E-2498105F23FB}"/>
              </a:ext>
            </a:extLst>
          </p:cNvPr>
          <p:cNvSpPr txBox="1"/>
          <p:nvPr/>
        </p:nvSpPr>
        <p:spPr>
          <a:xfrm>
            <a:off x="465744" y="4898837"/>
            <a:ext cx="937051" cy="307777"/>
          </a:xfrm>
          <a:prstGeom prst="rect">
            <a:avLst/>
          </a:prstGeom>
          <a:noFill/>
        </p:spPr>
        <p:txBody>
          <a:bodyPr wrap="none" rtlCol="0">
            <a:spAutoFit/>
          </a:bodyPr>
          <a:lstStyle/>
          <a:p>
            <a:pPr algn="ctr"/>
            <a:r>
              <a:rPr lang="en-US" sz="1400" dirty="0"/>
              <a:t>Developer</a:t>
            </a:r>
          </a:p>
        </p:txBody>
      </p:sp>
      <p:pic>
        <p:nvPicPr>
          <p:cNvPr id="15" name="Picture 14">
            <a:extLst>
              <a:ext uri="{FF2B5EF4-FFF2-40B4-BE49-F238E27FC236}">
                <a16:creationId xmlns:a16="http://schemas.microsoft.com/office/drawing/2014/main" id="{8774FD08-9A02-4D79-B182-B767E6CAA40E}"/>
              </a:ext>
            </a:extLst>
          </p:cNvPr>
          <p:cNvPicPr>
            <a:picLocks noChangeAspect="1"/>
          </p:cNvPicPr>
          <p:nvPr/>
        </p:nvPicPr>
        <p:blipFill>
          <a:blip r:embed="rId3"/>
          <a:stretch>
            <a:fillRect/>
          </a:stretch>
        </p:blipFill>
        <p:spPr>
          <a:xfrm>
            <a:off x="2756698" y="2245882"/>
            <a:ext cx="557768" cy="523895"/>
          </a:xfrm>
          <a:prstGeom prst="rect">
            <a:avLst/>
          </a:prstGeom>
        </p:spPr>
      </p:pic>
      <p:sp>
        <p:nvSpPr>
          <p:cNvPr id="16" name="TextBox 15">
            <a:extLst>
              <a:ext uri="{FF2B5EF4-FFF2-40B4-BE49-F238E27FC236}">
                <a16:creationId xmlns:a16="http://schemas.microsoft.com/office/drawing/2014/main" id="{9D597DA6-251E-43DA-B9BE-69219CE0F5D1}"/>
              </a:ext>
            </a:extLst>
          </p:cNvPr>
          <p:cNvSpPr txBox="1"/>
          <p:nvPr/>
        </p:nvSpPr>
        <p:spPr>
          <a:xfrm>
            <a:off x="2641810" y="2661769"/>
            <a:ext cx="801111" cy="246221"/>
          </a:xfrm>
          <a:prstGeom prst="rect">
            <a:avLst/>
          </a:prstGeom>
          <a:noFill/>
        </p:spPr>
        <p:txBody>
          <a:bodyPr wrap="square" rtlCol="0">
            <a:spAutoFit/>
          </a:bodyPr>
          <a:lstStyle/>
          <a:p>
            <a:r>
              <a:rPr lang="en-US" sz="1000" dirty="0"/>
              <a:t>dev branch</a:t>
            </a:r>
          </a:p>
        </p:txBody>
      </p:sp>
      <p:pic>
        <p:nvPicPr>
          <p:cNvPr id="18" name="Picture 17">
            <a:extLst>
              <a:ext uri="{FF2B5EF4-FFF2-40B4-BE49-F238E27FC236}">
                <a16:creationId xmlns:a16="http://schemas.microsoft.com/office/drawing/2014/main" id="{AD23CE29-A045-4EA0-AC96-7DAE40ED4D4A}"/>
              </a:ext>
            </a:extLst>
          </p:cNvPr>
          <p:cNvPicPr>
            <a:picLocks noChangeAspect="1"/>
          </p:cNvPicPr>
          <p:nvPr/>
        </p:nvPicPr>
        <p:blipFill>
          <a:blip r:embed="rId3"/>
          <a:stretch>
            <a:fillRect/>
          </a:stretch>
        </p:blipFill>
        <p:spPr>
          <a:xfrm>
            <a:off x="1805441" y="2245882"/>
            <a:ext cx="557768" cy="523895"/>
          </a:xfrm>
          <a:prstGeom prst="rect">
            <a:avLst/>
          </a:prstGeom>
        </p:spPr>
      </p:pic>
      <p:sp>
        <p:nvSpPr>
          <p:cNvPr id="19" name="TextBox 18">
            <a:extLst>
              <a:ext uri="{FF2B5EF4-FFF2-40B4-BE49-F238E27FC236}">
                <a16:creationId xmlns:a16="http://schemas.microsoft.com/office/drawing/2014/main" id="{2FE20650-13BF-4CD8-8838-6F84A597FFB1}"/>
              </a:ext>
            </a:extLst>
          </p:cNvPr>
          <p:cNvSpPr txBox="1"/>
          <p:nvPr/>
        </p:nvSpPr>
        <p:spPr>
          <a:xfrm>
            <a:off x="1596028" y="2673042"/>
            <a:ext cx="976594" cy="246221"/>
          </a:xfrm>
          <a:prstGeom prst="rect">
            <a:avLst/>
          </a:prstGeom>
          <a:noFill/>
        </p:spPr>
        <p:txBody>
          <a:bodyPr wrap="square" rtlCol="0">
            <a:spAutoFit/>
          </a:bodyPr>
          <a:lstStyle/>
          <a:p>
            <a:r>
              <a:rPr lang="en-US" sz="1000" dirty="0"/>
              <a:t>feature branch</a:t>
            </a:r>
          </a:p>
        </p:txBody>
      </p:sp>
      <p:pic>
        <p:nvPicPr>
          <p:cNvPr id="20" name="Graphic 19" descr="Arrow: Straight with solid fill">
            <a:extLst>
              <a:ext uri="{FF2B5EF4-FFF2-40B4-BE49-F238E27FC236}">
                <a16:creationId xmlns:a16="http://schemas.microsoft.com/office/drawing/2014/main" id="{D4411F70-5CF2-48A3-9601-088E245C76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2312167" y="2294867"/>
            <a:ext cx="457200" cy="457200"/>
          </a:xfrm>
          <a:prstGeom prst="rect">
            <a:avLst/>
          </a:prstGeom>
        </p:spPr>
      </p:pic>
      <p:sp>
        <p:nvSpPr>
          <p:cNvPr id="21" name="TextBox 20">
            <a:extLst>
              <a:ext uri="{FF2B5EF4-FFF2-40B4-BE49-F238E27FC236}">
                <a16:creationId xmlns:a16="http://schemas.microsoft.com/office/drawing/2014/main" id="{DA1CAAB7-0B28-4785-9FF4-34D285DF88D6}"/>
              </a:ext>
            </a:extLst>
          </p:cNvPr>
          <p:cNvSpPr txBox="1"/>
          <p:nvPr/>
        </p:nvSpPr>
        <p:spPr>
          <a:xfrm>
            <a:off x="1741350" y="1937735"/>
            <a:ext cx="1562223" cy="369332"/>
          </a:xfrm>
          <a:prstGeom prst="rect">
            <a:avLst/>
          </a:prstGeom>
          <a:noFill/>
        </p:spPr>
        <p:txBody>
          <a:bodyPr wrap="none" rtlCol="0">
            <a:spAutoFit/>
          </a:bodyPr>
          <a:lstStyle/>
          <a:p>
            <a:r>
              <a:rPr lang="en-US" dirty="0"/>
              <a:t>PULL REQUEST</a:t>
            </a:r>
          </a:p>
        </p:txBody>
      </p:sp>
      <p:sp>
        <p:nvSpPr>
          <p:cNvPr id="23" name="Rectangle: Rounded Corners 22">
            <a:extLst>
              <a:ext uri="{FF2B5EF4-FFF2-40B4-BE49-F238E27FC236}">
                <a16:creationId xmlns:a16="http://schemas.microsoft.com/office/drawing/2014/main" id="{15741E3F-A486-4C86-8D26-DCFE0CA79E9B}"/>
              </a:ext>
            </a:extLst>
          </p:cNvPr>
          <p:cNvSpPr/>
          <p:nvPr/>
        </p:nvSpPr>
        <p:spPr>
          <a:xfrm>
            <a:off x="1597693" y="1930158"/>
            <a:ext cx="1884499" cy="11184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AD806981-AE45-479C-9535-1C84076B6919}"/>
              </a:ext>
            </a:extLst>
          </p:cNvPr>
          <p:cNvSpPr/>
          <p:nvPr/>
        </p:nvSpPr>
        <p:spPr>
          <a:xfrm>
            <a:off x="977455" y="2319135"/>
            <a:ext cx="604597" cy="326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Connector: Elbow 28">
            <a:extLst>
              <a:ext uri="{FF2B5EF4-FFF2-40B4-BE49-F238E27FC236}">
                <a16:creationId xmlns:a16="http://schemas.microsoft.com/office/drawing/2014/main" id="{1C4AF897-43AA-4875-9D9D-8DFFC567F1DF}"/>
              </a:ext>
            </a:extLst>
          </p:cNvPr>
          <p:cNvCxnSpPr>
            <a:cxnSpLocks/>
            <a:stCxn id="5" idx="0"/>
            <a:endCxn id="54" idx="2"/>
          </p:cNvCxnSpPr>
          <p:nvPr/>
        </p:nvCxnSpPr>
        <p:spPr>
          <a:xfrm rot="5400000" flipH="1" flipV="1">
            <a:off x="122284" y="3396544"/>
            <a:ext cx="1306044" cy="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pic>
        <p:nvPicPr>
          <p:cNvPr id="31" name="Picture 30">
            <a:extLst>
              <a:ext uri="{FF2B5EF4-FFF2-40B4-BE49-F238E27FC236}">
                <a16:creationId xmlns:a16="http://schemas.microsoft.com/office/drawing/2014/main" id="{AF10A697-CEF5-4D41-85A4-6B6E60301FC4}"/>
              </a:ext>
            </a:extLst>
          </p:cNvPr>
          <p:cNvPicPr>
            <a:picLocks noChangeAspect="1"/>
          </p:cNvPicPr>
          <p:nvPr/>
        </p:nvPicPr>
        <p:blipFill>
          <a:blip r:embed="rId2"/>
          <a:stretch>
            <a:fillRect/>
          </a:stretch>
        </p:blipFill>
        <p:spPr>
          <a:xfrm>
            <a:off x="5712794" y="2198626"/>
            <a:ext cx="744250" cy="477245"/>
          </a:xfrm>
          <a:prstGeom prst="rect">
            <a:avLst/>
          </a:prstGeom>
        </p:spPr>
      </p:pic>
      <p:sp>
        <p:nvSpPr>
          <p:cNvPr id="32" name="TextBox 31">
            <a:extLst>
              <a:ext uri="{FF2B5EF4-FFF2-40B4-BE49-F238E27FC236}">
                <a16:creationId xmlns:a16="http://schemas.microsoft.com/office/drawing/2014/main" id="{E7FA46C4-EE7C-4D48-82F5-D5617D1C44B1}"/>
              </a:ext>
            </a:extLst>
          </p:cNvPr>
          <p:cNvSpPr txBox="1"/>
          <p:nvPr/>
        </p:nvSpPr>
        <p:spPr>
          <a:xfrm>
            <a:off x="5758317" y="2608030"/>
            <a:ext cx="810514" cy="276999"/>
          </a:xfrm>
          <a:prstGeom prst="rect">
            <a:avLst/>
          </a:prstGeom>
          <a:noFill/>
        </p:spPr>
        <p:txBody>
          <a:bodyPr wrap="square" rtlCol="0">
            <a:spAutoFit/>
          </a:bodyPr>
          <a:lstStyle/>
          <a:p>
            <a:r>
              <a:rPr lang="en-US" sz="1200" dirty="0"/>
              <a:t>Reviewer</a:t>
            </a:r>
            <a:endParaRPr lang="en-US" sz="1400" dirty="0"/>
          </a:p>
        </p:txBody>
      </p:sp>
      <p:pic>
        <p:nvPicPr>
          <p:cNvPr id="37" name="Graphic 36" descr="Arrow circle with solid fill">
            <a:extLst>
              <a:ext uri="{FF2B5EF4-FFF2-40B4-BE49-F238E27FC236}">
                <a16:creationId xmlns:a16="http://schemas.microsoft.com/office/drawing/2014/main" id="{DD279052-F78B-49F2-8F57-594EF1BDCF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42519" y="2035491"/>
            <a:ext cx="628096" cy="628096"/>
          </a:xfrm>
          <a:prstGeom prst="rect">
            <a:avLst/>
          </a:prstGeom>
        </p:spPr>
      </p:pic>
      <p:sp>
        <p:nvSpPr>
          <p:cNvPr id="38" name="TextBox 37">
            <a:extLst>
              <a:ext uri="{FF2B5EF4-FFF2-40B4-BE49-F238E27FC236}">
                <a16:creationId xmlns:a16="http://schemas.microsoft.com/office/drawing/2014/main" id="{94F17393-F66B-47EF-A2DA-1CFCC9FD63C9}"/>
              </a:ext>
            </a:extLst>
          </p:cNvPr>
          <p:cNvSpPr txBox="1"/>
          <p:nvPr/>
        </p:nvSpPr>
        <p:spPr>
          <a:xfrm>
            <a:off x="6457044" y="2615316"/>
            <a:ext cx="639919" cy="261610"/>
          </a:xfrm>
          <a:prstGeom prst="rect">
            <a:avLst/>
          </a:prstGeom>
          <a:noFill/>
        </p:spPr>
        <p:txBody>
          <a:bodyPr wrap="none" rtlCol="0">
            <a:spAutoFit/>
          </a:bodyPr>
          <a:lstStyle/>
          <a:p>
            <a:r>
              <a:rPr lang="en-US" sz="1100" dirty="0"/>
              <a:t>REVIEW</a:t>
            </a:r>
          </a:p>
        </p:txBody>
      </p:sp>
      <p:cxnSp>
        <p:nvCxnSpPr>
          <p:cNvPr id="39" name="Connector: Elbow 38">
            <a:extLst>
              <a:ext uri="{FF2B5EF4-FFF2-40B4-BE49-F238E27FC236}">
                <a16:creationId xmlns:a16="http://schemas.microsoft.com/office/drawing/2014/main" id="{8B5C0D84-24A6-49C5-B204-9D6142BD380D}"/>
              </a:ext>
            </a:extLst>
          </p:cNvPr>
          <p:cNvCxnSpPr>
            <a:cxnSpLocks/>
            <a:stCxn id="7" idx="2"/>
            <a:endCxn id="38" idx="2"/>
          </p:cNvCxnSpPr>
          <p:nvPr/>
        </p:nvCxnSpPr>
        <p:spPr>
          <a:xfrm rot="5400000" flipH="1" flipV="1">
            <a:off x="2690793" y="1120403"/>
            <a:ext cx="2329688" cy="5842734"/>
          </a:xfrm>
          <a:prstGeom prst="bentConnector3">
            <a:avLst>
              <a:gd name="adj1" fmla="val -9812"/>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45" name="TextBox 44">
            <a:extLst>
              <a:ext uri="{FF2B5EF4-FFF2-40B4-BE49-F238E27FC236}">
                <a16:creationId xmlns:a16="http://schemas.microsoft.com/office/drawing/2014/main" id="{A95F45DF-9072-44B7-9E8A-ADF13ABDB514}"/>
              </a:ext>
            </a:extLst>
          </p:cNvPr>
          <p:cNvSpPr txBox="1"/>
          <p:nvPr/>
        </p:nvSpPr>
        <p:spPr>
          <a:xfrm>
            <a:off x="8513868" y="1428060"/>
            <a:ext cx="968983" cy="276999"/>
          </a:xfrm>
          <a:prstGeom prst="rect">
            <a:avLst/>
          </a:prstGeom>
          <a:noFill/>
        </p:spPr>
        <p:txBody>
          <a:bodyPr wrap="none" rtlCol="0">
            <a:spAutoFit/>
          </a:bodyPr>
          <a:lstStyle/>
          <a:p>
            <a:r>
              <a:rPr lang="en-US" sz="1200" dirty="0"/>
              <a:t>Build system</a:t>
            </a:r>
          </a:p>
        </p:txBody>
      </p:sp>
      <p:pic>
        <p:nvPicPr>
          <p:cNvPr id="48" name="Picture 47">
            <a:extLst>
              <a:ext uri="{FF2B5EF4-FFF2-40B4-BE49-F238E27FC236}">
                <a16:creationId xmlns:a16="http://schemas.microsoft.com/office/drawing/2014/main" id="{87C21D7E-7886-47F3-BBC0-6EEAD74F0E96}"/>
              </a:ext>
            </a:extLst>
          </p:cNvPr>
          <p:cNvPicPr>
            <a:picLocks noChangeAspect="1"/>
          </p:cNvPicPr>
          <p:nvPr/>
        </p:nvPicPr>
        <p:blipFill>
          <a:blip r:embed="rId8"/>
          <a:stretch>
            <a:fillRect/>
          </a:stretch>
        </p:blipFill>
        <p:spPr>
          <a:xfrm>
            <a:off x="7848791" y="2212868"/>
            <a:ext cx="441701" cy="545225"/>
          </a:xfrm>
          <a:prstGeom prst="rect">
            <a:avLst/>
          </a:prstGeom>
        </p:spPr>
      </p:pic>
      <p:pic>
        <p:nvPicPr>
          <p:cNvPr id="54" name="Picture 53">
            <a:extLst>
              <a:ext uri="{FF2B5EF4-FFF2-40B4-BE49-F238E27FC236}">
                <a16:creationId xmlns:a16="http://schemas.microsoft.com/office/drawing/2014/main" id="{B1C4A3D6-34A8-4B8C-8128-6289D51E3457}"/>
              </a:ext>
            </a:extLst>
          </p:cNvPr>
          <p:cNvPicPr>
            <a:picLocks noChangeAspect="1"/>
          </p:cNvPicPr>
          <p:nvPr/>
        </p:nvPicPr>
        <p:blipFill>
          <a:blip r:embed="rId9"/>
          <a:stretch>
            <a:fillRect/>
          </a:stretch>
        </p:blipFill>
        <p:spPr>
          <a:xfrm>
            <a:off x="465744" y="2200597"/>
            <a:ext cx="619125" cy="542925"/>
          </a:xfrm>
          <a:prstGeom prst="rect">
            <a:avLst/>
          </a:prstGeom>
        </p:spPr>
      </p:pic>
      <p:sp>
        <p:nvSpPr>
          <p:cNvPr id="63" name="Arrow: Right 62">
            <a:extLst>
              <a:ext uri="{FF2B5EF4-FFF2-40B4-BE49-F238E27FC236}">
                <a16:creationId xmlns:a16="http://schemas.microsoft.com/office/drawing/2014/main" id="{15F68D28-FA68-4DD0-9F86-5AE9B397F033}"/>
              </a:ext>
            </a:extLst>
          </p:cNvPr>
          <p:cNvSpPr/>
          <p:nvPr/>
        </p:nvSpPr>
        <p:spPr>
          <a:xfrm>
            <a:off x="3510105" y="2313072"/>
            <a:ext cx="503088" cy="326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Picture 63">
            <a:extLst>
              <a:ext uri="{FF2B5EF4-FFF2-40B4-BE49-F238E27FC236}">
                <a16:creationId xmlns:a16="http://schemas.microsoft.com/office/drawing/2014/main" id="{C8047BFC-329C-404D-AA6F-8F7408A5D907}"/>
              </a:ext>
            </a:extLst>
          </p:cNvPr>
          <p:cNvPicPr>
            <a:picLocks noChangeAspect="1"/>
          </p:cNvPicPr>
          <p:nvPr/>
        </p:nvPicPr>
        <p:blipFill>
          <a:blip r:embed="rId10"/>
          <a:stretch>
            <a:fillRect/>
          </a:stretch>
        </p:blipFill>
        <p:spPr>
          <a:xfrm>
            <a:off x="3818663" y="561557"/>
            <a:ext cx="561975" cy="571500"/>
          </a:xfrm>
          <a:prstGeom prst="rect">
            <a:avLst/>
          </a:prstGeom>
        </p:spPr>
      </p:pic>
      <p:sp>
        <p:nvSpPr>
          <p:cNvPr id="68" name="Arrow: Right 67">
            <a:extLst>
              <a:ext uri="{FF2B5EF4-FFF2-40B4-BE49-F238E27FC236}">
                <a16:creationId xmlns:a16="http://schemas.microsoft.com/office/drawing/2014/main" id="{5142DD26-7779-4278-A349-FE38F3FF93A2}"/>
              </a:ext>
            </a:extLst>
          </p:cNvPr>
          <p:cNvSpPr/>
          <p:nvPr/>
        </p:nvSpPr>
        <p:spPr>
          <a:xfrm>
            <a:off x="5117302" y="2306658"/>
            <a:ext cx="502851" cy="326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Explosion: 14 Points 69">
            <a:extLst>
              <a:ext uri="{FF2B5EF4-FFF2-40B4-BE49-F238E27FC236}">
                <a16:creationId xmlns:a16="http://schemas.microsoft.com/office/drawing/2014/main" id="{BF296B43-8F31-4224-8246-D8D013CE87BF}"/>
              </a:ext>
            </a:extLst>
          </p:cNvPr>
          <p:cNvSpPr/>
          <p:nvPr/>
        </p:nvSpPr>
        <p:spPr>
          <a:xfrm>
            <a:off x="6492497" y="3236126"/>
            <a:ext cx="569012" cy="385748"/>
          </a:xfrm>
          <a:prstGeom prst="irregularSeal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a:extLst>
              <a:ext uri="{FF2B5EF4-FFF2-40B4-BE49-F238E27FC236}">
                <a16:creationId xmlns:a16="http://schemas.microsoft.com/office/drawing/2014/main" id="{D48B210C-5A2B-47F6-839E-EEC6469FCFA6}"/>
              </a:ext>
            </a:extLst>
          </p:cNvPr>
          <p:cNvPicPr>
            <a:picLocks noChangeAspect="1"/>
          </p:cNvPicPr>
          <p:nvPr/>
        </p:nvPicPr>
        <p:blipFill>
          <a:blip r:embed="rId11"/>
          <a:stretch>
            <a:fillRect/>
          </a:stretch>
        </p:blipFill>
        <p:spPr>
          <a:xfrm>
            <a:off x="11145308" y="2208292"/>
            <a:ext cx="476250" cy="514350"/>
          </a:xfrm>
          <a:prstGeom prst="rect">
            <a:avLst/>
          </a:prstGeom>
        </p:spPr>
      </p:pic>
      <p:sp>
        <p:nvSpPr>
          <p:cNvPr id="40" name="Arrow: Right 39">
            <a:extLst>
              <a:ext uri="{FF2B5EF4-FFF2-40B4-BE49-F238E27FC236}">
                <a16:creationId xmlns:a16="http://schemas.microsoft.com/office/drawing/2014/main" id="{DBFAA2B8-349A-4CA6-9904-D5381C8FAB35}"/>
              </a:ext>
            </a:extLst>
          </p:cNvPr>
          <p:cNvSpPr/>
          <p:nvPr/>
        </p:nvSpPr>
        <p:spPr>
          <a:xfrm>
            <a:off x="7157361" y="2302252"/>
            <a:ext cx="604597" cy="326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6B32D72-5A3C-439F-957F-DB3E12E7B83B}"/>
              </a:ext>
            </a:extLst>
          </p:cNvPr>
          <p:cNvSpPr/>
          <p:nvPr/>
        </p:nvSpPr>
        <p:spPr>
          <a:xfrm>
            <a:off x="5697707" y="1955630"/>
            <a:ext cx="1399256" cy="11184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6F1A8719-85A4-4FC3-89DF-E7CAB8348D1A}"/>
              </a:ext>
            </a:extLst>
          </p:cNvPr>
          <p:cNvPicPr>
            <a:picLocks noChangeAspect="1"/>
          </p:cNvPicPr>
          <p:nvPr/>
        </p:nvPicPr>
        <p:blipFill>
          <a:blip r:embed="rId12"/>
          <a:stretch>
            <a:fillRect/>
          </a:stretch>
        </p:blipFill>
        <p:spPr>
          <a:xfrm>
            <a:off x="9397171" y="2333584"/>
            <a:ext cx="298744" cy="438971"/>
          </a:xfrm>
          <a:prstGeom prst="rect">
            <a:avLst/>
          </a:prstGeom>
        </p:spPr>
      </p:pic>
      <p:pic>
        <p:nvPicPr>
          <p:cNvPr id="43" name="Picture 42">
            <a:extLst>
              <a:ext uri="{FF2B5EF4-FFF2-40B4-BE49-F238E27FC236}">
                <a16:creationId xmlns:a16="http://schemas.microsoft.com/office/drawing/2014/main" id="{06F31EBC-9E07-4B78-82EB-CC27AB881B58}"/>
              </a:ext>
            </a:extLst>
          </p:cNvPr>
          <p:cNvPicPr>
            <a:picLocks noChangeAspect="1"/>
          </p:cNvPicPr>
          <p:nvPr/>
        </p:nvPicPr>
        <p:blipFill>
          <a:blip r:embed="rId13"/>
          <a:stretch>
            <a:fillRect/>
          </a:stretch>
        </p:blipFill>
        <p:spPr>
          <a:xfrm>
            <a:off x="9311513" y="1862618"/>
            <a:ext cx="340347" cy="391399"/>
          </a:xfrm>
          <a:prstGeom prst="rect">
            <a:avLst/>
          </a:prstGeom>
        </p:spPr>
      </p:pic>
      <p:sp>
        <p:nvSpPr>
          <p:cNvPr id="46" name="TextBox 45">
            <a:extLst>
              <a:ext uri="{FF2B5EF4-FFF2-40B4-BE49-F238E27FC236}">
                <a16:creationId xmlns:a16="http://schemas.microsoft.com/office/drawing/2014/main" id="{B4B9B69F-0AD9-4947-8E5C-89F181307D49}"/>
              </a:ext>
            </a:extLst>
          </p:cNvPr>
          <p:cNvSpPr txBox="1"/>
          <p:nvPr/>
        </p:nvSpPr>
        <p:spPr>
          <a:xfrm>
            <a:off x="8934763" y="2169261"/>
            <a:ext cx="1122312" cy="261610"/>
          </a:xfrm>
          <a:prstGeom prst="rect">
            <a:avLst/>
          </a:prstGeom>
          <a:noFill/>
        </p:spPr>
        <p:txBody>
          <a:bodyPr wrap="square" rtlCol="0">
            <a:spAutoFit/>
          </a:bodyPr>
          <a:lstStyle/>
          <a:p>
            <a:r>
              <a:rPr lang="en-US" sz="1100" dirty="0"/>
              <a:t>Integration tests</a:t>
            </a:r>
          </a:p>
        </p:txBody>
      </p:sp>
      <p:sp>
        <p:nvSpPr>
          <p:cNvPr id="47" name="TextBox 46">
            <a:extLst>
              <a:ext uri="{FF2B5EF4-FFF2-40B4-BE49-F238E27FC236}">
                <a16:creationId xmlns:a16="http://schemas.microsoft.com/office/drawing/2014/main" id="{6AEC6C33-0FE5-447C-902D-47EBDE61330A}"/>
              </a:ext>
            </a:extLst>
          </p:cNvPr>
          <p:cNvSpPr txBox="1"/>
          <p:nvPr/>
        </p:nvSpPr>
        <p:spPr>
          <a:xfrm>
            <a:off x="9112642" y="2668295"/>
            <a:ext cx="867802" cy="461665"/>
          </a:xfrm>
          <a:prstGeom prst="rect">
            <a:avLst/>
          </a:prstGeom>
          <a:noFill/>
        </p:spPr>
        <p:txBody>
          <a:bodyPr wrap="none" rtlCol="0">
            <a:spAutoFit/>
          </a:bodyPr>
          <a:lstStyle/>
          <a:p>
            <a:r>
              <a:rPr lang="en-US" sz="1200" dirty="0"/>
              <a:t>Static code</a:t>
            </a:r>
          </a:p>
          <a:p>
            <a:pPr algn="ctr"/>
            <a:r>
              <a:rPr lang="en-US" sz="1200" dirty="0"/>
              <a:t>analysis</a:t>
            </a:r>
          </a:p>
        </p:txBody>
      </p:sp>
      <p:cxnSp>
        <p:nvCxnSpPr>
          <p:cNvPr id="49" name="Straight Arrow Connector 48">
            <a:extLst>
              <a:ext uri="{FF2B5EF4-FFF2-40B4-BE49-F238E27FC236}">
                <a16:creationId xmlns:a16="http://schemas.microsoft.com/office/drawing/2014/main" id="{54A5957E-B0D2-45F4-8C41-098AAD163D59}"/>
              </a:ext>
            </a:extLst>
          </p:cNvPr>
          <p:cNvCxnSpPr>
            <a:cxnSpLocks/>
          </p:cNvCxnSpPr>
          <p:nvPr/>
        </p:nvCxnSpPr>
        <p:spPr>
          <a:xfrm flipV="1">
            <a:off x="7485229" y="2616200"/>
            <a:ext cx="430575" cy="1692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C23321B-FBAA-454A-BD5E-08DD6057A6F7}"/>
              </a:ext>
            </a:extLst>
          </p:cNvPr>
          <p:cNvCxnSpPr>
            <a:cxnSpLocks/>
          </p:cNvCxnSpPr>
          <p:nvPr/>
        </p:nvCxnSpPr>
        <p:spPr>
          <a:xfrm flipH="1" flipV="1">
            <a:off x="9407563" y="3089797"/>
            <a:ext cx="138980" cy="1107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92C000D-1CA2-4BA9-B5B5-14B117A057CC}"/>
              </a:ext>
            </a:extLst>
          </p:cNvPr>
          <p:cNvCxnSpPr>
            <a:cxnSpLocks/>
            <a:endCxn id="43" idx="1"/>
          </p:cNvCxnSpPr>
          <p:nvPr/>
        </p:nvCxnSpPr>
        <p:spPr>
          <a:xfrm flipV="1">
            <a:off x="7485229" y="2058318"/>
            <a:ext cx="1826284" cy="2250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2" descr="Gradle Brand Guidelines | Gradle Enterprise">
            <a:extLst>
              <a:ext uri="{FF2B5EF4-FFF2-40B4-BE49-F238E27FC236}">
                <a16:creationId xmlns:a16="http://schemas.microsoft.com/office/drawing/2014/main" id="{A7D897FF-C141-4E86-8E28-4561D940967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48579" y="4340356"/>
            <a:ext cx="388793" cy="284917"/>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B8D6493C-1900-430A-8B3D-DF580D99DCBF}"/>
              </a:ext>
            </a:extLst>
          </p:cNvPr>
          <p:cNvSpPr txBox="1"/>
          <p:nvPr/>
        </p:nvSpPr>
        <p:spPr>
          <a:xfrm>
            <a:off x="7140279" y="4583735"/>
            <a:ext cx="598305" cy="276999"/>
          </a:xfrm>
          <a:prstGeom prst="rect">
            <a:avLst/>
          </a:prstGeom>
          <a:noFill/>
        </p:spPr>
        <p:txBody>
          <a:bodyPr wrap="none" rtlCol="0">
            <a:spAutoFit/>
          </a:bodyPr>
          <a:lstStyle/>
          <a:p>
            <a:r>
              <a:rPr lang="en-US" sz="1200" dirty="0"/>
              <a:t>Gradle</a:t>
            </a:r>
            <a:endParaRPr lang="en-US" dirty="0"/>
          </a:p>
        </p:txBody>
      </p:sp>
      <p:pic>
        <p:nvPicPr>
          <p:cNvPr id="55" name="Picture 8" descr="SonarQube Logos and Usage | SonarQube">
            <a:extLst>
              <a:ext uri="{FF2B5EF4-FFF2-40B4-BE49-F238E27FC236}">
                <a16:creationId xmlns:a16="http://schemas.microsoft.com/office/drawing/2014/main" id="{FF3E18F8-80C1-4C25-B9F4-9FA422E6075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526376" y="3902079"/>
            <a:ext cx="1112653" cy="40692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Automatic Code Review, Testing, Inspection &amp; Auditing | SonarCloud">
            <a:extLst>
              <a:ext uri="{FF2B5EF4-FFF2-40B4-BE49-F238E27FC236}">
                <a16:creationId xmlns:a16="http://schemas.microsoft.com/office/drawing/2014/main" id="{DC2DF850-808D-40D1-A568-41F5F40E6CC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18316" y="4209831"/>
            <a:ext cx="955444" cy="272984"/>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Rounded Corners 56">
            <a:extLst>
              <a:ext uri="{FF2B5EF4-FFF2-40B4-BE49-F238E27FC236}">
                <a16:creationId xmlns:a16="http://schemas.microsoft.com/office/drawing/2014/main" id="{2D70EA2B-7540-4343-8B5C-B0542B4F72E7}"/>
              </a:ext>
            </a:extLst>
          </p:cNvPr>
          <p:cNvSpPr/>
          <p:nvPr/>
        </p:nvSpPr>
        <p:spPr>
          <a:xfrm>
            <a:off x="8998360" y="1846816"/>
            <a:ext cx="1376307" cy="13290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Right 57">
            <a:extLst>
              <a:ext uri="{FF2B5EF4-FFF2-40B4-BE49-F238E27FC236}">
                <a16:creationId xmlns:a16="http://schemas.microsoft.com/office/drawing/2014/main" id="{70A90EB5-3342-4DAB-BBDA-A06BB0D01D22}"/>
              </a:ext>
            </a:extLst>
          </p:cNvPr>
          <p:cNvSpPr/>
          <p:nvPr/>
        </p:nvSpPr>
        <p:spPr>
          <a:xfrm>
            <a:off x="8359587" y="2306658"/>
            <a:ext cx="543377" cy="326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Left Brace 35">
            <a:extLst>
              <a:ext uri="{FF2B5EF4-FFF2-40B4-BE49-F238E27FC236}">
                <a16:creationId xmlns:a16="http://schemas.microsoft.com/office/drawing/2014/main" id="{147E0122-E76A-4762-BA7F-EA5CD080AE35}"/>
              </a:ext>
            </a:extLst>
          </p:cNvPr>
          <p:cNvSpPr/>
          <p:nvPr/>
        </p:nvSpPr>
        <p:spPr>
          <a:xfrm rot="5400000">
            <a:off x="9041182" y="521415"/>
            <a:ext cx="155577" cy="254036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a:extLst>
              <a:ext uri="{FF2B5EF4-FFF2-40B4-BE49-F238E27FC236}">
                <a16:creationId xmlns:a16="http://schemas.microsoft.com/office/drawing/2014/main" id="{B989E11D-5D0F-46AC-86EF-8DE61355A518}"/>
              </a:ext>
            </a:extLst>
          </p:cNvPr>
          <p:cNvSpPr txBox="1"/>
          <p:nvPr/>
        </p:nvSpPr>
        <p:spPr>
          <a:xfrm>
            <a:off x="7791457" y="2696648"/>
            <a:ext cx="761747" cy="246221"/>
          </a:xfrm>
          <a:prstGeom prst="rect">
            <a:avLst/>
          </a:prstGeom>
          <a:noFill/>
        </p:spPr>
        <p:txBody>
          <a:bodyPr wrap="none" rtlCol="0">
            <a:spAutoFit/>
          </a:bodyPr>
          <a:lstStyle/>
          <a:p>
            <a:r>
              <a:rPr lang="en-US" sz="1000" dirty="0"/>
              <a:t>automated</a:t>
            </a:r>
          </a:p>
        </p:txBody>
      </p:sp>
      <p:sp>
        <p:nvSpPr>
          <p:cNvPr id="74" name="Arrow: Right 73">
            <a:extLst>
              <a:ext uri="{FF2B5EF4-FFF2-40B4-BE49-F238E27FC236}">
                <a16:creationId xmlns:a16="http://schemas.microsoft.com/office/drawing/2014/main" id="{1611D6E5-FC61-4289-B9F8-1A5F4A7315AB}"/>
              </a:ext>
            </a:extLst>
          </p:cNvPr>
          <p:cNvSpPr/>
          <p:nvPr/>
        </p:nvSpPr>
        <p:spPr>
          <a:xfrm>
            <a:off x="10457689" y="2317358"/>
            <a:ext cx="604597" cy="326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275D4AC-B170-487C-A58B-64C6C0227ED5}"/>
              </a:ext>
            </a:extLst>
          </p:cNvPr>
          <p:cNvSpPr/>
          <p:nvPr/>
        </p:nvSpPr>
        <p:spPr>
          <a:xfrm>
            <a:off x="4139731" y="1761014"/>
            <a:ext cx="865830" cy="13913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id="{42F5FC1B-FA6A-46BE-BF91-905F3142D999}"/>
              </a:ext>
            </a:extLst>
          </p:cNvPr>
          <p:cNvPicPr>
            <a:picLocks noChangeAspect="1"/>
          </p:cNvPicPr>
          <p:nvPr/>
        </p:nvPicPr>
        <p:blipFill>
          <a:blip r:embed="rId8"/>
          <a:stretch>
            <a:fillRect/>
          </a:stretch>
        </p:blipFill>
        <p:spPr>
          <a:xfrm>
            <a:off x="4341012" y="1791297"/>
            <a:ext cx="421903" cy="520787"/>
          </a:xfrm>
          <a:prstGeom prst="rect">
            <a:avLst/>
          </a:prstGeom>
        </p:spPr>
      </p:pic>
      <p:sp>
        <p:nvSpPr>
          <p:cNvPr id="8" name="TextBox 7">
            <a:extLst>
              <a:ext uri="{FF2B5EF4-FFF2-40B4-BE49-F238E27FC236}">
                <a16:creationId xmlns:a16="http://schemas.microsoft.com/office/drawing/2014/main" id="{EB64E167-28A7-4A48-A609-2800487D47B2}"/>
              </a:ext>
            </a:extLst>
          </p:cNvPr>
          <p:cNvSpPr txBox="1"/>
          <p:nvPr/>
        </p:nvSpPr>
        <p:spPr>
          <a:xfrm>
            <a:off x="4187506" y="2206859"/>
            <a:ext cx="686406" cy="253916"/>
          </a:xfrm>
          <a:prstGeom prst="rect">
            <a:avLst/>
          </a:prstGeom>
          <a:noFill/>
        </p:spPr>
        <p:txBody>
          <a:bodyPr wrap="none" rtlCol="0">
            <a:spAutoFit/>
          </a:bodyPr>
          <a:lstStyle/>
          <a:p>
            <a:r>
              <a:rPr lang="en-US" sz="1050" dirty="0"/>
              <a:t>triggered</a:t>
            </a:r>
            <a:endParaRPr lang="en-US" sz="1400" dirty="0"/>
          </a:p>
        </p:txBody>
      </p:sp>
      <p:pic>
        <p:nvPicPr>
          <p:cNvPr id="61" name="Picture 60">
            <a:extLst>
              <a:ext uri="{FF2B5EF4-FFF2-40B4-BE49-F238E27FC236}">
                <a16:creationId xmlns:a16="http://schemas.microsoft.com/office/drawing/2014/main" id="{7BBCC69E-537D-4096-B2FB-56F409AE5E89}"/>
              </a:ext>
            </a:extLst>
          </p:cNvPr>
          <p:cNvPicPr>
            <a:picLocks noChangeAspect="1"/>
          </p:cNvPicPr>
          <p:nvPr/>
        </p:nvPicPr>
        <p:blipFill>
          <a:blip r:embed="rId13"/>
          <a:stretch>
            <a:fillRect/>
          </a:stretch>
        </p:blipFill>
        <p:spPr>
          <a:xfrm>
            <a:off x="4360111" y="2432013"/>
            <a:ext cx="340347" cy="391399"/>
          </a:xfrm>
          <a:prstGeom prst="rect">
            <a:avLst/>
          </a:prstGeom>
        </p:spPr>
      </p:pic>
      <p:sp>
        <p:nvSpPr>
          <p:cNvPr id="9" name="TextBox 8">
            <a:extLst>
              <a:ext uri="{FF2B5EF4-FFF2-40B4-BE49-F238E27FC236}">
                <a16:creationId xmlns:a16="http://schemas.microsoft.com/office/drawing/2014/main" id="{73F21554-D0BD-4752-BAF8-A9966F314EB8}"/>
              </a:ext>
            </a:extLst>
          </p:cNvPr>
          <p:cNvSpPr txBox="1"/>
          <p:nvPr/>
        </p:nvSpPr>
        <p:spPr>
          <a:xfrm>
            <a:off x="4164488" y="2720213"/>
            <a:ext cx="710451" cy="415498"/>
          </a:xfrm>
          <a:prstGeom prst="rect">
            <a:avLst/>
          </a:prstGeom>
          <a:noFill/>
        </p:spPr>
        <p:txBody>
          <a:bodyPr wrap="none" rtlCol="0">
            <a:spAutoFit/>
          </a:bodyPr>
          <a:lstStyle/>
          <a:p>
            <a:r>
              <a:rPr lang="en-US" sz="1050" dirty="0"/>
              <a:t>Unit tests</a:t>
            </a:r>
          </a:p>
          <a:p>
            <a:pPr algn="ctr"/>
            <a:r>
              <a:rPr lang="en-US" sz="1050" dirty="0"/>
              <a:t>report</a:t>
            </a:r>
          </a:p>
        </p:txBody>
      </p:sp>
      <p:sp>
        <p:nvSpPr>
          <p:cNvPr id="3" name="TextBox 2">
            <a:extLst>
              <a:ext uri="{FF2B5EF4-FFF2-40B4-BE49-F238E27FC236}">
                <a16:creationId xmlns:a16="http://schemas.microsoft.com/office/drawing/2014/main" id="{C3AD0138-1EFF-4072-81CB-55865B107927}"/>
              </a:ext>
            </a:extLst>
          </p:cNvPr>
          <p:cNvSpPr txBox="1"/>
          <p:nvPr/>
        </p:nvSpPr>
        <p:spPr>
          <a:xfrm>
            <a:off x="3935292" y="3090778"/>
            <a:ext cx="1274708" cy="261610"/>
          </a:xfrm>
          <a:prstGeom prst="rect">
            <a:avLst/>
          </a:prstGeom>
          <a:noFill/>
        </p:spPr>
        <p:txBody>
          <a:bodyPr wrap="none" rtlCol="0">
            <a:spAutoFit/>
          </a:bodyPr>
          <a:lstStyle/>
          <a:p>
            <a:r>
              <a:rPr lang="en-US" sz="1100" dirty="0"/>
              <a:t>Report with results</a:t>
            </a:r>
          </a:p>
        </p:txBody>
      </p:sp>
    </p:spTree>
    <p:extLst>
      <p:ext uri="{BB962C8B-B14F-4D97-AF65-F5344CB8AC3E}">
        <p14:creationId xmlns:p14="http://schemas.microsoft.com/office/powerpoint/2010/main" val="602368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1D3C2-863A-44E0-B84C-7FF307B2144E}"/>
              </a:ext>
            </a:extLst>
          </p:cNvPr>
          <p:cNvSpPr>
            <a:spLocks noGrp="1"/>
          </p:cNvSpPr>
          <p:nvPr>
            <p:ph type="title"/>
          </p:nvPr>
        </p:nvSpPr>
        <p:spPr/>
        <p:txBody>
          <a:bodyPr/>
          <a:lstStyle/>
          <a:p>
            <a:r>
              <a:rPr lang="en-US" sz="4400" dirty="0"/>
              <a:t>CI/CD Pipelines proposition</a:t>
            </a:r>
            <a:endParaRPr lang="en-US" dirty="0"/>
          </a:p>
        </p:txBody>
      </p:sp>
      <p:graphicFrame>
        <p:nvGraphicFramePr>
          <p:cNvPr id="4" name="Table 6">
            <a:extLst>
              <a:ext uri="{FF2B5EF4-FFF2-40B4-BE49-F238E27FC236}">
                <a16:creationId xmlns:a16="http://schemas.microsoft.com/office/drawing/2014/main" id="{51877685-C4B0-47C8-BB34-8A23B444B953}"/>
              </a:ext>
            </a:extLst>
          </p:cNvPr>
          <p:cNvGraphicFramePr>
            <a:graphicFrameLocks noGrp="1"/>
          </p:cNvGraphicFramePr>
          <p:nvPr>
            <p:extLst>
              <p:ext uri="{D42A27DB-BD31-4B8C-83A1-F6EECF244321}">
                <p14:modId xmlns:p14="http://schemas.microsoft.com/office/powerpoint/2010/main" val="4174632727"/>
              </p:ext>
            </p:extLst>
          </p:nvPr>
        </p:nvGraphicFramePr>
        <p:xfrm>
          <a:off x="1357340" y="2801464"/>
          <a:ext cx="8986812" cy="1463040"/>
        </p:xfrm>
        <a:graphic>
          <a:graphicData uri="http://schemas.openxmlformats.org/drawingml/2006/table">
            <a:tbl>
              <a:tblPr firstRow="1" bandRow="1">
                <a:tableStyleId>{5C22544A-7EE6-4342-B048-85BDC9FD1C3A}</a:tableStyleId>
              </a:tblPr>
              <a:tblGrid>
                <a:gridCol w="1497802">
                  <a:extLst>
                    <a:ext uri="{9D8B030D-6E8A-4147-A177-3AD203B41FA5}">
                      <a16:colId xmlns:a16="http://schemas.microsoft.com/office/drawing/2014/main" val="885407139"/>
                    </a:ext>
                  </a:extLst>
                </a:gridCol>
                <a:gridCol w="1497802">
                  <a:extLst>
                    <a:ext uri="{9D8B030D-6E8A-4147-A177-3AD203B41FA5}">
                      <a16:colId xmlns:a16="http://schemas.microsoft.com/office/drawing/2014/main" val="3933606020"/>
                    </a:ext>
                  </a:extLst>
                </a:gridCol>
                <a:gridCol w="1497802">
                  <a:extLst>
                    <a:ext uri="{9D8B030D-6E8A-4147-A177-3AD203B41FA5}">
                      <a16:colId xmlns:a16="http://schemas.microsoft.com/office/drawing/2014/main" val="3525989521"/>
                    </a:ext>
                  </a:extLst>
                </a:gridCol>
                <a:gridCol w="1497802">
                  <a:extLst>
                    <a:ext uri="{9D8B030D-6E8A-4147-A177-3AD203B41FA5}">
                      <a16:colId xmlns:a16="http://schemas.microsoft.com/office/drawing/2014/main" val="3949347810"/>
                    </a:ext>
                  </a:extLst>
                </a:gridCol>
                <a:gridCol w="1497802">
                  <a:extLst>
                    <a:ext uri="{9D8B030D-6E8A-4147-A177-3AD203B41FA5}">
                      <a16:colId xmlns:a16="http://schemas.microsoft.com/office/drawing/2014/main" val="1466045538"/>
                    </a:ext>
                  </a:extLst>
                </a:gridCol>
                <a:gridCol w="1497802">
                  <a:extLst>
                    <a:ext uri="{9D8B030D-6E8A-4147-A177-3AD203B41FA5}">
                      <a16:colId xmlns:a16="http://schemas.microsoft.com/office/drawing/2014/main" val="4158946126"/>
                    </a:ext>
                  </a:extLst>
                </a:gridCol>
              </a:tblGrid>
              <a:tr h="370840">
                <a:tc>
                  <a:txBody>
                    <a:bodyPr/>
                    <a:lstStyle/>
                    <a:p>
                      <a:r>
                        <a:rPr lang="en-US" sz="1400" dirty="0"/>
                        <a:t>Delivery to Dev</a:t>
                      </a:r>
                    </a:p>
                  </a:txBody>
                  <a:tcPr/>
                </a:tc>
                <a:tc>
                  <a:txBody>
                    <a:bodyPr/>
                    <a:lstStyle/>
                    <a:p>
                      <a:r>
                        <a:rPr lang="en-US" sz="1400" dirty="0"/>
                        <a:t>Build</a:t>
                      </a:r>
                    </a:p>
                  </a:txBody>
                  <a:tcPr/>
                </a:tc>
                <a:tc>
                  <a:txBody>
                    <a:bodyPr/>
                    <a:lstStyle/>
                    <a:p>
                      <a:r>
                        <a:rPr lang="en-US" sz="1400" dirty="0"/>
                        <a:t>Type of Conducted Tests</a:t>
                      </a:r>
                    </a:p>
                  </a:txBody>
                  <a:tcPr/>
                </a:tc>
                <a:tc>
                  <a:txBody>
                    <a:bodyPr/>
                    <a:lstStyle/>
                    <a:p>
                      <a:r>
                        <a:rPr lang="en-US" sz="1400" dirty="0"/>
                        <a:t>Static Code Analysis</a:t>
                      </a:r>
                    </a:p>
                  </a:txBody>
                  <a:tcPr/>
                </a:tc>
                <a:tc>
                  <a:txBody>
                    <a:bodyPr/>
                    <a:lstStyle/>
                    <a:p>
                      <a:r>
                        <a:rPr lang="en-US" sz="1400" dirty="0"/>
                        <a:t>Deploy to AWS</a:t>
                      </a:r>
                    </a:p>
                  </a:txBody>
                  <a:tcPr/>
                </a:tc>
                <a:tc>
                  <a:txBody>
                    <a:bodyPr/>
                    <a:lstStyle/>
                    <a:p>
                      <a:r>
                        <a:rPr lang="en-US" sz="1400" dirty="0"/>
                        <a:t>Documentation generation</a:t>
                      </a:r>
                    </a:p>
                  </a:txBody>
                  <a:tcPr/>
                </a:tc>
                <a:extLst>
                  <a:ext uri="{0D108BD9-81ED-4DB2-BD59-A6C34878D82A}">
                    <a16:rowId xmlns:a16="http://schemas.microsoft.com/office/drawing/2014/main" val="3945418944"/>
                  </a:ext>
                </a:extLst>
              </a:tr>
              <a:tr h="0">
                <a:tc>
                  <a:txBody>
                    <a:bodyPr/>
                    <a:lstStyle/>
                    <a:p>
                      <a:r>
                        <a:rPr lang="en-US" sz="1400" dirty="0"/>
                        <a:t>PR in GitHub,</a:t>
                      </a:r>
                    </a:p>
                    <a:p>
                      <a:r>
                        <a:rPr lang="en-US" sz="1400" dirty="0"/>
                        <a:t>Review result,</a:t>
                      </a:r>
                    </a:p>
                    <a:p>
                      <a:r>
                        <a:rPr lang="en-US" sz="1400" dirty="0"/>
                        <a:t>git merge to dev branch</a:t>
                      </a:r>
                    </a:p>
                  </a:txBody>
                  <a:tcPr/>
                </a:tc>
                <a:tc>
                  <a:txBody>
                    <a:bodyPr/>
                    <a:lstStyle/>
                    <a:p>
                      <a:r>
                        <a:rPr lang="en-US" sz="1400" dirty="0"/>
                        <a:t>Building Node.js webapp, create artifacts, artifacts storing</a:t>
                      </a:r>
                    </a:p>
                  </a:txBody>
                  <a:tcPr/>
                </a:tc>
                <a:tc>
                  <a:txBody>
                    <a:bodyPr/>
                    <a:lstStyle/>
                    <a:p>
                      <a:r>
                        <a:rPr lang="en-US" sz="1400" dirty="0"/>
                        <a:t>Integration tests in Gradle, *</a:t>
                      </a:r>
                      <a:r>
                        <a:rPr lang="en-US" sz="1400" dirty="0" err="1"/>
                        <a:t>OpenSource</a:t>
                      </a:r>
                      <a:r>
                        <a:rPr lang="en-US" sz="1400" dirty="0"/>
                        <a:t> test</a:t>
                      </a:r>
                    </a:p>
                  </a:txBody>
                  <a:tcPr/>
                </a:tc>
                <a:tc>
                  <a:txBody>
                    <a:bodyPr/>
                    <a:lstStyle/>
                    <a:p>
                      <a:r>
                        <a:rPr lang="en-US" sz="1400" dirty="0"/>
                        <a:t>In </a:t>
                      </a:r>
                      <a:r>
                        <a:rPr lang="en-US" sz="1400" dirty="0" err="1"/>
                        <a:t>Sonarcube</a:t>
                      </a:r>
                      <a:r>
                        <a:rPr lang="en-US" sz="1400" dirty="0"/>
                        <a:t> /</a:t>
                      </a:r>
                      <a:r>
                        <a:rPr lang="en-US" sz="1400" dirty="0" err="1"/>
                        <a:t>Sonarcloud</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Terraform based </a:t>
                      </a:r>
                      <a:r>
                        <a:rPr lang="en-US" sz="1400" dirty="0" err="1"/>
                        <a:t>IaC</a:t>
                      </a:r>
                      <a:r>
                        <a:rPr lang="en-US" sz="1400" dirty="0"/>
                        <a:t> from dev branch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Fully automatic using </a:t>
                      </a:r>
                      <a:r>
                        <a:rPr lang="en-US" sz="1400" dirty="0" err="1"/>
                        <a:t>Doxygen</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(Release notes)</a:t>
                      </a:r>
                    </a:p>
                  </a:txBody>
                  <a:tcPr/>
                </a:tc>
                <a:extLst>
                  <a:ext uri="{0D108BD9-81ED-4DB2-BD59-A6C34878D82A}">
                    <a16:rowId xmlns:a16="http://schemas.microsoft.com/office/drawing/2014/main" val="3063367349"/>
                  </a:ext>
                </a:extLst>
              </a:tr>
            </a:tbl>
          </a:graphicData>
        </a:graphic>
      </p:graphicFrame>
      <p:sp>
        <p:nvSpPr>
          <p:cNvPr id="5" name="TextBox 4">
            <a:extLst>
              <a:ext uri="{FF2B5EF4-FFF2-40B4-BE49-F238E27FC236}">
                <a16:creationId xmlns:a16="http://schemas.microsoft.com/office/drawing/2014/main" id="{6109E31F-A04F-41B0-9399-FCFD89278231}"/>
              </a:ext>
            </a:extLst>
          </p:cNvPr>
          <p:cNvSpPr txBox="1"/>
          <p:nvPr/>
        </p:nvSpPr>
        <p:spPr>
          <a:xfrm>
            <a:off x="1357341" y="2041724"/>
            <a:ext cx="2290499" cy="369332"/>
          </a:xfrm>
          <a:prstGeom prst="rect">
            <a:avLst/>
          </a:prstGeom>
          <a:noFill/>
        </p:spPr>
        <p:txBody>
          <a:bodyPr wrap="none" rtlCol="0">
            <a:spAutoFit/>
          </a:bodyPr>
          <a:lstStyle/>
          <a:p>
            <a:r>
              <a:rPr lang="en-US" dirty="0"/>
              <a:t>DEV (Feature pipeline)</a:t>
            </a:r>
          </a:p>
        </p:txBody>
      </p:sp>
      <p:sp>
        <p:nvSpPr>
          <p:cNvPr id="6" name="TextBox 5">
            <a:extLst>
              <a:ext uri="{FF2B5EF4-FFF2-40B4-BE49-F238E27FC236}">
                <a16:creationId xmlns:a16="http://schemas.microsoft.com/office/drawing/2014/main" id="{56169862-BC6B-4852-AE7B-499997DE9081}"/>
              </a:ext>
            </a:extLst>
          </p:cNvPr>
          <p:cNvSpPr txBox="1"/>
          <p:nvPr/>
        </p:nvSpPr>
        <p:spPr>
          <a:xfrm>
            <a:off x="3647840" y="2055775"/>
            <a:ext cx="2615011" cy="369332"/>
          </a:xfrm>
          <a:prstGeom prst="rect">
            <a:avLst/>
          </a:prstGeom>
          <a:noFill/>
        </p:spPr>
        <p:txBody>
          <a:bodyPr wrap="none" rtlCol="0">
            <a:spAutoFit/>
          </a:bodyPr>
          <a:lstStyle/>
          <a:p>
            <a:r>
              <a:rPr lang="en-US" dirty="0"/>
              <a:t>Trigger: PR to Dev Branch.</a:t>
            </a:r>
          </a:p>
        </p:txBody>
      </p:sp>
      <p:sp>
        <p:nvSpPr>
          <p:cNvPr id="7" name="Arrow: Right 6">
            <a:extLst>
              <a:ext uri="{FF2B5EF4-FFF2-40B4-BE49-F238E27FC236}">
                <a16:creationId xmlns:a16="http://schemas.microsoft.com/office/drawing/2014/main" id="{4C8BFE06-7BC1-4AB2-9854-2DB80B8680D1}"/>
              </a:ext>
            </a:extLst>
          </p:cNvPr>
          <p:cNvSpPr/>
          <p:nvPr/>
        </p:nvSpPr>
        <p:spPr>
          <a:xfrm>
            <a:off x="1357340" y="2338345"/>
            <a:ext cx="8986812" cy="5004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CB6990E-AA91-4121-9CE7-C7209BA7EA00}"/>
              </a:ext>
            </a:extLst>
          </p:cNvPr>
          <p:cNvPicPr>
            <a:picLocks noChangeAspect="1"/>
          </p:cNvPicPr>
          <p:nvPr/>
        </p:nvPicPr>
        <p:blipFill>
          <a:blip r:embed="rId3"/>
          <a:stretch>
            <a:fillRect/>
          </a:stretch>
        </p:blipFill>
        <p:spPr>
          <a:xfrm>
            <a:off x="2324100" y="4986403"/>
            <a:ext cx="6756400" cy="1217417"/>
          </a:xfrm>
          <a:prstGeom prst="rect">
            <a:avLst/>
          </a:prstGeom>
        </p:spPr>
      </p:pic>
    </p:spTree>
    <p:extLst>
      <p:ext uri="{BB962C8B-B14F-4D97-AF65-F5344CB8AC3E}">
        <p14:creationId xmlns:p14="http://schemas.microsoft.com/office/powerpoint/2010/main" val="767309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4A89-1E12-4914-97CD-FB9B42E10946}"/>
              </a:ext>
            </a:extLst>
          </p:cNvPr>
          <p:cNvSpPr>
            <a:spLocks noGrp="1"/>
          </p:cNvSpPr>
          <p:nvPr>
            <p:ph type="title"/>
          </p:nvPr>
        </p:nvSpPr>
        <p:spPr>
          <a:xfrm>
            <a:off x="838200" y="365663"/>
            <a:ext cx="10515600" cy="861607"/>
          </a:xfrm>
        </p:spPr>
        <p:txBody>
          <a:bodyPr/>
          <a:lstStyle/>
          <a:p>
            <a:r>
              <a:rPr lang="en-US" dirty="0"/>
              <a:t>Delivery - </a:t>
            </a:r>
          </a:p>
        </p:txBody>
      </p:sp>
      <p:pic>
        <p:nvPicPr>
          <p:cNvPr id="15" name="Picture 14">
            <a:extLst>
              <a:ext uri="{FF2B5EF4-FFF2-40B4-BE49-F238E27FC236}">
                <a16:creationId xmlns:a16="http://schemas.microsoft.com/office/drawing/2014/main" id="{8774FD08-9A02-4D79-B182-B767E6CAA40E}"/>
              </a:ext>
            </a:extLst>
          </p:cNvPr>
          <p:cNvPicPr>
            <a:picLocks noChangeAspect="1"/>
          </p:cNvPicPr>
          <p:nvPr/>
        </p:nvPicPr>
        <p:blipFill>
          <a:blip r:embed="rId3"/>
          <a:stretch>
            <a:fillRect/>
          </a:stretch>
        </p:blipFill>
        <p:spPr>
          <a:xfrm>
            <a:off x="4701100" y="2474248"/>
            <a:ext cx="557768" cy="523895"/>
          </a:xfrm>
          <a:prstGeom prst="rect">
            <a:avLst/>
          </a:prstGeom>
        </p:spPr>
      </p:pic>
      <p:sp>
        <p:nvSpPr>
          <p:cNvPr id="16" name="TextBox 15">
            <a:extLst>
              <a:ext uri="{FF2B5EF4-FFF2-40B4-BE49-F238E27FC236}">
                <a16:creationId xmlns:a16="http://schemas.microsoft.com/office/drawing/2014/main" id="{9D597DA6-251E-43DA-B9BE-69219CE0F5D1}"/>
              </a:ext>
            </a:extLst>
          </p:cNvPr>
          <p:cNvSpPr txBox="1"/>
          <p:nvPr/>
        </p:nvSpPr>
        <p:spPr>
          <a:xfrm>
            <a:off x="4586212" y="2890135"/>
            <a:ext cx="860212" cy="246221"/>
          </a:xfrm>
          <a:prstGeom prst="rect">
            <a:avLst/>
          </a:prstGeom>
          <a:noFill/>
        </p:spPr>
        <p:txBody>
          <a:bodyPr wrap="square" rtlCol="0">
            <a:spAutoFit/>
          </a:bodyPr>
          <a:lstStyle/>
          <a:p>
            <a:r>
              <a:rPr lang="en-US" sz="1000" dirty="0"/>
              <a:t>main branch</a:t>
            </a:r>
          </a:p>
        </p:txBody>
      </p:sp>
      <p:pic>
        <p:nvPicPr>
          <p:cNvPr id="18" name="Picture 17">
            <a:extLst>
              <a:ext uri="{FF2B5EF4-FFF2-40B4-BE49-F238E27FC236}">
                <a16:creationId xmlns:a16="http://schemas.microsoft.com/office/drawing/2014/main" id="{AD23CE29-A045-4EA0-AC96-7DAE40ED4D4A}"/>
              </a:ext>
            </a:extLst>
          </p:cNvPr>
          <p:cNvPicPr>
            <a:picLocks noChangeAspect="1"/>
          </p:cNvPicPr>
          <p:nvPr/>
        </p:nvPicPr>
        <p:blipFill>
          <a:blip r:embed="rId3"/>
          <a:stretch>
            <a:fillRect/>
          </a:stretch>
        </p:blipFill>
        <p:spPr>
          <a:xfrm>
            <a:off x="3749843" y="2474248"/>
            <a:ext cx="557768" cy="523895"/>
          </a:xfrm>
          <a:prstGeom prst="rect">
            <a:avLst/>
          </a:prstGeom>
        </p:spPr>
      </p:pic>
      <p:sp>
        <p:nvSpPr>
          <p:cNvPr id="19" name="TextBox 18">
            <a:extLst>
              <a:ext uri="{FF2B5EF4-FFF2-40B4-BE49-F238E27FC236}">
                <a16:creationId xmlns:a16="http://schemas.microsoft.com/office/drawing/2014/main" id="{2FE20650-13BF-4CD8-8838-6F84A597FFB1}"/>
              </a:ext>
            </a:extLst>
          </p:cNvPr>
          <p:cNvSpPr txBox="1"/>
          <p:nvPr/>
        </p:nvSpPr>
        <p:spPr>
          <a:xfrm>
            <a:off x="3656812" y="2901408"/>
            <a:ext cx="860212" cy="253670"/>
          </a:xfrm>
          <a:prstGeom prst="rect">
            <a:avLst/>
          </a:prstGeom>
          <a:noFill/>
        </p:spPr>
        <p:txBody>
          <a:bodyPr wrap="square" rtlCol="0">
            <a:spAutoFit/>
          </a:bodyPr>
          <a:lstStyle/>
          <a:p>
            <a:r>
              <a:rPr lang="en-US" sz="1000" dirty="0"/>
              <a:t>dev branch</a:t>
            </a:r>
          </a:p>
        </p:txBody>
      </p:sp>
      <p:pic>
        <p:nvPicPr>
          <p:cNvPr id="20" name="Graphic 19" descr="Arrow: Straight with solid fill">
            <a:extLst>
              <a:ext uri="{FF2B5EF4-FFF2-40B4-BE49-F238E27FC236}">
                <a16:creationId xmlns:a16="http://schemas.microsoft.com/office/drawing/2014/main" id="{D4411F70-5CF2-48A3-9601-088E245C76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4238264" y="2508754"/>
            <a:ext cx="457200" cy="457200"/>
          </a:xfrm>
          <a:prstGeom prst="rect">
            <a:avLst/>
          </a:prstGeom>
        </p:spPr>
      </p:pic>
      <p:sp>
        <p:nvSpPr>
          <p:cNvPr id="21" name="TextBox 20">
            <a:extLst>
              <a:ext uri="{FF2B5EF4-FFF2-40B4-BE49-F238E27FC236}">
                <a16:creationId xmlns:a16="http://schemas.microsoft.com/office/drawing/2014/main" id="{DA1CAAB7-0B28-4785-9FF4-34D285DF88D6}"/>
              </a:ext>
            </a:extLst>
          </p:cNvPr>
          <p:cNvSpPr txBox="1"/>
          <p:nvPr/>
        </p:nvSpPr>
        <p:spPr>
          <a:xfrm>
            <a:off x="3685752" y="2166101"/>
            <a:ext cx="1562223" cy="369332"/>
          </a:xfrm>
          <a:prstGeom prst="rect">
            <a:avLst/>
          </a:prstGeom>
          <a:noFill/>
        </p:spPr>
        <p:txBody>
          <a:bodyPr wrap="none" rtlCol="0">
            <a:spAutoFit/>
          </a:bodyPr>
          <a:lstStyle/>
          <a:p>
            <a:r>
              <a:rPr lang="en-US" dirty="0"/>
              <a:t>PULL REQUEST</a:t>
            </a:r>
          </a:p>
        </p:txBody>
      </p:sp>
      <p:sp>
        <p:nvSpPr>
          <p:cNvPr id="23" name="Rectangle: Rounded Corners 22">
            <a:extLst>
              <a:ext uri="{FF2B5EF4-FFF2-40B4-BE49-F238E27FC236}">
                <a16:creationId xmlns:a16="http://schemas.microsoft.com/office/drawing/2014/main" id="{15741E3F-A486-4C86-8D26-DCFE0CA79E9B}"/>
              </a:ext>
            </a:extLst>
          </p:cNvPr>
          <p:cNvSpPr/>
          <p:nvPr/>
        </p:nvSpPr>
        <p:spPr>
          <a:xfrm>
            <a:off x="3656813" y="2127781"/>
            <a:ext cx="1757812" cy="11359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EE6DE7A-4BA6-40F3-9492-245FCC071459}"/>
              </a:ext>
            </a:extLst>
          </p:cNvPr>
          <p:cNvSpPr/>
          <p:nvPr/>
        </p:nvSpPr>
        <p:spPr>
          <a:xfrm>
            <a:off x="744077" y="2487032"/>
            <a:ext cx="604597" cy="326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77B4EFF5-D4C9-4AFE-BC09-948BD4A8B93F}"/>
              </a:ext>
            </a:extLst>
          </p:cNvPr>
          <p:cNvSpPr/>
          <p:nvPr/>
        </p:nvSpPr>
        <p:spPr>
          <a:xfrm>
            <a:off x="2243585" y="2511083"/>
            <a:ext cx="1371466" cy="326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CB632F87-32F8-4F31-9453-61ADB44CC7B0}"/>
              </a:ext>
            </a:extLst>
          </p:cNvPr>
          <p:cNvPicPr>
            <a:picLocks noChangeAspect="1"/>
          </p:cNvPicPr>
          <p:nvPr/>
        </p:nvPicPr>
        <p:blipFill>
          <a:blip r:embed="rId6"/>
          <a:stretch>
            <a:fillRect/>
          </a:stretch>
        </p:blipFill>
        <p:spPr>
          <a:xfrm>
            <a:off x="9820239" y="2480961"/>
            <a:ext cx="886658" cy="570862"/>
          </a:xfrm>
          <a:prstGeom prst="rect">
            <a:avLst/>
          </a:prstGeom>
        </p:spPr>
      </p:pic>
      <p:pic>
        <p:nvPicPr>
          <p:cNvPr id="47" name="Picture 46">
            <a:extLst>
              <a:ext uri="{FF2B5EF4-FFF2-40B4-BE49-F238E27FC236}">
                <a16:creationId xmlns:a16="http://schemas.microsoft.com/office/drawing/2014/main" id="{8E21DD02-F834-461B-8D9F-B73EB0DEF17C}"/>
              </a:ext>
            </a:extLst>
          </p:cNvPr>
          <p:cNvPicPr>
            <a:picLocks noChangeAspect="1"/>
          </p:cNvPicPr>
          <p:nvPr/>
        </p:nvPicPr>
        <p:blipFill>
          <a:blip r:embed="rId7"/>
          <a:stretch>
            <a:fillRect/>
          </a:stretch>
        </p:blipFill>
        <p:spPr>
          <a:xfrm>
            <a:off x="6545541" y="2644668"/>
            <a:ext cx="445618" cy="418195"/>
          </a:xfrm>
          <a:prstGeom prst="rect">
            <a:avLst/>
          </a:prstGeom>
        </p:spPr>
      </p:pic>
      <p:pic>
        <p:nvPicPr>
          <p:cNvPr id="48" name="Picture 47">
            <a:extLst>
              <a:ext uri="{FF2B5EF4-FFF2-40B4-BE49-F238E27FC236}">
                <a16:creationId xmlns:a16="http://schemas.microsoft.com/office/drawing/2014/main" id="{87C21D7E-7886-47F3-BBC0-6EEAD74F0E96}"/>
              </a:ext>
            </a:extLst>
          </p:cNvPr>
          <p:cNvPicPr>
            <a:picLocks noChangeAspect="1"/>
          </p:cNvPicPr>
          <p:nvPr/>
        </p:nvPicPr>
        <p:blipFill>
          <a:blip r:embed="rId8"/>
          <a:stretch>
            <a:fillRect/>
          </a:stretch>
        </p:blipFill>
        <p:spPr>
          <a:xfrm>
            <a:off x="6543031" y="2144770"/>
            <a:ext cx="441701" cy="545225"/>
          </a:xfrm>
          <a:prstGeom prst="rect">
            <a:avLst/>
          </a:prstGeom>
        </p:spPr>
      </p:pic>
      <p:pic>
        <p:nvPicPr>
          <p:cNvPr id="54" name="Picture 53">
            <a:extLst>
              <a:ext uri="{FF2B5EF4-FFF2-40B4-BE49-F238E27FC236}">
                <a16:creationId xmlns:a16="http://schemas.microsoft.com/office/drawing/2014/main" id="{0C7E68F0-7A78-4B1D-B32E-62DDB8B75B0C}"/>
              </a:ext>
            </a:extLst>
          </p:cNvPr>
          <p:cNvPicPr>
            <a:picLocks noChangeAspect="1"/>
          </p:cNvPicPr>
          <p:nvPr/>
        </p:nvPicPr>
        <p:blipFill>
          <a:blip r:embed="rId9"/>
          <a:stretch>
            <a:fillRect/>
          </a:stretch>
        </p:blipFill>
        <p:spPr>
          <a:xfrm>
            <a:off x="146755" y="2374719"/>
            <a:ext cx="561975" cy="571500"/>
          </a:xfrm>
          <a:prstGeom prst="rect">
            <a:avLst/>
          </a:prstGeom>
        </p:spPr>
      </p:pic>
      <p:pic>
        <p:nvPicPr>
          <p:cNvPr id="57" name="Picture 56">
            <a:extLst>
              <a:ext uri="{FF2B5EF4-FFF2-40B4-BE49-F238E27FC236}">
                <a16:creationId xmlns:a16="http://schemas.microsoft.com/office/drawing/2014/main" id="{2F539521-01C9-4D3A-BA3C-CBB0B8C11215}"/>
              </a:ext>
            </a:extLst>
          </p:cNvPr>
          <p:cNvPicPr>
            <a:picLocks noChangeAspect="1"/>
          </p:cNvPicPr>
          <p:nvPr/>
        </p:nvPicPr>
        <p:blipFill>
          <a:blip r:embed="rId10"/>
          <a:stretch>
            <a:fillRect/>
          </a:stretch>
        </p:blipFill>
        <p:spPr>
          <a:xfrm>
            <a:off x="3259738" y="538753"/>
            <a:ext cx="476250" cy="514350"/>
          </a:xfrm>
          <a:prstGeom prst="rect">
            <a:avLst/>
          </a:prstGeom>
        </p:spPr>
      </p:pic>
      <p:cxnSp>
        <p:nvCxnSpPr>
          <p:cNvPr id="59" name="Connector: Elbow 58">
            <a:extLst>
              <a:ext uri="{FF2B5EF4-FFF2-40B4-BE49-F238E27FC236}">
                <a16:creationId xmlns:a16="http://schemas.microsoft.com/office/drawing/2014/main" id="{52EF4F35-2E70-45AB-AE30-7476AC6D375D}"/>
              </a:ext>
            </a:extLst>
          </p:cNvPr>
          <p:cNvCxnSpPr>
            <a:cxnSpLocks/>
            <a:endCxn id="60" idx="3"/>
          </p:cNvCxnSpPr>
          <p:nvPr/>
        </p:nvCxnSpPr>
        <p:spPr>
          <a:xfrm rot="16200000" flipV="1">
            <a:off x="966499" y="1562333"/>
            <a:ext cx="548196" cy="106373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60" name="Picture 59">
            <a:extLst>
              <a:ext uri="{FF2B5EF4-FFF2-40B4-BE49-F238E27FC236}">
                <a16:creationId xmlns:a16="http://schemas.microsoft.com/office/drawing/2014/main" id="{CBC5780F-74A9-447D-86A1-F90A74FACA77}"/>
              </a:ext>
            </a:extLst>
          </p:cNvPr>
          <p:cNvPicPr>
            <a:picLocks noChangeAspect="1"/>
          </p:cNvPicPr>
          <p:nvPr/>
        </p:nvPicPr>
        <p:blipFill>
          <a:blip r:embed="rId11"/>
          <a:stretch>
            <a:fillRect/>
          </a:stretch>
        </p:blipFill>
        <p:spPr>
          <a:xfrm>
            <a:off x="89605" y="1548639"/>
            <a:ext cx="619125" cy="542925"/>
          </a:xfrm>
          <a:prstGeom prst="rect">
            <a:avLst/>
          </a:prstGeom>
        </p:spPr>
      </p:pic>
      <p:pic>
        <p:nvPicPr>
          <p:cNvPr id="64" name="Picture 63">
            <a:extLst>
              <a:ext uri="{FF2B5EF4-FFF2-40B4-BE49-F238E27FC236}">
                <a16:creationId xmlns:a16="http://schemas.microsoft.com/office/drawing/2014/main" id="{9F3F11E5-A4BE-4250-85FC-C34DD880FF87}"/>
              </a:ext>
            </a:extLst>
          </p:cNvPr>
          <p:cNvPicPr>
            <a:picLocks noChangeAspect="1"/>
          </p:cNvPicPr>
          <p:nvPr/>
        </p:nvPicPr>
        <p:blipFill>
          <a:blip r:embed="rId12"/>
          <a:stretch>
            <a:fillRect/>
          </a:stretch>
        </p:blipFill>
        <p:spPr>
          <a:xfrm>
            <a:off x="1409494" y="2468416"/>
            <a:ext cx="742950" cy="561975"/>
          </a:xfrm>
          <a:prstGeom prst="rect">
            <a:avLst/>
          </a:prstGeom>
        </p:spPr>
      </p:pic>
      <p:sp>
        <p:nvSpPr>
          <p:cNvPr id="66" name="TextBox 65">
            <a:extLst>
              <a:ext uri="{FF2B5EF4-FFF2-40B4-BE49-F238E27FC236}">
                <a16:creationId xmlns:a16="http://schemas.microsoft.com/office/drawing/2014/main" id="{9AE3D50E-984C-4B69-9A17-394486631A2B}"/>
              </a:ext>
            </a:extLst>
          </p:cNvPr>
          <p:cNvSpPr txBox="1"/>
          <p:nvPr/>
        </p:nvSpPr>
        <p:spPr>
          <a:xfrm>
            <a:off x="1066076" y="2912715"/>
            <a:ext cx="1374415" cy="523220"/>
          </a:xfrm>
          <a:prstGeom prst="rect">
            <a:avLst/>
          </a:prstGeom>
          <a:noFill/>
        </p:spPr>
        <p:txBody>
          <a:bodyPr wrap="none" rtlCol="0">
            <a:spAutoFit/>
          </a:bodyPr>
          <a:lstStyle/>
          <a:p>
            <a:pPr algn="ctr"/>
            <a:r>
              <a:rPr lang="en-US" sz="1400" dirty="0"/>
              <a:t>Approver</a:t>
            </a:r>
            <a:br>
              <a:rPr lang="en-US" sz="1400" dirty="0"/>
            </a:br>
            <a:r>
              <a:rPr lang="en-US" sz="1400" dirty="0"/>
              <a:t>(or release gate)</a:t>
            </a:r>
          </a:p>
        </p:txBody>
      </p:sp>
      <p:sp>
        <p:nvSpPr>
          <p:cNvPr id="74" name="Arrow: Right 73">
            <a:extLst>
              <a:ext uri="{FF2B5EF4-FFF2-40B4-BE49-F238E27FC236}">
                <a16:creationId xmlns:a16="http://schemas.microsoft.com/office/drawing/2014/main" id="{55240D6E-850B-4F70-B9FB-0C100BB45162}"/>
              </a:ext>
            </a:extLst>
          </p:cNvPr>
          <p:cNvSpPr/>
          <p:nvPr/>
        </p:nvSpPr>
        <p:spPr>
          <a:xfrm>
            <a:off x="5456388" y="2497253"/>
            <a:ext cx="969926" cy="326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7F3F785E-17A5-4550-B0BA-E71821F2D5B0}"/>
              </a:ext>
            </a:extLst>
          </p:cNvPr>
          <p:cNvSpPr/>
          <p:nvPr/>
        </p:nvSpPr>
        <p:spPr>
          <a:xfrm>
            <a:off x="6449679" y="2067474"/>
            <a:ext cx="591743" cy="1124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Arrow: Curved Left 78">
            <a:extLst>
              <a:ext uri="{FF2B5EF4-FFF2-40B4-BE49-F238E27FC236}">
                <a16:creationId xmlns:a16="http://schemas.microsoft.com/office/drawing/2014/main" id="{C7BDB7D7-647A-4337-B94F-F8FA14D6C7B7}"/>
              </a:ext>
            </a:extLst>
          </p:cNvPr>
          <p:cNvSpPr/>
          <p:nvPr/>
        </p:nvSpPr>
        <p:spPr>
          <a:xfrm>
            <a:off x="10690204" y="2285812"/>
            <a:ext cx="652996" cy="309814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0" name="Picture 79">
            <a:extLst>
              <a:ext uri="{FF2B5EF4-FFF2-40B4-BE49-F238E27FC236}">
                <a16:creationId xmlns:a16="http://schemas.microsoft.com/office/drawing/2014/main" id="{F4F39677-36CF-4772-A13F-04F2F8D90C08}"/>
              </a:ext>
            </a:extLst>
          </p:cNvPr>
          <p:cNvPicPr>
            <a:picLocks noChangeAspect="1"/>
          </p:cNvPicPr>
          <p:nvPr/>
        </p:nvPicPr>
        <p:blipFill>
          <a:blip r:embed="rId13"/>
          <a:stretch>
            <a:fillRect/>
          </a:stretch>
        </p:blipFill>
        <p:spPr>
          <a:xfrm>
            <a:off x="9419854" y="4599239"/>
            <a:ext cx="709246" cy="514203"/>
          </a:xfrm>
          <a:prstGeom prst="rect">
            <a:avLst/>
          </a:prstGeom>
        </p:spPr>
      </p:pic>
      <p:sp>
        <p:nvSpPr>
          <p:cNvPr id="81" name="TextBox 80">
            <a:extLst>
              <a:ext uri="{FF2B5EF4-FFF2-40B4-BE49-F238E27FC236}">
                <a16:creationId xmlns:a16="http://schemas.microsoft.com/office/drawing/2014/main" id="{97493C3C-2456-4056-9670-80386505907A}"/>
              </a:ext>
            </a:extLst>
          </p:cNvPr>
          <p:cNvSpPr txBox="1"/>
          <p:nvPr/>
        </p:nvSpPr>
        <p:spPr>
          <a:xfrm>
            <a:off x="8875032" y="5021201"/>
            <a:ext cx="1798890" cy="577081"/>
          </a:xfrm>
          <a:prstGeom prst="rect">
            <a:avLst/>
          </a:prstGeom>
          <a:noFill/>
        </p:spPr>
        <p:txBody>
          <a:bodyPr wrap="none" rtlCol="0">
            <a:spAutoFit/>
          </a:bodyPr>
          <a:lstStyle/>
          <a:p>
            <a:pPr algn="ctr"/>
            <a:r>
              <a:rPr lang="en-US" sz="1050" dirty="0"/>
              <a:t>(image registry</a:t>
            </a:r>
          </a:p>
          <a:p>
            <a:pPr algn="ctr"/>
            <a:r>
              <a:rPr lang="en-US" sz="1050" dirty="0"/>
              <a:t>&amp;</a:t>
            </a:r>
          </a:p>
          <a:p>
            <a:pPr algn="ctr"/>
            <a:r>
              <a:rPr lang="en-US" sz="1050" dirty="0"/>
              <a:t>repository of documentation)</a:t>
            </a:r>
          </a:p>
        </p:txBody>
      </p:sp>
      <p:pic>
        <p:nvPicPr>
          <p:cNvPr id="82" name="Picture 81">
            <a:extLst>
              <a:ext uri="{FF2B5EF4-FFF2-40B4-BE49-F238E27FC236}">
                <a16:creationId xmlns:a16="http://schemas.microsoft.com/office/drawing/2014/main" id="{464F9D8D-284A-44D9-8D8E-C35FCFE5F4A8}"/>
              </a:ext>
            </a:extLst>
          </p:cNvPr>
          <p:cNvPicPr>
            <a:picLocks noChangeAspect="1"/>
          </p:cNvPicPr>
          <p:nvPr/>
        </p:nvPicPr>
        <p:blipFill>
          <a:blip r:embed="rId14"/>
          <a:stretch>
            <a:fillRect/>
          </a:stretch>
        </p:blipFill>
        <p:spPr>
          <a:xfrm>
            <a:off x="9118314" y="2704518"/>
            <a:ext cx="681038" cy="590550"/>
          </a:xfrm>
          <a:prstGeom prst="rect">
            <a:avLst/>
          </a:prstGeom>
        </p:spPr>
      </p:pic>
      <p:pic>
        <p:nvPicPr>
          <p:cNvPr id="83" name="Picture 82">
            <a:extLst>
              <a:ext uri="{FF2B5EF4-FFF2-40B4-BE49-F238E27FC236}">
                <a16:creationId xmlns:a16="http://schemas.microsoft.com/office/drawing/2014/main" id="{4866C64A-E601-4EF7-938C-31525A5D2141}"/>
              </a:ext>
            </a:extLst>
          </p:cNvPr>
          <p:cNvPicPr>
            <a:picLocks noChangeAspect="1"/>
          </p:cNvPicPr>
          <p:nvPr/>
        </p:nvPicPr>
        <p:blipFill>
          <a:blip r:embed="rId15"/>
          <a:stretch>
            <a:fillRect/>
          </a:stretch>
        </p:blipFill>
        <p:spPr>
          <a:xfrm>
            <a:off x="9151794" y="1999900"/>
            <a:ext cx="742950" cy="609600"/>
          </a:xfrm>
          <a:prstGeom prst="rect">
            <a:avLst/>
          </a:prstGeom>
        </p:spPr>
      </p:pic>
      <p:sp>
        <p:nvSpPr>
          <p:cNvPr id="84" name="Arrow: Right 83">
            <a:extLst>
              <a:ext uri="{FF2B5EF4-FFF2-40B4-BE49-F238E27FC236}">
                <a16:creationId xmlns:a16="http://schemas.microsoft.com/office/drawing/2014/main" id="{19A37867-137D-4D2E-8AD9-F474F9566881}"/>
              </a:ext>
            </a:extLst>
          </p:cNvPr>
          <p:cNvSpPr/>
          <p:nvPr/>
        </p:nvSpPr>
        <p:spPr>
          <a:xfrm rot="10800000">
            <a:off x="8404054" y="4834645"/>
            <a:ext cx="604597" cy="326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5B63C1C4-C755-4647-BC37-5B0D2F0D9BA0}"/>
              </a:ext>
            </a:extLst>
          </p:cNvPr>
          <p:cNvSpPr/>
          <p:nvPr/>
        </p:nvSpPr>
        <p:spPr>
          <a:xfrm>
            <a:off x="9024779" y="1892878"/>
            <a:ext cx="1633322" cy="15176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86">
            <a:extLst>
              <a:ext uri="{FF2B5EF4-FFF2-40B4-BE49-F238E27FC236}">
                <a16:creationId xmlns:a16="http://schemas.microsoft.com/office/drawing/2014/main" id="{14C6CB32-67B1-4B3F-9ECD-FCE639E272F0}"/>
              </a:ext>
            </a:extLst>
          </p:cNvPr>
          <p:cNvPicPr>
            <a:picLocks noChangeAspect="1"/>
          </p:cNvPicPr>
          <p:nvPr/>
        </p:nvPicPr>
        <p:blipFill>
          <a:blip r:embed="rId16"/>
          <a:stretch>
            <a:fillRect/>
          </a:stretch>
        </p:blipFill>
        <p:spPr>
          <a:xfrm>
            <a:off x="7692813" y="4681091"/>
            <a:ext cx="600075" cy="628650"/>
          </a:xfrm>
          <a:prstGeom prst="rect">
            <a:avLst/>
          </a:prstGeom>
        </p:spPr>
      </p:pic>
      <p:pic>
        <p:nvPicPr>
          <p:cNvPr id="7" name="Graphic 6" descr="Checkmark with solid fill">
            <a:extLst>
              <a:ext uri="{FF2B5EF4-FFF2-40B4-BE49-F238E27FC236}">
                <a16:creationId xmlns:a16="http://schemas.microsoft.com/office/drawing/2014/main" id="{6A636145-E622-4904-8A92-F820A280D37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196341" y="2743964"/>
            <a:ext cx="420970" cy="420970"/>
          </a:xfrm>
          <a:prstGeom prst="rect">
            <a:avLst/>
          </a:prstGeom>
        </p:spPr>
      </p:pic>
      <p:pic>
        <p:nvPicPr>
          <p:cNvPr id="9" name="Graphic 8" descr="Close with solid fill">
            <a:extLst>
              <a:ext uri="{FF2B5EF4-FFF2-40B4-BE49-F238E27FC236}">
                <a16:creationId xmlns:a16="http://schemas.microsoft.com/office/drawing/2014/main" id="{539C63BF-E2CC-42D2-9175-66748CCF55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603640" y="2212842"/>
            <a:ext cx="337371" cy="337371"/>
          </a:xfrm>
          <a:prstGeom prst="rect">
            <a:avLst/>
          </a:prstGeom>
        </p:spPr>
      </p:pic>
      <p:pic>
        <p:nvPicPr>
          <p:cNvPr id="6" name="Picture 5">
            <a:extLst>
              <a:ext uri="{FF2B5EF4-FFF2-40B4-BE49-F238E27FC236}">
                <a16:creationId xmlns:a16="http://schemas.microsoft.com/office/drawing/2014/main" id="{1712D7B4-5F6C-4B9B-AF18-EC53B9908F05}"/>
              </a:ext>
            </a:extLst>
          </p:cNvPr>
          <p:cNvPicPr>
            <a:picLocks noChangeAspect="1"/>
          </p:cNvPicPr>
          <p:nvPr/>
        </p:nvPicPr>
        <p:blipFill>
          <a:blip r:embed="rId21"/>
          <a:stretch>
            <a:fillRect/>
          </a:stretch>
        </p:blipFill>
        <p:spPr>
          <a:xfrm>
            <a:off x="2595970" y="2781282"/>
            <a:ext cx="547296" cy="270884"/>
          </a:xfrm>
          <a:prstGeom prst="rect">
            <a:avLst/>
          </a:prstGeom>
        </p:spPr>
      </p:pic>
      <p:sp>
        <p:nvSpPr>
          <p:cNvPr id="8" name="TextBox 7">
            <a:extLst>
              <a:ext uri="{FF2B5EF4-FFF2-40B4-BE49-F238E27FC236}">
                <a16:creationId xmlns:a16="http://schemas.microsoft.com/office/drawing/2014/main" id="{EA046632-E9D5-4724-9CEC-21F9A0D4D507}"/>
              </a:ext>
            </a:extLst>
          </p:cNvPr>
          <p:cNvSpPr txBox="1"/>
          <p:nvPr/>
        </p:nvSpPr>
        <p:spPr>
          <a:xfrm>
            <a:off x="2406436" y="2906830"/>
            <a:ext cx="998991" cy="253916"/>
          </a:xfrm>
          <a:prstGeom prst="rect">
            <a:avLst/>
          </a:prstGeom>
          <a:noFill/>
        </p:spPr>
        <p:txBody>
          <a:bodyPr wrap="none" rtlCol="0">
            <a:spAutoFit/>
          </a:bodyPr>
          <a:lstStyle/>
          <a:p>
            <a:r>
              <a:rPr lang="en-US" sz="1050" dirty="0"/>
              <a:t>release criteria</a:t>
            </a:r>
          </a:p>
        </p:txBody>
      </p:sp>
      <p:pic>
        <p:nvPicPr>
          <p:cNvPr id="49" name="Picture 48">
            <a:extLst>
              <a:ext uri="{FF2B5EF4-FFF2-40B4-BE49-F238E27FC236}">
                <a16:creationId xmlns:a16="http://schemas.microsoft.com/office/drawing/2014/main" id="{66D1E690-AF3F-404A-B274-1F07E8976DD8}"/>
              </a:ext>
            </a:extLst>
          </p:cNvPr>
          <p:cNvPicPr>
            <a:picLocks noChangeAspect="1"/>
          </p:cNvPicPr>
          <p:nvPr/>
        </p:nvPicPr>
        <p:blipFill>
          <a:blip r:embed="rId22"/>
          <a:stretch>
            <a:fillRect/>
          </a:stretch>
        </p:blipFill>
        <p:spPr>
          <a:xfrm>
            <a:off x="7812011" y="2218101"/>
            <a:ext cx="340347" cy="391399"/>
          </a:xfrm>
          <a:prstGeom prst="rect">
            <a:avLst/>
          </a:prstGeom>
        </p:spPr>
      </p:pic>
      <p:sp>
        <p:nvSpPr>
          <p:cNvPr id="11" name="TextBox 10">
            <a:extLst>
              <a:ext uri="{FF2B5EF4-FFF2-40B4-BE49-F238E27FC236}">
                <a16:creationId xmlns:a16="http://schemas.microsoft.com/office/drawing/2014/main" id="{30EE6AB5-6EE1-4D2A-BA21-CFF24076BD91}"/>
              </a:ext>
            </a:extLst>
          </p:cNvPr>
          <p:cNvSpPr txBox="1"/>
          <p:nvPr/>
        </p:nvSpPr>
        <p:spPr>
          <a:xfrm>
            <a:off x="7598964" y="2601326"/>
            <a:ext cx="817852" cy="600164"/>
          </a:xfrm>
          <a:prstGeom prst="rect">
            <a:avLst/>
          </a:prstGeom>
          <a:noFill/>
        </p:spPr>
        <p:txBody>
          <a:bodyPr wrap="none" rtlCol="0">
            <a:spAutoFit/>
          </a:bodyPr>
          <a:lstStyle/>
          <a:p>
            <a:pPr algn="ctr"/>
            <a:r>
              <a:rPr lang="en-US" sz="1100" dirty="0"/>
              <a:t>Smoke</a:t>
            </a:r>
          </a:p>
          <a:p>
            <a:pPr algn="ctr"/>
            <a:r>
              <a:rPr lang="en-US" sz="1100" dirty="0"/>
              <a:t>Tests</a:t>
            </a:r>
          </a:p>
          <a:p>
            <a:pPr algn="ctr"/>
            <a:r>
              <a:rPr lang="en-US" sz="1100" dirty="0"/>
              <a:t>on binaries</a:t>
            </a:r>
          </a:p>
        </p:txBody>
      </p:sp>
      <p:sp>
        <p:nvSpPr>
          <p:cNvPr id="3" name="TextBox 2">
            <a:extLst>
              <a:ext uri="{FF2B5EF4-FFF2-40B4-BE49-F238E27FC236}">
                <a16:creationId xmlns:a16="http://schemas.microsoft.com/office/drawing/2014/main" id="{1E70BB1B-B0AE-4B32-BE01-B88F5A3161B9}"/>
              </a:ext>
            </a:extLst>
          </p:cNvPr>
          <p:cNvSpPr txBox="1"/>
          <p:nvPr/>
        </p:nvSpPr>
        <p:spPr>
          <a:xfrm>
            <a:off x="4181701" y="2438115"/>
            <a:ext cx="583621" cy="276999"/>
          </a:xfrm>
          <a:prstGeom prst="rect">
            <a:avLst/>
          </a:prstGeom>
          <a:noFill/>
        </p:spPr>
        <p:txBody>
          <a:bodyPr wrap="none" rtlCol="0">
            <a:spAutoFit/>
          </a:bodyPr>
          <a:lstStyle/>
          <a:p>
            <a:r>
              <a:rPr lang="en-US" sz="1200" dirty="0"/>
              <a:t>merge</a:t>
            </a:r>
          </a:p>
        </p:txBody>
      </p:sp>
      <p:sp>
        <p:nvSpPr>
          <p:cNvPr id="4" name="Rectangle: Rounded Corners 3">
            <a:extLst>
              <a:ext uri="{FF2B5EF4-FFF2-40B4-BE49-F238E27FC236}">
                <a16:creationId xmlns:a16="http://schemas.microsoft.com/office/drawing/2014/main" id="{6CE4B63B-4242-493F-BAC1-A3B30403D713}"/>
              </a:ext>
            </a:extLst>
          </p:cNvPr>
          <p:cNvSpPr/>
          <p:nvPr/>
        </p:nvSpPr>
        <p:spPr>
          <a:xfrm>
            <a:off x="7677783" y="2201746"/>
            <a:ext cx="692908" cy="17841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AC6C2DD0-84C4-43C1-B133-64508371A03A}"/>
              </a:ext>
            </a:extLst>
          </p:cNvPr>
          <p:cNvSpPr/>
          <p:nvPr/>
        </p:nvSpPr>
        <p:spPr>
          <a:xfrm>
            <a:off x="7071002" y="2497253"/>
            <a:ext cx="582176" cy="326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Right 51">
            <a:extLst>
              <a:ext uri="{FF2B5EF4-FFF2-40B4-BE49-F238E27FC236}">
                <a16:creationId xmlns:a16="http://schemas.microsoft.com/office/drawing/2014/main" id="{A9CB1EAA-0219-487B-86EE-6C76372A4FFC}"/>
              </a:ext>
            </a:extLst>
          </p:cNvPr>
          <p:cNvSpPr/>
          <p:nvPr/>
        </p:nvSpPr>
        <p:spPr>
          <a:xfrm>
            <a:off x="8391578" y="2497253"/>
            <a:ext cx="582176" cy="326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D1DEBD7-721E-4875-A2F5-28EC22EF4B12}"/>
              </a:ext>
            </a:extLst>
          </p:cNvPr>
          <p:cNvSpPr txBox="1"/>
          <p:nvPr/>
        </p:nvSpPr>
        <p:spPr>
          <a:xfrm>
            <a:off x="6259484" y="3263768"/>
            <a:ext cx="905569" cy="369332"/>
          </a:xfrm>
          <a:prstGeom prst="rect">
            <a:avLst/>
          </a:prstGeom>
          <a:noFill/>
        </p:spPr>
        <p:txBody>
          <a:bodyPr wrap="none" rtlCol="0">
            <a:spAutoFit/>
          </a:bodyPr>
          <a:lstStyle/>
          <a:p>
            <a:r>
              <a:rPr lang="en-US" dirty="0"/>
              <a:t>Vagrant</a:t>
            </a:r>
          </a:p>
        </p:txBody>
      </p:sp>
      <p:pic>
        <p:nvPicPr>
          <p:cNvPr id="1030" name="Picture 6" descr="selenium-logo | HiTech Service">
            <a:extLst>
              <a:ext uri="{FF2B5EF4-FFF2-40B4-BE49-F238E27FC236}">
                <a16:creationId xmlns:a16="http://schemas.microsoft.com/office/drawing/2014/main" id="{4626AB17-BC29-4756-8A70-08346C61698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823073" y="795928"/>
            <a:ext cx="469815" cy="4553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550C867-4750-4F1A-90D3-70AD1C80A465}"/>
              </a:ext>
            </a:extLst>
          </p:cNvPr>
          <p:cNvSpPr txBox="1"/>
          <p:nvPr/>
        </p:nvSpPr>
        <p:spPr>
          <a:xfrm>
            <a:off x="7099385" y="1146345"/>
            <a:ext cx="1969898" cy="646331"/>
          </a:xfrm>
          <a:prstGeom prst="rect">
            <a:avLst/>
          </a:prstGeom>
          <a:noFill/>
        </p:spPr>
        <p:txBody>
          <a:bodyPr wrap="none" rtlCol="0">
            <a:spAutoFit/>
          </a:bodyPr>
          <a:lstStyle/>
          <a:p>
            <a:pPr algn="ctr"/>
            <a:r>
              <a:rPr lang="en-US" dirty="0"/>
              <a:t>Selenium tests</a:t>
            </a:r>
          </a:p>
          <a:p>
            <a:pPr algn="ctr"/>
            <a:r>
              <a:rPr lang="en-US" dirty="0"/>
              <a:t>outside the project</a:t>
            </a:r>
          </a:p>
        </p:txBody>
      </p:sp>
      <p:cxnSp>
        <p:nvCxnSpPr>
          <p:cNvPr id="12" name="Straight Arrow Connector 11">
            <a:extLst>
              <a:ext uri="{FF2B5EF4-FFF2-40B4-BE49-F238E27FC236}">
                <a16:creationId xmlns:a16="http://schemas.microsoft.com/office/drawing/2014/main" id="{9C6CAC15-DAAC-41AE-B60D-1B7CAF0B6DC5}"/>
              </a:ext>
            </a:extLst>
          </p:cNvPr>
          <p:cNvCxnSpPr>
            <a:stCxn id="5" idx="2"/>
            <a:endCxn id="49" idx="0"/>
          </p:cNvCxnSpPr>
          <p:nvPr/>
        </p:nvCxnSpPr>
        <p:spPr>
          <a:xfrm flipH="1">
            <a:off x="7982185" y="1792676"/>
            <a:ext cx="102149" cy="42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04A9B2BC-1CE8-45EE-8066-D8A1A632F256}"/>
              </a:ext>
            </a:extLst>
          </p:cNvPr>
          <p:cNvPicPr>
            <a:picLocks noChangeAspect="1"/>
          </p:cNvPicPr>
          <p:nvPr/>
        </p:nvPicPr>
        <p:blipFill>
          <a:blip r:embed="rId24"/>
          <a:stretch>
            <a:fillRect/>
          </a:stretch>
        </p:blipFill>
        <p:spPr>
          <a:xfrm>
            <a:off x="7860220" y="3156179"/>
            <a:ext cx="298744" cy="438971"/>
          </a:xfrm>
          <a:prstGeom prst="rect">
            <a:avLst/>
          </a:prstGeom>
        </p:spPr>
      </p:pic>
      <p:sp>
        <p:nvSpPr>
          <p:cNvPr id="53" name="TextBox 52">
            <a:extLst>
              <a:ext uri="{FF2B5EF4-FFF2-40B4-BE49-F238E27FC236}">
                <a16:creationId xmlns:a16="http://schemas.microsoft.com/office/drawing/2014/main" id="{08040BA0-DBF2-4539-A907-37682B17B9E8}"/>
              </a:ext>
            </a:extLst>
          </p:cNvPr>
          <p:cNvSpPr txBox="1"/>
          <p:nvPr/>
        </p:nvSpPr>
        <p:spPr>
          <a:xfrm>
            <a:off x="7614332" y="3555026"/>
            <a:ext cx="877163" cy="430887"/>
          </a:xfrm>
          <a:prstGeom prst="rect">
            <a:avLst/>
          </a:prstGeom>
          <a:noFill/>
        </p:spPr>
        <p:txBody>
          <a:bodyPr wrap="none" rtlCol="0">
            <a:spAutoFit/>
          </a:bodyPr>
          <a:lstStyle/>
          <a:p>
            <a:r>
              <a:rPr lang="en-US" sz="1100" dirty="0"/>
              <a:t>Opensource</a:t>
            </a:r>
          </a:p>
          <a:p>
            <a:pPr algn="ctr"/>
            <a:r>
              <a:rPr lang="en-US" sz="1100" dirty="0"/>
              <a:t>tests</a:t>
            </a:r>
          </a:p>
        </p:txBody>
      </p:sp>
      <p:pic>
        <p:nvPicPr>
          <p:cNvPr id="55" name="Picture 54">
            <a:extLst>
              <a:ext uri="{FF2B5EF4-FFF2-40B4-BE49-F238E27FC236}">
                <a16:creationId xmlns:a16="http://schemas.microsoft.com/office/drawing/2014/main" id="{D0F712BA-B59B-456A-9F72-61674D05BA94}"/>
              </a:ext>
            </a:extLst>
          </p:cNvPr>
          <p:cNvPicPr>
            <a:picLocks noChangeAspect="1"/>
          </p:cNvPicPr>
          <p:nvPr/>
        </p:nvPicPr>
        <p:blipFill>
          <a:blip r:embed="rId25"/>
          <a:stretch>
            <a:fillRect/>
          </a:stretch>
        </p:blipFill>
        <p:spPr>
          <a:xfrm>
            <a:off x="10270138" y="3238379"/>
            <a:ext cx="933817" cy="619676"/>
          </a:xfrm>
          <a:prstGeom prst="rect">
            <a:avLst/>
          </a:prstGeom>
        </p:spPr>
      </p:pic>
      <p:sp>
        <p:nvSpPr>
          <p:cNvPr id="56" name="TextBox 55">
            <a:extLst>
              <a:ext uri="{FF2B5EF4-FFF2-40B4-BE49-F238E27FC236}">
                <a16:creationId xmlns:a16="http://schemas.microsoft.com/office/drawing/2014/main" id="{4F7EE2B2-3567-40BC-9F40-EE253014A5BE}"/>
              </a:ext>
            </a:extLst>
          </p:cNvPr>
          <p:cNvSpPr txBox="1"/>
          <p:nvPr/>
        </p:nvSpPr>
        <p:spPr>
          <a:xfrm>
            <a:off x="10154082" y="3836230"/>
            <a:ext cx="1156214" cy="646331"/>
          </a:xfrm>
          <a:prstGeom prst="rect">
            <a:avLst/>
          </a:prstGeom>
          <a:noFill/>
        </p:spPr>
        <p:txBody>
          <a:bodyPr wrap="none" rtlCol="0">
            <a:spAutoFit/>
          </a:bodyPr>
          <a:lstStyle/>
          <a:p>
            <a:pPr algn="ctr"/>
            <a:r>
              <a:rPr lang="en-US" sz="1200" dirty="0"/>
              <a:t>Automated </a:t>
            </a:r>
          </a:p>
          <a:p>
            <a:pPr algn="ctr"/>
            <a:r>
              <a:rPr lang="en-US" sz="1200" dirty="0"/>
              <a:t>Documentation</a:t>
            </a:r>
          </a:p>
          <a:p>
            <a:pPr algn="ctr"/>
            <a:r>
              <a:rPr lang="en-US" sz="1200" dirty="0"/>
              <a:t>Creation</a:t>
            </a:r>
          </a:p>
        </p:txBody>
      </p:sp>
    </p:spTree>
    <p:extLst>
      <p:ext uri="{BB962C8B-B14F-4D97-AF65-F5344CB8AC3E}">
        <p14:creationId xmlns:p14="http://schemas.microsoft.com/office/powerpoint/2010/main" val="2617870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4A89-1E12-4914-97CD-FB9B42E10946}"/>
              </a:ext>
            </a:extLst>
          </p:cNvPr>
          <p:cNvSpPr>
            <a:spLocks noGrp="1"/>
          </p:cNvSpPr>
          <p:nvPr>
            <p:ph type="title"/>
          </p:nvPr>
        </p:nvSpPr>
        <p:spPr>
          <a:xfrm>
            <a:off x="378454" y="245379"/>
            <a:ext cx="10515600" cy="786381"/>
          </a:xfrm>
        </p:spPr>
        <p:txBody>
          <a:bodyPr/>
          <a:lstStyle/>
          <a:p>
            <a:r>
              <a:rPr lang="en-US" dirty="0"/>
              <a:t>Deployment - </a:t>
            </a:r>
          </a:p>
        </p:txBody>
      </p:sp>
      <p:pic>
        <p:nvPicPr>
          <p:cNvPr id="55" name="Picture 54">
            <a:extLst>
              <a:ext uri="{FF2B5EF4-FFF2-40B4-BE49-F238E27FC236}">
                <a16:creationId xmlns:a16="http://schemas.microsoft.com/office/drawing/2014/main" id="{193234F8-A498-4642-BD4C-411D84F59F44}"/>
              </a:ext>
            </a:extLst>
          </p:cNvPr>
          <p:cNvPicPr>
            <a:picLocks noChangeAspect="1"/>
          </p:cNvPicPr>
          <p:nvPr/>
        </p:nvPicPr>
        <p:blipFill>
          <a:blip r:embed="rId3"/>
          <a:stretch>
            <a:fillRect/>
          </a:stretch>
        </p:blipFill>
        <p:spPr>
          <a:xfrm>
            <a:off x="3488348" y="324244"/>
            <a:ext cx="600075" cy="628650"/>
          </a:xfrm>
          <a:prstGeom prst="rect">
            <a:avLst/>
          </a:prstGeom>
        </p:spPr>
      </p:pic>
      <p:pic>
        <p:nvPicPr>
          <p:cNvPr id="60" name="Picture 59">
            <a:extLst>
              <a:ext uri="{FF2B5EF4-FFF2-40B4-BE49-F238E27FC236}">
                <a16:creationId xmlns:a16="http://schemas.microsoft.com/office/drawing/2014/main" id="{04E1BEF9-A868-4D5F-81C3-695877E79FCE}"/>
              </a:ext>
            </a:extLst>
          </p:cNvPr>
          <p:cNvPicPr>
            <a:picLocks noChangeAspect="1"/>
          </p:cNvPicPr>
          <p:nvPr/>
        </p:nvPicPr>
        <p:blipFill>
          <a:blip r:embed="rId4"/>
          <a:stretch>
            <a:fillRect/>
          </a:stretch>
        </p:blipFill>
        <p:spPr>
          <a:xfrm>
            <a:off x="2084159" y="2463817"/>
            <a:ext cx="319068" cy="324476"/>
          </a:xfrm>
          <a:prstGeom prst="rect">
            <a:avLst/>
          </a:prstGeom>
        </p:spPr>
      </p:pic>
      <p:pic>
        <p:nvPicPr>
          <p:cNvPr id="61" name="Picture 60">
            <a:extLst>
              <a:ext uri="{FF2B5EF4-FFF2-40B4-BE49-F238E27FC236}">
                <a16:creationId xmlns:a16="http://schemas.microsoft.com/office/drawing/2014/main" id="{BD4AFEF4-9F9B-4BED-9CEB-CC03EC433E02}"/>
              </a:ext>
            </a:extLst>
          </p:cNvPr>
          <p:cNvPicPr>
            <a:picLocks noChangeAspect="1"/>
          </p:cNvPicPr>
          <p:nvPr/>
        </p:nvPicPr>
        <p:blipFill>
          <a:blip r:embed="rId5"/>
          <a:stretch>
            <a:fillRect/>
          </a:stretch>
        </p:blipFill>
        <p:spPr>
          <a:xfrm>
            <a:off x="2084159" y="2806573"/>
            <a:ext cx="300441" cy="324476"/>
          </a:xfrm>
          <a:prstGeom prst="rect">
            <a:avLst/>
          </a:prstGeom>
        </p:spPr>
      </p:pic>
      <p:pic>
        <p:nvPicPr>
          <p:cNvPr id="63" name="Picture 62">
            <a:extLst>
              <a:ext uri="{FF2B5EF4-FFF2-40B4-BE49-F238E27FC236}">
                <a16:creationId xmlns:a16="http://schemas.microsoft.com/office/drawing/2014/main" id="{81A4CA8F-5254-4ED6-A2AB-A74B9721AA08}"/>
              </a:ext>
            </a:extLst>
          </p:cNvPr>
          <p:cNvPicPr>
            <a:picLocks noChangeAspect="1"/>
          </p:cNvPicPr>
          <p:nvPr/>
        </p:nvPicPr>
        <p:blipFill>
          <a:blip r:embed="rId6"/>
          <a:stretch>
            <a:fillRect/>
          </a:stretch>
        </p:blipFill>
        <p:spPr>
          <a:xfrm>
            <a:off x="2019700" y="2042383"/>
            <a:ext cx="447987" cy="392850"/>
          </a:xfrm>
          <a:prstGeom prst="rect">
            <a:avLst/>
          </a:prstGeom>
        </p:spPr>
      </p:pic>
      <p:pic>
        <p:nvPicPr>
          <p:cNvPr id="109" name="Picture 108">
            <a:extLst>
              <a:ext uri="{FF2B5EF4-FFF2-40B4-BE49-F238E27FC236}">
                <a16:creationId xmlns:a16="http://schemas.microsoft.com/office/drawing/2014/main" id="{A615CBC4-97E8-46CA-AB5D-1AADA9114552}"/>
              </a:ext>
            </a:extLst>
          </p:cNvPr>
          <p:cNvPicPr>
            <a:picLocks noChangeAspect="1"/>
          </p:cNvPicPr>
          <p:nvPr/>
        </p:nvPicPr>
        <p:blipFill>
          <a:blip r:embed="rId7"/>
          <a:stretch>
            <a:fillRect/>
          </a:stretch>
        </p:blipFill>
        <p:spPr>
          <a:xfrm>
            <a:off x="3639545" y="3034462"/>
            <a:ext cx="613827" cy="503653"/>
          </a:xfrm>
          <a:prstGeom prst="rect">
            <a:avLst/>
          </a:prstGeom>
        </p:spPr>
      </p:pic>
      <p:sp>
        <p:nvSpPr>
          <p:cNvPr id="111" name="Arrow: Right 110">
            <a:extLst>
              <a:ext uri="{FF2B5EF4-FFF2-40B4-BE49-F238E27FC236}">
                <a16:creationId xmlns:a16="http://schemas.microsoft.com/office/drawing/2014/main" id="{CC43F245-0EBD-4EF1-9048-AB11903B1E2A}"/>
              </a:ext>
            </a:extLst>
          </p:cNvPr>
          <p:cNvSpPr/>
          <p:nvPr/>
        </p:nvSpPr>
        <p:spPr>
          <a:xfrm rot="487624">
            <a:off x="2513919" y="2919621"/>
            <a:ext cx="1056840" cy="326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Arrow: Right 112">
            <a:extLst>
              <a:ext uri="{FF2B5EF4-FFF2-40B4-BE49-F238E27FC236}">
                <a16:creationId xmlns:a16="http://schemas.microsoft.com/office/drawing/2014/main" id="{D35DA346-BD47-4EA2-B961-7586C1CFCEC8}"/>
              </a:ext>
            </a:extLst>
          </p:cNvPr>
          <p:cNvSpPr/>
          <p:nvPr/>
        </p:nvSpPr>
        <p:spPr>
          <a:xfrm>
            <a:off x="4382771" y="3142061"/>
            <a:ext cx="609177" cy="326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113">
            <a:extLst>
              <a:ext uri="{FF2B5EF4-FFF2-40B4-BE49-F238E27FC236}">
                <a16:creationId xmlns:a16="http://schemas.microsoft.com/office/drawing/2014/main" id="{294DD3E3-66AB-4BA4-8946-B399EAB43CA5}"/>
              </a:ext>
            </a:extLst>
          </p:cNvPr>
          <p:cNvPicPr>
            <a:picLocks noChangeAspect="1"/>
          </p:cNvPicPr>
          <p:nvPr/>
        </p:nvPicPr>
        <p:blipFill>
          <a:blip r:embed="rId8"/>
          <a:stretch>
            <a:fillRect/>
          </a:stretch>
        </p:blipFill>
        <p:spPr>
          <a:xfrm>
            <a:off x="5129128" y="2582124"/>
            <a:ext cx="527666" cy="577501"/>
          </a:xfrm>
          <a:prstGeom prst="rect">
            <a:avLst/>
          </a:prstGeom>
        </p:spPr>
      </p:pic>
      <p:sp>
        <p:nvSpPr>
          <p:cNvPr id="115" name="TextBox 114">
            <a:extLst>
              <a:ext uri="{FF2B5EF4-FFF2-40B4-BE49-F238E27FC236}">
                <a16:creationId xmlns:a16="http://schemas.microsoft.com/office/drawing/2014/main" id="{3619DA04-979E-49AC-BB96-BA764D6EFBFE}"/>
              </a:ext>
            </a:extLst>
          </p:cNvPr>
          <p:cNvSpPr txBox="1"/>
          <p:nvPr/>
        </p:nvSpPr>
        <p:spPr>
          <a:xfrm>
            <a:off x="5154755" y="3047890"/>
            <a:ext cx="476412" cy="369332"/>
          </a:xfrm>
          <a:prstGeom prst="rect">
            <a:avLst/>
          </a:prstGeom>
          <a:noFill/>
        </p:spPr>
        <p:txBody>
          <a:bodyPr wrap="none" rtlCol="0">
            <a:spAutoFit/>
          </a:bodyPr>
          <a:lstStyle/>
          <a:p>
            <a:r>
              <a:rPr lang="en-US" dirty="0" err="1"/>
              <a:t>IaC</a:t>
            </a:r>
            <a:endParaRPr lang="en-US" dirty="0"/>
          </a:p>
        </p:txBody>
      </p:sp>
      <p:pic>
        <p:nvPicPr>
          <p:cNvPr id="1026" name="Picture 2" descr="Non, service, aws, specific, copy, cloud icon - Free download">
            <a:extLst>
              <a:ext uri="{FF2B5EF4-FFF2-40B4-BE49-F238E27FC236}">
                <a16:creationId xmlns:a16="http://schemas.microsoft.com/office/drawing/2014/main" id="{D5919D90-C18A-43EB-94AB-89DFD0C39B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82421" y="2675755"/>
            <a:ext cx="967740" cy="967740"/>
          </a:xfrm>
          <a:prstGeom prst="rect">
            <a:avLst/>
          </a:prstGeom>
          <a:noFill/>
          <a:extLst>
            <a:ext uri="{909E8E84-426E-40DD-AFC4-6F175D3DCCD1}">
              <a14:hiddenFill xmlns:a14="http://schemas.microsoft.com/office/drawing/2010/main">
                <a:solidFill>
                  <a:srgbClr val="FFFFFF"/>
                </a:solidFill>
              </a14:hiddenFill>
            </a:ext>
          </a:extLst>
        </p:spPr>
      </p:pic>
      <p:sp>
        <p:nvSpPr>
          <p:cNvPr id="116" name="TextBox 115">
            <a:extLst>
              <a:ext uri="{FF2B5EF4-FFF2-40B4-BE49-F238E27FC236}">
                <a16:creationId xmlns:a16="http://schemas.microsoft.com/office/drawing/2014/main" id="{5874015A-42BE-426C-92B9-BD5B20FECDC8}"/>
              </a:ext>
            </a:extLst>
          </p:cNvPr>
          <p:cNvSpPr txBox="1"/>
          <p:nvPr/>
        </p:nvSpPr>
        <p:spPr>
          <a:xfrm>
            <a:off x="5790835" y="3328391"/>
            <a:ext cx="768224" cy="307777"/>
          </a:xfrm>
          <a:prstGeom prst="rect">
            <a:avLst/>
          </a:prstGeom>
          <a:noFill/>
        </p:spPr>
        <p:txBody>
          <a:bodyPr wrap="none" rtlCol="0">
            <a:spAutoFit/>
          </a:bodyPr>
          <a:lstStyle/>
          <a:p>
            <a:r>
              <a:rPr lang="en-US" sz="1400" dirty="0"/>
              <a:t>services</a:t>
            </a:r>
          </a:p>
        </p:txBody>
      </p:sp>
      <p:sp>
        <p:nvSpPr>
          <p:cNvPr id="118" name="Arrow: Right 117">
            <a:extLst>
              <a:ext uri="{FF2B5EF4-FFF2-40B4-BE49-F238E27FC236}">
                <a16:creationId xmlns:a16="http://schemas.microsoft.com/office/drawing/2014/main" id="{52524BED-1E59-43B7-AA13-6F2A0184F17C}"/>
              </a:ext>
            </a:extLst>
          </p:cNvPr>
          <p:cNvSpPr/>
          <p:nvPr/>
        </p:nvSpPr>
        <p:spPr>
          <a:xfrm>
            <a:off x="6626089" y="3140765"/>
            <a:ext cx="937050" cy="326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7DCD40E3-5FB9-4293-ADD9-94C750140410}"/>
              </a:ext>
            </a:extLst>
          </p:cNvPr>
          <p:cNvSpPr/>
          <p:nvPr/>
        </p:nvSpPr>
        <p:spPr>
          <a:xfrm>
            <a:off x="5017575" y="2544514"/>
            <a:ext cx="1541484" cy="15492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Picture 119">
            <a:extLst>
              <a:ext uri="{FF2B5EF4-FFF2-40B4-BE49-F238E27FC236}">
                <a16:creationId xmlns:a16="http://schemas.microsoft.com/office/drawing/2014/main" id="{223AAFEC-F191-4686-BFED-F5961E1F9CDC}"/>
              </a:ext>
            </a:extLst>
          </p:cNvPr>
          <p:cNvPicPr>
            <a:picLocks noChangeAspect="1"/>
          </p:cNvPicPr>
          <p:nvPr/>
        </p:nvPicPr>
        <p:blipFill>
          <a:blip r:embed="rId10"/>
          <a:stretch>
            <a:fillRect/>
          </a:stretch>
        </p:blipFill>
        <p:spPr>
          <a:xfrm>
            <a:off x="7606296" y="2835121"/>
            <a:ext cx="1019175" cy="1076325"/>
          </a:xfrm>
          <a:prstGeom prst="rect">
            <a:avLst/>
          </a:prstGeom>
        </p:spPr>
      </p:pic>
      <p:sp>
        <p:nvSpPr>
          <p:cNvPr id="39" name="TextBox 38">
            <a:extLst>
              <a:ext uri="{FF2B5EF4-FFF2-40B4-BE49-F238E27FC236}">
                <a16:creationId xmlns:a16="http://schemas.microsoft.com/office/drawing/2014/main" id="{30D7C458-B359-4F8B-A136-9C2FAB943C95}"/>
              </a:ext>
            </a:extLst>
          </p:cNvPr>
          <p:cNvSpPr txBox="1"/>
          <p:nvPr/>
        </p:nvSpPr>
        <p:spPr>
          <a:xfrm>
            <a:off x="5117099" y="3520077"/>
            <a:ext cx="673736"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200" dirty="0"/>
              <a:t>Build</a:t>
            </a:r>
          </a:p>
          <a:p>
            <a:r>
              <a:rPr lang="en-US" sz="1200" dirty="0"/>
              <a:t>system</a:t>
            </a:r>
          </a:p>
        </p:txBody>
      </p:sp>
      <p:pic>
        <p:nvPicPr>
          <p:cNvPr id="18" name="Picture 17">
            <a:extLst>
              <a:ext uri="{FF2B5EF4-FFF2-40B4-BE49-F238E27FC236}">
                <a16:creationId xmlns:a16="http://schemas.microsoft.com/office/drawing/2014/main" id="{5CD012E9-676D-4678-BAC4-6A8ED7703D9D}"/>
              </a:ext>
            </a:extLst>
          </p:cNvPr>
          <p:cNvPicPr>
            <a:picLocks noChangeAspect="1"/>
          </p:cNvPicPr>
          <p:nvPr/>
        </p:nvPicPr>
        <p:blipFill>
          <a:blip r:embed="rId11"/>
          <a:stretch>
            <a:fillRect/>
          </a:stretch>
        </p:blipFill>
        <p:spPr>
          <a:xfrm>
            <a:off x="7833181" y="4689273"/>
            <a:ext cx="340347" cy="391399"/>
          </a:xfrm>
          <a:prstGeom prst="rect">
            <a:avLst/>
          </a:prstGeom>
        </p:spPr>
      </p:pic>
      <p:sp>
        <p:nvSpPr>
          <p:cNvPr id="19" name="TextBox 18">
            <a:extLst>
              <a:ext uri="{FF2B5EF4-FFF2-40B4-BE49-F238E27FC236}">
                <a16:creationId xmlns:a16="http://schemas.microsoft.com/office/drawing/2014/main" id="{33E2D8CF-4B1A-4D96-B6E3-D8D913194922}"/>
              </a:ext>
            </a:extLst>
          </p:cNvPr>
          <p:cNvSpPr txBox="1"/>
          <p:nvPr/>
        </p:nvSpPr>
        <p:spPr>
          <a:xfrm>
            <a:off x="7718660" y="5054995"/>
            <a:ext cx="569387" cy="430887"/>
          </a:xfrm>
          <a:prstGeom prst="rect">
            <a:avLst/>
          </a:prstGeom>
          <a:noFill/>
        </p:spPr>
        <p:txBody>
          <a:bodyPr wrap="none" rtlCol="0">
            <a:spAutoFit/>
          </a:bodyPr>
          <a:lstStyle/>
          <a:p>
            <a:r>
              <a:rPr lang="en-US" sz="1100" dirty="0"/>
              <a:t>Smoke</a:t>
            </a:r>
          </a:p>
          <a:p>
            <a:pPr algn="ctr"/>
            <a:r>
              <a:rPr lang="en-US" sz="1100" dirty="0"/>
              <a:t>tests</a:t>
            </a:r>
          </a:p>
        </p:txBody>
      </p:sp>
      <p:pic>
        <p:nvPicPr>
          <p:cNvPr id="20" name="Picture 6" descr="selenium-logo | HiTech Service">
            <a:extLst>
              <a:ext uri="{FF2B5EF4-FFF2-40B4-BE49-F238E27FC236}">
                <a16:creationId xmlns:a16="http://schemas.microsoft.com/office/drawing/2014/main" id="{201C6F28-0EDB-46F2-87C8-EF70EA44D30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75739" y="5524804"/>
            <a:ext cx="469815" cy="45539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95F0A8DF-E4D8-46EA-B3C0-8EF1C5A01AFE}"/>
              </a:ext>
            </a:extLst>
          </p:cNvPr>
          <p:cNvSpPr txBox="1"/>
          <p:nvPr/>
        </p:nvSpPr>
        <p:spPr>
          <a:xfrm>
            <a:off x="6352051" y="5875221"/>
            <a:ext cx="1969898" cy="646331"/>
          </a:xfrm>
          <a:prstGeom prst="rect">
            <a:avLst/>
          </a:prstGeom>
          <a:noFill/>
        </p:spPr>
        <p:txBody>
          <a:bodyPr wrap="none" rtlCol="0">
            <a:spAutoFit/>
          </a:bodyPr>
          <a:lstStyle/>
          <a:p>
            <a:pPr algn="ctr"/>
            <a:r>
              <a:rPr lang="en-US" dirty="0"/>
              <a:t>Selenium tests</a:t>
            </a:r>
          </a:p>
          <a:p>
            <a:pPr algn="ctr"/>
            <a:r>
              <a:rPr lang="en-US" dirty="0"/>
              <a:t>outside the project</a:t>
            </a:r>
          </a:p>
        </p:txBody>
      </p:sp>
      <p:sp>
        <p:nvSpPr>
          <p:cNvPr id="24" name="Arrow: Right 23">
            <a:extLst>
              <a:ext uri="{FF2B5EF4-FFF2-40B4-BE49-F238E27FC236}">
                <a16:creationId xmlns:a16="http://schemas.microsoft.com/office/drawing/2014/main" id="{EA3C334F-E2E1-425E-8282-01363C21DE14}"/>
              </a:ext>
            </a:extLst>
          </p:cNvPr>
          <p:cNvSpPr/>
          <p:nvPr/>
        </p:nvSpPr>
        <p:spPr>
          <a:xfrm rot="16200000">
            <a:off x="7683519" y="4098647"/>
            <a:ext cx="609177" cy="326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5874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3205</TotalTime>
  <Words>2350</Words>
  <Application>Microsoft Office PowerPoint</Application>
  <PresentationFormat>Widescreen</PresentationFormat>
  <Paragraphs>252</Paragraphs>
  <Slides>14</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vt:lpstr>
      <vt:lpstr>Calibri</vt:lpstr>
      <vt:lpstr>Calibri Light</vt:lpstr>
      <vt:lpstr>Helvetica Neue</vt:lpstr>
      <vt:lpstr>Menlo</vt:lpstr>
      <vt:lpstr>Open Sans</vt:lpstr>
      <vt:lpstr>Roboto Slab</vt:lpstr>
      <vt:lpstr>Office Theme</vt:lpstr>
      <vt:lpstr>PowerPoint Presentation</vt:lpstr>
      <vt:lpstr>DevOps Academy thesis project overview:</vt:lpstr>
      <vt:lpstr>PowerPoint Presentation</vt:lpstr>
      <vt:lpstr>Branching strategy</vt:lpstr>
      <vt:lpstr>Development - </vt:lpstr>
      <vt:lpstr>Integration - </vt:lpstr>
      <vt:lpstr>CI/CD Pipelines proposition</vt:lpstr>
      <vt:lpstr>Delivery - </vt:lpstr>
      <vt:lpstr>Deployment - </vt:lpstr>
      <vt:lpstr>Monitoring </vt:lpstr>
      <vt:lpstr>CI/CD Pipelines proposition</vt:lpstr>
      <vt:lpstr>Jenkins Agents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Nina Rojanek</dc:creator>
  <cp:lastModifiedBy>Nina Rojanek</cp:lastModifiedBy>
  <cp:revision>107</cp:revision>
  <dcterms:created xsi:type="dcterms:W3CDTF">2022-08-01T08:59:16Z</dcterms:created>
  <dcterms:modified xsi:type="dcterms:W3CDTF">2022-08-30T10:04:08Z</dcterms:modified>
</cp:coreProperties>
</file>