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5" r:id="rId4"/>
    <p:sldId id="259" r:id="rId5"/>
    <p:sldId id="261" r:id="rId6"/>
    <p:sldId id="256" r:id="rId7"/>
    <p:sldId id="266" r:id="rId8"/>
    <p:sldId id="260" r:id="rId9"/>
    <p:sldId id="262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BA8FBA-3063-4A88-A184-F6C2DDCC3B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E5D34A-1F87-444C-8DE1-0397B3F496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About 4 million residents in the Seattle Metropolitan</a:t>
          </a:r>
        </a:p>
        <a:p>
          <a:pPr>
            <a:lnSpc>
              <a:spcPct val="100000"/>
            </a:lnSpc>
          </a:pPr>
          <a:r>
            <a:rPr lang="en-US" dirty="0"/>
            <a:t>Expanding neighborhoods outside of the Seattle area</a:t>
          </a:r>
        </a:p>
      </dgm:t>
    </dgm:pt>
    <dgm:pt modelId="{0907856B-3E67-4975-8AF7-47DD3795EA8D}" type="parTrans" cxnId="{F9E55457-A2BE-40FB-9ED3-F40E699AE704}">
      <dgm:prSet/>
      <dgm:spPr/>
      <dgm:t>
        <a:bodyPr/>
        <a:lstStyle/>
        <a:p>
          <a:endParaRPr lang="en-US"/>
        </a:p>
      </dgm:t>
    </dgm:pt>
    <dgm:pt modelId="{5A1074C5-FA67-4ACA-B92F-B2C97A4C8166}" type="sibTrans" cxnId="{F9E55457-A2BE-40FB-9ED3-F40E699AE704}">
      <dgm:prSet/>
      <dgm:spPr/>
      <dgm:t>
        <a:bodyPr/>
        <a:lstStyle/>
        <a:p>
          <a:endParaRPr lang="en-US"/>
        </a:p>
      </dgm:t>
    </dgm:pt>
    <dgm:pt modelId="{AAC94C2F-5D69-8B41-97E1-A76585FEA2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popular local venues</a:t>
          </a:r>
        </a:p>
      </dgm:t>
    </dgm:pt>
    <dgm:pt modelId="{297779D1-D66B-A940-AF52-7EEAB254C4B1}" type="parTrans" cxnId="{06482C40-FFCC-8945-9D87-682CC3B37E8E}">
      <dgm:prSet/>
      <dgm:spPr/>
      <dgm:t>
        <a:bodyPr/>
        <a:lstStyle/>
        <a:p>
          <a:endParaRPr lang="en-US"/>
        </a:p>
      </dgm:t>
    </dgm:pt>
    <dgm:pt modelId="{0EFC4E48-157D-6E4D-8B3A-9E18F9703AC7}" type="sibTrans" cxnId="{06482C40-FFCC-8945-9D87-682CC3B37E8E}">
      <dgm:prSet/>
      <dgm:spPr/>
      <dgm:t>
        <a:bodyPr/>
        <a:lstStyle/>
        <a:p>
          <a:endParaRPr lang="en-US"/>
        </a:p>
      </dgm:t>
    </dgm:pt>
    <dgm:pt modelId="{24733DF3-FCB3-7A47-91D6-978B05C982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Home values and ease of transport</a:t>
          </a:r>
        </a:p>
      </dgm:t>
    </dgm:pt>
    <dgm:pt modelId="{F4F8B4BB-10AC-2F43-93F2-2671E756A363}" type="parTrans" cxnId="{493BE382-4CD5-C34A-B560-F49FFB45E1E8}">
      <dgm:prSet/>
      <dgm:spPr/>
      <dgm:t>
        <a:bodyPr/>
        <a:lstStyle/>
        <a:p>
          <a:endParaRPr lang="en-US"/>
        </a:p>
      </dgm:t>
    </dgm:pt>
    <dgm:pt modelId="{F8F774B6-558C-3943-A3A8-8983DCD3B858}" type="sibTrans" cxnId="{493BE382-4CD5-C34A-B560-F49FFB45E1E8}">
      <dgm:prSet/>
      <dgm:spPr/>
    </dgm:pt>
    <dgm:pt modelId="{FAA7FCF4-DBEA-4362-A0A2-718D985A6985}" type="pres">
      <dgm:prSet presAssocID="{F2BA8FBA-3063-4A88-A184-F6C2DDCC3B60}" presName="root" presStyleCnt="0">
        <dgm:presLayoutVars>
          <dgm:dir/>
          <dgm:resizeHandles val="exact"/>
        </dgm:presLayoutVars>
      </dgm:prSet>
      <dgm:spPr/>
    </dgm:pt>
    <dgm:pt modelId="{88CA5025-6539-4E48-8A3A-7B28D80027A0}" type="pres">
      <dgm:prSet presAssocID="{C4E5D34A-1F87-444C-8DE1-0397B3F49661}" presName="compNode" presStyleCnt="0"/>
      <dgm:spPr/>
    </dgm:pt>
    <dgm:pt modelId="{2CDE0AE7-A8FB-4C32-9500-DA92543E4E81}" type="pres">
      <dgm:prSet presAssocID="{C4E5D34A-1F87-444C-8DE1-0397B3F49661}" presName="bgRect" presStyleLbl="bgShp" presStyleIdx="0" presStyleCnt="3"/>
      <dgm:spPr/>
    </dgm:pt>
    <dgm:pt modelId="{B0057F4E-E5EF-4FC5-B004-3323DCCA0364}" type="pres">
      <dgm:prSet presAssocID="{C4E5D34A-1F87-444C-8DE1-0397B3F496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F31DA67-702A-4310-BDA2-CF3C48AEE340}" type="pres">
      <dgm:prSet presAssocID="{C4E5D34A-1F87-444C-8DE1-0397B3F49661}" presName="spaceRect" presStyleCnt="0"/>
      <dgm:spPr/>
    </dgm:pt>
    <dgm:pt modelId="{4A8B2CDD-C396-4F74-815F-533D5E88CDB5}" type="pres">
      <dgm:prSet presAssocID="{C4E5D34A-1F87-444C-8DE1-0397B3F49661}" presName="parTx" presStyleLbl="revTx" presStyleIdx="0" presStyleCnt="3">
        <dgm:presLayoutVars>
          <dgm:chMax val="0"/>
          <dgm:chPref val="0"/>
        </dgm:presLayoutVars>
      </dgm:prSet>
      <dgm:spPr/>
    </dgm:pt>
    <dgm:pt modelId="{57C9F42C-8B1D-4661-870F-BB3A329801EF}" type="pres">
      <dgm:prSet presAssocID="{5A1074C5-FA67-4ACA-B92F-B2C97A4C8166}" presName="sibTrans" presStyleCnt="0"/>
      <dgm:spPr/>
    </dgm:pt>
    <dgm:pt modelId="{F6DE8646-07D3-41F2-B32E-62F2A0BC4EB1}" type="pres">
      <dgm:prSet presAssocID="{AAC94C2F-5D69-8B41-97E1-A76585FEA269}" presName="compNode" presStyleCnt="0"/>
      <dgm:spPr/>
    </dgm:pt>
    <dgm:pt modelId="{06CE546B-ADEC-41A4-8695-EB28C8C278CB}" type="pres">
      <dgm:prSet presAssocID="{AAC94C2F-5D69-8B41-97E1-A76585FEA269}" presName="bgRect" presStyleLbl="bgShp" presStyleIdx="1" presStyleCnt="3"/>
      <dgm:spPr/>
    </dgm:pt>
    <dgm:pt modelId="{BC1135E6-AFA0-4811-A079-5EB07C1536B3}" type="pres">
      <dgm:prSet presAssocID="{AAC94C2F-5D69-8B41-97E1-A76585FEA2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8174484-C6F4-4D0E-A5D7-1DF274C57DF9}" type="pres">
      <dgm:prSet presAssocID="{AAC94C2F-5D69-8B41-97E1-A76585FEA269}" presName="spaceRect" presStyleCnt="0"/>
      <dgm:spPr/>
    </dgm:pt>
    <dgm:pt modelId="{73109301-99CB-4DE6-B414-E44E39A622F4}" type="pres">
      <dgm:prSet presAssocID="{AAC94C2F-5D69-8B41-97E1-A76585FEA269}" presName="parTx" presStyleLbl="revTx" presStyleIdx="1" presStyleCnt="3">
        <dgm:presLayoutVars>
          <dgm:chMax val="0"/>
          <dgm:chPref val="0"/>
        </dgm:presLayoutVars>
      </dgm:prSet>
      <dgm:spPr/>
    </dgm:pt>
    <dgm:pt modelId="{500F24F7-A690-4383-8B21-BA4943F4EC13}" type="pres">
      <dgm:prSet presAssocID="{0EFC4E48-157D-6E4D-8B3A-9E18F9703AC7}" presName="sibTrans" presStyleCnt="0"/>
      <dgm:spPr/>
    </dgm:pt>
    <dgm:pt modelId="{E3ACCCCD-D29A-461C-9962-39DEE9D24742}" type="pres">
      <dgm:prSet presAssocID="{24733DF3-FCB3-7A47-91D6-978B05C98243}" presName="compNode" presStyleCnt="0"/>
      <dgm:spPr/>
    </dgm:pt>
    <dgm:pt modelId="{37429260-F6C8-4C75-97AD-5ED93DC56499}" type="pres">
      <dgm:prSet presAssocID="{24733DF3-FCB3-7A47-91D6-978B05C98243}" presName="bgRect" presStyleLbl="bgShp" presStyleIdx="2" presStyleCnt="3"/>
      <dgm:spPr/>
    </dgm:pt>
    <dgm:pt modelId="{8CDA7BB2-173C-4B10-A94E-9DABCCEA2FD3}" type="pres">
      <dgm:prSet presAssocID="{24733DF3-FCB3-7A47-91D6-978B05C982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E3B25935-5B43-416B-998F-57F280E63AD6}" type="pres">
      <dgm:prSet presAssocID="{24733DF3-FCB3-7A47-91D6-978B05C98243}" presName="spaceRect" presStyleCnt="0"/>
      <dgm:spPr/>
    </dgm:pt>
    <dgm:pt modelId="{1E72EFBB-25B8-4136-8F73-08C747A9D104}" type="pres">
      <dgm:prSet presAssocID="{24733DF3-FCB3-7A47-91D6-978B05C9824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0F62E0D-764D-6D4A-83B1-1BA25ECD305C}" type="presOf" srcId="{F2BA8FBA-3063-4A88-A184-F6C2DDCC3B60}" destId="{FAA7FCF4-DBEA-4362-A0A2-718D985A6985}" srcOrd="0" destOrd="0" presId="urn:microsoft.com/office/officeart/2018/2/layout/IconVerticalSolidList"/>
    <dgm:cxn modelId="{06482C40-FFCC-8945-9D87-682CC3B37E8E}" srcId="{F2BA8FBA-3063-4A88-A184-F6C2DDCC3B60}" destId="{AAC94C2F-5D69-8B41-97E1-A76585FEA269}" srcOrd="1" destOrd="0" parTransId="{297779D1-D66B-A940-AF52-7EEAB254C4B1}" sibTransId="{0EFC4E48-157D-6E4D-8B3A-9E18F9703AC7}"/>
    <dgm:cxn modelId="{CB1F8555-29B6-3248-8DEC-05546E02F2BE}" type="presOf" srcId="{AAC94C2F-5D69-8B41-97E1-A76585FEA269}" destId="{73109301-99CB-4DE6-B414-E44E39A622F4}" srcOrd="0" destOrd="0" presId="urn:microsoft.com/office/officeart/2018/2/layout/IconVerticalSolidList"/>
    <dgm:cxn modelId="{F9E55457-A2BE-40FB-9ED3-F40E699AE704}" srcId="{F2BA8FBA-3063-4A88-A184-F6C2DDCC3B60}" destId="{C4E5D34A-1F87-444C-8DE1-0397B3F49661}" srcOrd="0" destOrd="0" parTransId="{0907856B-3E67-4975-8AF7-47DD3795EA8D}" sibTransId="{5A1074C5-FA67-4ACA-B92F-B2C97A4C8166}"/>
    <dgm:cxn modelId="{493BE382-4CD5-C34A-B560-F49FFB45E1E8}" srcId="{F2BA8FBA-3063-4A88-A184-F6C2DDCC3B60}" destId="{24733DF3-FCB3-7A47-91D6-978B05C98243}" srcOrd="2" destOrd="0" parTransId="{F4F8B4BB-10AC-2F43-93F2-2671E756A363}" sibTransId="{F8F774B6-558C-3943-A3A8-8983DCD3B858}"/>
    <dgm:cxn modelId="{0C509FC4-E2DD-CF40-B30F-936891D24BAF}" type="presOf" srcId="{24733DF3-FCB3-7A47-91D6-978B05C98243}" destId="{1E72EFBB-25B8-4136-8F73-08C747A9D104}" srcOrd="0" destOrd="0" presId="urn:microsoft.com/office/officeart/2018/2/layout/IconVerticalSolidList"/>
    <dgm:cxn modelId="{95046FC9-311F-964D-8B67-B4C2D537A4B1}" type="presOf" srcId="{C4E5D34A-1F87-444C-8DE1-0397B3F49661}" destId="{4A8B2CDD-C396-4F74-815F-533D5E88CDB5}" srcOrd="0" destOrd="0" presId="urn:microsoft.com/office/officeart/2018/2/layout/IconVerticalSolidList"/>
    <dgm:cxn modelId="{D7A1609B-7040-2D42-923C-C78D35E6D586}" type="presParOf" srcId="{FAA7FCF4-DBEA-4362-A0A2-718D985A6985}" destId="{88CA5025-6539-4E48-8A3A-7B28D80027A0}" srcOrd="0" destOrd="0" presId="urn:microsoft.com/office/officeart/2018/2/layout/IconVerticalSolidList"/>
    <dgm:cxn modelId="{1D1ECED7-6AA4-CD4D-87BC-383F9F2C4590}" type="presParOf" srcId="{88CA5025-6539-4E48-8A3A-7B28D80027A0}" destId="{2CDE0AE7-A8FB-4C32-9500-DA92543E4E81}" srcOrd="0" destOrd="0" presId="urn:microsoft.com/office/officeart/2018/2/layout/IconVerticalSolidList"/>
    <dgm:cxn modelId="{BFD69E83-67DD-FC40-9F14-928A4011EEFC}" type="presParOf" srcId="{88CA5025-6539-4E48-8A3A-7B28D80027A0}" destId="{B0057F4E-E5EF-4FC5-B004-3323DCCA0364}" srcOrd="1" destOrd="0" presId="urn:microsoft.com/office/officeart/2018/2/layout/IconVerticalSolidList"/>
    <dgm:cxn modelId="{9D21D462-BBA5-394D-B429-6E81924F30BB}" type="presParOf" srcId="{88CA5025-6539-4E48-8A3A-7B28D80027A0}" destId="{2F31DA67-702A-4310-BDA2-CF3C48AEE340}" srcOrd="2" destOrd="0" presId="urn:microsoft.com/office/officeart/2018/2/layout/IconVerticalSolidList"/>
    <dgm:cxn modelId="{BAC65CDA-A78A-E549-9DCA-C6D1F71CC459}" type="presParOf" srcId="{88CA5025-6539-4E48-8A3A-7B28D80027A0}" destId="{4A8B2CDD-C396-4F74-815F-533D5E88CDB5}" srcOrd="3" destOrd="0" presId="urn:microsoft.com/office/officeart/2018/2/layout/IconVerticalSolidList"/>
    <dgm:cxn modelId="{5D5526B7-66AA-D94F-9366-72F5999510FA}" type="presParOf" srcId="{FAA7FCF4-DBEA-4362-A0A2-718D985A6985}" destId="{57C9F42C-8B1D-4661-870F-BB3A329801EF}" srcOrd="1" destOrd="0" presId="urn:microsoft.com/office/officeart/2018/2/layout/IconVerticalSolidList"/>
    <dgm:cxn modelId="{8F8A3DA7-C3CD-0941-8B08-861D2B65F525}" type="presParOf" srcId="{FAA7FCF4-DBEA-4362-A0A2-718D985A6985}" destId="{F6DE8646-07D3-41F2-B32E-62F2A0BC4EB1}" srcOrd="2" destOrd="0" presId="urn:microsoft.com/office/officeart/2018/2/layout/IconVerticalSolidList"/>
    <dgm:cxn modelId="{A1C26F14-397A-2845-B189-75B6FA198C67}" type="presParOf" srcId="{F6DE8646-07D3-41F2-B32E-62F2A0BC4EB1}" destId="{06CE546B-ADEC-41A4-8695-EB28C8C278CB}" srcOrd="0" destOrd="0" presId="urn:microsoft.com/office/officeart/2018/2/layout/IconVerticalSolidList"/>
    <dgm:cxn modelId="{BE64FA1D-FE2B-BB44-8C08-D3D907C0F20D}" type="presParOf" srcId="{F6DE8646-07D3-41F2-B32E-62F2A0BC4EB1}" destId="{BC1135E6-AFA0-4811-A079-5EB07C1536B3}" srcOrd="1" destOrd="0" presId="urn:microsoft.com/office/officeart/2018/2/layout/IconVerticalSolidList"/>
    <dgm:cxn modelId="{FBADF1FE-0232-884B-BB39-B59348E47FEB}" type="presParOf" srcId="{F6DE8646-07D3-41F2-B32E-62F2A0BC4EB1}" destId="{78174484-C6F4-4D0E-A5D7-1DF274C57DF9}" srcOrd="2" destOrd="0" presId="urn:microsoft.com/office/officeart/2018/2/layout/IconVerticalSolidList"/>
    <dgm:cxn modelId="{923CF8C1-7376-FA44-A6CE-ED84D933E575}" type="presParOf" srcId="{F6DE8646-07D3-41F2-B32E-62F2A0BC4EB1}" destId="{73109301-99CB-4DE6-B414-E44E39A622F4}" srcOrd="3" destOrd="0" presId="urn:microsoft.com/office/officeart/2018/2/layout/IconVerticalSolidList"/>
    <dgm:cxn modelId="{511CCA5C-AA71-484C-87D3-A42D0C396967}" type="presParOf" srcId="{FAA7FCF4-DBEA-4362-A0A2-718D985A6985}" destId="{500F24F7-A690-4383-8B21-BA4943F4EC13}" srcOrd="3" destOrd="0" presId="urn:microsoft.com/office/officeart/2018/2/layout/IconVerticalSolidList"/>
    <dgm:cxn modelId="{F0856CCF-833C-7742-92AA-40814F769A19}" type="presParOf" srcId="{FAA7FCF4-DBEA-4362-A0A2-718D985A6985}" destId="{E3ACCCCD-D29A-461C-9962-39DEE9D24742}" srcOrd="4" destOrd="0" presId="urn:microsoft.com/office/officeart/2018/2/layout/IconVerticalSolidList"/>
    <dgm:cxn modelId="{B82096F1-A008-9041-9B95-B034EF9A19CB}" type="presParOf" srcId="{E3ACCCCD-D29A-461C-9962-39DEE9D24742}" destId="{37429260-F6C8-4C75-97AD-5ED93DC56499}" srcOrd="0" destOrd="0" presId="urn:microsoft.com/office/officeart/2018/2/layout/IconVerticalSolidList"/>
    <dgm:cxn modelId="{476C0DEB-F896-2F48-B9CE-F70BCBC98ECA}" type="presParOf" srcId="{E3ACCCCD-D29A-461C-9962-39DEE9D24742}" destId="{8CDA7BB2-173C-4B10-A94E-9DABCCEA2FD3}" srcOrd="1" destOrd="0" presId="urn:microsoft.com/office/officeart/2018/2/layout/IconVerticalSolidList"/>
    <dgm:cxn modelId="{D4BAB741-FFE6-FC43-9ED7-4BC4CC3B45FC}" type="presParOf" srcId="{E3ACCCCD-D29A-461C-9962-39DEE9D24742}" destId="{E3B25935-5B43-416B-998F-57F280E63AD6}" srcOrd="2" destOrd="0" presId="urn:microsoft.com/office/officeart/2018/2/layout/IconVerticalSolidList"/>
    <dgm:cxn modelId="{AFFF3EEF-701D-D446-965D-52B865A6C6CE}" type="presParOf" srcId="{E3ACCCCD-D29A-461C-9962-39DEE9D24742}" destId="{1E72EFBB-25B8-4136-8F73-08C747A9D1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E0AE7-A8FB-4C32-9500-DA92543E4E81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57F4E-E5EF-4FC5-B004-3323DCCA0364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B2CDD-C396-4F74-815F-533D5E88CDB5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About 4 million residents in the Seattle Metropolitan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Expanding neighborhoods outside of the Seattle area</a:t>
          </a:r>
        </a:p>
      </dsp:txBody>
      <dsp:txXfrm>
        <a:off x="1945450" y="719"/>
        <a:ext cx="4643240" cy="1684372"/>
      </dsp:txXfrm>
    </dsp:sp>
    <dsp:sp modelId="{06CE546B-ADEC-41A4-8695-EB28C8C278CB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135E6-AFA0-4811-A079-5EB07C1536B3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09301-99CB-4DE6-B414-E44E39A622F4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 popular local venues</a:t>
          </a:r>
        </a:p>
      </dsp:txBody>
      <dsp:txXfrm>
        <a:off x="1945450" y="2106185"/>
        <a:ext cx="4643240" cy="1684372"/>
      </dsp:txXfrm>
    </dsp:sp>
    <dsp:sp modelId="{37429260-F6C8-4C75-97AD-5ED93DC56499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A7BB2-173C-4B10-A94E-9DABCCEA2FD3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2EFBB-25B8-4136-8F73-08C747A9D104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Home values and ease of transport</a:t>
          </a:r>
        </a:p>
      </dsp:txBody>
      <dsp:txXfrm>
        <a:off x="1945450" y="4211650"/>
        <a:ext cx="4643240" cy="168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5DA1-0919-C44A-8A55-53810F0DE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AD01B-6DBE-F04F-98CA-F42899996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EF353-2A1B-EE40-AD1B-A8373239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4DB-C6EE-A543-9902-539BBE7E74A8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9B0F5-B0A6-9447-81A2-E359AB67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FB43-BC81-594D-A91D-8421EA846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BCE4-DC42-EF48-B5B8-FE76A3C3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2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0188-6932-0D4D-AA47-24E0D325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F7B4D-4363-C543-8BFA-2B84800BC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DDDA8-11C4-F845-B0F2-E763517E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4DB-C6EE-A543-9902-539BBE7E74A8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6199-D19E-174C-AAC6-51686ED4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02834-9642-7F4B-B933-8F23B212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BCE4-DC42-EF48-B5B8-FE76A3C3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0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E83B46-CA65-D24A-A27E-FF0580112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FC52F-25F3-0F41-AF1F-A4F58FB52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AF7DA-DAAF-674D-B03F-309BDB41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4DB-C6EE-A543-9902-539BBE7E74A8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997FD-EE3A-1F46-B3A1-A93E7220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ABC93-618B-E44A-A8A2-4F88E42C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BCE4-DC42-EF48-B5B8-FE76A3C3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8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DD2C-BDE4-8E4D-9E68-DB0C9B5E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DB1F-F784-CC40-8EB8-544DD178C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E7E7F-8844-3743-BCB1-9C103C58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4DB-C6EE-A543-9902-539BBE7E74A8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02E0-D962-6D44-B66B-B587D20C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ED5FE-162C-E941-B380-3E9797E5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BCE4-DC42-EF48-B5B8-FE76A3C3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8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3B4F-775A-CA4E-8F8F-B98E81CD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EE581-A5C1-B947-A0B3-BDCA81045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0387C-5029-B641-80EB-32C202DF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4DB-C6EE-A543-9902-539BBE7E74A8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88136-E780-FE4E-B25D-51DCDC7C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3AA97-67EB-2545-A237-D51DFCB0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BCE4-DC42-EF48-B5B8-FE76A3C3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0769-4355-DB49-8A38-D37C0E40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1D18-7C10-594F-8EB9-1E7C17F52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21FB8-9E0A-CD4D-90AE-31C9ACBA3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AA446-6951-4640-9259-60739EDB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4DB-C6EE-A543-9902-539BBE7E74A8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50AC-9A69-DB49-BF31-2D2962B8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A9447-5A63-5549-908E-8F6D33B6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BCE4-DC42-EF48-B5B8-FE76A3C3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073A-A304-7C47-82B7-DC4DC6EB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D82A2-4435-6845-BF1C-0FF0EB7AE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36A52-8706-F24F-BF8B-C7AE3A7D4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1084D-A04E-1D44-9BC4-19F75C631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7A42B-8E7B-E84E-8ECD-C8F4A37E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A7E3E-E4AB-414D-9716-2B527CFF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4DB-C6EE-A543-9902-539BBE7E74A8}" type="datetimeFigureOut">
              <a:rPr lang="en-US" smtClean="0"/>
              <a:t>5/10/20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0FE10-AD20-DA4B-A49D-88B9DD71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A7BEF-96C5-7247-BE5A-64D29E96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BCE4-DC42-EF48-B5B8-FE76A3C3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08D9-F649-8140-A556-D3D8AB8F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B3377-DE4C-734A-8185-43A3A8E8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4DB-C6EE-A543-9902-539BBE7E74A8}" type="datetimeFigureOut">
              <a:rPr lang="en-US" smtClean="0"/>
              <a:t>5/10/20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0B8B6-4B4D-F240-B4ED-067868B3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0E439-DFC7-2E4E-99BD-F8BEAEF0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BCE4-DC42-EF48-B5B8-FE76A3C3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6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4E5CA-A2D4-AE4D-9D40-281F9655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4DB-C6EE-A543-9902-539BBE7E74A8}" type="datetimeFigureOut">
              <a:rPr lang="en-US" smtClean="0"/>
              <a:t>5/10/20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D42AFA-3DFC-E646-A67B-BA4718D4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94EB8-3168-534B-8669-A9338EE3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BCE4-DC42-EF48-B5B8-FE76A3C3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3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0CD6-484A-0B46-BD39-B80EDB05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B7B0-2991-E744-8B19-ECFF1FF09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093BF-43EF-AC4E-B813-A68098F3F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CB579-9DDE-E64F-82EB-4CAC8EB9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4DB-C6EE-A543-9902-539BBE7E74A8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85DF3-2830-CE46-AF54-8761CB31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1262A-C3D4-F54A-A8D4-F946DB43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BCE4-DC42-EF48-B5B8-FE76A3C3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0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390C-0F35-694D-BE1D-51122F15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3CBBD-7B91-A04B-8CB4-C71C58812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F13F6-4961-5643-ABC0-18D6E71BA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05282-D04D-3A4B-B2EB-35092586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4DB-C6EE-A543-9902-539BBE7E74A8}" type="datetimeFigureOut">
              <a:rPr lang="en-US" smtClean="0"/>
              <a:t>5/10/20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20BE5-4127-5743-888C-4A01DCA3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289A7-415E-814D-A841-525ADB37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6BCE4-DC42-EF48-B5B8-FE76A3C3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1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6344B-711F-384B-97DD-CE0CC1FC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AF39E-F0EA-D340-AC38-DA4D24425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EF5D8-ED71-A148-8258-14F1912ED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0A4DB-C6EE-A543-9902-539BBE7E74A8}" type="datetimeFigureOut">
              <a:rPr lang="en-US" smtClean="0"/>
              <a:t>5/10/20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8B1BE-1C00-2B4C-9D0C-170615F85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A8A4B-0823-3749-9A90-6E5C145D3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6BCE4-DC42-EF48-B5B8-FE76A3C3A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9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4E3A29-80DD-1048-BED5-C2AC75A5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Battle of the Neighborhoods - Seattle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1FB5D-CB6D-754D-AF58-A19A3BFB8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3535" y="2582369"/>
            <a:ext cx="7844625" cy="4219302"/>
          </a:xfrm>
        </p:spPr>
      </p:pic>
    </p:spTree>
    <p:extLst>
      <p:ext uri="{BB962C8B-B14F-4D97-AF65-F5344CB8AC3E}">
        <p14:creationId xmlns:p14="http://schemas.microsoft.com/office/powerpoint/2010/main" val="1757485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D0278-AB8F-1243-9BDF-0AE52C6090B8}"/>
              </a:ext>
            </a:extLst>
          </p:cNvPr>
          <p:cNvSpPr txBox="1"/>
          <p:nvPr/>
        </p:nvSpPr>
        <p:spPr>
          <a:xfrm>
            <a:off x="2417523" y="463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A5EFC29-0162-AC40-AA92-992E59CB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153" y="2079171"/>
            <a:ext cx="4340350" cy="45648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b="1" dirty="0"/>
              <a:t>Walk and Bike Score from </a:t>
            </a:r>
            <a:r>
              <a:rPr lang="en-US" sz="4800" b="1" dirty="0" err="1"/>
              <a:t>WalkScore</a:t>
            </a:r>
            <a:r>
              <a:rPr lang="en-US" sz="4800" b="1" dirty="0"/>
              <a:t> API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About 30% of neighborhoods walk and bike friendly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3CA592-11D1-0B41-AF32-CCE6CB83E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3" y="2079171"/>
            <a:ext cx="7361793" cy="13803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663A6A-820E-A641-9B12-2BC228E88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33" y="4244463"/>
            <a:ext cx="6974635" cy="14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68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F5C66A-E8F2-4E13-98A3-FE96597C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/>
              </a:gs>
              <a:gs pos="25000">
                <a:schemeClr val="accent1"/>
              </a:gs>
              <a:gs pos="94000">
                <a:schemeClr val="accent5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860275-E106-493A-8BF0-E0A91130E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2631C8-78E8-C94D-93AB-9AF32E06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822960"/>
            <a:ext cx="9829800" cy="1325880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743B-693F-144F-8E0F-E7F1A630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2827418"/>
            <a:ext cx="7853819" cy="4030582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Large variation in the home value based on location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North and north—east of Seattle show high home values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South of Seattle cheaper than the rest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Top attractions are similar in majority of the neighborhoods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Seattle Metro is not quite bike and walk friendly with only 30% of neighborhoods have business conveniently located for resident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Area near Renton, WA could be most suitable for the average residents looking to settle in the Seattle metro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7" name="Graphic 6" descr="Marker">
            <a:extLst>
              <a:ext uri="{FF2B5EF4-FFF2-40B4-BE49-F238E27FC236}">
                <a16:creationId xmlns:a16="http://schemas.microsoft.com/office/drawing/2014/main" id="{A4474F6B-5B3C-464F-B9AE-ABB3FB9D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0EF710-39DA-574A-91E3-B8AC49A6CA31}"/>
              </a:ext>
            </a:extLst>
          </p:cNvPr>
          <p:cNvSpPr/>
          <p:nvPr/>
        </p:nvSpPr>
        <p:spPr>
          <a:xfrm>
            <a:off x="5022937" y="2229633"/>
            <a:ext cx="6914367" cy="4196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1A784-29FF-E34B-99EE-EED0E406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526971"/>
            <a:ext cx="3802276" cy="2366525"/>
          </a:xfrm>
        </p:spPr>
        <p:txBody>
          <a:bodyPr>
            <a:normAutofit/>
          </a:bodyPr>
          <a:lstStyle/>
          <a:p>
            <a:r>
              <a:rPr lang="en-US" sz="4800" dirty="0"/>
              <a:t>Problem Statement 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3A7A461-A501-4CAB-8BC7-9C28C666CB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426791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40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8A2107-78B0-6D4B-8776-1392BB73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8852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57FB8-325A-324A-A30F-5E2D103FC5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184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A73D6-FE4E-C849-9AD5-FCA877981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206753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Neighborhoods in Seattle represented by the green bubbles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099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CFCA0-BA0B-0B48-B69B-042551477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96" y="1331581"/>
            <a:ext cx="6175863" cy="41172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7A2855-B148-B74C-8241-CACE96162688}"/>
              </a:ext>
            </a:extLst>
          </p:cNvPr>
          <p:cNvSpPr txBox="1"/>
          <p:nvPr/>
        </p:nvSpPr>
        <p:spPr>
          <a:xfrm>
            <a:off x="6090574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Largest value in the distribution  over $1 million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Lowest value in the distribution around $ 300k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000000"/>
                </a:solidFill>
              </a:rPr>
              <a:t>Large outliers present with highest values over $3 million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B1F4D-FBC6-9B4A-AF61-E29B7494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257472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Distribution of home value from 2016-2020</a:t>
            </a:r>
          </a:p>
        </p:txBody>
      </p:sp>
    </p:spTree>
    <p:extLst>
      <p:ext uri="{BB962C8B-B14F-4D97-AF65-F5344CB8AC3E}">
        <p14:creationId xmlns:p14="http://schemas.microsoft.com/office/powerpoint/2010/main" val="421855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32C41F3-3295-3F4D-A9F1-92C1AD55F111}"/>
              </a:ext>
            </a:extLst>
          </p:cNvPr>
          <p:cNvSpPr txBox="1"/>
          <p:nvPr/>
        </p:nvSpPr>
        <p:spPr>
          <a:xfrm>
            <a:off x="842772" y="0"/>
            <a:ext cx="10506456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+mj-lt"/>
                <a:ea typeface="+mj-ea"/>
                <a:cs typeface="+mj-cs"/>
              </a:rPr>
              <a:t>Neighborhoods with bottom and top 30 homes values on average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20F9A-24F2-084B-8BD6-95FE6BBB1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" y="1197865"/>
            <a:ext cx="5672198" cy="5672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A77B3E-715D-AB48-B52F-9CD25DA3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585" y="1197864"/>
            <a:ext cx="5672199" cy="56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1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8A2107-78B0-6D4B-8776-1392BB73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  <a:endParaRPr lang="en-US" sz="115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97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A54274-6A07-8042-A4DE-7E84E9CFA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233" r="2" b="9093"/>
          <a:stretch/>
        </p:blipFill>
        <p:spPr>
          <a:xfrm>
            <a:off x="-816845" y="10"/>
            <a:ext cx="866849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D0278-AB8F-1243-9BDF-0AE52C6090B8}"/>
              </a:ext>
            </a:extLst>
          </p:cNvPr>
          <p:cNvSpPr txBox="1"/>
          <p:nvPr/>
        </p:nvSpPr>
        <p:spPr>
          <a:xfrm>
            <a:off x="2417523" y="463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A5EFC29-0162-AC40-AA92-992E59CB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153" y="2079171"/>
            <a:ext cx="4340350" cy="45648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dirty="0"/>
              <a:t>Red neighborhoods with home values over $ 1 million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Blue neighborhoods with home values &gt; $400k </a:t>
            </a:r>
          </a:p>
        </p:txBody>
      </p:sp>
    </p:spTree>
    <p:extLst>
      <p:ext uri="{BB962C8B-B14F-4D97-AF65-F5344CB8AC3E}">
        <p14:creationId xmlns:p14="http://schemas.microsoft.com/office/powerpoint/2010/main" val="3412207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A54274-6A07-8042-A4DE-7E84E9CFA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" y="10"/>
            <a:ext cx="715236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D0278-AB8F-1243-9BDF-0AE52C6090B8}"/>
              </a:ext>
            </a:extLst>
          </p:cNvPr>
          <p:cNvSpPr txBox="1"/>
          <p:nvPr/>
        </p:nvSpPr>
        <p:spPr>
          <a:xfrm>
            <a:off x="2417523" y="463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A5EFC29-0162-AC40-AA92-992E59CB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153" y="2079171"/>
            <a:ext cx="4340350" cy="456484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b="1" dirty="0"/>
              <a:t>Clustering of the neighborhoods based on top venues from </a:t>
            </a:r>
            <a:r>
              <a:rPr lang="en-US" sz="4800" b="1" dirty="0" err="1"/>
              <a:t>FourSquare</a:t>
            </a:r>
            <a:r>
              <a:rPr lang="en-US" sz="4800" b="1" dirty="0"/>
              <a:t> API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Most neighborhood seem to fall under one cluster (red)</a:t>
            </a:r>
          </a:p>
        </p:txBody>
      </p:sp>
    </p:spTree>
    <p:extLst>
      <p:ext uri="{BB962C8B-B14F-4D97-AF65-F5344CB8AC3E}">
        <p14:creationId xmlns:p14="http://schemas.microsoft.com/office/powerpoint/2010/main" val="57904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225</Words>
  <Application>Microsoft Macintosh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Battle of the Neighborhoods - Seattle</vt:lpstr>
      <vt:lpstr>Problem Statement </vt:lpstr>
      <vt:lpstr>Analysis</vt:lpstr>
      <vt:lpstr>Neighborhoods in Seattle represented by the green bubbles</vt:lpstr>
      <vt:lpstr>Distribution of home value from 2016-2020</vt:lpstr>
      <vt:lpstr>PowerPoint Presentation</vt:lpstr>
      <vt:lpstr>Results</vt:lpstr>
      <vt:lpstr>Red neighborhoods with home values over $ 1 million  Blue neighborhoods with home values &gt; $400k </vt:lpstr>
      <vt:lpstr>Clustering of the neighborhoods based on top venues from FourSquare API  Most neighborhood seem to fall under one cluster (red)</vt:lpstr>
      <vt:lpstr>Walk and Bike Score from WalkScore API   About 30% of neighborhoods walk and bike friendly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 of the Neighborhoods - Seattle</dc:title>
  <dc:creator>Kafle, Nischal</dc:creator>
  <cp:lastModifiedBy>Kafle, Nischal</cp:lastModifiedBy>
  <cp:revision>1</cp:revision>
  <dcterms:created xsi:type="dcterms:W3CDTF">2020-05-11T06:00:53Z</dcterms:created>
  <dcterms:modified xsi:type="dcterms:W3CDTF">2020-05-11T06:01:57Z</dcterms:modified>
</cp:coreProperties>
</file>