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a7567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2a7567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2a75673c2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2a75673c2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2a75673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2a75673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2a75673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2a75673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2a75673c2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2a75673c2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2a75673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2a75673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2a75673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2a75673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My Story of the Game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Nischal Kalahasti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Possession Analysis</a:t>
            </a:r>
            <a:endParaRPr/>
          </a:p>
        </p:txBody>
      </p:sp>
      <p:sp>
        <p:nvSpPr>
          <p:cNvPr id="70" name="Google Shape;70;p14"/>
          <p:cNvSpPr txBox="1"/>
          <p:nvPr>
            <p:ph idx="1" type="body"/>
          </p:nvPr>
        </p:nvSpPr>
        <p:spPr>
          <a:xfrm>
            <a:off x="311700" y="1347575"/>
            <a:ext cx="8731200" cy="13041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b="1" lang="en" sz="5975">
                <a:solidFill>
                  <a:schemeClr val="dk1"/>
                </a:solidFill>
              </a:rPr>
              <a:t>Possessions: </a:t>
            </a:r>
            <a:r>
              <a:rPr lang="en" sz="5975">
                <a:solidFill>
                  <a:schemeClr val="dk1"/>
                </a:solidFill>
              </a:rPr>
              <a:t>I first analyze which team had more possessions during the two periods of the game. </a:t>
            </a:r>
            <a:endParaRPr sz="5975">
              <a:solidFill>
                <a:schemeClr val="dk1"/>
              </a:solidFill>
            </a:endParaRPr>
          </a:p>
          <a:p>
            <a:pPr indent="-323464" lvl="0" marL="457200" rtl="0" algn="l">
              <a:lnSpc>
                <a:spcPct val="200000"/>
              </a:lnSpc>
              <a:spcBef>
                <a:spcPts val="1200"/>
              </a:spcBef>
              <a:spcAft>
                <a:spcPts val="0"/>
              </a:spcAft>
              <a:buClr>
                <a:schemeClr val="dk1"/>
              </a:buClr>
              <a:buSzPct val="100000"/>
              <a:buChar char="-"/>
            </a:pPr>
            <a:r>
              <a:rPr lang="en" sz="5975"/>
              <a:t>Throughout the </a:t>
            </a:r>
            <a:r>
              <a:rPr lang="en" sz="5975"/>
              <a:t>match</a:t>
            </a:r>
            <a:r>
              <a:rPr lang="en" sz="5975"/>
              <a:t>, the </a:t>
            </a:r>
            <a:r>
              <a:rPr lang="en" sz="5975">
                <a:solidFill>
                  <a:schemeClr val="dk1"/>
                </a:solidFill>
              </a:rPr>
              <a:t>New York Red Bulls had slightly more possessions in each period in this game </a:t>
            </a:r>
            <a:r>
              <a:rPr lang="en" sz="5975">
                <a:solidFill>
                  <a:schemeClr val="dk1"/>
                </a:solidFill>
              </a:rPr>
              <a:t>against the opposing team. </a:t>
            </a:r>
            <a:endParaRPr sz="5975"/>
          </a:p>
          <a:p>
            <a:pPr indent="-323464" lvl="0" marL="457200" rtl="0" algn="l">
              <a:lnSpc>
                <a:spcPct val="200000"/>
              </a:lnSpc>
              <a:spcBef>
                <a:spcPts val="0"/>
              </a:spcBef>
              <a:spcAft>
                <a:spcPts val="0"/>
              </a:spcAft>
              <a:buSzPct val="100000"/>
              <a:buChar char="-"/>
            </a:pPr>
            <a:r>
              <a:rPr lang="en" sz="5975"/>
              <a:t>This is advantageous as they could have more opportunities to score</a:t>
            </a:r>
            <a:endParaRPr sz="5975"/>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Clr>
                <a:schemeClr val="dk1"/>
              </a:buClr>
              <a:buSzPct val="68750"/>
              <a:buFont typeface="Arial"/>
              <a:buNone/>
            </a:pPr>
            <a:r>
              <a:t/>
            </a:r>
            <a:endParaRPr sz="1600">
              <a:solidFill>
                <a:schemeClr val="dk1"/>
              </a:solidFill>
            </a:endParaRPr>
          </a:p>
          <a:p>
            <a:pPr indent="0" lvl="0" marL="0" rtl="0" algn="l">
              <a:spcBef>
                <a:spcPts val="1200"/>
              </a:spcBef>
              <a:spcAft>
                <a:spcPts val="1200"/>
              </a:spcAft>
              <a:buNone/>
            </a:pPr>
            <a:r>
              <a:t/>
            </a:r>
            <a:endParaRPr sz="2800">
              <a:solidFill>
                <a:schemeClr val="dk1"/>
              </a:solidFill>
            </a:endParaRPr>
          </a:p>
        </p:txBody>
      </p:sp>
      <p:pic>
        <p:nvPicPr>
          <p:cNvPr id="71" name="Google Shape;71;p14"/>
          <p:cNvPicPr preferRelativeResize="0"/>
          <p:nvPr/>
        </p:nvPicPr>
        <p:blipFill>
          <a:blip r:embed="rId3">
            <a:alphaModFix/>
          </a:blip>
          <a:stretch>
            <a:fillRect/>
          </a:stretch>
        </p:blipFill>
        <p:spPr>
          <a:xfrm>
            <a:off x="5485474" y="3322675"/>
            <a:ext cx="3658525" cy="182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Turnovers </a:t>
            </a:r>
            <a:endParaRPr/>
          </a:p>
        </p:txBody>
      </p:sp>
      <p:sp>
        <p:nvSpPr>
          <p:cNvPr id="77" name="Google Shape;77;p15"/>
          <p:cNvSpPr txBox="1"/>
          <p:nvPr>
            <p:ph idx="1" type="body"/>
          </p:nvPr>
        </p:nvSpPr>
        <p:spPr>
          <a:xfrm>
            <a:off x="387900" y="1489825"/>
            <a:ext cx="2859900" cy="3238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600">
                <a:solidFill>
                  <a:schemeClr val="dk1"/>
                </a:solidFill>
              </a:rPr>
              <a:t>Turnovers</a:t>
            </a:r>
            <a:r>
              <a:rPr lang="en" sz="1600">
                <a:solidFill>
                  <a:schemeClr val="dk1"/>
                </a:solidFill>
              </a:rPr>
              <a:t>: I highlight moments where possession was lost and regained, especially under pressure.</a:t>
            </a:r>
            <a:endParaRPr sz="1600">
              <a:solidFill>
                <a:schemeClr val="dk1"/>
              </a:solidFill>
            </a:endParaRPr>
          </a:p>
          <a:p>
            <a:pPr indent="-314960" lvl="0" marL="457200" rtl="0" algn="l">
              <a:spcBef>
                <a:spcPts val="1200"/>
              </a:spcBef>
              <a:spcAft>
                <a:spcPts val="0"/>
              </a:spcAft>
              <a:buSzPct val="100000"/>
              <a:buChar char="-"/>
            </a:pPr>
            <a:r>
              <a:rPr lang="en" sz="1600"/>
              <a:t>The teams were under pressure for the majority of the match, and due to this there were turnovers. </a:t>
            </a:r>
            <a:endParaRPr sz="1600"/>
          </a:p>
          <a:p>
            <a:pPr indent="-314960" lvl="0" marL="457200" rtl="0" algn="l">
              <a:spcBef>
                <a:spcPts val="0"/>
              </a:spcBef>
              <a:spcAft>
                <a:spcPts val="0"/>
              </a:spcAft>
              <a:buSzPct val="100000"/>
              <a:buChar char="-"/>
            </a:pPr>
            <a:r>
              <a:rPr lang="en" sz="1600"/>
              <a:t>We can say that stakes seemed high as teams were playing press coverage a lot. </a:t>
            </a:r>
            <a:endParaRPr sz="1600"/>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3721200" y="1489825"/>
            <a:ext cx="5308026" cy="264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344275"/>
            <a:ext cx="8572500" cy="78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Tempo and Rhythm</a:t>
            </a:r>
            <a:endParaRPr/>
          </a:p>
        </p:txBody>
      </p:sp>
      <p:sp>
        <p:nvSpPr>
          <p:cNvPr id="84" name="Google Shape;84;p16"/>
          <p:cNvSpPr txBox="1"/>
          <p:nvPr>
            <p:ph idx="1" type="body"/>
          </p:nvPr>
        </p:nvSpPr>
        <p:spPr>
          <a:xfrm>
            <a:off x="0" y="1294700"/>
            <a:ext cx="5086200" cy="3745500"/>
          </a:xfrm>
          <a:prstGeom prst="rect">
            <a:avLst/>
          </a:prstGeom>
        </p:spPr>
        <p:txBody>
          <a:bodyPr anchorCtr="0" anchor="t" bIns="91425" lIns="91425" spcFirstLastPara="1" rIns="91425" wrap="square" tIns="91425">
            <a:normAutofit fontScale="25000" lnSpcReduction="20000"/>
          </a:bodyPr>
          <a:lstStyle/>
          <a:p>
            <a:pPr indent="-311809" lvl="0" marL="457200" rtl="0" algn="l">
              <a:lnSpc>
                <a:spcPct val="103000"/>
              </a:lnSpc>
              <a:spcBef>
                <a:spcPts val="0"/>
              </a:spcBef>
              <a:spcAft>
                <a:spcPts val="0"/>
              </a:spcAft>
              <a:buClr>
                <a:schemeClr val="dk1"/>
              </a:buClr>
              <a:buSzPct val="100000"/>
              <a:buChar char="-"/>
            </a:pPr>
            <a:r>
              <a:rPr lang="en" sz="5241"/>
              <a:t>With the pace of play, </a:t>
            </a:r>
            <a:r>
              <a:rPr lang="en" sz="5241"/>
              <a:t>I assessed</a:t>
            </a:r>
            <a:r>
              <a:rPr lang="en" sz="5241">
                <a:solidFill>
                  <a:schemeClr val="dk1"/>
                </a:solidFill>
              </a:rPr>
              <a:t> how the tempo of the game changed during different phases and how it affected the overall play.</a:t>
            </a:r>
            <a:endParaRPr sz="5241">
              <a:solidFill>
                <a:schemeClr val="dk1"/>
              </a:solidFill>
            </a:endParaRPr>
          </a:p>
          <a:p>
            <a:pPr indent="0" lvl="0" marL="457200" rtl="0" algn="l">
              <a:lnSpc>
                <a:spcPct val="103000"/>
              </a:lnSpc>
              <a:spcBef>
                <a:spcPts val="0"/>
              </a:spcBef>
              <a:spcAft>
                <a:spcPts val="0"/>
              </a:spcAft>
              <a:buNone/>
            </a:pPr>
            <a:r>
              <a:t/>
            </a:r>
            <a:endParaRPr sz="5241"/>
          </a:p>
          <a:p>
            <a:pPr indent="-311809" lvl="0" marL="457200" rtl="0" algn="l">
              <a:lnSpc>
                <a:spcPct val="103000"/>
              </a:lnSpc>
              <a:spcBef>
                <a:spcPts val="0"/>
              </a:spcBef>
              <a:spcAft>
                <a:spcPts val="0"/>
              </a:spcAft>
              <a:buSzPct val="100000"/>
              <a:buChar char="-"/>
            </a:pPr>
            <a:r>
              <a:rPr lang="en" sz="5241">
                <a:solidFill>
                  <a:schemeClr val="dk1"/>
                </a:solidFill>
              </a:rPr>
              <a:t>The game seems to start with high tempo, with high count of events per minute during the first 15 minutes as the player</a:t>
            </a:r>
            <a:r>
              <a:rPr lang="en" sz="5241"/>
              <a:t>’s </a:t>
            </a:r>
            <a:r>
              <a:rPr lang="en" sz="5241">
                <a:solidFill>
                  <a:schemeClr val="dk1"/>
                </a:solidFill>
              </a:rPr>
              <a:t>energy levels are high. </a:t>
            </a:r>
            <a:endParaRPr sz="5241">
              <a:solidFill>
                <a:schemeClr val="dk1"/>
              </a:solidFill>
            </a:endParaRPr>
          </a:p>
          <a:p>
            <a:pPr indent="0" lvl="0" marL="457200" rtl="0" algn="l">
              <a:lnSpc>
                <a:spcPct val="103000"/>
              </a:lnSpc>
              <a:spcBef>
                <a:spcPts val="0"/>
              </a:spcBef>
              <a:spcAft>
                <a:spcPts val="0"/>
              </a:spcAft>
              <a:buNone/>
            </a:pPr>
            <a:r>
              <a:t/>
            </a:r>
            <a:endParaRPr sz="5241"/>
          </a:p>
          <a:p>
            <a:pPr indent="-311809" lvl="0" marL="457200" rtl="0" algn="l">
              <a:lnSpc>
                <a:spcPct val="103000"/>
              </a:lnSpc>
              <a:spcBef>
                <a:spcPts val="0"/>
              </a:spcBef>
              <a:spcAft>
                <a:spcPts val="0"/>
              </a:spcAft>
              <a:buSzPct val="100000"/>
              <a:buChar char="-"/>
            </a:pPr>
            <a:r>
              <a:rPr lang="en" sz="5241"/>
              <a:t>As the game starts to progress, t</a:t>
            </a:r>
            <a:r>
              <a:rPr lang="en" sz="5241">
                <a:solidFill>
                  <a:schemeClr val="dk1"/>
                </a:solidFill>
              </a:rPr>
              <a:t>he tempo then appears to slow down during the 15-45 minute phase, where we notice a decrease in the events per minute</a:t>
            </a:r>
            <a:r>
              <a:rPr lang="en" sz="5241"/>
              <a:t> with the players getting more fatigued but also zoned in. </a:t>
            </a:r>
            <a:endParaRPr sz="5241"/>
          </a:p>
          <a:p>
            <a:pPr indent="0" lvl="0" marL="457200" rtl="0" algn="l">
              <a:lnSpc>
                <a:spcPct val="103000"/>
              </a:lnSpc>
              <a:spcBef>
                <a:spcPts val="0"/>
              </a:spcBef>
              <a:spcAft>
                <a:spcPts val="0"/>
              </a:spcAft>
              <a:buNone/>
            </a:pPr>
            <a:r>
              <a:t/>
            </a:r>
            <a:endParaRPr sz="5241"/>
          </a:p>
          <a:p>
            <a:pPr indent="-311809" lvl="0" marL="457200" rtl="0" algn="l">
              <a:lnSpc>
                <a:spcPct val="103000"/>
              </a:lnSpc>
              <a:spcBef>
                <a:spcPts val="0"/>
              </a:spcBef>
              <a:spcAft>
                <a:spcPts val="0"/>
              </a:spcAft>
              <a:buSzPct val="100000"/>
              <a:buChar char="-"/>
            </a:pPr>
            <a:r>
              <a:rPr lang="en" sz="5241">
                <a:solidFill>
                  <a:schemeClr val="dk1"/>
                </a:solidFill>
              </a:rPr>
              <a:t>In the latter stages, particularly from 60-75 minutes onwards, there is a </a:t>
            </a:r>
            <a:r>
              <a:rPr lang="en" sz="5241"/>
              <a:t>very low count of events</a:t>
            </a:r>
            <a:r>
              <a:rPr lang="en" sz="5241">
                <a:solidFill>
                  <a:schemeClr val="dk1"/>
                </a:solidFill>
              </a:rPr>
              <a:t> due to strategic adjustments or a need to push for a result.</a:t>
            </a:r>
            <a:endParaRPr sz="5241">
              <a:solidFill>
                <a:schemeClr val="dk1"/>
              </a:solidFill>
            </a:endParaRPr>
          </a:p>
          <a:p>
            <a:pPr indent="0" lvl="0" marL="0" rtl="0" algn="l">
              <a:spcBef>
                <a:spcPts val="0"/>
              </a:spcBef>
              <a:spcAft>
                <a:spcPts val="0"/>
              </a:spcAft>
              <a:buNone/>
            </a:pPr>
            <a:r>
              <a:t/>
            </a:r>
            <a:endParaRPr sz="1648">
              <a:solidFill>
                <a:schemeClr val="dk1"/>
              </a:solidFill>
            </a:endParaRPr>
          </a:p>
          <a:p>
            <a:pPr indent="0" lvl="0" marL="0" rtl="0" algn="l">
              <a:spcBef>
                <a:spcPts val="1200"/>
              </a:spcBef>
              <a:spcAft>
                <a:spcPts val="0"/>
              </a:spcAft>
              <a:buNone/>
            </a:pPr>
            <a:r>
              <a:t/>
            </a:r>
            <a:endParaRPr sz="1648">
              <a:solidFill>
                <a:schemeClr val="dk1"/>
              </a:solidFill>
            </a:endParaRPr>
          </a:p>
          <a:p>
            <a:pPr indent="0" lvl="0" marL="0" rtl="0" algn="l">
              <a:spcBef>
                <a:spcPts val="1200"/>
              </a:spcBef>
              <a:spcAft>
                <a:spcPts val="0"/>
              </a:spcAft>
              <a:buClr>
                <a:schemeClr val="dk1"/>
              </a:buClr>
              <a:buSzPct val="66727"/>
              <a:buFont typeface="Arial"/>
              <a:buNone/>
            </a:pPr>
            <a:r>
              <a:rPr lang="en" sz="1648">
                <a:solidFill>
                  <a:schemeClr val="dk1"/>
                </a:solidFill>
              </a:rPr>
              <a:t>- </a:t>
            </a:r>
            <a:endParaRPr sz="1648">
              <a:solidFill>
                <a:schemeClr val="dk1"/>
              </a:solidFill>
            </a:endParaRPr>
          </a:p>
          <a:p>
            <a:pPr indent="0" lvl="0" marL="0" rtl="0" algn="l">
              <a:spcBef>
                <a:spcPts val="1200"/>
              </a:spcBef>
              <a:spcAft>
                <a:spcPts val="0"/>
              </a:spcAft>
              <a:buClr>
                <a:schemeClr val="dk1"/>
              </a:buClr>
              <a:buSzPct val="66727"/>
              <a:buFont typeface="Arial"/>
              <a:buNone/>
            </a:pPr>
            <a:r>
              <a:t/>
            </a:r>
            <a:endParaRPr sz="1648">
              <a:solidFill>
                <a:schemeClr val="dk1"/>
              </a:solidFill>
            </a:endParaRPr>
          </a:p>
          <a:p>
            <a:pPr indent="0" lvl="0" marL="0" rtl="0" algn="l">
              <a:spcBef>
                <a:spcPts val="1200"/>
              </a:spcBef>
              <a:spcAft>
                <a:spcPts val="0"/>
              </a:spcAft>
              <a:buClr>
                <a:schemeClr val="dk1"/>
              </a:buClr>
              <a:buSzPct val="39285"/>
              <a:buFont typeface="Arial"/>
              <a:buNone/>
            </a:pPr>
            <a:r>
              <a:t/>
            </a:r>
            <a:endParaRPr sz="2800">
              <a:solidFill>
                <a:schemeClr val="dk1"/>
              </a:solidFill>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086200" y="1398000"/>
            <a:ext cx="3933849" cy="2772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Tempo and Rhythm (cont.)</a:t>
            </a:r>
            <a:endParaRPr/>
          </a:p>
        </p:txBody>
      </p:sp>
      <p:sp>
        <p:nvSpPr>
          <p:cNvPr id="91" name="Google Shape;91;p17"/>
          <p:cNvSpPr txBox="1"/>
          <p:nvPr>
            <p:ph idx="1" type="body"/>
          </p:nvPr>
        </p:nvSpPr>
        <p:spPr>
          <a:xfrm>
            <a:off x="387900" y="1312075"/>
            <a:ext cx="3835200" cy="3467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00">
                <a:solidFill>
                  <a:schemeClr val="dk1"/>
                </a:solidFill>
              </a:rPr>
              <a:t>- </a:t>
            </a:r>
            <a:r>
              <a:rPr lang="en" sz="1300"/>
              <a:t>With the p</a:t>
            </a:r>
            <a:r>
              <a:rPr lang="en" sz="1300">
                <a:solidFill>
                  <a:schemeClr val="dk1"/>
                </a:solidFill>
              </a:rPr>
              <a:t>ass </a:t>
            </a:r>
            <a:r>
              <a:rPr lang="en" sz="1300"/>
              <a:t>s</a:t>
            </a:r>
            <a:r>
              <a:rPr lang="en" sz="1300">
                <a:solidFill>
                  <a:schemeClr val="dk1"/>
                </a:solidFill>
              </a:rPr>
              <a:t>peed and </a:t>
            </a:r>
            <a:r>
              <a:rPr lang="en" sz="1300"/>
              <a:t>t</a:t>
            </a:r>
            <a:r>
              <a:rPr lang="en" sz="1300">
                <a:solidFill>
                  <a:schemeClr val="dk1"/>
                </a:solidFill>
              </a:rPr>
              <a:t>ransition </a:t>
            </a:r>
            <a:r>
              <a:rPr lang="en" sz="1300"/>
              <a:t>s</a:t>
            </a:r>
            <a:r>
              <a:rPr lang="en" sz="1300">
                <a:solidFill>
                  <a:schemeClr val="dk1"/>
                </a:solidFill>
              </a:rPr>
              <a:t>peed</a:t>
            </a:r>
            <a:r>
              <a:rPr lang="en" sz="1300"/>
              <a:t>,</a:t>
            </a:r>
            <a:r>
              <a:rPr lang="en" sz="1300">
                <a:solidFill>
                  <a:schemeClr val="dk1"/>
                </a:solidFill>
              </a:rPr>
              <a:t> I am able to </a:t>
            </a:r>
            <a:r>
              <a:rPr lang="en" sz="1300"/>
              <a:t>a</a:t>
            </a:r>
            <a:r>
              <a:rPr lang="en" sz="1300">
                <a:solidFill>
                  <a:schemeClr val="dk1"/>
                </a:solidFill>
              </a:rPr>
              <a:t>nalyze how quickly the ball was moved up the field during transitions.</a:t>
            </a:r>
            <a:endParaRPr sz="1300">
              <a:solidFill>
                <a:schemeClr val="dk1"/>
              </a:solidFill>
            </a:endParaRPr>
          </a:p>
          <a:p>
            <a:pPr indent="0" lvl="0" marL="0" rtl="0" algn="l">
              <a:lnSpc>
                <a:spcPct val="105000"/>
              </a:lnSpc>
              <a:spcBef>
                <a:spcPts val="1200"/>
              </a:spcBef>
              <a:spcAft>
                <a:spcPts val="0"/>
              </a:spcAft>
              <a:buSzPts val="770"/>
              <a:buNone/>
            </a:pPr>
            <a:r>
              <a:rPr lang="en" sz="1300">
                <a:solidFill>
                  <a:schemeClr val="dk1"/>
                </a:solidFill>
              </a:rPr>
              <a:t>- Similar to pace of play, </a:t>
            </a:r>
            <a:r>
              <a:rPr lang="en" sz="1300"/>
              <a:t>t</a:t>
            </a:r>
            <a:r>
              <a:rPr lang="en" sz="1300">
                <a:solidFill>
                  <a:schemeClr val="dk1"/>
                </a:solidFill>
              </a:rPr>
              <a:t>he game </a:t>
            </a:r>
            <a:r>
              <a:rPr lang="en" sz="1300"/>
              <a:t>begins </a:t>
            </a:r>
            <a:r>
              <a:rPr lang="en" sz="1300">
                <a:solidFill>
                  <a:schemeClr val="dk1"/>
                </a:solidFill>
              </a:rPr>
              <a:t>with high </a:t>
            </a:r>
            <a:r>
              <a:rPr lang="en" sz="1300"/>
              <a:t>rhythm</a:t>
            </a:r>
            <a:r>
              <a:rPr lang="en" sz="1300">
                <a:solidFill>
                  <a:schemeClr val="dk1"/>
                </a:solidFill>
              </a:rPr>
              <a:t>, with high pass and transition speeds during the first 15 minutes.</a:t>
            </a:r>
            <a:endParaRPr sz="1300">
              <a:solidFill>
                <a:schemeClr val="dk1"/>
              </a:solidFill>
            </a:endParaRPr>
          </a:p>
          <a:p>
            <a:pPr indent="0" lvl="0" marL="0" rtl="0" algn="l">
              <a:lnSpc>
                <a:spcPct val="105000"/>
              </a:lnSpc>
              <a:spcBef>
                <a:spcPts val="1200"/>
              </a:spcBef>
              <a:spcAft>
                <a:spcPts val="0"/>
              </a:spcAft>
              <a:buSzPts val="770"/>
              <a:buNone/>
            </a:pPr>
            <a:r>
              <a:rPr lang="en" sz="1300"/>
              <a:t>- As we saw in pace of play also, t</a:t>
            </a:r>
            <a:r>
              <a:rPr lang="en" sz="1300">
                <a:solidFill>
                  <a:schemeClr val="dk1"/>
                </a:solidFill>
              </a:rPr>
              <a:t>he </a:t>
            </a:r>
            <a:r>
              <a:rPr lang="en" sz="1300"/>
              <a:t>rhythm</a:t>
            </a:r>
            <a:r>
              <a:rPr lang="en" sz="1300">
                <a:solidFill>
                  <a:schemeClr val="dk1"/>
                </a:solidFill>
              </a:rPr>
              <a:t> then appears to slow down during the 15-45 minute phase, where both pass and transition speeds decrease.</a:t>
            </a:r>
            <a:endParaRPr sz="1300">
              <a:solidFill>
                <a:schemeClr val="dk1"/>
              </a:solidFill>
            </a:endParaRPr>
          </a:p>
          <a:p>
            <a:pPr indent="0" lvl="0" marL="0" rtl="0" algn="l">
              <a:lnSpc>
                <a:spcPct val="105000"/>
              </a:lnSpc>
              <a:spcBef>
                <a:spcPts val="1200"/>
              </a:spcBef>
              <a:spcAft>
                <a:spcPts val="0"/>
              </a:spcAft>
              <a:buSzPts val="770"/>
              <a:buNone/>
            </a:pPr>
            <a:r>
              <a:rPr lang="en" sz="1300"/>
              <a:t>- However,</a:t>
            </a:r>
            <a:r>
              <a:rPr lang="en" sz="1300">
                <a:solidFill>
                  <a:schemeClr val="dk1"/>
                </a:solidFill>
              </a:rPr>
              <a:t> particularly from 60-75 minutes, there is a recovery in pass speed, indicating a possible increase in tempo as the game progressed, perhaps due to strategic adjustments or a need to push for a result.</a:t>
            </a:r>
            <a:endParaRPr sz="1300">
              <a:solidFill>
                <a:schemeClr val="dk1"/>
              </a:solidFill>
            </a:endParaRPr>
          </a:p>
          <a:p>
            <a:pPr indent="0" lvl="0" marL="0" rtl="0" algn="l">
              <a:lnSpc>
                <a:spcPct val="105000"/>
              </a:lnSpc>
              <a:spcBef>
                <a:spcPts val="1200"/>
              </a:spcBef>
              <a:spcAft>
                <a:spcPts val="1200"/>
              </a:spcAft>
              <a:buSzPts val="770"/>
              <a:buNone/>
            </a:pPr>
            <a:r>
              <a:t/>
            </a:r>
            <a:endParaRPr sz="1153"/>
          </a:p>
        </p:txBody>
      </p:sp>
      <p:pic>
        <p:nvPicPr>
          <p:cNvPr id="92" name="Google Shape;92;p17"/>
          <p:cNvPicPr preferRelativeResize="0"/>
          <p:nvPr/>
        </p:nvPicPr>
        <p:blipFill>
          <a:blip r:embed="rId3">
            <a:alphaModFix/>
          </a:blip>
          <a:stretch>
            <a:fillRect/>
          </a:stretch>
        </p:blipFill>
        <p:spPr>
          <a:xfrm>
            <a:off x="4363650" y="1489788"/>
            <a:ext cx="4780352" cy="311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Shot Locations and Outcomes</a:t>
            </a:r>
            <a:endParaRPr/>
          </a:p>
        </p:txBody>
      </p:sp>
      <p:sp>
        <p:nvSpPr>
          <p:cNvPr id="98" name="Google Shape;98;p18"/>
          <p:cNvSpPr txBox="1"/>
          <p:nvPr>
            <p:ph idx="1" type="body"/>
          </p:nvPr>
        </p:nvSpPr>
        <p:spPr>
          <a:xfrm>
            <a:off x="387900" y="1489825"/>
            <a:ext cx="3525300" cy="3410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The number of shots and their outcomes (goal, on target, off target) provide insight into the team's finishing efficiency and the quality of chances created.</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As the players got closer to the goals posts, a lot more events took place.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Many were either saved or blocked.</a:t>
            </a:r>
            <a:endParaRPr/>
          </a:p>
        </p:txBody>
      </p:sp>
      <p:pic>
        <p:nvPicPr>
          <p:cNvPr id="99" name="Google Shape;99;p18"/>
          <p:cNvPicPr preferRelativeResize="0"/>
          <p:nvPr/>
        </p:nvPicPr>
        <p:blipFill>
          <a:blip r:embed="rId3">
            <a:alphaModFix/>
          </a:blip>
          <a:stretch>
            <a:fillRect/>
          </a:stretch>
        </p:blipFill>
        <p:spPr>
          <a:xfrm>
            <a:off x="4187660" y="1489825"/>
            <a:ext cx="4729093" cy="307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Player Contributions </a:t>
            </a:r>
            <a:endParaRPr/>
          </a:p>
        </p:txBody>
      </p:sp>
      <p:sp>
        <p:nvSpPr>
          <p:cNvPr id="105" name="Google Shape;105;p19"/>
          <p:cNvSpPr txBox="1"/>
          <p:nvPr>
            <p:ph idx="1" type="body"/>
          </p:nvPr>
        </p:nvSpPr>
        <p:spPr>
          <a:xfrm>
            <a:off x="387900" y="1489825"/>
            <a:ext cx="5040300" cy="33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I</a:t>
            </a:r>
            <a:r>
              <a:rPr b="1" lang="en" sz="1600">
                <a:solidFill>
                  <a:schemeClr val="dk1"/>
                </a:solidFill>
              </a:rPr>
              <a:t>ndividual Player Analysis</a:t>
            </a:r>
            <a:r>
              <a:rPr lang="en" sz="1600">
                <a:solidFill>
                  <a:schemeClr val="dk1"/>
                </a:solidFill>
              </a:rPr>
              <a:t>: I</a:t>
            </a:r>
            <a:r>
              <a:rPr lang="en" sz="1600"/>
              <a:t> showed </a:t>
            </a:r>
            <a:r>
              <a:rPr lang="en" sz="1600">
                <a:solidFill>
                  <a:schemeClr val="dk1"/>
                </a:solidFill>
              </a:rPr>
              <a:t>standout performances, such as a player who consistently won duels or scored.</a:t>
            </a:r>
            <a:endParaRPr sz="1600">
              <a:solidFill>
                <a:schemeClr val="dk1"/>
              </a:solidFill>
            </a:endParaRPr>
          </a:p>
          <a:p>
            <a:pPr indent="0" lvl="0" marL="0" rtl="0" algn="l">
              <a:spcBef>
                <a:spcPts val="1200"/>
              </a:spcBef>
              <a:spcAft>
                <a:spcPts val="0"/>
              </a:spcAft>
              <a:buNone/>
            </a:pPr>
            <a:r>
              <a:rPr lang="en" sz="1600"/>
              <a:t>- Player 29256 won two duels, while the rest won one of them. </a:t>
            </a:r>
            <a:endParaRPr sz="1600"/>
          </a:p>
          <a:p>
            <a:pPr indent="0" lvl="0" marL="0" rtl="0" algn="l">
              <a:spcBef>
                <a:spcPts val="1200"/>
              </a:spcBef>
              <a:spcAft>
                <a:spcPts val="0"/>
              </a:spcAft>
              <a:buClr>
                <a:schemeClr val="dk1"/>
              </a:buClr>
              <a:buSzPts val="1100"/>
              <a:buFont typeface="Arial"/>
              <a:buNone/>
            </a:pPr>
            <a:r>
              <a:rPr lang="en" sz="1600"/>
              <a:t>- In terms of the top performers, Player 2425 and 2838 were pivotal for their teams as they each scored 1 goal apiece. </a:t>
            </a:r>
            <a:endParaRPr sz="1600"/>
          </a:p>
          <a:p>
            <a:pPr indent="0" lvl="0" marL="0" rtl="0" algn="l">
              <a:spcBef>
                <a:spcPts val="1200"/>
              </a:spcBef>
              <a:spcAft>
                <a:spcPts val="1200"/>
              </a:spcAft>
              <a:buClr>
                <a:schemeClr val="dk1"/>
              </a:buClr>
              <a:buSzPts val="1100"/>
              <a:buFont typeface="Arial"/>
              <a:buNone/>
            </a:pPr>
            <a:r>
              <a:t/>
            </a:r>
            <a:endParaRPr sz="600"/>
          </a:p>
        </p:txBody>
      </p:sp>
      <p:pic>
        <p:nvPicPr>
          <p:cNvPr id="106" name="Google Shape;106;p19"/>
          <p:cNvPicPr preferRelativeResize="0"/>
          <p:nvPr/>
        </p:nvPicPr>
        <p:blipFill>
          <a:blip r:embed="rId3">
            <a:alphaModFix/>
          </a:blip>
          <a:stretch>
            <a:fillRect/>
          </a:stretch>
        </p:blipFill>
        <p:spPr>
          <a:xfrm>
            <a:off x="5863226" y="595500"/>
            <a:ext cx="3384326" cy="2203375"/>
          </a:xfrm>
          <a:prstGeom prst="rect">
            <a:avLst/>
          </a:prstGeom>
          <a:noFill/>
          <a:ln>
            <a:noFill/>
          </a:ln>
        </p:spPr>
      </p:pic>
      <p:pic>
        <p:nvPicPr>
          <p:cNvPr id="107" name="Google Shape;107;p19"/>
          <p:cNvPicPr preferRelativeResize="0"/>
          <p:nvPr/>
        </p:nvPicPr>
        <p:blipFill>
          <a:blip r:embed="rId4">
            <a:alphaModFix/>
          </a:blip>
          <a:stretch>
            <a:fillRect/>
          </a:stretch>
        </p:blipFill>
        <p:spPr>
          <a:xfrm>
            <a:off x="5863234" y="2798875"/>
            <a:ext cx="3280766" cy="234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a:bodyPr>
          <a:lstStyle/>
          <a:p>
            <a:pPr indent="-311376" lvl="0" marL="457200" rtl="0" algn="l">
              <a:spcBef>
                <a:spcPts val="0"/>
              </a:spcBef>
              <a:spcAft>
                <a:spcPts val="0"/>
              </a:spcAft>
              <a:buSzPct val="100000"/>
              <a:buChar char="-"/>
            </a:pPr>
            <a:r>
              <a:rPr lang="en" sz="2085"/>
              <a:t>The New York Red Bulls were able to win this game on sheer ball control with high </a:t>
            </a:r>
            <a:r>
              <a:rPr lang="en" sz="2085"/>
              <a:t>possession</a:t>
            </a:r>
            <a:r>
              <a:rPr lang="en" sz="2085"/>
              <a:t> count as well as stepping up when it matters most. </a:t>
            </a:r>
            <a:endParaRPr sz="2085"/>
          </a:p>
          <a:p>
            <a:pPr indent="-311376" lvl="0" marL="457200" rtl="0" algn="l">
              <a:spcBef>
                <a:spcPts val="0"/>
              </a:spcBef>
              <a:spcAft>
                <a:spcPts val="0"/>
              </a:spcAft>
              <a:buSzPct val="100000"/>
              <a:buChar char="-"/>
            </a:pPr>
            <a:r>
              <a:rPr lang="en" sz="2085"/>
              <a:t>The match was characterized by a strong start from the team, with high tempo and aggressive play, particularly in transitions. However, as the game wore on, the pace slowed, and the team faced increased resistance from the opponent, who adapted their defensive strategy effectively. Key players made significant contributions, particularly in the early and late stages of the match. Substitutions had mixed impacts, highlighting the delicate balance of maintaining momentum while introducing fresh legs.</a:t>
            </a:r>
            <a:endParaRPr sz="2085"/>
          </a:p>
          <a:p>
            <a:pPr indent="-311376" lvl="0" marL="457200" rtl="0" algn="l">
              <a:spcBef>
                <a:spcPts val="0"/>
              </a:spcBef>
              <a:spcAft>
                <a:spcPts val="0"/>
              </a:spcAft>
              <a:buSzPct val="100000"/>
              <a:buChar char="-"/>
            </a:pPr>
            <a:r>
              <a:rPr lang="en" sz="2085"/>
              <a:t>In summary, the game demonstrated the team's ability to dominate early on but also revealed challenges in sustaining that intensity across the full 90 minutes. The opponent's adjustments, particularly in defense, played a critical role in the match's outcome, suggesting areas for strategic refinement in future games, especially in maintaining tempo and effectiveness in the middle phases of play.</a:t>
            </a:r>
            <a:endParaRPr sz="2085"/>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