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4"/>
  </p:sldMasterIdLst>
  <p:notesMasterIdLst>
    <p:notesMasterId r:id="rId31"/>
  </p:notesMasterIdLst>
  <p:handoutMasterIdLst>
    <p:handoutMasterId r:id="rId32"/>
  </p:handoutMasterIdLst>
  <p:sldIdLst>
    <p:sldId id="396" r:id="rId5"/>
    <p:sldId id="266" r:id="rId6"/>
    <p:sldId id="355" r:id="rId7"/>
    <p:sldId id="356" r:id="rId8"/>
    <p:sldId id="357" r:id="rId9"/>
    <p:sldId id="361" r:id="rId10"/>
    <p:sldId id="362" r:id="rId11"/>
    <p:sldId id="363" r:id="rId12"/>
    <p:sldId id="364" r:id="rId13"/>
    <p:sldId id="365" r:id="rId14"/>
    <p:sldId id="390" r:id="rId15"/>
    <p:sldId id="367" r:id="rId16"/>
    <p:sldId id="368" r:id="rId17"/>
    <p:sldId id="369" r:id="rId18"/>
    <p:sldId id="370" r:id="rId19"/>
    <p:sldId id="371" r:id="rId20"/>
    <p:sldId id="386" r:id="rId21"/>
    <p:sldId id="366" r:id="rId22"/>
    <p:sldId id="374" r:id="rId23"/>
    <p:sldId id="375" r:id="rId24"/>
    <p:sldId id="376" r:id="rId25"/>
    <p:sldId id="378" r:id="rId26"/>
    <p:sldId id="377" r:id="rId27"/>
    <p:sldId id="395" r:id="rId28"/>
    <p:sldId id="381" r:id="rId29"/>
    <p:sldId id="351"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52">
          <p15:clr>
            <a:srgbClr val="A4A3A4"/>
          </p15:clr>
        </p15:guide>
        <p15:guide id="2" pos="249">
          <p15:clr>
            <a:srgbClr val="A4A3A4"/>
          </p15:clr>
        </p15:guide>
      </p15:sldGuideLst>
    </p:ext>
    <p:ext uri="{2D200454-40CA-4A62-9FC3-DE9A4176ACB9}">
      <p15:notesGuideLst xmlns:p15="http://schemas.microsoft.com/office/powerpoint/2012/main" xmlns="">
        <p15:guide id="1" orient="horz" pos="573">
          <p15:clr>
            <a:srgbClr val="A4A3A4"/>
          </p15:clr>
        </p15:guide>
        <p15:guide id="2" pos="121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charya, Tanmaya" initials="AT" lastIdx="3" clrIdx="0"/>
  <p:cmAuthor id="1" name="Srivastava, Vaishali" initials="SV"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211" autoAdjust="0"/>
  </p:normalViewPr>
  <p:slideViewPr>
    <p:cSldViewPr snapToGrid="0" showGuides="1">
      <p:cViewPr varScale="1">
        <p:scale>
          <a:sx n="95" d="100"/>
          <a:sy n="95" d="100"/>
        </p:scale>
        <p:origin x="-444" y="-96"/>
      </p:cViewPr>
      <p:guideLst>
        <p:guide orient="horz" pos="752"/>
        <p:guide pos="249"/>
      </p:guideLst>
    </p:cSldViewPr>
  </p:slideViewPr>
  <p:notesTextViewPr>
    <p:cViewPr>
      <p:scale>
        <a:sx n="100" d="100"/>
        <a:sy n="100" d="100"/>
      </p:scale>
      <p:origin x="0" y="0"/>
    </p:cViewPr>
  </p:notesTextViewPr>
  <p:sorterViewPr>
    <p:cViewPr>
      <p:scale>
        <a:sx n="66" d="100"/>
        <a:sy n="66" d="100"/>
      </p:scale>
      <p:origin x="0" y="1308"/>
    </p:cViewPr>
  </p:sorterViewPr>
  <p:notesViewPr>
    <p:cSldViewPr snapToGrid="0">
      <p:cViewPr>
        <p:scale>
          <a:sx n="70" d="100"/>
          <a:sy n="70" d="100"/>
        </p:scale>
        <p:origin x="-2442" y="-72"/>
      </p:cViewPr>
      <p:guideLst>
        <p:guide orient="horz" pos="573"/>
        <p:guide pos="121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143588" y="1"/>
            <a:ext cx="3169920" cy="480060"/>
          </a:xfrm>
          <a:prstGeom prst="rect">
            <a:avLst/>
          </a:prstGeom>
        </p:spPr>
        <p:txBody>
          <a:bodyPr vert="horz" lIns="99048" tIns="49524" rIns="99048" bIns="49524" rtlCol="0"/>
          <a:lstStyle>
            <a:lvl1pPr algn="r">
              <a:defRPr sz="1300"/>
            </a:lvl1pPr>
          </a:lstStyle>
          <a:p>
            <a:fld id="{DB228672-4337-41E0-A109-2BF6C0A0EED5}" type="datetimeFigureOut">
              <a:rPr lang="en-US" smtClean="0"/>
              <a:pPr/>
              <a:t>11/6/2018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9048" tIns="49524" rIns="99048" bIns="49524"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685929316"/>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32013" y="720725"/>
            <a:ext cx="4799012" cy="3598863"/>
          </a:xfrm>
          <a:prstGeom prst="rect">
            <a:avLst/>
          </a:prstGeom>
          <a:noFill/>
          <a:ln w="12700">
            <a:solidFill>
              <a:prstClr val="black"/>
            </a:solidFill>
          </a:ln>
        </p:spPr>
        <p:txBody>
          <a:bodyPr vert="horz" lIns="99048" tIns="49524" rIns="99048" bIns="49524" rtlCol="0" anchor="ctr"/>
          <a:lstStyle/>
          <a:p>
            <a:r>
              <a:rPr lang="en-US" dirty="0"/>
              <a:t>text</a:t>
            </a:r>
          </a:p>
        </p:txBody>
      </p:sp>
      <p:sp>
        <p:nvSpPr>
          <p:cNvPr id="5" name="Notes Placeholder 4"/>
          <p:cNvSpPr>
            <a:spLocks noGrp="1"/>
          </p:cNvSpPr>
          <p:nvPr>
            <p:ph type="body" sz="quarter" idx="3"/>
          </p:nvPr>
        </p:nvSpPr>
        <p:spPr>
          <a:xfrm>
            <a:off x="1931102" y="4569021"/>
            <a:ext cx="5201775" cy="4320540"/>
          </a:xfrm>
          <a:prstGeom prst="rect">
            <a:avLst/>
          </a:prstGeom>
        </p:spPr>
        <p:txBody>
          <a:bodyPr vert="horz" lIns="99048" tIns="49524" rIns="99048" bIns="4952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616040" y="640899"/>
            <a:ext cx="0" cy="8401050"/>
          </a:xfrm>
          <a:prstGeom prst="line">
            <a:avLst/>
          </a:prstGeom>
          <a:noFill/>
          <a:ln w="9525">
            <a:solidFill>
              <a:schemeClr val="tx1"/>
            </a:solidFill>
            <a:round/>
            <a:headEnd/>
            <a:tailEnd/>
          </a:ln>
          <a:effectLst/>
        </p:spPr>
        <p:txBody>
          <a:bodyPr lIns="99048" tIns="49524" rIns="99048" bIns="49524"/>
          <a:lstStyle/>
          <a:p>
            <a:endParaRPr lang="en-US"/>
          </a:p>
        </p:txBody>
      </p:sp>
      <p:sp>
        <p:nvSpPr>
          <p:cNvPr id="11" name="Rectangle 14"/>
          <p:cNvSpPr>
            <a:spLocks noChangeArrowheads="1"/>
          </p:cNvSpPr>
          <p:nvPr/>
        </p:nvSpPr>
        <p:spPr bwMode="auto">
          <a:xfrm>
            <a:off x="257388" y="160021"/>
            <a:ext cx="6934200" cy="200508"/>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200" b="0" dirty="0">
                <a:latin typeface="Arial" pitchFamily="34" charset="0"/>
                <a:cs typeface="Arial" pitchFamily="34" charset="0"/>
              </a:rPr>
              <a:t>Core Java 8</a:t>
            </a:r>
            <a:r>
              <a:rPr lang="en-US" sz="1200" b="0" baseline="0" dirty="0">
                <a:latin typeface="Arial" pitchFamily="34" charset="0"/>
                <a:cs typeface="Arial" pitchFamily="34" charset="0"/>
              </a:rPr>
              <a:t> </a:t>
            </a:r>
            <a:r>
              <a:rPr lang="en-US" sz="1200" b="0" dirty="0">
                <a:latin typeface="Arial" pitchFamily="34" charset="0"/>
                <a:cs typeface="Arial" pitchFamily="34" charset="0"/>
              </a:rPr>
              <a:t> and Development Tools                                                         Classes and</a:t>
            </a:r>
            <a:r>
              <a:rPr lang="en-US" sz="1200" b="0" baseline="0" dirty="0">
                <a:latin typeface="Arial" pitchFamily="34" charset="0"/>
                <a:cs typeface="Arial" pitchFamily="34" charset="0"/>
              </a:rPr>
              <a:t> Objects</a:t>
            </a:r>
            <a:endParaRPr lang="en-US" sz="1200" b="0" dirty="0">
              <a:latin typeface="Arial" pitchFamily="34" charset="0"/>
              <a:cs typeface="Arial" pitchFamily="34" charset="0"/>
            </a:endParaRPr>
          </a:p>
        </p:txBody>
      </p:sp>
      <p:sp>
        <p:nvSpPr>
          <p:cNvPr id="12" name="Rectangle 14"/>
          <p:cNvSpPr>
            <a:spLocks noChangeArrowheads="1"/>
          </p:cNvSpPr>
          <p:nvPr/>
        </p:nvSpPr>
        <p:spPr bwMode="auto">
          <a:xfrm>
            <a:off x="4212916" y="8894263"/>
            <a:ext cx="2946699" cy="261072"/>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04-</a:t>
            </a:r>
            <a:fld id="{BD9FB300-F9DC-4669-88F4-967ABA23CC04}" type="slidenum">
              <a:rPr lang="en-US" sz="1000" smtClean="0">
                <a:latin typeface="Arial" pitchFamily="34" charset="0"/>
                <a:cs typeface="Arial" pitchFamily="34" charset="0"/>
              </a:rPr>
              <a:pPr marL="0" marR="0" indent="0" algn="l" defTabSz="990478"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p:txBody>
      </p:sp>
    </p:spTree>
    <p:extLst>
      <p:ext uri="{BB962C8B-B14F-4D97-AF65-F5344CB8AC3E}">
        <p14:creationId xmlns:p14="http://schemas.microsoft.com/office/powerpoint/2010/main" val="849931595"/>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2027238"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119820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type="body" idx="1"/>
          </p:nvPr>
        </p:nvSpPr>
        <p:spPr/>
        <p:txBody>
          <a:bodyPr/>
          <a:lstStyle/>
          <a:p>
            <a:r>
              <a:rPr lang="en-US"/>
              <a:t>java.lang package is automatically imported by every Java program.</a:t>
            </a:r>
            <a:endParaRPr lang="en-US" dirty="0"/>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082489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p:txBody>
          <a:bodyPr/>
          <a:lstStyle/>
          <a:p>
            <a:r>
              <a:rPr lang="en-US" dirty="0"/>
              <a:t>Static Import: </a:t>
            </a:r>
          </a:p>
          <a:p>
            <a:endParaRPr lang="en-US" dirty="0"/>
          </a:p>
          <a:p>
            <a:r>
              <a:rPr lang="en-US" dirty="0"/>
              <a:t>A static import declaration has two forms:</a:t>
            </a:r>
          </a:p>
          <a:p>
            <a:r>
              <a:rPr lang="en-US" dirty="0"/>
              <a:t>1. The form that imports a particular static member (which is known as single static import): </a:t>
            </a:r>
          </a:p>
          <a:p>
            <a:r>
              <a:rPr lang="en-US" dirty="0"/>
              <a:t>The following syntax imports only the </a:t>
            </a:r>
            <a:r>
              <a:rPr lang="en-US" dirty="0" err="1"/>
              <a:t>sqrt</a:t>
            </a:r>
            <a:r>
              <a:rPr lang="en-US" dirty="0"/>
              <a:t> method of the Math class:</a:t>
            </a:r>
          </a:p>
          <a:p>
            <a:endParaRPr lang="en-US" dirty="0"/>
          </a:p>
          <a:p>
            <a:r>
              <a:rPr lang="en-US" dirty="0"/>
              <a:t>	import static </a:t>
            </a:r>
            <a:r>
              <a:rPr lang="en-US" dirty="0" err="1"/>
              <a:t>java.lang.Math.sqrt</a:t>
            </a:r>
            <a:r>
              <a:rPr lang="en-US" dirty="0"/>
              <a:t>;</a:t>
            </a:r>
          </a:p>
          <a:p>
            <a:endParaRPr lang="en-US" dirty="0"/>
          </a:p>
          <a:p>
            <a:r>
              <a:rPr lang="en-US" dirty="0"/>
              <a:t>2. The form that imports all static members of a class: </a:t>
            </a:r>
          </a:p>
          <a:p>
            <a:r>
              <a:rPr lang="en-US" dirty="0"/>
              <a:t>The following syntax imports all static members of the Math class:</a:t>
            </a:r>
          </a:p>
          <a:p>
            <a:endParaRPr lang="en-US" dirty="0"/>
          </a:p>
          <a:p>
            <a:r>
              <a:rPr lang="en-US" dirty="0"/>
              <a:t>	import static java.lang.Math.*</a:t>
            </a:r>
          </a:p>
          <a:p>
            <a:endParaRPr lang="en-US" dirty="0"/>
          </a:p>
        </p:txBody>
      </p:sp>
      <p:sp>
        <p:nvSpPr>
          <p:cNvPr id="290820" name="AutoShape 4"/>
          <p:cNvSpPr>
            <a:spLocks noChangeArrowheads="1"/>
          </p:cNvSpPr>
          <p:nvPr/>
        </p:nvSpPr>
        <p:spPr bwMode="auto">
          <a:xfrm>
            <a:off x="2624406" y="5608816"/>
            <a:ext cx="2438400" cy="320040"/>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endParaRPr lang="en-IN"/>
          </a:p>
        </p:txBody>
      </p:sp>
      <p:sp>
        <p:nvSpPr>
          <p:cNvPr id="290821" name="AutoShape 5"/>
          <p:cNvSpPr>
            <a:spLocks noChangeArrowheads="1"/>
          </p:cNvSpPr>
          <p:nvPr/>
        </p:nvSpPr>
        <p:spPr bwMode="auto">
          <a:xfrm>
            <a:off x="2557113" y="6369927"/>
            <a:ext cx="2438400" cy="320040"/>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endParaRPr lang="en-IN"/>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213930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type="body" idx="1"/>
          </p:nvPr>
        </p:nvSpPr>
        <p:spPr/>
        <p:txBody>
          <a:bodyPr/>
          <a:lstStyle/>
          <a:p>
            <a:r>
              <a:rPr lang="en-US"/>
              <a:t>Refer to the java documentation for more details on other important packages.</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280821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a:xfrm>
            <a:off x="1931102" y="4569020"/>
            <a:ext cx="5201775" cy="4574979"/>
          </a:xfrm>
        </p:spPr>
        <p:txBody>
          <a:bodyPr/>
          <a:lstStyle/>
          <a:p>
            <a:endParaRPr lang="en-US" dirty="0"/>
          </a:p>
        </p:txBody>
      </p:sp>
      <p:sp>
        <p:nvSpPr>
          <p:cNvPr id="315396" name="AutoShape 4"/>
          <p:cNvSpPr>
            <a:spLocks noChangeArrowheads="1"/>
          </p:cNvSpPr>
          <p:nvPr/>
        </p:nvSpPr>
        <p:spPr bwMode="auto">
          <a:xfrm>
            <a:off x="1909747" y="4604020"/>
            <a:ext cx="5270559" cy="2133872"/>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pPr algn="l"/>
            <a:r>
              <a:rPr lang="en-US" sz="1100" b="1" dirty="0">
                <a:latin typeface="Arial" pitchFamily="34" charset="0"/>
                <a:cs typeface="Arial" pitchFamily="34" charset="0"/>
              </a:rPr>
              <a:t>package</a:t>
            </a:r>
            <a:r>
              <a:rPr lang="en-US" sz="1100" dirty="0">
                <a:latin typeface="Arial" pitchFamily="34" charset="0"/>
                <a:cs typeface="Arial" pitchFamily="34" charset="0"/>
              </a:rPr>
              <a:t> com.igate.lesson4.demo;</a:t>
            </a:r>
          </a:p>
          <a:p>
            <a:pPr algn="l"/>
            <a:r>
              <a:rPr lang="en-US" sz="1100" b="1" dirty="0">
                <a:latin typeface="Arial" pitchFamily="34" charset="0"/>
                <a:cs typeface="Arial" pitchFamily="34" charset="0"/>
              </a:rPr>
              <a:t>public</a:t>
            </a:r>
            <a:r>
              <a:rPr lang="en-US" sz="1100" dirty="0">
                <a:latin typeface="Arial" pitchFamily="34" charset="0"/>
                <a:cs typeface="Arial" pitchFamily="34" charset="0"/>
              </a:rPr>
              <a:t> </a:t>
            </a:r>
            <a:r>
              <a:rPr lang="en-US" sz="1100" b="1" dirty="0">
                <a:latin typeface="Arial" pitchFamily="34" charset="0"/>
                <a:cs typeface="Arial" pitchFamily="34" charset="0"/>
              </a:rPr>
              <a:t>class</a:t>
            </a:r>
            <a:r>
              <a:rPr lang="en-US" sz="1100" dirty="0">
                <a:latin typeface="Arial" pitchFamily="34" charset="0"/>
                <a:cs typeface="Arial" pitchFamily="34" charset="0"/>
              </a:rPr>
              <a:t> Balance {</a:t>
            </a:r>
          </a:p>
          <a:p>
            <a:pPr algn="l"/>
            <a:r>
              <a:rPr lang="en-US" sz="1100" dirty="0">
                <a:latin typeface="Arial" pitchFamily="34" charset="0"/>
                <a:cs typeface="Arial" pitchFamily="34" charset="0"/>
              </a:rPr>
              <a:t>     String name;</a:t>
            </a:r>
          </a:p>
          <a:p>
            <a:pPr algn="l"/>
            <a:r>
              <a:rPr lang="en-US" sz="1100" b="1" dirty="0">
                <a:latin typeface="Arial" pitchFamily="34" charset="0"/>
                <a:cs typeface="Arial" pitchFamily="34" charset="0"/>
              </a:rPr>
              <a:t>     double</a:t>
            </a:r>
            <a:r>
              <a:rPr lang="en-US" sz="1100" dirty="0">
                <a:latin typeface="Arial" pitchFamily="34" charset="0"/>
                <a:cs typeface="Arial" pitchFamily="34" charset="0"/>
              </a:rPr>
              <a:t> bal;</a:t>
            </a:r>
          </a:p>
          <a:p>
            <a:pPr algn="l"/>
            <a:r>
              <a:rPr lang="en-US" sz="1100" b="1" dirty="0">
                <a:latin typeface="Arial" pitchFamily="34" charset="0"/>
                <a:cs typeface="Arial" pitchFamily="34" charset="0"/>
              </a:rPr>
              <a:t>     public</a:t>
            </a:r>
            <a:r>
              <a:rPr lang="en-US" sz="1100" dirty="0">
                <a:latin typeface="Arial" pitchFamily="34" charset="0"/>
                <a:cs typeface="Arial" pitchFamily="34" charset="0"/>
              </a:rPr>
              <a:t> Balance(String n, </a:t>
            </a:r>
            <a:r>
              <a:rPr lang="en-US" sz="1100" b="1" dirty="0">
                <a:latin typeface="Arial" pitchFamily="34" charset="0"/>
                <a:cs typeface="Arial" pitchFamily="34" charset="0"/>
              </a:rPr>
              <a:t>double</a:t>
            </a:r>
            <a:r>
              <a:rPr lang="en-US" sz="1100" dirty="0">
                <a:latin typeface="Arial" pitchFamily="34" charset="0"/>
                <a:cs typeface="Arial" pitchFamily="34" charset="0"/>
              </a:rPr>
              <a:t> b) {</a:t>
            </a:r>
          </a:p>
          <a:p>
            <a:pPr algn="l"/>
            <a:r>
              <a:rPr lang="en-US" sz="1100" dirty="0">
                <a:latin typeface="Arial" pitchFamily="34" charset="0"/>
                <a:cs typeface="Arial" pitchFamily="34" charset="0"/>
              </a:rPr>
              <a:t>           name = n;</a:t>
            </a:r>
          </a:p>
          <a:p>
            <a:pPr algn="l"/>
            <a:r>
              <a:rPr lang="en-US" sz="1100" dirty="0">
                <a:latin typeface="Arial" pitchFamily="34" charset="0"/>
                <a:cs typeface="Arial" pitchFamily="34" charset="0"/>
              </a:rPr>
              <a:t>           bal = b;</a:t>
            </a:r>
          </a:p>
          <a:p>
            <a:pPr algn="l"/>
            <a:r>
              <a:rPr lang="en-US" sz="1100" dirty="0">
                <a:latin typeface="Arial" pitchFamily="34" charset="0"/>
                <a:cs typeface="Arial" pitchFamily="34" charset="0"/>
              </a:rPr>
              <a:t>     }</a:t>
            </a:r>
          </a:p>
          <a:p>
            <a:pPr algn="l"/>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show() {</a:t>
            </a:r>
          </a:p>
          <a:p>
            <a:pPr algn="l"/>
            <a:r>
              <a:rPr lang="en-US" sz="1100" b="1" dirty="0">
                <a:latin typeface="Arial" pitchFamily="34" charset="0"/>
                <a:cs typeface="Arial" pitchFamily="34" charset="0"/>
              </a:rPr>
              <a:t>        if</a:t>
            </a:r>
            <a:r>
              <a:rPr lang="en-US" sz="1100" dirty="0">
                <a:latin typeface="Arial" pitchFamily="34" charset="0"/>
                <a:cs typeface="Arial" pitchFamily="34" charset="0"/>
              </a:rPr>
              <a:t>(bal&lt;0) </a:t>
            </a:r>
          </a:p>
          <a:p>
            <a:pPr algn="l"/>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(name + ": $" + bal);</a:t>
            </a:r>
          </a:p>
          <a:p>
            <a:pPr algn="l"/>
            <a:r>
              <a:rPr lang="en-US" sz="1100" dirty="0">
                <a:latin typeface="Arial" pitchFamily="34" charset="0"/>
                <a:cs typeface="Arial" pitchFamily="34" charset="0"/>
              </a:rPr>
              <a:t>     }}</a:t>
            </a:r>
          </a:p>
        </p:txBody>
      </p:sp>
      <p:sp>
        <p:nvSpPr>
          <p:cNvPr id="315397" name="AutoShape 5"/>
          <p:cNvSpPr>
            <a:spLocks noChangeArrowheads="1"/>
          </p:cNvSpPr>
          <p:nvPr/>
        </p:nvSpPr>
        <p:spPr bwMode="auto">
          <a:xfrm>
            <a:off x="1906166" y="6847076"/>
            <a:ext cx="5270559" cy="2080260"/>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pPr algn="l"/>
            <a:r>
              <a:rPr lang="en-US" sz="1100" b="1" dirty="0">
                <a:latin typeface="Arial" pitchFamily="34" charset="0"/>
                <a:cs typeface="Arial" pitchFamily="34" charset="0"/>
              </a:rPr>
              <a:t>package</a:t>
            </a:r>
            <a:r>
              <a:rPr lang="en-US" sz="1100" dirty="0">
                <a:latin typeface="Arial" pitchFamily="34" charset="0"/>
                <a:cs typeface="Arial" pitchFamily="34" charset="0"/>
              </a:rPr>
              <a:t> com.igate.lesson4;</a:t>
            </a:r>
          </a:p>
          <a:p>
            <a:pPr algn="l"/>
            <a:r>
              <a:rPr lang="en-US" sz="1100" b="1" dirty="0">
                <a:latin typeface="Arial" pitchFamily="34" charset="0"/>
                <a:cs typeface="Arial" pitchFamily="34" charset="0"/>
              </a:rPr>
              <a:t>import</a:t>
            </a:r>
            <a:r>
              <a:rPr lang="en-US" sz="1100" dirty="0">
                <a:latin typeface="Arial" pitchFamily="34" charset="0"/>
                <a:cs typeface="Arial" pitchFamily="34" charset="0"/>
              </a:rPr>
              <a:t> com.igate.lesson4.demo.Balance;</a:t>
            </a:r>
          </a:p>
          <a:p>
            <a:pPr algn="l"/>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AccountBalance</a:t>
            </a:r>
            <a:r>
              <a:rPr lang="en-US" sz="1100" dirty="0">
                <a:latin typeface="Arial" pitchFamily="34" charset="0"/>
                <a:cs typeface="Arial" pitchFamily="34" charset="0"/>
              </a:rPr>
              <a:t> {</a:t>
            </a:r>
          </a:p>
          <a:p>
            <a:pPr algn="l"/>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a:t>
            </a:r>
          </a:p>
          <a:p>
            <a:r>
              <a:rPr lang="en-US" sz="1100" dirty="0">
                <a:latin typeface="Arial" pitchFamily="34" charset="0"/>
                <a:cs typeface="Arial" pitchFamily="34" charset="0"/>
              </a:rPr>
              <a:t>        Balance object= </a:t>
            </a:r>
            <a:r>
              <a:rPr lang="en-US" sz="1100" b="1" dirty="0">
                <a:latin typeface="Arial" pitchFamily="34" charset="0"/>
                <a:cs typeface="Arial" pitchFamily="34" charset="0"/>
              </a:rPr>
              <a:t>new</a:t>
            </a:r>
            <a:r>
              <a:rPr lang="en-US" sz="1100" dirty="0">
                <a:latin typeface="Arial" pitchFamily="34" charset="0"/>
                <a:cs typeface="Arial" pitchFamily="34" charset="0"/>
              </a:rPr>
              <a:t> Balance("K. J. Fielding", 123.23);</a:t>
            </a:r>
          </a:p>
          <a:p>
            <a:pPr algn="l"/>
            <a:r>
              <a:rPr lang="en-US" sz="1100" dirty="0">
                <a:latin typeface="Arial" pitchFamily="34" charset="0"/>
                <a:cs typeface="Arial" pitchFamily="34" charset="0"/>
              </a:rPr>
              <a:t>       </a:t>
            </a:r>
            <a:r>
              <a:rPr lang="en-US" sz="1100" dirty="0" err="1">
                <a:latin typeface="Arial" pitchFamily="34" charset="0"/>
                <a:cs typeface="Arial" pitchFamily="34" charset="0"/>
              </a:rPr>
              <a:t>object.show</a:t>
            </a:r>
            <a:r>
              <a:rPr lang="en-US" sz="1100" dirty="0">
                <a:latin typeface="Arial" pitchFamily="34" charset="0"/>
                <a:cs typeface="Arial" pitchFamily="34" charset="0"/>
              </a:rPr>
              <a:t>();</a:t>
            </a:r>
          </a:p>
          <a:p>
            <a:pPr algn="l"/>
            <a:r>
              <a:rPr lang="en-US" sz="1100" dirty="0">
                <a:latin typeface="Arial" pitchFamily="34" charset="0"/>
                <a:cs typeface="Arial" pitchFamily="34" charset="0"/>
              </a:rPr>
              <a:t>    }</a:t>
            </a:r>
          </a:p>
          <a:p>
            <a:pPr algn="l"/>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245463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7" name="Rectangle 5"/>
          <p:cNvSpPr>
            <a:spLocks noGrp="1" noChangeArrowheads="1"/>
          </p:cNvSpPr>
          <p:nvPr>
            <p:ph type="body" idx="1"/>
          </p:nvPr>
        </p:nvSpPr>
        <p:spPr/>
        <p:txBody>
          <a:bodyPr>
            <a:normAutofit lnSpcReduction="10000"/>
          </a:bodyPr>
          <a:lstStyle/>
          <a:p>
            <a:r>
              <a:rPr lang="en-US" dirty="0"/>
              <a:t>public access modifier</a:t>
            </a:r>
          </a:p>
          <a:p>
            <a:r>
              <a:rPr lang="en-US" dirty="0"/>
              <a:t>Fields, methods and constructors declared public (least restrictive) within a public class are visible to any class in the Java program, whether these classes are in the same package or in another package.</a:t>
            </a:r>
          </a:p>
          <a:p>
            <a:endParaRPr lang="en-US" dirty="0"/>
          </a:p>
          <a:p>
            <a:r>
              <a:rPr lang="en-US" dirty="0"/>
              <a:t>private access modifier</a:t>
            </a:r>
          </a:p>
          <a:p>
            <a:r>
              <a:rPr lang="en-US" dirty="0"/>
              <a:t>Fields, methods or constructors declared private (most restrictive) cannot be accessed outside an enclosing class. This modifier cannot be used for classes. It also cannot be used for fields and methods within an interface. A standard design strategy is to make all fields private and provide public getter methods for them.</a:t>
            </a:r>
          </a:p>
          <a:p>
            <a:endParaRPr lang="en-US" dirty="0"/>
          </a:p>
          <a:p>
            <a:r>
              <a:rPr lang="en-US" dirty="0"/>
              <a:t>protected access modifier</a:t>
            </a:r>
          </a:p>
          <a:p>
            <a:r>
              <a:rPr lang="en-US" dirty="0"/>
              <a:t>Fields, methods and constructors declared protected in a superclass can be accessed only by subclasses in other packages. Classes in the same package can also access protected fields, methods and constructors, even if they are not a subclass of the protected member’s class. This modifier cannot be used for classes. It also cannot be used for fields and methods within an interface. </a:t>
            </a:r>
            <a:br>
              <a:rPr lang="en-US" dirty="0"/>
            </a:br>
            <a:endParaRPr lang="en-US" dirty="0"/>
          </a:p>
          <a:p>
            <a:r>
              <a:rPr lang="en-US" dirty="0"/>
              <a:t>default access modifier</a:t>
            </a:r>
          </a:p>
          <a:p>
            <a:r>
              <a:rPr lang="en-US" dirty="0"/>
              <a:t>Default </a:t>
            </a:r>
            <a:r>
              <a:rPr lang="en-US" dirty="0" err="1"/>
              <a:t>specifier</a:t>
            </a:r>
            <a:r>
              <a:rPr lang="en-US" dirty="0"/>
              <a:t> is used when “no access modifier is present”. Any class, field, method or constructor that has no declared access modifier is accessible only by classes in the same package. The default modifier is not used for fields and methods within an interface.</a:t>
            </a:r>
          </a:p>
          <a:p>
            <a:endParaRPr lang="en-US" dirty="0"/>
          </a:p>
          <a:p>
            <a:r>
              <a:rPr lang="en-US" dirty="0"/>
              <a:t>The table shown above is applicable only to members of classes. A class has only two possible access levels: default and public. </a:t>
            </a:r>
          </a:p>
          <a:p>
            <a:r>
              <a:rPr lang="en-US" dirty="0"/>
              <a:t>When a class is declared as public, it is accessible by any other code. </a:t>
            </a:r>
          </a:p>
          <a:p>
            <a:r>
              <a:rPr lang="en-US" dirty="0"/>
              <a:t>If a class has default access, then it can only be accessed by other code within its same package</a:t>
            </a:r>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397851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p:txBody>
          <a:bodyPr/>
          <a:lstStyle/>
          <a:p>
            <a:r>
              <a:rPr lang="en-US" dirty="0"/>
              <a:t>Access Protection: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Same Class</a:t>
            </a:r>
          </a:p>
          <a:p>
            <a:r>
              <a:rPr lang="en-US" dirty="0"/>
              <a:t>Subclass in the same package</a:t>
            </a:r>
          </a:p>
          <a:p>
            <a:r>
              <a:rPr lang="en-US" dirty="0"/>
              <a:t>Non-subclasses in the same package</a:t>
            </a:r>
          </a:p>
          <a:p>
            <a:r>
              <a:rPr lang="en-US" dirty="0"/>
              <a:t>Subclasses in different package</a:t>
            </a:r>
          </a:p>
          <a:p>
            <a:r>
              <a:rPr lang="en-US" dirty="0"/>
              <a:t>Classes that are neither in the same package nor in subclasses.</a:t>
            </a:r>
          </a:p>
          <a:p>
            <a:endParaRPr lang="en-US" dirty="0"/>
          </a:p>
          <a:p>
            <a:endParaRPr lang="en-US" dirty="0"/>
          </a:p>
          <a:p>
            <a:endParaRPr lang="en-US" dirty="0"/>
          </a:p>
          <a:p>
            <a:endParaRPr lang="en-US" dirty="0"/>
          </a:p>
          <a:p>
            <a:endParaRPr lang="en-US" dirty="0"/>
          </a:p>
          <a:p>
            <a:endParaRPr lang="en-US" dirty="0"/>
          </a:p>
          <a:p>
            <a:endParaRPr lang="en-US" dirty="0"/>
          </a:p>
          <a:p>
            <a:r>
              <a:rPr lang="en-US" dirty="0"/>
              <a:t>Same Class (Class A)</a:t>
            </a:r>
          </a:p>
          <a:p>
            <a:r>
              <a:rPr lang="en-US" dirty="0"/>
              <a:t>Subclass in the same package (Class B)</a:t>
            </a:r>
          </a:p>
          <a:p>
            <a:r>
              <a:rPr lang="en-US" dirty="0"/>
              <a:t>Non-subclasses in the same package (Class C)</a:t>
            </a:r>
          </a:p>
          <a:p>
            <a:r>
              <a:rPr lang="en-US" dirty="0"/>
              <a:t>Subclasses in different package (Class G)</a:t>
            </a:r>
          </a:p>
          <a:p>
            <a:r>
              <a:rPr lang="en-US" dirty="0"/>
              <a:t>Classes that are in neither the same package nor subclasses. (Class F)</a:t>
            </a:r>
          </a:p>
        </p:txBody>
      </p:sp>
      <p:sp>
        <p:nvSpPr>
          <p:cNvPr id="297989" name="Rectangle 5"/>
          <p:cNvSpPr>
            <a:spLocks noChangeArrowheads="1"/>
          </p:cNvSpPr>
          <p:nvPr/>
        </p:nvSpPr>
        <p:spPr bwMode="auto">
          <a:xfrm>
            <a:off x="1894232" y="4829617"/>
            <a:ext cx="4876800" cy="869457"/>
          </a:xfrm>
          <a:prstGeom prst="rect">
            <a:avLst/>
          </a:prstGeom>
          <a:noFill/>
          <a:ln w="9525" algn="ctr">
            <a:noFill/>
            <a:miter lim="800000"/>
            <a:headEnd/>
            <a:tailEnd/>
          </a:ln>
          <a:effectLst/>
        </p:spPr>
        <p:txBody>
          <a:bodyPr lIns="99048" tIns="49524" rIns="99048" bIns="49524">
            <a:spAutoFit/>
          </a:bodyPr>
          <a:lstStyle/>
          <a:p>
            <a:pPr algn="l">
              <a:spcBef>
                <a:spcPct val="30000"/>
              </a:spcBef>
            </a:pPr>
            <a:r>
              <a:rPr lang="en-US" sz="1000" dirty="0">
                <a:latin typeface="Arial" pitchFamily="34" charset="0"/>
                <a:cs typeface="Arial" pitchFamily="34" charset="0"/>
              </a:rPr>
              <a:t>Classes and packages are both means of encapsulating and containing the name space and scope of variables and methods. Packages act as containers for classes. Classes act as containers for data and code. Accessibility in java is specified with respect to packages. Because of the interplay between classes and packages, Java addresses five categories of visibility for class members.</a:t>
            </a:r>
          </a:p>
        </p:txBody>
      </p:sp>
      <p:sp>
        <p:nvSpPr>
          <p:cNvPr id="297990" name="Rectangle 6"/>
          <p:cNvSpPr>
            <a:spLocks noChangeArrowheads="1"/>
          </p:cNvSpPr>
          <p:nvPr/>
        </p:nvSpPr>
        <p:spPr bwMode="auto">
          <a:xfrm>
            <a:off x="1894231" y="6571296"/>
            <a:ext cx="4673600" cy="715568"/>
          </a:xfrm>
          <a:prstGeom prst="rect">
            <a:avLst/>
          </a:prstGeom>
          <a:noFill/>
          <a:ln w="9525" algn="ctr">
            <a:noFill/>
            <a:miter lim="800000"/>
            <a:headEnd/>
            <a:tailEnd/>
          </a:ln>
          <a:effectLst/>
        </p:spPr>
        <p:txBody>
          <a:bodyPr lIns="99048" tIns="49524" rIns="99048" bIns="49524">
            <a:spAutoFit/>
          </a:bodyPr>
          <a:lstStyle/>
          <a:p>
            <a:pPr algn="l"/>
            <a:r>
              <a:rPr lang="en-US" sz="1000" dirty="0">
                <a:latin typeface="Arial" pitchFamily="34" charset="0"/>
                <a:cs typeface="Arial" pitchFamily="34" charset="0"/>
              </a:rPr>
              <a:t>See the diagram given in the slide, to understand the five categories.</a:t>
            </a:r>
          </a:p>
          <a:p>
            <a:pPr algn="l"/>
            <a:r>
              <a:rPr lang="en-US" sz="1000" dirty="0">
                <a:latin typeface="Arial" pitchFamily="34" charset="0"/>
                <a:cs typeface="Arial" pitchFamily="34" charset="0"/>
              </a:rPr>
              <a:t>There are two packages P1 and P2. Package P1 contains Class A, B and C. B inherits from A. Package P2 contains Class G and F. G inherits from A. Which class comes under which category with respect to class A, is described below:</a:t>
            </a:r>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601263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p:txBody>
          <a:bodyPr/>
          <a:lstStyle/>
          <a:p>
            <a:r>
              <a:rPr lang="en-US" dirty="0"/>
              <a:t>Class basically holds blueprint of Objects. In order to create and instantiate objects of class and also to provide initial values for the object, constructors are used. The structure of a constructor looks similar to a method. Constructors are used to create objects of a class. A Java class must have at least one constructor.</a:t>
            </a:r>
          </a:p>
          <a:p>
            <a:endParaRPr lang="en-US" dirty="0"/>
          </a:p>
          <a:p>
            <a:r>
              <a:rPr lang="en-US" dirty="0"/>
              <a:t>A class can have many constructors in order to facilitate the object creation in different ways. </a:t>
            </a:r>
          </a:p>
          <a:p>
            <a:endParaRPr lang="en-US" dirty="0"/>
          </a:p>
          <a:p>
            <a:r>
              <a:rPr lang="en-US" dirty="0"/>
              <a:t>Default Constructor: If class doesn’t declare any constructor, compiler adds a constructor to the class. This constructor is called as default constructor. The default constructor accepts no arguments. Above slide shows an example of default constructor.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AutoShape 2" descr="Image result for constructor java"/>
          <p:cNvSpPr>
            <a:spLocks noChangeAspect="1" noChangeArrowheads="1"/>
          </p:cNvSpPr>
          <p:nvPr/>
        </p:nvSpPr>
        <p:spPr bwMode="auto">
          <a:xfrm>
            <a:off x="160306" y="-135522"/>
            <a:ext cx="314069" cy="2859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981023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3" name="Rectangle 5"/>
          <p:cNvSpPr>
            <a:spLocks noGrp="1" noChangeArrowheads="1"/>
          </p:cNvSpPr>
          <p:nvPr>
            <p:ph type="body" idx="1"/>
          </p:nvPr>
        </p:nvSpPr>
        <p:spPr/>
        <p:txBody>
          <a:bodyPr/>
          <a:lstStyle/>
          <a:p>
            <a:r>
              <a:rPr lang="en-US"/>
              <a:t>This demo example contains default (no-arg) constructor as well as a constructor that takes 3 parameters. Three box objects are created with initialization done using constructors and setter methods.</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054774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p:txBody>
          <a:bodyPr/>
          <a:lstStyle/>
          <a:p>
            <a:r>
              <a:rPr lang="en-US" dirty="0"/>
              <a:t>this keyword: </a:t>
            </a:r>
          </a:p>
          <a:p>
            <a:endParaRPr lang="en-US" dirty="0"/>
          </a:p>
          <a:p>
            <a:r>
              <a:rPr lang="en-US" dirty="0"/>
              <a:t>this keyword is used to refer the current object. As shown in the above example, the constructor parameters are shadowing the instance variables. Therefore we can use this keyword to make difference between the local variables/parameters and instance variables. </a:t>
            </a:r>
          </a:p>
          <a:p>
            <a:endParaRPr lang="en-US" dirty="0"/>
          </a:p>
          <a:p>
            <a:r>
              <a:rPr lang="en-US" dirty="0"/>
              <a:t>The other use of this keyword is to invoke constructor of same class.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Note: this keyword cannot be used to refer static variables. </a:t>
            </a:r>
          </a:p>
        </p:txBody>
      </p:sp>
      <p:sp>
        <p:nvSpPr>
          <p:cNvPr id="6" name="AutoShape 5"/>
          <p:cNvSpPr>
            <a:spLocks noChangeArrowheads="1"/>
          </p:cNvSpPr>
          <p:nvPr/>
        </p:nvSpPr>
        <p:spPr bwMode="auto">
          <a:xfrm>
            <a:off x="2061548" y="6001588"/>
            <a:ext cx="4288544" cy="1841521"/>
          </a:xfrm>
          <a:prstGeom prst="roundRect">
            <a:avLst>
              <a:gd name="adj" fmla="val 16667"/>
            </a:avLst>
          </a:prstGeom>
          <a:noFill/>
          <a:ln w="9525">
            <a:solidFill>
              <a:schemeClr val="tx1"/>
            </a:solidFill>
            <a:round/>
            <a:headEnd/>
            <a:tailEnd/>
          </a:ln>
          <a:effectLst/>
        </p:spPr>
        <p:txBody>
          <a:bodyPr wrap="none" anchor="ctr"/>
          <a:lstStyle/>
          <a:p>
            <a:pPr lvl="1"/>
            <a:r>
              <a:rPr lang="en-US" sz="1000" dirty="0">
                <a:latin typeface="Arial" pitchFamily="34" charset="0"/>
                <a:cs typeface="Arial" pitchFamily="34" charset="0"/>
              </a:rPr>
              <a:t>class Point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xCord</a:t>
            </a:r>
            <a:r>
              <a:rPr lang="en-US" sz="1000" dirty="0">
                <a:latin typeface="Arial" pitchFamily="34" charset="0"/>
                <a:cs typeface="Arial" pitchFamily="34" charset="0"/>
              </a:rPr>
              <a:t>;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yCord</a:t>
            </a:r>
            <a:r>
              <a:rPr lang="en-US" sz="1000" dirty="0">
                <a:latin typeface="Arial" pitchFamily="34" charset="0"/>
                <a:cs typeface="Arial" pitchFamily="34" charset="0"/>
              </a:rPr>
              <a:t>;</a:t>
            </a:r>
          </a:p>
          <a:p>
            <a:pPr lvl="1"/>
            <a:r>
              <a:rPr lang="en-US" sz="1000" dirty="0">
                <a:latin typeface="Arial" pitchFamily="34" charset="0"/>
                <a:cs typeface="Arial" pitchFamily="34" charset="0"/>
              </a:rPr>
              <a:t>	Point() {</a:t>
            </a:r>
          </a:p>
          <a:p>
            <a:pPr lvl="1"/>
            <a:r>
              <a:rPr lang="en-US" sz="1000" dirty="0">
                <a:latin typeface="Arial" pitchFamily="34" charset="0"/>
                <a:cs typeface="Arial" pitchFamily="34" charset="0"/>
              </a:rPr>
              <a:t>	      this(0, 0);	   //chaining constructors using this</a:t>
            </a:r>
          </a:p>
          <a:p>
            <a:pPr lvl="1"/>
            <a:r>
              <a:rPr lang="en-US" sz="1000" dirty="0">
                <a:latin typeface="Arial" pitchFamily="34" charset="0"/>
                <a:cs typeface="Arial" pitchFamily="34" charset="0"/>
              </a:rPr>
              <a:t>	}</a:t>
            </a:r>
          </a:p>
          <a:p>
            <a:pPr lvl="1"/>
            <a:r>
              <a:rPr lang="en-US" sz="1000" dirty="0">
                <a:latin typeface="Arial" pitchFamily="34" charset="0"/>
                <a:cs typeface="Arial" pitchFamily="34" charset="0"/>
              </a:rPr>
              <a:t>	Point(</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xCord</a:t>
            </a: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yCord</a:t>
            </a:r>
            <a:r>
              <a:rPr lang="en-US" sz="1000" dirty="0">
                <a:latin typeface="Arial" pitchFamily="34" charset="0"/>
                <a:cs typeface="Arial" pitchFamily="34" charset="0"/>
              </a:rPr>
              <a:t>)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this.xCord</a:t>
            </a:r>
            <a:r>
              <a:rPr lang="en-US" sz="1000" dirty="0">
                <a:latin typeface="Arial" pitchFamily="34" charset="0"/>
                <a:cs typeface="Arial" pitchFamily="34" charset="0"/>
              </a:rPr>
              <a:t> = </a:t>
            </a:r>
            <a:r>
              <a:rPr lang="en-US" sz="1000" dirty="0" err="1">
                <a:latin typeface="Arial" pitchFamily="34" charset="0"/>
                <a:cs typeface="Arial" pitchFamily="34" charset="0"/>
              </a:rPr>
              <a:t>xCord</a:t>
            </a:r>
            <a:r>
              <a:rPr lang="en-US" sz="1000" dirty="0">
                <a:latin typeface="Arial" pitchFamily="34" charset="0"/>
                <a:cs typeface="Arial" pitchFamily="34" charset="0"/>
              </a:rPr>
              <a:t>;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this.yCord</a:t>
            </a:r>
            <a:r>
              <a:rPr lang="en-US" sz="1000" dirty="0">
                <a:latin typeface="Arial" pitchFamily="34" charset="0"/>
                <a:cs typeface="Arial" pitchFamily="34" charset="0"/>
              </a:rPr>
              <a:t> = </a:t>
            </a:r>
            <a:r>
              <a:rPr lang="en-US" sz="1000" dirty="0" err="1">
                <a:latin typeface="Arial" pitchFamily="34" charset="0"/>
                <a:cs typeface="Arial" pitchFamily="34" charset="0"/>
              </a:rPr>
              <a:t>yCord</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p>
          <a:p>
            <a:pPr lvl="1"/>
            <a:r>
              <a:rPr lang="en-US" sz="1000" dirty="0">
                <a:latin typeface="Arial" pitchFamily="34" charset="0"/>
                <a:cs typeface="Arial" pitchFamily="34" charset="0"/>
              </a:rPr>
              <a:t>}    </a:t>
            </a:r>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068732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5" name="Rectangle 5"/>
          <p:cNvSpPr>
            <a:spLocks noGrp="1" noChangeArrowheads="1"/>
          </p:cNvSpPr>
          <p:nvPr>
            <p:ph type="body" idx="1"/>
          </p:nvPr>
        </p:nvSpPr>
        <p:spPr/>
        <p:txBody>
          <a:bodyPr/>
          <a:lstStyle/>
          <a:p>
            <a:r>
              <a:rPr lang="en-US"/>
              <a:t>Variables and methods marked with static modifier belong to the class rather than any particular instance. Ie, you do not have to instantiate the class to invoke a static method or access a static variable.</a:t>
            </a:r>
            <a:endParaRPr lang="en-US" dirty="0"/>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037491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type="body" idx="1"/>
          </p:nvPr>
        </p:nvSpPr>
        <p:spPr/>
        <p:txBody>
          <a:bodyPr/>
          <a:lstStyle/>
          <a:p>
            <a:r>
              <a:rPr lang="en-US"/>
              <a:t>Lesson Objectives:</a:t>
            </a:r>
          </a:p>
          <a:p>
            <a:r>
              <a:rPr lang="en-US"/>
              <a:t>This lesson introduces to the fundamentals of the Java Programming Language.</a:t>
            </a:r>
          </a:p>
          <a:p>
            <a:endParaRPr lang="en-US"/>
          </a:p>
          <a:p>
            <a:r>
              <a:rPr lang="en-US"/>
              <a:t>Lesson 4: Classes and Objects</a:t>
            </a:r>
          </a:p>
          <a:p>
            <a:pPr lvl="1"/>
            <a:r>
              <a:rPr lang="en-US"/>
              <a:t>4.1: Classes and Objects</a:t>
            </a:r>
          </a:p>
          <a:p>
            <a:pPr lvl="1"/>
            <a:r>
              <a:rPr lang="en-US"/>
              <a:t>4.2: Packages</a:t>
            </a:r>
          </a:p>
          <a:p>
            <a:pPr lvl="1"/>
            <a:r>
              <a:rPr lang="en-US"/>
              <a:t>4.3: Access Specifiers </a:t>
            </a:r>
          </a:p>
          <a:p>
            <a:pPr lvl="1"/>
            <a:r>
              <a:rPr lang="en-US"/>
              <a:t>4.4: Constructors</a:t>
            </a:r>
          </a:p>
          <a:p>
            <a:pPr lvl="1"/>
            <a:r>
              <a:rPr lang="en-US"/>
              <a:t>4.5: this reference </a:t>
            </a:r>
          </a:p>
          <a:p>
            <a:pPr lvl="1"/>
            <a:r>
              <a:rPr lang="en-US"/>
              <a:t>4.6: Memory Management</a:t>
            </a:r>
          </a:p>
          <a:p>
            <a:pPr lvl="1"/>
            <a:r>
              <a:rPr lang="en-US"/>
              <a:t>4.7: using static keyword</a:t>
            </a:r>
          </a:p>
          <a:p>
            <a:pPr lvl="1"/>
            <a:r>
              <a:rPr lang="en-US"/>
              <a:t>4.8: Enums</a:t>
            </a:r>
          </a:p>
          <a:p>
            <a:pPr lvl="1"/>
            <a:r>
              <a:rPr lang="en-US"/>
              <a:t>4.9: Best Practices</a:t>
            </a:r>
          </a:p>
          <a:p>
            <a:pPr lvl="1"/>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147636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4" name="Rectangle 4"/>
          <p:cNvSpPr>
            <a:spLocks noGrp="1" noChangeArrowheads="1"/>
          </p:cNvSpPr>
          <p:nvPr>
            <p:ph type="body" idx="1"/>
          </p:nvPr>
        </p:nvSpPr>
        <p:spPr/>
        <p:txBody>
          <a:bodyPr/>
          <a:lstStyle/>
          <a:p>
            <a:r>
              <a:rPr lang="en-US"/>
              <a:t>main() is called by JVM. Making this method static means the JVM does not have to create an instance of your class to start running code. </a:t>
            </a:r>
          </a:p>
          <a:p>
            <a:endParaRPr lang="en-US"/>
          </a:p>
          <a:p>
            <a:r>
              <a:rPr lang="en-US"/>
              <a:t>Static constructor is also known as static initialization block. This is a normal block of code enclosed in braces { } and preceded by the static keyword. This can appear anywhere in the class body. It is normally used to initialize static variables. </a:t>
            </a:r>
            <a:endParaRPr lang="en-US" dirty="0"/>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846762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3"/>
          <p:cNvSpPr>
            <a:spLocks noGrp="1" noChangeArrowheads="1"/>
          </p:cNvSpPr>
          <p:nvPr>
            <p:ph type="body" idx="1"/>
          </p:nvPr>
        </p:nvSpPr>
        <p:spPr/>
        <p:txBody>
          <a:bodyPr/>
          <a:lstStyle/>
          <a:p>
            <a:endParaRPr lang="en-US"/>
          </a:p>
          <a:p>
            <a:endParaRPr lang="en-US"/>
          </a:p>
          <a:p>
            <a:endParaRPr lang="en-US"/>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4050569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9" name="Rectangle 3"/>
          <p:cNvSpPr>
            <a:spLocks noGrp="1" noChangeArrowheads="1"/>
          </p:cNvSpPr>
          <p:nvPr>
            <p:ph type="body" idx="1"/>
          </p:nvPr>
        </p:nvSpPr>
        <p:spPr/>
        <p:txBody>
          <a:bodyPr/>
          <a:lstStyle/>
          <a:p>
            <a:r>
              <a:rPr lang="en-US"/>
              <a:t>Initializing fields to default values is redundant. </a:t>
            </a:r>
          </a:p>
          <a:p>
            <a:r>
              <a:rPr lang="en-US"/>
              <a:t>In the declaration of a field, setting it explicitly to its default initial value is always redundant, and may even cause the same operation to be performed twice (depending on your compiler). Declaring and initializing object fields as null, for instance, is simply not necessary in Java. </a:t>
            </a:r>
          </a:p>
          <a:p>
            <a:endParaRPr lang="en-US"/>
          </a:p>
          <a:p>
            <a:r>
              <a:rPr lang="en-US"/>
              <a:t>(It is worth recalling here that Java defines default initial values only for fields, and not for local variables). </a:t>
            </a:r>
          </a:p>
          <a:p>
            <a:endParaRPr lang="en-US"/>
          </a:p>
          <a:p>
            <a:r>
              <a:rPr lang="en-US"/>
              <a:t>Constructors should not call overridables. </a:t>
            </a:r>
          </a:p>
          <a:p>
            <a:r>
              <a:rPr lang="en-US"/>
              <a:t>That is, they should only call methods that are private, static, or final. </a:t>
            </a:r>
          </a:p>
          <a:p>
            <a:endParaRPr lang="en-US"/>
          </a:p>
          <a:p>
            <a:r>
              <a:rPr lang="en-US"/>
              <a:t>Beware of mistaken field re-declares. </a:t>
            </a:r>
          </a:p>
          <a:p>
            <a:r>
              <a:rPr lang="en-US"/>
              <a:t>Beware of this simple mistake, which can be hard to track down : if a field is mistakenly redeclared within the body of a method, then the field is not being referenced, but rather a temporary local variable with the same name. A common symptom of this problem is that a stack trace indicates that a field is null, but a cursory examination of the code makes it seem as if the field has been correctly initialized. </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579820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Grp="1" noChangeArrowheads="1"/>
          </p:cNvSpPr>
          <p:nvPr>
            <p:ph type="body" idx="1"/>
          </p:nvPr>
        </p:nvSpPr>
        <p:spPr/>
        <p:txBody>
          <a:bodyPr/>
          <a:lstStyle/>
          <a:p>
            <a:r>
              <a:rPr lang="en-US" dirty="0"/>
              <a:t>Declare constants as static and  final.</a:t>
            </a:r>
          </a:p>
          <a:p>
            <a:r>
              <a:rPr lang="en-US" dirty="0"/>
              <a:t>Use static, if variable is not going to change. This reduces the memory space for the object. A single copy is shared among all the objects.</a:t>
            </a:r>
          </a:p>
          <a:p>
            <a:r>
              <a:rPr lang="en-US" dirty="0"/>
              <a:t>Static, final and private methods are faster.</a:t>
            </a:r>
          </a:p>
          <a:p>
            <a:r>
              <a:rPr lang="en-US" dirty="0"/>
              <a:t>Static, final and private functions are treated as inline functions. These types of methods are resolved faster than other types because resolutions are done only within the class. So, if the method is not to be overridden by the sub class then define it as final, static and private.</a:t>
            </a:r>
          </a:p>
          <a:p>
            <a:r>
              <a:rPr lang="en-US" dirty="0"/>
              <a:t>If possible, use constants in if conditions.</a:t>
            </a:r>
          </a:p>
          <a:p>
            <a:r>
              <a:rPr lang="en-US" dirty="0"/>
              <a:t>Conditional Compilation may be useful. Conditional compilation gets rid of the run time resolution of variables and their values.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the above example, during the compilation of Class B the if condition is checked. Since the condition involves the final (constant), the time required for resolving the if condition and variables are not done at runtime, which can save some time. But if the value of </a:t>
            </a:r>
            <a:r>
              <a:rPr lang="en-US" dirty="0" err="1"/>
              <a:t>const</a:t>
            </a:r>
            <a:r>
              <a:rPr lang="en-US" dirty="0"/>
              <a:t> "</a:t>
            </a:r>
            <a:r>
              <a:rPr lang="en-US" dirty="0" err="1"/>
              <a:t>constA</a:t>
            </a:r>
            <a:r>
              <a:rPr lang="en-US" dirty="0"/>
              <a:t>" is changed ensure that both classes are compiled.</a:t>
            </a:r>
          </a:p>
        </p:txBody>
      </p:sp>
      <p:sp>
        <p:nvSpPr>
          <p:cNvPr id="534533" name="AutoShape 5"/>
          <p:cNvSpPr>
            <a:spLocks noChangeArrowheads="1"/>
          </p:cNvSpPr>
          <p:nvPr/>
        </p:nvSpPr>
        <p:spPr bwMode="auto">
          <a:xfrm>
            <a:off x="2009030" y="6454888"/>
            <a:ext cx="5103333" cy="1453923"/>
          </a:xfrm>
          <a:prstGeom prst="roundRect">
            <a:avLst>
              <a:gd name="adj" fmla="val 16667"/>
            </a:avLst>
          </a:prstGeom>
          <a:noFill/>
          <a:ln w="9525">
            <a:solidFill>
              <a:schemeClr val="tx1"/>
            </a:solidFill>
            <a:round/>
            <a:headEnd/>
            <a:tailEnd/>
          </a:ln>
          <a:effectLst/>
        </p:spPr>
        <p:txBody>
          <a:bodyPr wrap="none" lIns="99048" tIns="49524" rIns="99048" bIns="49524" anchor="ctr"/>
          <a:lstStyle/>
          <a:p>
            <a:pPr lvl="1"/>
            <a:r>
              <a:rPr lang="en-US" sz="1100" dirty="0">
                <a:latin typeface="Arial" pitchFamily="34" charset="0"/>
                <a:cs typeface="Arial" pitchFamily="34" charset="0"/>
              </a:rPr>
              <a:t>class A {  </a:t>
            </a:r>
          </a:p>
          <a:p>
            <a:pPr lvl="1"/>
            <a:r>
              <a:rPr lang="en-US" sz="1100" dirty="0">
                <a:latin typeface="Arial" pitchFamily="34" charset="0"/>
                <a:cs typeface="Arial" pitchFamily="34" charset="0"/>
              </a:rPr>
              <a:t>     public static final </a:t>
            </a:r>
            <a:r>
              <a:rPr lang="en-US" sz="1100" dirty="0" err="1">
                <a:latin typeface="Arial" pitchFamily="34" charset="0"/>
                <a:cs typeface="Arial" pitchFamily="34" charset="0"/>
              </a:rPr>
              <a:t>constA</a:t>
            </a:r>
            <a:r>
              <a:rPr lang="en-US" sz="1100" dirty="0">
                <a:latin typeface="Arial" pitchFamily="34" charset="0"/>
                <a:cs typeface="Arial" pitchFamily="34" charset="0"/>
              </a:rPr>
              <a:t> = 1;</a:t>
            </a:r>
            <a:br>
              <a:rPr lang="en-US" sz="1100" dirty="0">
                <a:latin typeface="Arial" pitchFamily="34" charset="0"/>
                <a:cs typeface="Arial" pitchFamily="34" charset="0"/>
              </a:rPr>
            </a:br>
            <a:r>
              <a:rPr lang="en-US" sz="1100" dirty="0">
                <a:latin typeface="Arial" pitchFamily="34" charset="0"/>
                <a:cs typeface="Arial" pitchFamily="34" charset="0"/>
              </a:rPr>
              <a:t>}</a:t>
            </a:r>
            <a:br>
              <a:rPr lang="en-US" sz="1100" dirty="0">
                <a:latin typeface="Arial" pitchFamily="34" charset="0"/>
                <a:cs typeface="Arial" pitchFamily="34" charset="0"/>
              </a:rPr>
            </a:br>
            <a:r>
              <a:rPr lang="en-US" sz="1100" dirty="0">
                <a:latin typeface="Arial" pitchFamily="34" charset="0"/>
                <a:cs typeface="Arial" pitchFamily="34" charset="0"/>
              </a:rPr>
              <a:t>class B {</a:t>
            </a:r>
            <a:br>
              <a:rPr lang="en-US" sz="1100" dirty="0">
                <a:latin typeface="Arial" pitchFamily="34" charset="0"/>
                <a:cs typeface="Arial" pitchFamily="34" charset="0"/>
              </a:rPr>
            </a:br>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a:t>
            </a:r>
            <a:r>
              <a:rPr lang="en-US" sz="1100" dirty="0">
                <a:latin typeface="Arial" pitchFamily="34" charset="0"/>
                <a:cs typeface="Arial" pitchFamily="34" charset="0"/>
              </a:rPr>
              <a:t>[])  {</a:t>
            </a:r>
            <a:br>
              <a:rPr lang="en-US" sz="1100" dirty="0">
                <a:latin typeface="Arial" pitchFamily="34" charset="0"/>
                <a:cs typeface="Arial" pitchFamily="34" charset="0"/>
              </a:rPr>
            </a:br>
            <a:r>
              <a:rPr lang="en-US" sz="1100" dirty="0">
                <a:latin typeface="Arial" pitchFamily="34" charset="0"/>
                <a:cs typeface="Arial" pitchFamily="34" charset="0"/>
              </a:rPr>
              <a:t>          if (</a:t>
            </a:r>
            <a:r>
              <a:rPr lang="en-US" sz="1100" dirty="0" err="1">
                <a:latin typeface="Arial" pitchFamily="34" charset="0"/>
                <a:cs typeface="Arial" pitchFamily="34" charset="0"/>
              </a:rPr>
              <a:t>A.constA</a:t>
            </a:r>
            <a:r>
              <a:rPr lang="en-US" sz="1100" dirty="0">
                <a:latin typeface="Arial" pitchFamily="34" charset="0"/>
                <a:cs typeface="Arial" pitchFamily="34" charset="0"/>
              </a:rPr>
              <a:t> == 1)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("inside if ");</a:t>
            </a:r>
            <a:br>
              <a:rPr lang="en-US" sz="1100" dirty="0">
                <a:latin typeface="Arial" pitchFamily="34" charset="0"/>
                <a:cs typeface="Arial" pitchFamily="34" charset="0"/>
              </a:rPr>
            </a:br>
            <a:r>
              <a:rPr lang="en-US" sz="1100" dirty="0">
                <a:latin typeface="Arial" pitchFamily="34" charset="0"/>
                <a:cs typeface="Arial" pitchFamily="34" charset="0"/>
              </a:rPr>
              <a:t>   }</a:t>
            </a:r>
          </a:p>
          <a:p>
            <a:pPr lvl="1"/>
            <a:r>
              <a:rPr lang="en-US" sz="1100" dirty="0">
                <a:latin typeface="Arial" pitchFamily="34" charset="0"/>
                <a:cs typeface="Arial" pitchFamily="34" charset="0"/>
              </a:rPr>
              <a:t>}</a:t>
            </a:r>
            <a:endParaRPr lang="en-US"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824646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97419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a:t>Add the notes here.</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810814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26296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1"/>
          </p:nvPr>
        </p:nvSpPr>
        <p:spPr/>
        <p:txBody>
          <a:bodyPr/>
          <a:lstStyle/>
          <a:p>
            <a:r>
              <a:rPr lang="en-US"/>
              <a:t>     Classes describe objects that share characteristics, methods, relationships, and semantics. Each class has a name, attributes (its values determine state of an object), and operations (which provides the behavior for the object).</a:t>
            </a:r>
          </a:p>
          <a:p>
            <a:r>
              <a:rPr lang="en-US"/>
              <a:t>     What is the relationship between objects and classes? What exists in real world is objects. When we classify these objects on the basis of commonality of structure and behavior, the result that we get are the classes. </a:t>
            </a:r>
          </a:p>
          <a:p>
            <a:r>
              <a:rPr lang="en-US"/>
              <a:t>     Classes are “logical”. They don’t really exist in real world. When writing software programs, it is the classes that get defined first. These classes serve as a blueprint from which objects are created.</a:t>
            </a:r>
          </a:p>
          <a:p>
            <a:endParaRPr lang="en-US"/>
          </a:p>
          <a:p>
            <a:r>
              <a:rPr lang="en-US"/>
              <a:t>Reference: Refer to OOP material for a detailed discussion on Object-Oriented Programming Concept.</a:t>
            </a:r>
          </a:p>
          <a:p>
            <a:r>
              <a:rPr lang="en-US"/>
              <a:t>Note: Java does not have functions defined outside classes (as C++ does).</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68960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1"/>
          </p:nvPr>
        </p:nvSpPr>
        <p:spPr/>
        <p:txBody>
          <a:bodyPr/>
          <a:lstStyle/>
          <a:p>
            <a:r>
              <a:rPr lang="en-US"/>
              <a:t>   A Java class may consist of the components as listed in the above slide. Fields and methods are primary components of any class and are termed as members of class. A class can have zero or more class members.</a:t>
            </a:r>
          </a:p>
          <a:p>
            <a:endParaRPr lang="en-US"/>
          </a:p>
          <a:p>
            <a:r>
              <a:rPr lang="en-US"/>
              <a:t>A class methods are categorized as business method or getters/setters. A business method of a class usually contains the business logic for the given problem/requirement. </a:t>
            </a:r>
          </a:p>
          <a:p>
            <a:endParaRPr lang="en-US"/>
          </a:p>
          <a:p>
            <a:r>
              <a:rPr lang="en-US"/>
              <a:t>A getter/setter usually written to access the private properties/attributes  of a class. For example, consider the property given below: </a:t>
            </a:r>
          </a:p>
          <a:p>
            <a:r>
              <a:rPr lang="en-US"/>
              <a:t>		private String name;</a:t>
            </a:r>
          </a:p>
          <a:p>
            <a:r>
              <a:rPr lang="en-US"/>
              <a:t>		//getter</a:t>
            </a:r>
          </a:p>
          <a:p>
            <a:r>
              <a:rPr lang="en-US"/>
              <a:t>		public String getName() { return name;}</a:t>
            </a:r>
          </a:p>
          <a:p>
            <a:r>
              <a:rPr lang="en-US"/>
              <a:t>		//setter </a:t>
            </a:r>
          </a:p>
          <a:p>
            <a:r>
              <a:rPr lang="en-US"/>
              <a:t>		public void setName(String name) {this.name=name;}</a:t>
            </a:r>
          </a:p>
          <a:p>
            <a:r>
              <a:rPr lang="en-US"/>
              <a:t>For the boolean properties, the getter format isXXX()  </a:t>
            </a:r>
          </a:p>
          <a:p>
            <a:endParaRPr lang="en-US"/>
          </a:p>
          <a:p>
            <a:r>
              <a:rPr lang="en-US"/>
              <a:t>Constructors are special methods (having same name as the class name and with no value return) which are used to create object of class. A class must have at least one constructor. </a:t>
            </a:r>
          </a:p>
          <a:p>
            <a:r>
              <a:rPr lang="en-US"/>
              <a:t>   Initializers are special blocks in class, used to initialize members of class. A class can have zero or more initializers. </a:t>
            </a:r>
          </a:p>
          <a:p>
            <a:endParaRPr lang="en-US"/>
          </a:p>
          <a:p>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37679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7" name="Rectangle 5"/>
          <p:cNvSpPr>
            <a:spLocks noGrp="1" noChangeArrowheads="1"/>
          </p:cNvSpPr>
          <p:nvPr>
            <p:ph type="body" idx="1"/>
          </p:nvPr>
        </p:nvSpPr>
        <p:spPr/>
        <p:txBody>
          <a:bodyPr/>
          <a:lstStyle/>
          <a:p>
            <a:r>
              <a:rPr lang="en-US"/>
              <a:t>The above slide shows an example of Box class with 3 fields and 1 method. </a:t>
            </a:r>
          </a:p>
          <a:p>
            <a:endParaRPr lang="en-US"/>
          </a:p>
          <a:p>
            <a:r>
              <a:rPr lang="en-US"/>
              <a:t>The new operator followed by the call to constructor of the class is used to create object. The above slide shows how to create an object of Box class.</a:t>
            </a:r>
          </a:p>
          <a:p>
            <a:r>
              <a:rPr lang="en-US"/>
              <a:t>	new &lt;&lt;call to constructor&gt;&gt;;</a:t>
            </a:r>
          </a:p>
          <a:p>
            <a:endParaRPr lang="en-US"/>
          </a:p>
          <a:p>
            <a:r>
              <a:rPr lang="en-US"/>
              <a:t>Even though the Box class doesn’t add constructor, Java compiler internally does. This constructor is called as default constructor and added by Java compiler only when class don’t have any constructor declared. </a:t>
            </a:r>
          </a:p>
          <a:p>
            <a:r>
              <a:rPr lang="en-US"/>
              <a:t>	Box() {    }</a:t>
            </a:r>
          </a:p>
          <a:p>
            <a:r>
              <a:rPr lang="en-US"/>
              <a:t>Once object created, we can access class members using dot operator. The contents of main() method shows how objects are instantiated and how methods are invoked.</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488456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p:txBody>
          <a:bodyPr/>
          <a:lstStyle/>
          <a:p>
            <a:r>
              <a:rPr lang="en-US"/>
              <a:t>Packages:</a:t>
            </a:r>
          </a:p>
          <a:p>
            <a:endParaRPr lang="en-US"/>
          </a:p>
          <a:p>
            <a:r>
              <a:rPr lang="en-US"/>
              <a:t>When you work on some small projects you intend to put all java files into one single directory. It is quick, easy and harmless. However, if your project gets bigger, and the number of files increase, putting all these files into the same directory would be tedious for you. In java, you can avoid this sort of problem by using packages. </a:t>
            </a:r>
          </a:p>
          <a:p>
            <a:endParaRPr lang="en-US"/>
          </a:p>
          <a:p>
            <a:r>
              <a:rPr lang="en-US"/>
              <a:t>Basically, files in one directory (or package) have different functionality from those of another directory. For example, files in java.io package carry out functions related to I/O, but files in java.net package provide you the way to deal with the Network.</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467866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p:txBody>
          <a:bodyPr/>
          <a:lstStyle/>
          <a:p>
            <a:r>
              <a:rPr lang="en-US"/>
              <a:t>Benefits of Packages: </a:t>
            </a:r>
          </a:p>
          <a:p>
            <a:r>
              <a:rPr lang="en-GB"/>
              <a:t>Prevents name-space collision:</a:t>
            </a:r>
            <a:r>
              <a:rPr lang="en-US"/>
              <a:t> One of the many concerns that programmers face today is, how to ensure that their source code does not conflict with the source code of other programmers. A typical example is the case in which two programmers define two distinct classes that have the same name. Suppose, you decide to write a List class that keeps a sorted list of objects. This would inherently conflict with the List class in the Java API that is used for displaying a list of items in a Graphical User Interface. To this problem, Java has a simple solution, which is known as namespace management. In namespace management, each programmer defines their own namespace and places their code within that namespace, thus two classes that have the exactly same name are now distinguishable since they occur in different namespaces. Namespaces are called packages in Java. </a:t>
            </a:r>
          </a:p>
          <a:p>
            <a:r>
              <a:rPr lang="en-US"/>
              <a:t>Provides greater control over source codes: Another important reason for using packages is that it provides programmers with greater control over their source code. It is typical to have a few thousand source files in medium to large scale applications. Trying to maintain them would be difficult, if not impossible. However, separating these source files into packages makes it much easier to manage the source code. Usually, related classes are grouped into a single package, for example, all the user interface classes of an application are grouped into a package. </a:t>
            </a:r>
          </a:p>
          <a:p>
            <a:r>
              <a:rPr lang="en-US"/>
              <a:t>Makes it easy to find a class: If you are looking for a specific class and you know about the functionality it provides, you will naturally be able to find it in the right package. For example, if you are looking for an InputStreamReader, you will find it in the input and output package, that is, java.io.</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352641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type="body" idx="1"/>
          </p:nvPr>
        </p:nvSpPr>
        <p:spPr/>
        <p:txBody>
          <a:bodyPr/>
          <a:lstStyle/>
          <a:p>
            <a:r>
              <a:rPr lang="en-US" dirty="0"/>
              <a:t>Creating Your Own Package: </a:t>
            </a:r>
          </a:p>
          <a:p>
            <a:r>
              <a:rPr lang="en-US" dirty="0"/>
              <a:t>A package is a directory structure mapped on the operating system, hence compilation of Balance.java file results in the creation of directory structure com\</a:t>
            </a:r>
            <a:r>
              <a:rPr lang="en-US" dirty="0" err="1"/>
              <a:t>igate</a:t>
            </a:r>
            <a:r>
              <a:rPr lang="en-US" dirty="0"/>
              <a:t>\</a:t>
            </a:r>
            <a:r>
              <a:rPr lang="en-US" dirty="0" err="1"/>
              <a:t>trg</a:t>
            </a:r>
            <a:r>
              <a:rPr lang="en-US" dirty="0"/>
              <a:t>\demo and under that directory, </a:t>
            </a:r>
            <a:r>
              <a:rPr lang="en-US" dirty="0" err="1"/>
              <a:t>Balance.class</a:t>
            </a:r>
            <a:r>
              <a:rPr lang="en-US" dirty="0"/>
              <a:t> file is created. A package can contain more than one class and interface. </a:t>
            </a:r>
          </a:p>
          <a:p>
            <a:endParaRPr lang="en-US" dirty="0"/>
          </a:p>
          <a:p>
            <a:r>
              <a:rPr lang="en-US" dirty="0"/>
              <a:t>Compiling into a Package:</a:t>
            </a:r>
          </a:p>
          <a:p>
            <a:r>
              <a:rPr lang="en-US" dirty="0"/>
              <a:t>While compiling the file, we need to specify the URL where directory, com is to be created. For example, if you give the following command at command prompt.</a:t>
            </a:r>
          </a:p>
          <a:p>
            <a:r>
              <a:rPr lang="en-US" dirty="0"/>
              <a:t>        E:\yourdirectory&gt; </a:t>
            </a:r>
            <a:r>
              <a:rPr lang="en-US" dirty="0" err="1"/>
              <a:t>javac</a:t>
            </a:r>
            <a:r>
              <a:rPr lang="en-US" dirty="0"/>
              <a:t>    –d     E:\classes   Balance.java</a:t>
            </a:r>
          </a:p>
          <a:p>
            <a:r>
              <a:rPr lang="en-US" dirty="0"/>
              <a:t>It is expected that you have a directory called classes under E:\. the result of this command is this directory structure. Here, all the grayed boxes are directories.</a:t>
            </a:r>
          </a:p>
          <a:p>
            <a:endParaRPr lang="en-US" dirty="0"/>
          </a:p>
        </p:txBody>
      </p:sp>
      <p:grpSp>
        <p:nvGrpSpPr>
          <p:cNvPr id="2" name="Group 4"/>
          <p:cNvGrpSpPr>
            <a:grpSpLocks/>
          </p:cNvGrpSpPr>
          <p:nvPr/>
        </p:nvGrpSpPr>
        <p:grpSpPr bwMode="auto">
          <a:xfrm>
            <a:off x="2179377" y="6632036"/>
            <a:ext cx="2926080" cy="1600200"/>
            <a:chOff x="1488" y="3696"/>
            <a:chExt cx="1776" cy="1584"/>
          </a:xfrm>
        </p:grpSpPr>
        <p:sp>
          <p:nvSpPr>
            <p:cNvPr id="281605" name="Rectangle 5"/>
            <p:cNvSpPr>
              <a:spLocks noChangeArrowheads="1"/>
            </p:cNvSpPr>
            <p:nvPr/>
          </p:nvSpPr>
          <p:spPr bwMode="auto">
            <a:xfrm>
              <a:off x="1488" y="3696"/>
              <a:ext cx="432"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E:\</a:t>
              </a:r>
            </a:p>
          </p:txBody>
        </p:sp>
        <p:sp>
          <p:nvSpPr>
            <p:cNvPr id="281606" name="Rectangle 6"/>
            <p:cNvSpPr>
              <a:spLocks noChangeArrowheads="1"/>
            </p:cNvSpPr>
            <p:nvPr/>
          </p:nvSpPr>
          <p:spPr bwMode="auto">
            <a:xfrm>
              <a:off x="1728" y="393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classes</a:t>
              </a:r>
            </a:p>
          </p:txBody>
        </p:sp>
        <p:sp>
          <p:nvSpPr>
            <p:cNvPr id="281607" name="Rectangle 7"/>
            <p:cNvSpPr>
              <a:spLocks noChangeArrowheads="1"/>
            </p:cNvSpPr>
            <p:nvPr/>
          </p:nvSpPr>
          <p:spPr bwMode="auto">
            <a:xfrm>
              <a:off x="1968" y="417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com</a:t>
              </a:r>
            </a:p>
          </p:txBody>
        </p:sp>
        <p:sp>
          <p:nvSpPr>
            <p:cNvPr id="281608" name="Rectangle 8"/>
            <p:cNvSpPr>
              <a:spLocks noChangeArrowheads="1"/>
            </p:cNvSpPr>
            <p:nvPr/>
          </p:nvSpPr>
          <p:spPr bwMode="auto">
            <a:xfrm>
              <a:off x="2208" y="441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err="1">
                  <a:latin typeface="Arial" pitchFamily="34" charset="0"/>
                  <a:cs typeface="Arial" pitchFamily="34" charset="0"/>
                </a:rPr>
                <a:t>igate</a:t>
              </a:r>
              <a:endParaRPr lang="en-US" sz="1000" dirty="0">
                <a:latin typeface="Arial" pitchFamily="34" charset="0"/>
                <a:cs typeface="Arial" pitchFamily="34" charset="0"/>
              </a:endParaRPr>
            </a:p>
          </p:txBody>
        </p:sp>
        <p:sp>
          <p:nvSpPr>
            <p:cNvPr id="281609" name="Rectangle 9"/>
            <p:cNvSpPr>
              <a:spLocks noChangeArrowheads="1"/>
            </p:cNvSpPr>
            <p:nvPr/>
          </p:nvSpPr>
          <p:spPr bwMode="auto">
            <a:xfrm>
              <a:off x="2400" y="465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err="1">
                  <a:latin typeface="Arial" pitchFamily="34" charset="0"/>
                  <a:cs typeface="Arial" pitchFamily="34" charset="0"/>
                </a:rPr>
                <a:t>trg</a:t>
              </a:r>
              <a:endParaRPr lang="en-US" sz="1000" dirty="0">
                <a:latin typeface="Arial" pitchFamily="34" charset="0"/>
                <a:cs typeface="Arial" pitchFamily="34" charset="0"/>
              </a:endParaRPr>
            </a:p>
          </p:txBody>
        </p:sp>
        <p:sp>
          <p:nvSpPr>
            <p:cNvPr id="281610" name="Rectangle 10"/>
            <p:cNvSpPr>
              <a:spLocks noChangeArrowheads="1"/>
            </p:cNvSpPr>
            <p:nvPr/>
          </p:nvSpPr>
          <p:spPr bwMode="auto">
            <a:xfrm>
              <a:off x="2640" y="489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demo</a:t>
              </a:r>
            </a:p>
          </p:txBody>
        </p:sp>
        <p:sp>
          <p:nvSpPr>
            <p:cNvPr id="281611" name="Rectangle 11"/>
            <p:cNvSpPr>
              <a:spLocks noChangeArrowheads="1"/>
            </p:cNvSpPr>
            <p:nvPr/>
          </p:nvSpPr>
          <p:spPr bwMode="auto">
            <a:xfrm>
              <a:off x="2880" y="5136"/>
              <a:ext cx="384" cy="144"/>
            </a:xfrm>
            <a:prstGeom prst="rect">
              <a:avLst/>
            </a:prstGeom>
            <a:solidFill>
              <a:schemeClr val="bg1"/>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Balance</a:t>
              </a:r>
            </a:p>
          </p:txBody>
        </p:sp>
        <p:sp>
          <p:nvSpPr>
            <p:cNvPr id="281612" name="Line 12"/>
            <p:cNvSpPr>
              <a:spLocks noChangeShapeType="1"/>
            </p:cNvSpPr>
            <p:nvPr/>
          </p:nvSpPr>
          <p:spPr bwMode="auto">
            <a:xfrm>
              <a:off x="1632" y="384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3" name="Line 13"/>
            <p:cNvSpPr>
              <a:spLocks noChangeShapeType="1"/>
            </p:cNvSpPr>
            <p:nvPr/>
          </p:nvSpPr>
          <p:spPr bwMode="auto">
            <a:xfrm>
              <a:off x="1632" y="3984"/>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4" name="Line 14"/>
            <p:cNvSpPr>
              <a:spLocks noChangeShapeType="1"/>
            </p:cNvSpPr>
            <p:nvPr/>
          </p:nvSpPr>
          <p:spPr bwMode="auto">
            <a:xfrm>
              <a:off x="1824" y="408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5" name="Line 15"/>
            <p:cNvSpPr>
              <a:spLocks noChangeShapeType="1"/>
            </p:cNvSpPr>
            <p:nvPr/>
          </p:nvSpPr>
          <p:spPr bwMode="auto">
            <a:xfrm>
              <a:off x="1824" y="4224"/>
              <a:ext cx="144"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6" name="Line 16"/>
            <p:cNvSpPr>
              <a:spLocks noChangeShapeType="1"/>
            </p:cNvSpPr>
            <p:nvPr/>
          </p:nvSpPr>
          <p:spPr bwMode="auto">
            <a:xfrm>
              <a:off x="2112" y="432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7" name="Line 17"/>
            <p:cNvSpPr>
              <a:spLocks noChangeShapeType="1"/>
            </p:cNvSpPr>
            <p:nvPr/>
          </p:nvSpPr>
          <p:spPr bwMode="auto">
            <a:xfrm>
              <a:off x="2112" y="4464"/>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8" name="Line 18"/>
            <p:cNvSpPr>
              <a:spLocks noChangeShapeType="1"/>
            </p:cNvSpPr>
            <p:nvPr/>
          </p:nvSpPr>
          <p:spPr bwMode="auto">
            <a:xfrm>
              <a:off x="2304" y="4560"/>
              <a:ext cx="0" cy="192"/>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9" name="Line 19"/>
            <p:cNvSpPr>
              <a:spLocks noChangeShapeType="1"/>
            </p:cNvSpPr>
            <p:nvPr/>
          </p:nvSpPr>
          <p:spPr bwMode="auto">
            <a:xfrm>
              <a:off x="2304" y="4752"/>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0" name="Line 20"/>
            <p:cNvSpPr>
              <a:spLocks noChangeShapeType="1"/>
            </p:cNvSpPr>
            <p:nvPr/>
          </p:nvSpPr>
          <p:spPr bwMode="auto">
            <a:xfrm>
              <a:off x="2544" y="480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1" name="Line 21"/>
            <p:cNvSpPr>
              <a:spLocks noChangeShapeType="1"/>
            </p:cNvSpPr>
            <p:nvPr/>
          </p:nvSpPr>
          <p:spPr bwMode="auto">
            <a:xfrm>
              <a:off x="2544" y="4944"/>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2" name="Line 22"/>
            <p:cNvSpPr>
              <a:spLocks noChangeShapeType="1"/>
            </p:cNvSpPr>
            <p:nvPr/>
          </p:nvSpPr>
          <p:spPr bwMode="auto">
            <a:xfrm>
              <a:off x="2736" y="504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3" name="Line 23"/>
            <p:cNvSpPr>
              <a:spLocks noChangeShapeType="1"/>
            </p:cNvSpPr>
            <p:nvPr/>
          </p:nvSpPr>
          <p:spPr bwMode="auto">
            <a:xfrm>
              <a:off x="2736" y="5184"/>
              <a:ext cx="144"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gr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4199083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0281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158258102"/>
      </p:ext>
    </p:extLst>
  </p:cSld>
  <p:clrMapOvr>
    <a:masterClrMapping/>
  </p:clrMapOvr>
  <p:hf sldNum="0" hdr="0" dt="0"/>
  <p:extLst mod="1">
    <p:ext uri="{DCECCB84-F9BA-43D5-87BE-67443E8EF086}">
      <p15:sldGuideLst xmlns:p15="http://schemas.microsoft.com/office/powerpoint/2012/main" xmlns="">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79380126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40574852"/>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99499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47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059415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689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90068359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249492060"/>
      </p:ext>
    </p:extLst>
  </p:cSld>
  <p:clrMapOvr>
    <a:masterClrMapping/>
  </p:clrMapOvr>
  <p:hf sldNum="0" hdr="0" dt="0"/>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0086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73588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 xmlns:a16="http://schemas.microsoft.com/office/drawing/2014/main" id="{81AFBAED-1210-4944-99B4-499888A9F0F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62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 xmlns:a16="http://schemas.microsoft.com/office/drawing/2014/main" id="{349C2E5D-3607-483E-B7AB-BADE10FA577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1006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 xmlns:a16="http://schemas.microsoft.com/office/drawing/2014/main" id="{E47FE015-52B6-433D-A4FF-5BDF42196CA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692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1582236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81894805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pPr>
              <a:lnSpc>
                <a:spcPct val="100000"/>
              </a:lnSpc>
            </a:pPr>
            <a:r>
              <a:rPr lang="en-US" sz="2000" dirty="0">
                <a:ea typeface="ＭＳ Ｐゴシック" pitchFamily="34" charset="-128"/>
              </a:rPr>
              <a:t>Core Java 8  and Development Tools</a:t>
            </a:r>
          </a:p>
        </p:txBody>
      </p:sp>
      <p:sp>
        <p:nvSpPr>
          <p:cNvPr id="12" name="Subtitle 11"/>
          <p:cNvSpPr>
            <a:spLocks noGrp="1"/>
          </p:cNvSpPr>
          <p:nvPr>
            <p:ph type="subTitle" idx="1"/>
          </p:nvPr>
        </p:nvSpPr>
        <p:spPr/>
        <p:txBody>
          <a:bodyPr>
            <a:normAutofit/>
          </a:bodyPr>
          <a:lstStyle/>
          <a:p>
            <a:pPr algn="l">
              <a:lnSpc>
                <a:spcPct val="100000"/>
              </a:lnSpc>
            </a:pPr>
            <a:r>
              <a:rPr lang="en-US" sz="1400" dirty="0">
                <a:solidFill>
                  <a:srgbClr val="0070C0"/>
                </a:solidFill>
                <a:ea typeface="ＭＳ Ｐゴシック" pitchFamily="34" charset="-128"/>
              </a:rPr>
              <a:t>Lesson 04 : Classes and Objects</a:t>
            </a:r>
          </a:p>
        </p:txBody>
      </p:sp>
    </p:spTree>
    <p:extLst>
      <p:ext uri="{BB962C8B-B14F-4D97-AF65-F5344CB8AC3E}">
        <p14:creationId xmlns:p14="http://schemas.microsoft.com/office/powerpoint/2010/main" val="4270748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Packages </a:t>
            </a:r>
            <a:br>
              <a:rPr lang="en-US" sz="1200" dirty="0"/>
            </a:br>
            <a:r>
              <a:rPr lang="en-US" dirty="0"/>
              <a:t>Using Packages</a:t>
            </a:r>
          </a:p>
        </p:txBody>
      </p:sp>
      <p:sp>
        <p:nvSpPr>
          <p:cNvPr id="271363" name="Rectangle 3"/>
          <p:cNvSpPr>
            <a:spLocks noGrp="1"/>
          </p:cNvSpPr>
          <p:nvPr>
            <p:ph idx="1"/>
          </p:nvPr>
        </p:nvSpPr>
        <p:spPr>
          <a:ln>
            <a:solidFill>
              <a:schemeClr val="tx1"/>
            </a:solidFill>
          </a:ln>
        </p:spPr>
        <p:txBody>
          <a:bodyPr/>
          <a:lstStyle/>
          <a:p>
            <a:r>
              <a:rPr lang="en-US" dirty="0">
                <a:solidFill>
                  <a:schemeClr val="tx1"/>
                </a:solidFill>
              </a:rPr>
              <a:t>Use fully qualified name.</a:t>
            </a:r>
          </a:p>
          <a:p>
            <a:endParaRPr lang="en-US" dirty="0">
              <a:solidFill>
                <a:schemeClr val="tx1"/>
              </a:solidFill>
            </a:endParaRPr>
          </a:p>
          <a:p>
            <a:pPr>
              <a:buNone/>
            </a:pPr>
            <a:endParaRPr lang="en-US" dirty="0">
              <a:solidFill>
                <a:schemeClr val="tx1"/>
              </a:solidFill>
            </a:endParaRPr>
          </a:p>
          <a:p>
            <a:pPr>
              <a:buNone/>
            </a:pPr>
            <a:endParaRPr lang="en-US" dirty="0">
              <a:solidFill>
                <a:schemeClr val="tx1"/>
              </a:solidFill>
            </a:endParaRPr>
          </a:p>
          <a:p>
            <a:r>
              <a:rPr lang="en-US" dirty="0">
                <a:solidFill>
                  <a:schemeClr val="tx1"/>
                </a:solidFill>
              </a:rPr>
              <a:t>You can use import to instruct Java where to look for things defined outside your program.</a:t>
            </a:r>
          </a:p>
          <a:p>
            <a:endParaRPr lang="en-US" dirty="0">
              <a:solidFill>
                <a:schemeClr val="tx1"/>
              </a:solidFill>
            </a:endParaRPr>
          </a:p>
          <a:p>
            <a:endParaRPr lang="en-US" dirty="0"/>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You can use </a:t>
            </a:r>
            <a:r>
              <a:rPr lang="en-US" sz="4000" b="0" baseline="-25000" dirty="0">
                <a:solidFill>
                  <a:schemeClr val="tx1"/>
                </a:solidFill>
              </a:rPr>
              <a:t>*</a:t>
            </a:r>
            <a:r>
              <a:rPr lang="en-US" sz="3200" baseline="-25000" dirty="0">
                <a:solidFill>
                  <a:schemeClr val="tx1"/>
                </a:solidFill>
              </a:rPr>
              <a:t> </a:t>
            </a:r>
            <a:r>
              <a:rPr lang="en-US" dirty="0">
                <a:solidFill>
                  <a:schemeClr val="tx1"/>
                </a:solidFill>
              </a:rPr>
              <a:t>to import all classes in package:</a:t>
            </a:r>
          </a:p>
        </p:txBody>
      </p:sp>
      <p:sp>
        <p:nvSpPr>
          <p:cNvPr id="271364" name="AutoShape 4"/>
          <p:cNvSpPr>
            <a:spLocks noChangeArrowheads="1"/>
          </p:cNvSpPr>
          <p:nvPr/>
        </p:nvSpPr>
        <p:spPr bwMode="auto">
          <a:xfrm>
            <a:off x="751110" y="1992081"/>
            <a:ext cx="6248400" cy="460824"/>
          </a:xfrm>
          <a:prstGeom prst="flowChartAlternateProcess">
            <a:avLst/>
          </a:prstGeom>
          <a:solidFill>
            <a:schemeClr val="accent1"/>
          </a:solidFill>
          <a:ln w="9525">
            <a:solidFill>
              <a:schemeClr val="tx1"/>
            </a:solidFill>
            <a:miter lim="800000"/>
            <a:headEnd/>
            <a:tailEnd/>
          </a:ln>
          <a:effectLst/>
        </p:spPr>
        <p:txBody>
          <a:bodyPr wrap="none" anchor="ctr"/>
          <a:lstStyle/>
          <a:p>
            <a:pPr algn="l">
              <a:lnSpc>
                <a:spcPts val="3000"/>
              </a:lnSpc>
              <a:buClr>
                <a:srgbClr val="A11133"/>
              </a:buClr>
              <a:buFont typeface="Wingdings" pitchFamily="2" charset="2"/>
              <a:buNone/>
            </a:pPr>
            <a:r>
              <a:rPr lang="en-US" sz="2000" dirty="0" err="1">
                <a:solidFill>
                  <a:schemeClr val="bg1"/>
                </a:solidFill>
                <a:latin typeface="+mj-lt"/>
              </a:rPr>
              <a:t>java.util.Date</a:t>
            </a:r>
            <a:r>
              <a:rPr lang="en-US" sz="2000" dirty="0">
                <a:solidFill>
                  <a:schemeClr val="bg1"/>
                </a:solidFill>
                <a:latin typeface="+mj-lt"/>
              </a:rPr>
              <a:t> = new </a:t>
            </a:r>
            <a:r>
              <a:rPr lang="en-US" sz="2000" dirty="0" err="1">
                <a:solidFill>
                  <a:schemeClr val="bg1"/>
                </a:solidFill>
                <a:latin typeface="+mj-lt"/>
              </a:rPr>
              <a:t>java.util.Date</a:t>
            </a:r>
            <a:r>
              <a:rPr lang="en-US" sz="2000" dirty="0">
                <a:solidFill>
                  <a:schemeClr val="bg1"/>
                </a:solidFill>
                <a:latin typeface="+mj-lt"/>
              </a:rPr>
              <a:t>();</a:t>
            </a:r>
          </a:p>
        </p:txBody>
      </p:sp>
      <p:sp>
        <p:nvSpPr>
          <p:cNvPr id="271365" name="AutoShape 5"/>
          <p:cNvSpPr>
            <a:spLocks noChangeArrowheads="1"/>
          </p:cNvSpPr>
          <p:nvPr/>
        </p:nvSpPr>
        <p:spPr bwMode="auto">
          <a:xfrm>
            <a:off x="751110" y="3337954"/>
            <a:ext cx="5370279" cy="914400"/>
          </a:xfrm>
          <a:prstGeom prst="flowChartAlternateProcess">
            <a:avLst/>
          </a:prstGeom>
          <a:solidFill>
            <a:schemeClr val="accent1"/>
          </a:solidFill>
          <a:ln w="9525">
            <a:solidFill>
              <a:schemeClr val="tx1"/>
            </a:solidFill>
            <a:miter lim="800000"/>
            <a:headEnd/>
            <a:tailEnd/>
          </a:ln>
          <a:effectLst/>
        </p:spPr>
        <p:txBody>
          <a:bodyPr wrap="none" anchor="ctr"/>
          <a:lstStyle/>
          <a:p>
            <a:pPr algn="l"/>
            <a:r>
              <a:rPr lang="en-US" sz="2000" dirty="0">
                <a:solidFill>
                  <a:schemeClr val="bg1"/>
                </a:solidFill>
                <a:latin typeface="+mj-lt"/>
              </a:rPr>
              <a:t>import </a:t>
            </a:r>
            <a:r>
              <a:rPr lang="en-US" sz="2000" dirty="0" err="1">
                <a:solidFill>
                  <a:schemeClr val="bg1"/>
                </a:solidFill>
                <a:latin typeface="+mj-lt"/>
              </a:rPr>
              <a:t>java.util.Scanner</a:t>
            </a:r>
            <a:r>
              <a:rPr lang="en-US" sz="2000" dirty="0">
                <a:solidFill>
                  <a:schemeClr val="bg1"/>
                </a:solidFill>
                <a:latin typeface="+mj-lt"/>
              </a:rPr>
              <a:t>;</a:t>
            </a:r>
          </a:p>
          <a:p>
            <a:pPr algn="l"/>
            <a:r>
              <a:rPr lang="en-US" sz="2000" dirty="0">
                <a:solidFill>
                  <a:schemeClr val="bg1"/>
                </a:solidFill>
                <a:latin typeface="+mj-lt"/>
              </a:rPr>
              <a:t>Scanner sc = new Scanner (</a:t>
            </a:r>
            <a:r>
              <a:rPr lang="en-US" sz="2000" dirty="0" err="1">
                <a:solidFill>
                  <a:schemeClr val="bg1"/>
                </a:solidFill>
                <a:latin typeface="+mj-lt"/>
              </a:rPr>
              <a:t>System.in</a:t>
            </a:r>
            <a:r>
              <a:rPr lang="en-US" sz="2000" dirty="0">
                <a:solidFill>
                  <a:schemeClr val="bg1"/>
                </a:solidFill>
                <a:latin typeface="+mj-lt"/>
              </a:rPr>
              <a:t>);</a:t>
            </a:r>
          </a:p>
        </p:txBody>
      </p:sp>
      <p:sp>
        <p:nvSpPr>
          <p:cNvPr id="271366" name="AutoShape 6"/>
          <p:cNvSpPr>
            <a:spLocks noChangeArrowheads="1"/>
          </p:cNvSpPr>
          <p:nvPr/>
        </p:nvSpPr>
        <p:spPr bwMode="auto">
          <a:xfrm>
            <a:off x="751110" y="4959926"/>
            <a:ext cx="5736776" cy="762000"/>
          </a:xfrm>
          <a:prstGeom prst="flowChartAlternateProcess">
            <a:avLst/>
          </a:prstGeom>
          <a:solidFill>
            <a:schemeClr val="accent1"/>
          </a:solidFill>
          <a:ln w="9525">
            <a:solidFill>
              <a:schemeClr val="tx1"/>
            </a:solidFill>
            <a:miter lim="800000"/>
            <a:headEnd/>
            <a:tailEnd/>
          </a:ln>
          <a:effectLst/>
        </p:spPr>
        <p:txBody>
          <a:bodyPr wrap="none" anchor="ctr"/>
          <a:lstStyle/>
          <a:p>
            <a:pPr algn="l"/>
            <a:r>
              <a:rPr lang="en-US" sz="2000" dirty="0">
                <a:solidFill>
                  <a:schemeClr val="bg1"/>
                </a:solidFill>
                <a:latin typeface="+mj-lt"/>
              </a:rPr>
              <a:t>import </a:t>
            </a:r>
            <a:r>
              <a:rPr lang="en-US" sz="2000" dirty="0" err="1">
                <a:solidFill>
                  <a:schemeClr val="bg1"/>
                </a:solidFill>
                <a:latin typeface="+mj-lt"/>
              </a:rPr>
              <a:t>java.util</a:t>
            </a:r>
            <a:r>
              <a:rPr lang="en-US" sz="2000" dirty="0">
                <a:solidFill>
                  <a:schemeClr val="bg1"/>
                </a:solidFill>
                <a:latin typeface="+mj-lt"/>
              </a:rPr>
              <a:t>.*;</a:t>
            </a:r>
          </a:p>
          <a:p>
            <a:pPr algn="l"/>
            <a:r>
              <a:rPr lang="en-US" sz="2000" dirty="0">
                <a:solidFill>
                  <a:schemeClr val="bg1"/>
                </a:solidFill>
                <a:latin typeface="+mj-lt"/>
              </a:rPr>
              <a:t>Scanner sc = new Scanner (</a:t>
            </a:r>
            <a:r>
              <a:rPr lang="en-US" sz="2000" dirty="0" err="1">
                <a:solidFill>
                  <a:schemeClr val="bg1"/>
                </a:solidFill>
                <a:latin typeface="+mj-lt"/>
              </a:rPr>
              <a:t>System.in</a:t>
            </a:r>
            <a:r>
              <a:rPr lang="en-US" sz="2000" dirty="0">
                <a:solidFill>
                  <a:schemeClr val="bg1"/>
                </a:solidFill>
                <a:latin typeface="+mj-lt"/>
              </a:rPr>
              <a:t>);</a:t>
            </a:r>
          </a:p>
        </p:txBody>
      </p:sp>
      <p:sp>
        <p:nvSpPr>
          <p:cNvPr id="271368" name="AutoShape 8"/>
          <p:cNvSpPr>
            <a:spLocks noChangeArrowheads="1"/>
          </p:cNvSpPr>
          <p:nvPr/>
        </p:nvSpPr>
        <p:spPr bwMode="auto">
          <a:xfrm>
            <a:off x="6121388" y="2825666"/>
            <a:ext cx="2924641" cy="1480170"/>
          </a:xfrm>
          <a:prstGeom prst="irregularSeal2">
            <a:avLst/>
          </a:prstGeom>
          <a:solidFill>
            <a:srgbClr val="DDDDDD"/>
          </a:solidFill>
          <a:ln w="9525" algn="ctr">
            <a:solidFill>
              <a:schemeClr val="tx1"/>
            </a:solidFill>
            <a:miter lim="800000"/>
            <a:headEnd/>
            <a:tailEnd/>
          </a:ln>
          <a:effectLst/>
        </p:spPr>
        <p:txBody>
          <a:bodyPr anchor="ctr"/>
          <a:lstStyle/>
          <a:p>
            <a:pPr algn="l"/>
            <a:r>
              <a:rPr lang="en-US" sz="1200" dirty="0">
                <a:latin typeface="+mj-lt"/>
              </a:rPr>
              <a:t>You can use multiple import statements</a:t>
            </a:r>
          </a:p>
        </p:txBody>
      </p:sp>
      <p:sp>
        <p:nvSpPr>
          <p:cNvPr id="271369" name="AutoShape 9"/>
          <p:cNvSpPr>
            <a:spLocks noChangeArrowheads="1"/>
          </p:cNvSpPr>
          <p:nvPr/>
        </p:nvSpPr>
        <p:spPr bwMode="auto">
          <a:xfrm>
            <a:off x="7239000" y="4722427"/>
            <a:ext cx="1905000" cy="1295400"/>
          </a:xfrm>
          <a:prstGeom prst="wedgeRoundRectCallout">
            <a:avLst>
              <a:gd name="adj1" fmla="val -77417"/>
              <a:gd name="adj2" fmla="val -34681"/>
              <a:gd name="adj3" fmla="val 16667"/>
            </a:avLst>
          </a:prstGeom>
          <a:solidFill>
            <a:srgbClr val="DDDDDD"/>
          </a:solidFill>
          <a:ln w="9525" algn="ctr">
            <a:solidFill>
              <a:schemeClr val="tx1"/>
            </a:solidFill>
            <a:miter lim="800000"/>
            <a:headEnd/>
            <a:tailEnd/>
          </a:ln>
          <a:effectLst/>
        </p:spPr>
        <p:txBody>
          <a:bodyPr anchor="ctr"/>
          <a:lstStyle/>
          <a:p>
            <a:r>
              <a:rPr lang="en-US" sz="1600" dirty="0">
                <a:latin typeface="+mj-lt"/>
              </a:rPr>
              <a:t>Use </a:t>
            </a:r>
            <a:r>
              <a:rPr lang="en-US" sz="1600" b="1" dirty="0">
                <a:latin typeface="+mj-lt"/>
              </a:rPr>
              <a:t>* </a:t>
            </a:r>
            <a:r>
              <a:rPr lang="en-US" sz="1600" dirty="0">
                <a:latin typeface="+mj-lt"/>
              </a:rPr>
              <a:t>carefully; you may overwrite definitions</a:t>
            </a:r>
          </a:p>
        </p:txBody>
      </p:sp>
    </p:spTree>
    <p:extLst>
      <p:ext uri="{BB962C8B-B14F-4D97-AF65-F5344CB8AC3E}">
        <p14:creationId xmlns:p14="http://schemas.microsoft.com/office/powerpoint/2010/main" val="43253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Packages </a:t>
            </a:r>
            <a:r>
              <a:rPr lang="en-US" dirty="0"/>
              <a:t/>
            </a:r>
            <a:br>
              <a:rPr lang="en-US" dirty="0"/>
            </a:br>
            <a:r>
              <a:rPr lang="en-US" dirty="0"/>
              <a:t>Static Import</a:t>
            </a:r>
          </a:p>
        </p:txBody>
      </p:sp>
      <p:sp>
        <p:nvSpPr>
          <p:cNvPr id="287747" name="Rectangle 3"/>
          <p:cNvSpPr>
            <a:spLocks noGrp="1"/>
          </p:cNvSpPr>
          <p:nvPr>
            <p:ph idx="1"/>
          </p:nvPr>
        </p:nvSpPr>
        <p:spPr>
          <a:noFill/>
        </p:spPr>
        <p:txBody>
          <a:bodyPr/>
          <a:lstStyle/>
          <a:p>
            <a:r>
              <a:rPr lang="en-US" dirty="0">
                <a:solidFill>
                  <a:schemeClr val="tx1"/>
                </a:solidFill>
              </a:rPr>
              <a:t>Static import enables programmers to import static members.</a:t>
            </a:r>
          </a:p>
          <a:p>
            <a:r>
              <a:rPr lang="en-US" dirty="0">
                <a:solidFill>
                  <a:schemeClr val="tx1"/>
                </a:solidFill>
              </a:rPr>
              <a:t>Class name and a dot (.) are not required to use an imported static member.</a:t>
            </a:r>
          </a:p>
          <a:p>
            <a:pPr>
              <a:lnSpc>
                <a:spcPts val="2500"/>
              </a:lnSpc>
              <a:buFont typeface="Arial" pitchFamily="34" charset="0"/>
              <a:buNone/>
            </a:pPr>
            <a:r>
              <a:rPr lang="en-US" sz="1800" b="0" dirty="0">
                <a:solidFill>
                  <a:schemeClr val="tx1"/>
                </a:solidFill>
              </a:rPr>
              <a:t>	</a:t>
            </a:r>
          </a:p>
        </p:txBody>
      </p:sp>
      <p:sp>
        <p:nvSpPr>
          <p:cNvPr id="287750" name="AutoShape 6"/>
          <p:cNvSpPr>
            <a:spLocks noChangeArrowheads="1"/>
          </p:cNvSpPr>
          <p:nvPr/>
        </p:nvSpPr>
        <p:spPr bwMode="auto">
          <a:xfrm>
            <a:off x="496463" y="2878515"/>
            <a:ext cx="7010400" cy="2895600"/>
          </a:xfrm>
          <a:prstGeom prst="roundRect">
            <a:avLst>
              <a:gd name="adj" fmla="val 0"/>
            </a:avLst>
          </a:prstGeom>
          <a:solidFill>
            <a:schemeClr val="accent1"/>
          </a:solidFill>
          <a:ln w="9525">
            <a:solidFill>
              <a:schemeClr val="tx1"/>
            </a:solidFill>
            <a:round/>
            <a:headEnd/>
            <a:tailEnd/>
          </a:ln>
          <a:effectLst/>
        </p:spPr>
        <p:txBody>
          <a:bodyPr wrap="none" anchor="ctr"/>
          <a:lstStyle/>
          <a:p>
            <a:r>
              <a:rPr lang="en-US" b="1" dirty="0">
                <a:solidFill>
                  <a:schemeClr val="bg1"/>
                </a:solidFill>
              </a:rPr>
              <a:t>	</a:t>
            </a:r>
            <a:r>
              <a:rPr lang="en-US" dirty="0">
                <a:solidFill>
                  <a:schemeClr val="bg1"/>
                </a:solidFill>
              </a:rPr>
              <a:t>import static </a:t>
            </a:r>
            <a:r>
              <a:rPr lang="en-US" dirty="0" err="1">
                <a:solidFill>
                  <a:schemeClr val="bg1"/>
                </a:solidFill>
              </a:rPr>
              <a:t>java.lang.Math</a:t>
            </a:r>
            <a:r>
              <a:rPr lang="en-US" dirty="0">
                <a:solidFill>
                  <a:schemeClr val="bg1"/>
                </a:solidFill>
              </a:rPr>
              <a:t>.*;</a:t>
            </a:r>
            <a:br>
              <a:rPr lang="en-US" dirty="0">
                <a:solidFill>
                  <a:schemeClr val="bg1"/>
                </a:solidFill>
              </a:rPr>
            </a:br>
            <a:r>
              <a:rPr lang="en-US" dirty="0">
                <a:solidFill>
                  <a:schemeClr val="bg1"/>
                </a:solidFill>
              </a:rPr>
              <a:t>public class </a:t>
            </a:r>
            <a:r>
              <a:rPr lang="en-US" dirty="0" err="1">
                <a:solidFill>
                  <a:schemeClr val="bg1"/>
                </a:solidFill>
              </a:rPr>
              <a:t>StaticImportTest</a:t>
            </a:r>
            <a:r>
              <a:rPr lang="en-US" dirty="0">
                <a:solidFill>
                  <a:schemeClr val="bg1"/>
                </a:solidFill>
              </a:rPr>
              <a:t> </a:t>
            </a:r>
            <a:br>
              <a:rPr lang="en-US" dirty="0">
                <a:solidFill>
                  <a:schemeClr val="bg1"/>
                </a:solidFill>
              </a:rPr>
            </a:br>
            <a:r>
              <a:rPr lang="en-US" dirty="0">
                <a:solidFill>
                  <a:schemeClr val="bg1"/>
                </a:solidFill>
              </a:rPr>
              <a:t>{</a:t>
            </a:r>
            <a:br>
              <a:rPr lang="en-US" dirty="0">
                <a:solidFill>
                  <a:schemeClr val="bg1"/>
                </a:solidFill>
              </a:rPr>
            </a:br>
            <a:r>
              <a:rPr lang="en-US" dirty="0">
                <a:solidFill>
                  <a:schemeClr val="bg1"/>
                </a:solidFill>
              </a:rPr>
              <a:t> public static void main( String </a:t>
            </a:r>
            <a:r>
              <a:rPr lang="en-US" dirty="0" err="1">
                <a:solidFill>
                  <a:schemeClr val="bg1"/>
                </a:solidFill>
              </a:rPr>
              <a:t>args</a:t>
            </a:r>
            <a:r>
              <a:rPr lang="en-US" dirty="0">
                <a:solidFill>
                  <a:schemeClr val="bg1"/>
                </a:solidFill>
              </a:rPr>
              <a:t>[] ) </a:t>
            </a:r>
            <a:br>
              <a:rPr lang="en-US" dirty="0">
                <a:solidFill>
                  <a:schemeClr val="bg1"/>
                </a:solidFill>
              </a:rPr>
            </a:br>
            <a:r>
              <a:rPr lang="en-US" dirty="0">
                <a:solidFill>
                  <a:schemeClr val="bg1"/>
                </a:solidFill>
              </a:rPr>
              <a:t> {</a:t>
            </a:r>
            <a:br>
              <a:rPr lang="en-US" dirty="0">
                <a:solidFill>
                  <a:schemeClr val="bg1"/>
                </a:solidFill>
              </a:rPr>
            </a:br>
            <a:r>
              <a:rPr lang="en-US" dirty="0">
                <a:solidFill>
                  <a:schemeClr val="bg1"/>
                </a:solidFill>
              </a:rPr>
              <a:t> </a:t>
            </a:r>
            <a:r>
              <a:rPr lang="en-US" dirty="0" err="1">
                <a:solidFill>
                  <a:schemeClr val="bg1"/>
                </a:solidFill>
              </a:rPr>
              <a:t>System.out.printf</a:t>
            </a:r>
            <a:r>
              <a:rPr lang="en-US" dirty="0">
                <a:solidFill>
                  <a:schemeClr val="bg1"/>
                </a:solidFill>
              </a:rPr>
              <a:t>( "sqrt( 900.0 ) = %.1f\n", sqrt( 900.0 ) );</a:t>
            </a:r>
            <a:br>
              <a:rPr lang="en-US" dirty="0">
                <a:solidFill>
                  <a:schemeClr val="bg1"/>
                </a:solidFill>
              </a:rPr>
            </a:br>
            <a:r>
              <a:rPr lang="en-US" dirty="0">
                <a:solidFill>
                  <a:schemeClr val="bg1"/>
                </a:solidFill>
              </a:rPr>
              <a:t> } // end main</a:t>
            </a:r>
            <a:br>
              <a:rPr lang="en-US" dirty="0">
                <a:solidFill>
                  <a:schemeClr val="bg1"/>
                </a:solidFill>
              </a:rPr>
            </a:br>
            <a:r>
              <a:rPr lang="en-US" dirty="0">
                <a:solidFill>
                  <a:schemeClr val="bg1"/>
                </a:solidFill>
              </a:rPr>
              <a:t>} </a:t>
            </a:r>
          </a:p>
        </p:txBody>
      </p:sp>
      <p:sp>
        <p:nvSpPr>
          <p:cNvPr id="287752" name="Text Box 8"/>
          <p:cNvSpPr txBox="1">
            <a:spLocks noChangeArrowheads="1"/>
          </p:cNvSpPr>
          <p:nvPr/>
        </p:nvSpPr>
        <p:spPr bwMode="auto">
          <a:xfrm>
            <a:off x="5612749" y="3231866"/>
            <a:ext cx="1415140" cy="584775"/>
          </a:xfrm>
          <a:prstGeom prst="rect">
            <a:avLst/>
          </a:prstGeom>
          <a:solidFill>
            <a:srgbClr val="FFFF66"/>
          </a:solidFill>
          <a:ln w="38100">
            <a:noFill/>
            <a:miter lim="800000"/>
            <a:headEnd/>
            <a:tailEnd/>
          </a:ln>
          <a:effectLst>
            <a:outerShdw dist="35921" dir="2700000" algn="ctr" rotWithShape="0">
              <a:schemeClr val="bg2"/>
            </a:outerShdw>
          </a:effectLst>
        </p:spPr>
        <p:txBody>
          <a:bodyPr wrap="square">
            <a:spAutoFit/>
          </a:bodyPr>
          <a:lstStyle/>
          <a:p>
            <a:pPr algn="l" eaLnBrk="0" hangingPunct="0"/>
            <a:r>
              <a:rPr lang="en-GB" sz="1600" dirty="0">
                <a:latin typeface="+mj-lt"/>
              </a:rPr>
              <a:t>Note: It’s not </a:t>
            </a:r>
            <a:r>
              <a:rPr lang="en-GB" sz="1600" dirty="0" err="1">
                <a:latin typeface="+mj-lt"/>
              </a:rPr>
              <a:t>Math.sqrt</a:t>
            </a:r>
            <a:endParaRPr lang="en-IE" sz="1600" dirty="0">
              <a:latin typeface="+mj-lt"/>
            </a:endParaRPr>
          </a:p>
        </p:txBody>
      </p:sp>
      <p:sp>
        <p:nvSpPr>
          <p:cNvPr id="287754" name="Line 10"/>
          <p:cNvSpPr>
            <a:spLocks noChangeShapeType="1"/>
          </p:cNvSpPr>
          <p:nvPr/>
        </p:nvSpPr>
        <p:spPr bwMode="auto">
          <a:xfrm flipH="1">
            <a:off x="4595750" y="3958629"/>
            <a:ext cx="788395" cy="150233"/>
          </a:xfrm>
          <a:prstGeom prst="line">
            <a:avLst/>
          </a:prstGeom>
          <a:noFill/>
          <a:ln w="38100">
            <a:solidFill>
              <a:srgbClr val="0000FF"/>
            </a:solidFill>
            <a:round/>
            <a:headEnd/>
            <a:tailEnd type="triangle" w="med" len="med"/>
          </a:ln>
          <a:effectLst/>
        </p:spPr>
        <p:txBody>
          <a:bodyPr/>
          <a:lstStyle/>
          <a:p>
            <a:endParaRPr lang="en-IN">
              <a:latin typeface="+mj-lt"/>
            </a:endParaRPr>
          </a:p>
        </p:txBody>
      </p:sp>
    </p:spTree>
    <p:extLst>
      <p:ext uri="{BB962C8B-B14F-4D97-AF65-F5344CB8AC3E}">
        <p14:creationId xmlns:p14="http://schemas.microsoft.com/office/powerpoint/2010/main" val="1326559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Packages </a:t>
            </a:r>
            <a:r>
              <a:rPr lang="en-US" dirty="0"/>
              <a:t/>
            </a:r>
            <a:br>
              <a:rPr lang="en-US" dirty="0"/>
            </a:br>
            <a:r>
              <a:rPr lang="en-US" dirty="0"/>
              <a:t>Some Java Packages</a:t>
            </a:r>
          </a:p>
        </p:txBody>
      </p:sp>
      <p:graphicFrame>
        <p:nvGraphicFramePr>
          <p:cNvPr id="285781" name="Group 85"/>
          <p:cNvGraphicFramePr>
            <a:graphicFrameLocks noGrp="1"/>
          </p:cNvGraphicFramePr>
          <p:nvPr>
            <p:ph idx="1"/>
            <p:extLst>
              <p:ext uri="{D42A27DB-BD31-4B8C-83A1-F6EECF244321}">
                <p14:modId xmlns:p14="http://schemas.microsoft.com/office/powerpoint/2010/main" val="2795306244"/>
              </p:ext>
            </p:extLst>
          </p:nvPr>
        </p:nvGraphicFramePr>
        <p:xfrm>
          <a:off x="547825" y="1673550"/>
          <a:ext cx="7337384" cy="4684077"/>
        </p:xfrm>
        <a:graphic>
          <a:graphicData uri="http://schemas.openxmlformats.org/drawingml/2006/table">
            <a:tbl>
              <a:tblPr/>
              <a:tblGrid>
                <a:gridCol w="1734290">
                  <a:extLst>
                    <a:ext uri="{9D8B030D-6E8A-4147-A177-3AD203B41FA5}">
                      <a16:colId xmlns="" xmlns:a16="http://schemas.microsoft.com/office/drawing/2014/main" val="20000"/>
                    </a:ext>
                  </a:extLst>
                </a:gridCol>
                <a:gridCol w="5603094">
                  <a:extLst>
                    <a:ext uri="{9D8B030D-6E8A-4147-A177-3AD203B41FA5}">
                      <a16:colId xmlns="" xmlns:a16="http://schemas.microsoft.com/office/drawing/2014/main" val="20001"/>
                    </a:ext>
                  </a:extLst>
                </a:gridCol>
              </a:tblGrid>
              <a:tr h="57628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cs typeface="Arial" pitchFamily="34" charset="0"/>
                        </a:rPr>
                        <a:t>Package Name</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fr-FR" sz="1800" b="1" i="0" u="none" strike="noStrike" cap="none" normalizeH="0" baseline="0" dirty="0">
                          <a:ln>
                            <a:noFill/>
                          </a:ln>
                          <a:solidFill>
                            <a:schemeClr val="tx1"/>
                          </a:solidFill>
                          <a:effectLst/>
                          <a:latin typeface="+mj-lt"/>
                          <a:cs typeface="Arial" pitchFamily="34" charset="0"/>
                        </a:rPr>
                        <a:t>Description</a:t>
                      </a:r>
                      <a:endParaRPr kumimoji="0" lang="en-US" sz="1800" b="1" i="0" u="none" strike="noStrike" cap="none" normalizeH="0" baseline="0" dirty="0">
                        <a:ln>
                          <a:noFill/>
                        </a:ln>
                        <a:solidFill>
                          <a:schemeClr val="tx1"/>
                        </a:solidFill>
                        <a:effectLst/>
                        <a:latin typeface="+mj-lt"/>
                        <a:cs typeface="Arial" pitchFamily="34" charset="0"/>
                      </a:endParaRP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118466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a:ln>
                            <a:noFill/>
                          </a:ln>
                          <a:solidFill>
                            <a:schemeClr val="tx1"/>
                          </a:solidFill>
                          <a:effectLst/>
                          <a:latin typeface="+mj-lt"/>
                          <a:cs typeface="Arial" pitchFamily="34" charset="0"/>
                        </a:rPr>
                        <a:t> </a:t>
                      </a:r>
                      <a:r>
                        <a:rPr kumimoji="0" lang="en-US" sz="1400" b="0" i="0" u="none" strike="noStrike" cap="none" normalizeH="0" baseline="0" dirty="0" err="1">
                          <a:ln>
                            <a:noFill/>
                          </a:ln>
                          <a:solidFill>
                            <a:schemeClr val="tx1"/>
                          </a:solidFill>
                          <a:effectLst/>
                          <a:latin typeface="+mj-lt"/>
                          <a:cs typeface="Arial" pitchFamily="34" charset="0"/>
                        </a:rPr>
                        <a:t>java.lang</a:t>
                      </a:r>
                      <a:endParaRPr kumimoji="0" lang="en-US" sz="1400" b="0" i="0" u="none" strike="noStrike" cap="none" normalizeH="0" baseline="0" dirty="0">
                        <a:ln>
                          <a:noFill/>
                        </a:ln>
                        <a:solidFill>
                          <a:schemeClr val="tx1"/>
                        </a:solidFill>
                        <a:effectLst/>
                        <a:latin typeface="+mj-lt"/>
                        <a:cs typeface="Arial" pitchFamily="34" charset="0"/>
                      </a:endParaRP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a:ln>
                            <a:noFill/>
                          </a:ln>
                          <a:solidFill>
                            <a:schemeClr val="tx1"/>
                          </a:solidFill>
                          <a:effectLst/>
                          <a:latin typeface="+mj-lt"/>
                          <a:cs typeface="Arial" pitchFamily="34" charset="0"/>
                        </a:rPr>
                        <a:t>Classes that apply to the language itself, which includes the Object class, the String class, and the System class. It also contains the Wrapper classes. “</a:t>
                      </a:r>
                      <a:r>
                        <a:rPr kumimoji="0" lang="en-US" sz="1400" b="0" i="0" u="sng" strike="noStrike" cap="none" normalizeH="0" baseline="0" dirty="0">
                          <a:ln>
                            <a:noFill/>
                          </a:ln>
                          <a:solidFill>
                            <a:schemeClr val="tx1"/>
                          </a:solidFill>
                          <a:effectLst/>
                          <a:latin typeface="+mj-lt"/>
                          <a:cs typeface="Arial" pitchFamily="34" charset="0"/>
                        </a:rPr>
                        <a:t>Classes belonging to </a:t>
                      </a:r>
                      <a:r>
                        <a:rPr kumimoji="0" lang="en-US" sz="1400" b="0" i="0" u="sng" strike="noStrike" cap="none" normalizeH="0" baseline="0" dirty="0" err="1">
                          <a:ln>
                            <a:noFill/>
                          </a:ln>
                          <a:solidFill>
                            <a:schemeClr val="tx1"/>
                          </a:solidFill>
                          <a:effectLst/>
                          <a:latin typeface="+mj-lt"/>
                          <a:cs typeface="Arial" pitchFamily="34" charset="0"/>
                        </a:rPr>
                        <a:t>java.lang</a:t>
                      </a:r>
                      <a:r>
                        <a:rPr kumimoji="0" lang="en-US" sz="1400" b="0" i="0" u="sng" strike="noStrike" cap="none" normalizeH="0" baseline="0" dirty="0">
                          <a:ln>
                            <a:noFill/>
                          </a:ln>
                          <a:solidFill>
                            <a:schemeClr val="tx1"/>
                          </a:solidFill>
                          <a:effectLst/>
                          <a:latin typeface="+mj-lt"/>
                          <a:cs typeface="Arial" pitchFamily="34" charset="0"/>
                        </a:rPr>
                        <a:t> package need not be explicitly imported</a:t>
                      </a:r>
                      <a:r>
                        <a:rPr kumimoji="0" lang="en-US" sz="1400" b="0" i="0" u="none" strike="noStrike" cap="none" normalizeH="0" baseline="0" dirty="0">
                          <a:ln>
                            <a:noFill/>
                          </a:ln>
                          <a:solidFill>
                            <a:schemeClr val="tx1"/>
                          </a:solidFill>
                          <a:effectLst/>
                          <a:latin typeface="+mj-lt"/>
                          <a:cs typeface="Arial" pitchFamily="34" charset="0"/>
                        </a:rPr>
                        <a:t>”.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73372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mj-lt"/>
                          <a:cs typeface="Arial" pitchFamily="34" charset="0"/>
                        </a:rPr>
                        <a:t>java.util</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a:ln>
                            <a:noFill/>
                          </a:ln>
                          <a:solidFill>
                            <a:schemeClr val="tx1"/>
                          </a:solidFill>
                          <a:effectLst/>
                          <a:latin typeface="+mj-lt"/>
                          <a:cs typeface="Arial" pitchFamily="34" charset="0"/>
                        </a:rPr>
                        <a:t>Utility classes, such as Date, as well as collection classes, such as Vector and </a:t>
                      </a:r>
                      <a:r>
                        <a:rPr kumimoji="0" lang="en-US" sz="1400" b="0" i="0" u="none" strike="noStrike" cap="none" normalizeH="0" baseline="0" dirty="0" err="1">
                          <a:ln>
                            <a:noFill/>
                          </a:ln>
                          <a:solidFill>
                            <a:schemeClr val="tx1"/>
                          </a:solidFill>
                          <a:effectLst/>
                          <a:latin typeface="+mj-lt"/>
                          <a:cs typeface="Arial" pitchFamily="34" charset="0"/>
                        </a:rPr>
                        <a:t>Hashtable</a:t>
                      </a:r>
                      <a:r>
                        <a:rPr kumimoji="0" lang="en-US" sz="1400" b="0" i="0" u="none" strike="noStrike" cap="none" normalizeH="0" baseline="0" dirty="0">
                          <a:ln>
                            <a:noFill/>
                          </a:ln>
                          <a:solidFill>
                            <a:schemeClr val="tx1"/>
                          </a:solidFill>
                          <a:effectLst/>
                          <a:latin typeface="+mj-lt"/>
                          <a:cs typeface="Arial" pitchFamily="34" charset="0"/>
                        </a:rPr>
                        <a:t>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73372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mj-lt"/>
                          <a:cs typeface="Arial" pitchFamily="34" charset="0"/>
                        </a:rPr>
                        <a:t>java.io</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a:ln>
                            <a:noFill/>
                          </a:ln>
                          <a:solidFill>
                            <a:schemeClr val="tx1"/>
                          </a:solidFill>
                          <a:effectLst/>
                          <a:latin typeface="+mj-lt"/>
                          <a:cs typeface="Arial" pitchFamily="34" charset="0"/>
                        </a:rPr>
                        <a:t>Input &amp; output classes for writing to &amp; reading from streams (such as standard input and output) &amp; for handling files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66035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mj-lt"/>
                          <a:cs typeface="Arial" pitchFamily="34" charset="0"/>
                        </a:rPr>
                        <a:t>java.net</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a:ln>
                            <a:noFill/>
                          </a:ln>
                          <a:solidFill>
                            <a:schemeClr val="tx1"/>
                          </a:solidFill>
                          <a:effectLst/>
                          <a:latin typeface="+mj-lt"/>
                          <a:cs typeface="Arial" pitchFamily="34" charset="0"/>
                        </a:rPr>
                        <a:t>Classes for networking support, including Socket and URL (a class to represent references to documents on the WWW)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66035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a:ln>
                            <a:noFill/>
                          </a:ln>
                          <a:solidFill>
                            <a:schemeClr val="tx1"/>
                          </a:solidFill>
                          <a:effectLst/>
                          <a:latin typeface="+mj-lt"/>
                          <a:cs typeface="Arial" pitchFamily="34" charset="0"/>
                        </a:rPr>
                        <a:t>java.applet</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a:ln>
                            <a:noFill/>
                          </a:ln>
                          <a:solidFill>
                            <a:schemeClr val="tx1"/>
                          </a:solidFill>
                          <a:effectLst/>
                          <a:latin typeface="+mj-lt"/>
                          <a:cs typeface="Arial" pitchFamily="34" charset="0"/>
                        </a:rPr>
                        <a:t>Classes to implement Java applets, including the Applet class itself, as well as the </a:t>
                      </a:r>
                      <a:r>
                        <a:rPr kumimoji="0" lang="en-US" sz="1400" b="0" i="0" u="none" strike="noStrike" cap="none" normalizeH="0" baseline="0" dirty="0" err="1">
                          <a:ln>
                            <a:noFill/>
                          </a:ln>
                          <a:solidFill>
                            <a:schemeClr val="tx1"/>
                          </a:solidFill>
                          <a:effectLst/>
                          <a:latin typeface="+mj-lt"/>
                          <a:cs typeface="Arial" pitchFamily="34" charset="0"/>
                        </a:rPr>
                        <a:t>AudioClip</a:t>
                      </a:r>
                      <a:r>
                        <a:rPr kumimoji="0" lang="en-US" sz="1400" b="0" i="0" u="none" strike="noStrike" cap="none" normalizeH="0" baseline="0" dirty="0">
                          <a:ln>
                            <a:noFill/>
                          </a:ln>
                          <a:solidFill>
                            <a:schemeClr val="tx1"/>
                          </a:solidFill>
                          <a:effectLst/>
                          <a:latin typeface="+mj-lt"/>
                          <a:cs typeface="Arial" pitchFamily="34" charset="0"/>
                        </a:rPr>
                        <a:t> interface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808211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1200" dirty="0"/>
              <a:t>4.2: Packages </a:t>
            </a:r>
            <a:r>
              <a:rPr lang="en-US" dirty="0"/>
              <a:t/>
            </a:r>
            <a:br>
              <a:rPr lang="en-US" dirty="0"/>
            </a:br>
            <a:r>
              <a:rPr lang="en-US" dirty="0"/>
              <a:t>Demo : Package</a:t>
            </a:r>
          </a:p>
        </p:txBody>
      </p:sp>
      <p:sp>
        <p:nvSpPr>
          <p:cNvPr id="314370" name="Rectangle 2"/>
          <p:cNvSpPr>
            <a:spLocks noGrp="1"/>
          </p:cNvSpPr>
          <p:nvPr>
            <p:ph idx="1"/>
          </p:nvPr>
        </p:nvSpPr>
        <p:spPr>
          <a:noFill/>
        </p:spPr>
        <p:txBody>
          <a:bodyPr/>
          <a:lstStyle/>
          <a:p>
            <a:pPr>
              <a:lnSpc>
                <a:spcPct val="100000"/>
              </a:lnSpc>
            </a:pPr>
            <a:r>
              <a:rPr lang="en-US" dirty="0">
                <a:solidFill>
                  <a:schemeClr val="tx1"/>
                </a:solidFill>
              </a:rPr>
              <a:t>Execute the following programs:</a:t>
            </a:r>
          </a:p>
          <a:p>
            <a:pPr lvl="1">
              <a:lnSpc>
                <a:spcPct val="100000"/>
              </a:lnSpc>
            </a:pPr>
            <a:r>
              <a:rPr lang="en-US" dirty="0">
                <a:solidFill>
                  <a:schemeClr val="tx1"/>
                </a:solidFill>
              </a:rPr>
              <a:t>Balance.java</a:t>
            </a:r>
          </a:p>
          <a:p>
            <a:pPr lvl="1">
              <a:lnSpc>
                <a:spcPct val="100000"/>
              </a:lnSpc>
            </a:pPr>
            <a:r>
              <a:rPr lang="en-US" dirty="0">
                <a:solidFill>
                  <a:schemeClr val="tx1"/>
                </a:solidFill>
              </a:rPr>
              <a:t>AccountBalance.java</a:t>
            </a:r>
          </a:p>
          <a:p>
            <a:pPr lvl="1">
              <a:lnSpc>
                <a:spcPct val="100000"/>
              </a:lnSpc>
            </a:pPr>
            <a:r>
              <a:rPr lang="en-US" dirty="0">
                <a:solidFill>
                  <a:schemeClr val="tx1"/>
                </a:solidFill>
              </a:rPr>
              <a:t>StaticImportDemo.java</a:t>
            </a:r>
          </a:p>
          <a:p>
            <a:pPr lvl="1">
              <a:lnSpc>
                <a:spcPct val="100000"/>
              </a:lnSpc>
            </a:pPr>
            <a:r>
              <a:rPr lang="en-US" dirty="0">
                <a:solidFill>
                  <a:schemeClr val="tx1"/>
                </a:solidFill>
              </a:rPr>
              <a:t>StaticImportNotUsed.java</a:t>
            </a:r>
          </a:p>
        </p:txBody>
      </p:sp>
    </p:spTree>
    <p:extLst>
      <p:ext uri="{BB962C8B-B14F-4D97-AF65-F5344CB8AC3E}">
        <p14:creationId xmlns:p14="http://schemas.microsoft.com/office/powerpoint/2010/main" val="340425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306388" y="458788"/>
            <a:ext cx="8759825" cy="15494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endParaRPr lang="en-US" sz="2400">
              <a:latin typeface="Times New Roman" pitchFamily="18" charset="0"/>
            </a:endParaRPr>
          </a:p>
          <a:p>
            <a:pPr eaLnBrk="0" hangingPunct="0">
              <a:spcBef>
                <a:spcPct val="50000"/>
              </a:spcBef>
            </a:pPr>
            <a:r>
              <a:rPr lang="en-US" sz="2400">
                <a:latin typeface="Times New Roman" pitchFamily="18" charset="0"/>
              </a:rPr>
              <a:t>       </a:t>
            </a:r>
          </a:p>
          <a:p>
            <a:pPr eaLnBrk="0" hangingPunct="0">
              <a:spcBef>
                <a:spcPct val="50000"/>
              </a:spcBef>
            </a:pPr>
            <a:endParaRPr lang="en-US" sz="2400">
              <a:latin typeface="Times New Roman" pitchFamily="18" charset="0"/>
            </a:endParaRPr>
          </a:p>
        </p:txBody>
      </p:sp>
      <p:sp>
        <p:nvSpPr>
          <p:cNvPr id="258051" name="Rectangle 3"/>
          <p:cNvSpPr>
            <a:spLocks noGrp="1"/>
          </p:cNvSpPr>
          <p:nvPr>
            <p:ph type="title"/>
          </p:nvPr>
        </p:nvSpPr>
        <p:spPr/>
        <p:txBody>
          <a:bodyPr>
            <a:normAutofit/>
          </a:bodyPr>
          <a:lstStyle/>
          <a:p>
            <a:r>
              <a:rPr lang="en-US" sz="1200" b="1" dirty="0"/>
              <a:t>4.3: Access </a:t>
            </a:r>
            <a:r>
              <a:rPr lang="en-US" sz="1200" b="1" dirty="0" err="1"/>
              <a:t>Specifier</a:t>
            </a:r>
            <a:r>
              <a:rPr lang="en-US" sz="1200" b="1" dirty="0"/>
              <a:t/>
            </a:r>
            <a:br>
              <a:rPr lang="en-US" sz="1200" b="1" dirty="0"/>
            </a:br>
            <a:r>
              <a:rPr lang="en-US" dirty="0"/>
              <a:t>Types of Access Modifiers</a:t>
            </a:r>
          </a:p>
        </p:txBody>
      </p:sp>
      <p:sp>
        <p:nvSpPr>
          <p:cNvPr id="258052" name="Rectangle 4"/>
          <p:cNvSpPr>
            <a:spLocks noGrp="1"/>
          </p:cNvSpPr>
          <p:nvPr>
            <p:ph idx="1"/>
          </p:nvPr>
        </p:nvSpPr>
        <p:spPr/>
        <p:txBody>
          <a:bodyPr/>
          <a:lstStyle/>
          <a:p>
            <a:pPr>
              <a:lnSpc>
                <a:spcPct val="100000"/>
              </a:lnSpc>
            </a:pPr>
            <a:r>
              <a:rPr lang="en-US" dirty="0">
                <a:solidFill>
                  <a:schemeClr val="tx1"/>
                </a:solidFill>
              </a:rPr>
              <a:t>Default </a:t>
            </a:r>
          </a:p>
          <a:p>
            <a:pPr>
              <a:lnSpc>
                <a:spcPct val="100000"/>
              </a:lnSpc>
            </a:pPr>
            <a:r>
              <a:rPr lang="en-US" dirty="0">
                <a:solidFill>
                  <a:schemeClr val="tx1"/>
                </a:solidFill>
              </a:rPr>
              <a:t>Private </a:t>
            </a:r>
          </a:p>
          <a:p>
            <a:pPr>
              <a:lnSpc>
                <a:spcPct val="100000"/>
              </a:lnSpc>
            </a:pPr>
            <a:r>
              <a:rPr lang="en-US" dirty="0">
                <a:solidFill>
                  <a:schemeClr val="tx1"/>
                </a:solidFill>
              </a:rPr>
              <a:t>Public </a:t>
            </a:r>
          </a:p>
          <a:p>
            <a:pPr>
              <a:lnSpc>
                <a:spcPct val="100000"/>
              </a:lnSpc>
            </a:pPr>
            <a:r>
              <a:rPr lang="en-US" dirty="0">
                <a:solidFill>
                  <a:schemeClr val="tx1"/>
                </a:solidFill>
              </a:rPr>
              <a:t>Protected</a:t>
            </a:r>
          </a:p>
        </p:txBody>
      </p:sp>
      <p:graphicFrame>
        <p:nvGraphicFramePr>
          <p:cNvPr id="3" name="Table 2"/>
          <p:cNvGraphicFramePr>
            <a:graphicFrameLocks noGrp="1"/>
          </p:cNvGraphicFramePr>
          <p:nvPr>
            <p:extLst>
              <p:ext uri="{D42A27DB-BD31-4B8C-83A1-F6EECF244321}">
                <p14:modId xmlns:p14="http://schemas.microsoft.com/office/powerpoint/2010/main" val="2219897009"/>
              </p:ext>
            </p:extLst>
          </p:nvPr>
        </p:nvGraphicFramePr>
        <p:xfrm>
          <a:off x="855783" y="3102708"/>
          <a:ext cx="7215555" cy="2225040"/>
        </p:xfrm>
        <a:graphic>
          <a:graphicData uri="http://schemas.openxmlformats.org/drawingml/2006/table">
            <a:tbl>
              <a:tblPr firstRow="1" bandRow="1">
                <a:tableStyleId>{5C22544A-7EE6-4342-B048-85BDC9FD1C3A}</a:tableStyleId>
              </a:tblPr>
              <a:tblGrid>
                <a:gridCol w="3124703">
                  <a:extLst>
                    <a:ext uri="{9D8B030D-6E8A-4147-A177-3AD203B41FA5}">
                      <a16:colId xmlns="" xmlns:a16="http://schemas.microsoft.com/office/drawing/2014/main" val="20000"/>
                    </a:ext>
                  </a:extLst>
                </a:gridCol>
                <a:gridCol w="990610">
                  <a:extLst>
                    <a:ext uri="{9D8B030D-6E8A-4147-A177-3AD203B41FA5}">
                      <a16:colId xmlns="" xmlns:a16="http://schemas.microsoft.com/office/drawing/2014/main" val="20001"/>
                    </a:ext>
                  </a:extLst>
                </a:gridCol>
                <a:gridCol w="972266">
                  <a:extLst>
                    <a:ext uri="{9D8B030D-6E8A-4147-A177-3AD203B41FA5}">
                      <a16:colId xmlns="" xmlns:a16="http://schemas.microsoft.com/office/drawing/2014/main" val="20002"/>
                    </a:ext>
                  </a:extLst>
                </a:gridCol>
                <a:gridCol w="1210745">
                  <a:extLst>
                    <a:ext uri="{9D8B030D-6E8A-4147-A177-3AD203B41FA5}">
                      <a16:colId xmlns="" xmlns:a16="http://schemas.microsoft.com/office/drawing/2014/main" val="20003"/>
                    </a:ext>
                  </a:extLst>
                </a:gridCol>
                <a:gridCol w="917231">
                  <a:extLst>
                    <a:ext uri="{9D8B030D-6E8A-4147-A177-3AD203B41FA5}">
                      <a16:colId xmlns="" xmlns:a16="http://schemas.microsoft.com/office/drawing/2014/main" val="20004"/>
                    </a:ext>
                  </a:extLst>
                </a:gridCol>
              </a:tblGrid>
              <a:tr h="370840">
                <a:tc>
                  <a:txBody>
                    <a:bodyPr/>
                    <a:lstStyle/>
                    <a:p>
                      <a:r>
                        <a:rPr lang="en-US" dirty="0"/>
                        <a:t>Location/Access</a:t>
                      </a:r>
                      <a:r>
                        <a:rPr lang="en-US" baseline="0" dirty="0"/>
                        <a:t> Modifier</a:t>
                      </a:r>
                      <a:endParaRPr lang="en-US" dirty="0"/>
                    </a:p>
                  </a:txBody>
                  <a:tcPr/>
                </a:tc>
                <a:tc>
                  <a:txBody>
                    <a:bodyPr/>
                    <a:lstStyle/>
                    <a:p>
                      <a:r>
                        <a:rPr lang="en-US" dirty="0"/>
                        <a:t>Private</a:t>
                      </a:r>
                    </a:p>
                  </a:txBody>
                  <a:tcPr/>
                </a:tc>
                <a:tc>
                  <a:txBody>
                    <a:bodyPr/>
                    <a:lstStyle/>
                    <a:p>
                      <a:r>
                        <a:rPr lang="en-US" dirty="0"/>
                        <a:t>Default</a:t>
                      </a:r>
                    </a:p>
                  </a:txBody>
                  <a:tcPr/>
                </a:tc>
                <a:tc>
                  <a:txBody>
                    <a:bodyPr/>
                    <a:lstStyle/>
                    <a:p>
                      <a:r>
                        <a:rPr lang="en-US" dirty="0"/>
                        <a:t>Protected</a:t>
                      </a:r>
                    </a:p>
                  </a:txBody>
                  <a:tcPr/>
                </a:tc>
                <a:tc>
                  <a:txBody>
                    <a:bodyPr/>
                    <a:lstStyle/>
                    <a:p>
                      <a:r>
                        <a:rPr lang="en-US" dirty="0"/>
                        <a:t>Public</a:t>
                      </a:r>
                    </a:p>
                  </a:txBody>
                  <a:tcPr/>
                </a:tc>
                <a:extLst>
                  <a:ext uri="{0D108BD9-81ED-4DB2-BD59-A6C34878D82A}">
                    <a16:rowId xmlns="" xmlns:a16="http://schemas.microsoft.com/office/drawing/2014/main" val="10000"/>
                  </a:ext>
                </a:extLst>
              </a:tr>
              <a:tr h="370840">
                <a:tc>
                  <a:txBody>
                    <a:bodyPr/>
                    <a:lstStyle/>
                    <a:p>
                      <a:r>
                        <a:rPr lang="en-US" dirty="0"/>
                        <a:t>Same class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 xmlns:a16="http://schemas.microsoft.com/office/drawing/2014/main" val="10001"/>
                  </a:ext>
                </a:extLst>
              </a:tr>
              <a:tr h="370840">
                <a:tc>
                  <a:txBody>
                    <a:bodyPr/>
                    <a:lstStyle/>
                    <a:p>
                      <a:r>
                        <a:rPr lang="en-US" dirty="0"/>
                        <a:t>Same package</a:t>
                      </a:r>
                      <a:r>
                        <a:rPr lang="en-US" baseline="0" dirty="0"/>
                        <a:t> subclass</a:t>
                      </a:r>
                      <a:endParaRPr lang="en-US" dirty="0"/>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 xmlns:a16="http://schemas.microsoft.com/office/drawing/2014/main" val="10002"/>
                  </a:ext>
                </a:extLst>
              </a:tr>
              <a:tr h="370840">
                <a:tc>
                  <a:txBody>
                    <a:bodyPr/>
                    <a:lstStyle/>
                    <a:p>
                      <a:r>
                        <a:rPr lang="en-US" dirty="0"/>
                        <a:t>Same package non-subclass</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 xmlns:a16="http://schemas.microsoft.com/office/drawing/2014/main" val="10003"/>
                  </a:ext>
                </a:extLst>
              </a:tr>
              <a:tr h="370840">
                <a:tc>
                  <a:txBody>
                    <a:bodyPr/>
                    <a:lstStyle/>
                    <a:p>
                      <a:r>
                        <a:rPr lang="en-US" dirty="0"/>
                        <a:t>Different package subclass</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extLst>
                  <a:ext uri="{0D108BD9-81ED-4DB2-BD59-A6C34878D82A}">
                    <a16:rowId xmlns="" xmlns:a16="http://schemas.microsoft.com/office/drawing/2014/main" val="10004"/>
                  </a:ext>
                </a:extLst>
              </a:tr>
              <a:tr h="370840">
                <a:tc>
                  <a:txBody>
                    <a:bodyPr/>
                    <a:lstStyle/>
                    <a:p>
                      <a:r>
                        <a:rPr lang="en-US" dirty="0"/>
                        <a:t>Different package non-subclass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4499664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4.3: Access Specifies </a:t>
            </a:r>
            <a:r>
              <a:rPr lang="en-US" dirty="0"/>
              <a:t/>
            </a:r>
            <a:br>
              <a:rPr lang="en-US" dirty="0"/>
            </a:br>
            <a:r>
              <a:rPr lang="en-US" dirty="0"/>
              <a:t>What is access protection?</a:t>
            </a:r>
          </a:p>
        </p:txBody>
      </p:sp>
      <p:sp>
        <p:nvSpPr>
          <p:cNvPr id="4" name="Content Placeholder 3"/>
          <p:cNvSpPr>
            <a:spLocks noGrp="1"/>
          </p:cNvSpPr>
          <p:nvPr>
            <p:ph idx="1"/>
          </p:nvPr>
        </p:nvSpPr>
        <p:spPr/>
        <p:txBody>
          <a:bodyPr/>
          <a:lstStyle/>
          <a:p>
            <a:endParaRPr lang="en-US" dirty="0"/>
          </a:p>
        </p:txBody>
      </p:sp>
      <p:grpSp>
        <p:nvGrpSpPr>
          <p:cNvPr id="2" name="Group 6"/>
          <p:cNvGrpSpPr>
            <a:grpSpLocks/>
          </p:cNvGrpSpPr>
          <p:nvPr/>
        </p:nvGrpSpPr>
        <p:grpSpPr bwMode="auto">
          <a:xfrm>
            <a:off x="556992" y="1990754"/>
            <a:ext cx="7391400" cy="3962400"/>
            <a:chOff x="1701" y="3303"/>
            <a:chExt cx="8820" cy="3060"/>
          </a:xfrm>
        </p:grpSpPr>
        <p:sp>
          <p:nvSpPr>
            <p:cNvPr id="289799" name="Oval 7"/>
            <p:cNvSpPr>
              <a:spLocks noChangeArrowheads="1"/>
            </p:cNvSpPr>
            <p:nvPr/>
          </p:nvSpPr>
          <p:spPr bwMode="auto">
            <a:xfrm>
              <a:off x="6381" y="4203"/>
              <a:ext cx="4140" cy="2160"/>
            </a:xfrm>
            <a:prstGeom prst="ellipse">
              <a:avLst/>
            </a:prstGeom>
            <a:solidFill>
              <a:srgbClr val="FFFFFF"/>
            </a:solidFill>
            <a:ln w="9525">
              <a:solidFill>
                <a:srgbClr val="000000"/>
              </a:solidFill>
              <a:round/>
              <a:headEnd/>
              <a:tailEnd/>
            </a:ln>
          </p:spPr>
          <p:txBody>
            <a:bodyPr/>
            <a:lstStyle/>
            <a:p>
              <a:pPr algn="l" eaLnBrk="0" hangingPunct="0"/>
              <a:r>
                <a:rPr lang="en-US" sz="2000">
                  <a:latin typeface="+mj-lt"/>
                  <a:cs typeface="Arial" pitchFamily="34" charset="0"/>
                </a:rPr>
                <a:t>Package P2</a:t>
              </a:r>
            </a:p>
          </p:txBody>
        </p:sp>
        <p:sp>
          <p:nvSpPr>
            <p:cNvPr id="289800" name="Oval 8"/>
            <p:cNvSpPr>
              <a:spLocks noChangeArrowheads="1"/>
            </p:cNvSpPr>
            <p:nvPr/>
          </p:nvSpPr>
          <p:spPr bwMode="auto">
            <a:xfrm>
              <a:off x="1701" y="3303"/>
              <a:ext cx="4500" cy="3060"/>
            </a:xfrm>
            <a:prstGeom prst="ellipse">
              <a:avLst/>
            </a:prstGeom>
            <a:solidFill>
              <a:srgbClr val="FFFFFF"/>
            </a:solidFill>
            <a:ln w="9525">
              <a:solidFill>
                <a:srgbClr val="000000"/>
              </a:solidFill>
              <a:round/>
              <a:headEnd/>
              <a:tailEnd/>
            </a:ln>
          </p:spPr>
          <p:txBody>
            <a:bodyPr/>
            <a:lstStyle/>
            <a:p>
              <a:pPr algn="l" eaLnBrk="0" hangingPunct="0"/>
              <a:r>
                <a:rPr lang="en-US" sz="2000" dirty="0">
                  <a:latin typeface="+mj-lt"/>
                  <a:cs typeface="Arial" pitchFamily="34" charset="0"/>
                </a:rPr>
                <a:t>Package P1</a:t>
              </a:r>
            </a:p>
            <a:p>
              <a:pPr algn="l" eaLnBrk="0" hangingPunct="0"/>
              <a:endParaRPr lang="en-US" sz="2000" dirty="0">
                <a:latin typeface="+mj-lt"/>
                <a:cs typeface="Arial" pitchFamily="34" charset="0"/>
              </a:endParaRPr>
            </a:p>
          </p:txBody>
        </p:sp>
        <p:sp>
          <p:nvSpPr>
            <p:cNvPr id="289801" name="Rectangle 9"/>
            <p:cNvSpPr>
              <a:spLocks noChangeArrowheads="1"/>
            </p:cNvSpPr>
            <p:nvPr/>
          </p:nvSpPr>
          <p:spPr bwMode="auto">
            <a:xfrm>
              <a:off x="3681" y="4074"/>
              <a:ext cx="1440" cy="430"/>
            </a:xfrm>
            <a:prstGeom prst="rect">
              <a:avLst/>
            </a:prstGeom>
            <a:solidFill>
              <a:srgbClr val="FFFFFF"/>
            </a:solidFill>
            <a:ln w="9525">
              <a:solidFill>
                <a:srgbClr val="000000"/>
              </a:solidFill>
              <a:miter lim="800000"/>
              <a:headEnd/>
              <a:tailEnd/>
            </a:ln>
          </p:spPr>
          <p:txBody>
            <a:bodyPr/>
            <a:lstStyle/>
            <a:p>
              <a:pPr algn="just" eaLnBrk="0" hangingPunct="0"/>
              <a:r>
                <a:rPr lang="en-US" sz="2000">
                  <a:latin typeface="+mj-lt"/>
                  <a:cs typeface="Arial" pitchFamily="34" charset="0"/>
                </a:rPr>
                <a:t>Class A</a:t>
              </a:r>
            </a:p>
          </p:txBody>
        </p:sp>
        <p:sp>
          <p:nvSpPr>
            <p:cNvPr id="289802" name="Rectangle 10"/>
            <p:cNvSpPr>
              <a:spLocks noChangeArrowheads="1"/>
            </p:cNvSpPr>
            <p:nvPr/>
          </p:nvSpPr>
          <p:spPr bwMode="auto">
            <a:xfrm>
              <a:off x="4041" y="5043"/>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C</a:t>
              </a:r>
            </a:p>
          </p:txBody>
        </p:sp>
        <p:sp>
          <p:nvSpPr>
            <p:cNvPr id="289803" name="Rectangle 11"/>
            <p:cNvSpPr>
              <a:spLocks noChangeArrowheads="1"/>
            </p:cNvSpPr>
            <p:nvPr/>
          </p:nvSpPr>
          <p:spPr bwMode="auto">
            <a:xfrm>
              <a:off x="2165" y="4984"/>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B</a:t>
              </a:r>
            </a:p>
          </p:txBody>
        </p:sp>
        <p:sp>
          <p:nvSpPr>
            <p:cNvPr id="289804" name="Rectangle 12"/>
            <p:cNvSpPr>
              <a:spLocks noChangeArrowheads="1"/>
            </p:cNvSpPr>
            <p:nvPr/>
          </p:nvSpPr>
          <p:spPr bwMode="auto">
            <a:xfrm>
              <a:off x="8541" y="5283"/>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F</a:t>
              </a:r>
            </a:p>
          </p:txBody>
        </p:sp>
        <p:sp>
          <p:nvSpPr>
            <p:cNvPr id="289805" name="Rectangle 13"/>
            <p:cNvSpPr>
              <a:spLocks noChangeArrowheads="1"/>
            </p:cNvSpPr>
            <p:nvPr/>
          </p:nvSpPr>
          <p:spPr bwMode="auto">
            <a:xfrm>
              <a:off x="6921" y="5283"/>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G</a:t>
              </a:r>
            </a:p>
          </p:txBody>
        </p:sp>
        <p:sp>
          <p:nvSpPr>
            <p:cNvPr id="289806" name="Line 14"/>
            <p:cNvSpPr>
              <a:spLocks noChangeShapeType="1"/>
            </p:cNvSpPr>
            <p:nvPr/>
          </p:nvSpPr>
          <p:spPr bwMode="auto">
            <a:xfrm flipV="1">
              <a:off x="3169" y="4383"/>
              <a:ext cx="872" cy="601"/>
            </a:xfrm>
            <a:prstGeom prst="line">
              <a:avLst/>
            </a:prstGeom>
            <a:noFill/>
            <a:ln w="9525">
              <a:solidFill>
                <a:srgbClr val="000000"/>
              </a:solidFill>
              <a:round/>
              <a:headEnd/>
              <a:tailEnd type="triangle" w="med" len="med"/>
            </a:ln>
          </p:spPr>
          <p:txBody>
            <a:bodyPr/>
            <a:lstStyle/>
            <a:p>
              <a:endParaRPr lang="en-IN">
                <a:latin typeface="+mj-lt"/>
                <a:cs typeface="Arial" pitchFamily="34" charset="0"/>
              </a:endParaRPr>
            </a:p>
          </p:txBody>
        </p:sp>
        <p:sp>
          <p:nvSpPr>
            <p:cNvPr id="289807" name="Line 15"/>
            <p:cNvSpPr>
              <a:spLocks noChangeShapeType="1"/>
            </p:cNvSpPr>
            <p:nvPr/>
          </p:nvSpPr>
          <p:spPr bwMode="auto">
            <a:xfrm flipH="1" flipV="1">
              <a:off x="4761" y="4383"/>
              <a:ext cx="2700" cy="900"/>
            </a:xfrm>
            <a:prstGeom prst="line">
              <a:avLst/>
            </a:prstGeom>
            <a:noFill/>
            <a:ln w="9525">
              <a:solidFill>
                <a:srgbClr val="000000"/>
              </a:solidFill>
              <a:round/>
              <a:headEnd/>
              <a:tailEnd type="triangle" w="med" len="med"/>
            </a:ln>
          </p:spPr>
          <p:txBody>
            <a:bodyPr/>
            <a:lstStyle/>
            <a:p>
              <a:endParaRPr lang="en-IN">
                <a:latin typeface="+mj-lt"/>
                <a:cs typeface="Arial" pitchFamily="34" charset="0"/>
              </a:endParaRPr>
            </a:p>
          </p:txBody>
        </p:sp>
      </p:grpSp>
    </p:spTree>
    <p:extLst>
      <p:ext uri="{BB962C8B-B14F-4D97-AF65-F5344CB8AC3E}">
        <p14:creationId xmlns:p14="http://schemas.microsoft.com/office/powerpoint/2010/main" val="444851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8" name="Rectangle 6"/>
          <p:cNvSpPr>
            <a:spLocks noGrp="1" noChangeArrowheads="1"/>
          </p:cNvSpPr>
          <p:nvPr>
            <p:ph type="title"/>
          </p:nvPr>
        </p:nvSpPr>
        <p:spPr>
          <a:noFill/>
          <a:ln/>
        </p:spPr>
        <p:txBody>
          <a:bodyPr lIns="90488" tIns="44450" rIns="90488" bIns="44450"/>
          <a:lstStyle/>
          <a:p>
            <a:r>
              <a:rPr lang="en-US" sz="1200" b="1" dirty="0"/>
              <a:t>      4.4: Constructors -</a:t>
            </a:r>
            <a:r>
              <a:rPr lang="en-US" sz="1200" dirty="0"/>
              <a:t> Default and Parameterized</a:t>
            </a:r>
            <a:r>
              <a:rPr lang="en-US" sz="1200" b="1" dirty="0"/>
              <a:t/>
            </a:r>
            <a:br>
              <a:rPr lang="en-US" sz="1200" b="1" dirty="0"/>
            </a:br>
            <a:r>
              <a:rPr lang="en-US" b="1" dirty="0"/>
              <a:t>  </a:t>
            </a:r>
            <a:r>
              <a:rPr lang="en-US" dirty="0"/>
              <a:t>Default Constructors</a:t>
            </a:r>
          </a:p>
        </p:txBody>
      </p:sp>
      <p:sp>
        <p:nvSpPr>
          <p:cNvPr id="340995" name="Rectangle 3"/>
          <p:cNvSpPr>
            <a:spLocks noGrp="1"/>
          </p:cNvSpPr>
          <p:nvPr>
            <p:ph idx="1"/>
          </p:nvPr>
        </p:nvSpPr>
        <p:spPr/>
        <p:txBody>
          <a:bodyPr/>
          <a:lstStyle/>
          <a:p>
            <a:pPr>
              <a:lnSpc>
                <a:spcPct val="100000"/>
              </a:lnSpc>
            </a:pPr>
            <a:r>
              <a:rPr lang="en-US" dirty="0">
                <a:solidFill>
                  <a:schemeClr val="tx1"/>
                </a:solidFill>
              </a:rPr>
              <a:t>All Java classes have </a:t>
            </a:r>
            <a:r>
              <a:rPr lang="en-US" i="1" dirty="0">
                <a:solidFill>
                  <a:schemeClr val="tx1"/>
                </a:solidFill>
              </a:rPr>
              <a:t>constructors</a:t>
            </a:r>
            <a:r>
              <a:rPr lang="en-US" dirty="0">
                <a:solidFill>
                  <a:schemeClr val="tx1"/>
                </a:solidFill>
              </a:rPr>
              <a:t> </a:t>
            </a:r>
          </a:p>
          <a:p>
            <a:pPr lvl="1">
              <a:lnSpc>
                <a:spcPct val="100000"/>
              </a:lnSpc>
            </a:pPr>
            <a:r>
              <a:rPr lang="en-US" dirty="0">
                <a:solidFill>
                  <a:schemeClr val="tx1"/>
                </a:solidFill>
              </a:rPr>
              <a:t>Constructors initialize a new object of that type</a:t>
            </a:r>
          </a:p>
          <a:p>
            <a:pPr>
              <a:lnSpc>
                <a:spcPct val="100000"/>
              </a:lnSpc>
            </a:pPr>
            <a:r>
              <a:rPr lang="en-US" dirty="0">
                <a:solidFill>
                  <a:schemeClr val="tx1"/>
                </a:solidFill>
              </a:rPr>
              <a:t>Default no-argument constructor is provided if program has no constructors</a:t>
            </a:r>
          </a:p>
          <a:p>
            <a:pPr>
              <a:lnSpc>
                <a:spcPct val="100000"/>
              </a:lnSpc>
            </a:pPr>
            <a:r>
              <a:rPr lang="en-US" dirty="0">
                <a:solidFill>
                  <a:schemeClr val="tx1"/>
                </a:solidFill>
              </a:rPr>
              <a:t>Constructors: </a:t>
            </a:r>
          </a:p>
          <a:p>
            <a:pPr lvl="1">
              <a:lnSpc>
                <a:spcPct val="100000"/>
              </a:lnSpc>
            </a:pPr>
            <a:r>
              <a:rPr lang="en-US" dirty="0">
                <a:solidFill>
                  <a:schemeClr val="tx1"/>
                </a:solidFill>
              </a:rPr>
              <a:t>Same name as the class</a:t>
            </a:r>
          </a:p>
          <a:p>
            <a:pPr lvl="1">
              <a:lnSpc>
                <a:spcPct val="100000"/>
              </a:lnSpc>
            </a:pPr>
            <a:r>
              <a:rPr lang="en-US" dirty="0">
                <a:solidFill>
                  <a:schemeClr val="tx1"/>
                </a:solidFill>
              </a:rPr>
              <a:t>No return type, not even void</a:t>
            </a:r>
          </a:p>
          <a:p>
            <a:pPr lvl="1"/>
            <a:endParaRPr lang="en-US" dirty="0">
              <a:solidFill>
                <a:schemeClr val="tx1"/>
              </a:solidFill>
            </a:endParaRPr>
          </a:p>
        </p:txBody>
      </p:sp>
      <p:sp>
        <p:nvSpPr>
          <p:cNvPr id="5" name="Rectangle 4"/>
          <p:cNvSpPr/>
          <p:nvPr/>
        </p:nvSpPr>
        <p:spPr>
          <a:xfrm>
            <a:off x="1133021" y="3766457"/>
            <a:ext cx="1842407" cy="2031937"/>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solidFill>
                <a:latin typeface="+mj-lt"/>
                <a:cs typeface="Arial" pitchFamily="34" charset="0"/>
              </a:rPr>
              <a:t>class Box {</a:t>
            </a:r>
          </a:p>
          <a:p>
            <a:r>
              <a:rPr lang="en-US" sz="1600" dirty="0">
                <a:solidFill>
                  <a:schemeClr val="bg1"/>
                </a:solidFill>
                <a:latin typeface="+mj-lt"/>
                <a:cs typeface="Arial" pitchFamily="34" charset="0"/>
              </a:rPr>
              <a:t>  double </a:t>
            </a:r>
            <a:r>
              <a:rPr lang="en-US" sz="1600" dirty="0" err="1">
                <a:solidFill>
                  <a:schemeClr val="bg1"/>
                </a:solidFill>
                <a:latin typeface="+mj-lt"/>
                <a:cs typeface="Arial" pitchFamily="34" charset="0"/>
              </a:rPr>
              <a:t>dblWidth</a:t>
            </a:r>
            <a:r>
              <a:rPr lang="en-US" sz="1600" dirty="0">
                <a:solidFill>
                  <a:schemeClr val="bg1"/>
                </a:solidFill>
                <a:latin typeface="+mj-lt"/>
                <a:cs typeface="Arial" pitchFamily="34" charset="0"/>
              </a:rPr>
              <a:t>;</a:t>
            </a:r>
          </a:p>
          <a:p>
            <a:r>
              <a:rPr lang="en-US" sz="1600" dirty="0">
                <a:solidFill>
                  <a:schemeClr val="bg1"/>
                </a:solidFill>
                <a:latin typeface="+mj-lt"/>
                <a:cs typeface="Arial" pitchFamily="34" charset="0"/>
              </a:rPr>
              <a:t>  double </a:t>
            </a:r>
            <a:r>
              <a:rPr lang="en-US" sz="1600" dirty="0" err="1">
                <a:solidFill>
                  <a:schemeClr val="bg1"/>
                </a:solidFill>
                <a:latin typeface="+mj-lt"/>
                <a:cs typeface="Arial" pitchFamily="34" charset="0"/>
              </a:rPr>
              <a:t>dblHeight</a:t>
            </a:r>
            <a:r>
              <a:rPr lang="en-US" sz="1600" dirty="0">
                <a:solidFill>
                  <a:schemeClr val="bg1"/>
                </a:solidFill>
                <a:latin typeface="+mj-lt"/>
                <a:cs typeface="Arial" pitchFamily="34" charset="0"/>
              </a:rPr>
              <a:t>;</a:t>
            </a:r>
          </a:p>
          <a:p>
            <a:r>
              <a:rPr lang="en-US" sz="1600" dirty="0">
                <a:solidFill>
                  <a:schemeClr val="bg1"/>
                </a:solidFill>
                <a:latin typeface="+mj-lt"/>
                <a:cs typeface="Arial" pitchFamily="34" charset="0"/>
              </a:rPr>
              <a:t>  double </a:t>
            </a:r>
            <a:r>
              <a:rPr lang="en-US" sz="1600" dirty="0" err="1">
                <a:solidFill>
                  <a:schemeClr val="bg1"/>
                </a:solidFill>
                <a:latin typeface="+mj-lt"/>
                <a:cs typeface="Arial" pitchFamily="34" charset="0"/>
              </a:rPr>
              <a:t>dblDepth</a:t>
            </a:r>
            <a:r>
              <a:rPr lang="en-US" sz="1600" dirty="0">
                <a:solidFill>
                  <a:schemeClr val="bg1"/>
                </a:solidFill>
                <a:latin typeface="+mj-lt"/>
                <a:cs typeface="Arial" pitchFamily="34" charset="0"/>
              </a:rPr>
              <a:t>;</a:t>
            </a:r>
            <a:endParaRPr lang="en-US" sz="1600" dirty="0">
              <a:solidFill>
                <a:schemeClr val="bg1"/>
              </a:solidFill>
              <a:latin typeface="+mj-lt"/>
            </a:endParaRPr>
          </a:p>
          <a:p>
            <a:r>
              <a:rPr lang="en-US" sz="1600" dirty="0">
                <a:solidFill>
                  <a:schemeClr val="bg1"/>
                </a:solidFill>
                <a:latin typeface="+mj-lt"/>
                <a:cs typeface="Arial" pitchFamily="34" charset="0"/>
              </a:rPr>
              <a:t>}</a:t>
            </a:r>
          </a:p>
        </p:txBody>
      </p:sp>
      <p:cxnSp>
        <p:nvCxnSpPr>
          <p:cNvPr id="6" name="Straight Arrow Connector 5"/>
          <p:cNvCxnSpPr>
            <a:cxnSpLocks/>
            <a:stCxn id="5" idx="3"/>
          </p:cNvCxnSpPr>
          <p:nvPr/>
        </p:nvCxnSpPr>
        <p:spPr>
          <a:xfrm>
            <a:off x="2975428" y="4782426"/>
            <a:ext cx="480291" cy="160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455720" y="4671268"/>
            <a:ext cx="1682336" cy="5429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mj-lt"/>
              </a:rPr>
              <a:t>Compiler</a:t>
            </a:r>
          </a:p>
        </p:txBody>
      </p:sp>
      <p:sp>
        <p:nvSpPr>
          <p:cNvPr id="8" name="Rectangle 7"/>
          <p:cNvSpPr/>
          <p:nvPr/>
        </p:nvSpPr>
        <p:spPr>
          <a:xfrm>
            <a:off x="5804812" y="3516086"/>
            <a:ext cx="1931307" cy="2282307"/>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solidFill>
                <a:latin typeface="+mj-lt"/>
                <a:cs typeface="Arial" pitchFamily="34" charset="0"/>
              </a:rPr>
              <a:t>class Box {</a:t>
            </a:r>
          </a:p>
          <a:p>
            <a:r>
              <a:rPr lang="en-US" sz="1600" dirty="0">
                <a:solidFill>
                  <a:schemeClr val="bg1"/>
                </a:solidFill>
                <a:latin typeface="+mj-lt"/>
                <a:cs typeface="Arial" pitchFamily="34" charset="0"/>
              </a:rPr>
              <a:t>  double </a:t>
            </a:r>
            <a:r>
              <a:rPr lang="en-US" sz="1600" dirty="0" err="1">
                <a:solidFill>
                  <a:schemeClr val="bg1"/>
                </a:solidFill>
                <a:latin typeface="+mj-lt"/>
                <a:cs typeface="Arial" pitchFamily="34" charset="0"/>
              </a:rPr>
              <a:t>dblWidth</a:t>
            </a:r>
            <a:r>
              <a:rPr lang="en-US" sz="1600" dirty="0">
                <a:solidFill>
                  <a:schemeClr val="bg1"/>
                </a:solidFill>
                <a:latin typeface="+mj-lt"/>
                <a:cs typeface="Arial" pitchFamily="34" charset="0"/>
              </a:rPr>
              <a:t>;</a:t>
            </a:r>
          </a:p>
          <a:p>
            <a:r>
              <a:rPr lang="en-US" sz="1600" dirty="0">
                <a:solidFill>
                  <a:schemeClr val="bg1"/>
                </a:solidFill>
                <a:latin typeface="+mj-lt"/>
                <a:cs typeface="Arial" pitchFamily="34" charset="0"/>
              </a:rPr>
              <a:t>  double </a:t>
            </a:r>
            <a:r>
              <a:rPr lang="en-US" sz="1600" dirty="0" err="1">
                <a:solidFill>
                  <a:schemeClr val="bg1"/>
                </a:solidFill>
                <a:latin typeface="+mj-lt"/>
                <a:cs typeface="Arial" pitchFamily="34" charset="0"/>
              </a:rPr>
              <a:t>dblHeight</a:t>
            </a:r>
            <a:r>
              <a:rPr lang="en-US" sz="1600" dirty="0">
                <a:solidFill>
                  <a:schemeClr val="bg1"/>
                </a:solidFill>
                <a:latin typeface="+mj-lt"/>
                <a:cs typeface="Arial" pitchFamily="34" charset="0"/>
              </a:rPr>
              <a:t>;</a:t>
            </a:r>
          </a:p>
          <a:p>
            <a:r>
              <a:rPr lang="en-US" sz="1600" dirty="0">
                <a:solidFill>
                  <a:schemeClr val="bg1"/>
                </a:solidFill>
                <a:latin typeface="+mj-lt"/>
                <a:cs typeface="Arial" pitchFamily="34" charset="0"/>
              </a:rPr>
              <a:t>  double </a:t>
            </a:r>
            <a:r>
              <a:rPr lang="en-US" sz="1600" dirty="0" err="1">
                <a:solidFill>
                  <a:schemeClr val="bg1"/>
                </a:solidFill>
                <a:latin typeface="+mj-lt"/>
                <a:cs typeface="Arial" pitchFamily="34" charset="0"/>
              </a:rPr>
              <a:t>dblDepth</a:t>
            </a:r>
            <a:r>
              <a:rPr lang="en-US" sz="1600" dirty="0">
                <a:solidFill>
                  <a:schemeClr val="bg1"/>
                </a:solidFill>
                <a:latin typeface="+mj-lt"/>
                <a:cs typeface="Arial" pitchFamily="34" charset="0"/>
              </a:rPr>
              <a:t>;</a:t>
            </a:r>
          </a:p>
          <a:p>
            <a:r>
              <a:rPr lang="en-US" sz="1600" dirty="0">
                <a:solidFill>
                  <a:schemeClr val="bg1"/>
                </a:solidFill>
                <a:latin typeface="+mj-lt"/>
                <a:cs typeface="Arial" pitchFamily="34" charset="0"/>
              </a:rPr>
              <a:t>  Box() { } </a:t>
            </a:r>
            <a:endParaRPr lang="en-US" sz="1600" dirty="0">
              <a:solidFill>
                <a:schemeClr val="bg1"/>
              </a:solidFill>
              <a:latin typeface="+mj-lt"/>
            </a:endParaRPr>
          </a:p>
          <a:p>
            <a:r>
              <a:rPr lang="en-US" sz="1600" dirty="0">
                <a:solidFill>
                  <a:schemeClr val="bg1"/>
                </a:solidFill>
                <a:latin typeface="+mj-lt"/>
                <a:cs typeface="Arial" pitchFamily="34" charset="0"/>
              </a:rPr>
              <a:t>} </a:t>
            </a:r>
          </a:p>
        </p:txBody>
      </p:sp>
      <p:cxnSp>
        <p:nvCxnSpPr>
          <p:cNvPr id="9" name="Straight Arrow Connector 8"/>
          <p:cNvCxnSpPr>
            <a:cxnSpLocks/>
            <a:stCxn id="7" idx="6"/>
            <a:endCxn id="8" idx="1"/>
          </p:cNvCxnSpPr>
          <p:nvPr/>
        </p:nvCxnSpPr>
        <p:spPr>
          <a:xfrm flipV="1">
            <a:off x="5138056" y="4657240"/>
            <a:ext cx="666756" cy="285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844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339" name="Rectangle 75"/>
          <p:cNvSpPr>
            <a:spLocks noGrp="1" noChangeArrowheads="1"/>
          </p:cNvSpPr>
          <p:nvPr>
            <p:ph type="title"/>
          </p:nvPr>
        </p:nvSpPr>
        <p:spPr>
          <a:noFill/>
          <a:ln/>
        </p:spPr>
        <p:txBody>
          <a:bodyPr lIns="90488" tIns="44450" rIns="90488" bIns="44450"/>
          <a:lstStyle/>
          <a:p>
            <a:r>
              <a:rPr lang="en-US" sz="1200" b="1" dirty="0"/>
              <a:t>      4.4: Constructors-</a:t>
            </a:r>
            <a:r>
              <a:rPr lang="en-US" sz="1200" dirty="0"/>
              <a:t> Default and Parameterized</a:t>
            </a:r>
            <a:r>
              <a:rPr lang="en-US" sz="1200" b="1" dirty="0"/>
              <a:t/>
            </a:r>
            <a:br>
              <a:rPr lang="en-US" sz="1200" b="1" dirty="0"/>
            </a:br>
            <a:r>
              <a:rPr lang="en-US" sz="1200" b="1" dirty="0"/>
              <a:t>     </a:t>
            </a:r>
            <a:r>
              <a:rPr lang="en-US" dirty="0"/>
              <a:t>Demo</a:t>
            </a:r>
          </a:p>
        </p:txBody>
      </p:sp>
      <p:sp>
        <p:nvSpPr>
          <p:cNvPr id="13" name="Content Placeholder 12"/>
          <p:cNvSpPr>
            <a:spLocks noGrp="1"/>
          </p:cNvSpPr>
          <p:nvPr>
            <p:ph idx="1"/>
          </p:nvPr>
        </p:nvSpPr>
        <p:spPr/>
        <p:txBody>
          <a:bodyPr/>
          <a:lstStyle/>
          <a:p>
            <a:r>
              <a:rPr lang="en-US" dirty="0"/>
              <a:t>Execute the BoxDemo.java program. </a:t>
            </a:r>
          </a:p>
          <a:p>
            <a:pPr lvl="1"/>
            <a:r>
              <a:rPr lang="en-US" dirty="0"/>
              <a:t>This uses the Box.java</a:t>
            </a:r>
          </a:p>
          <a:p>
            <a:endParaRPr lang="en-US" dirty="0"/>
          </a:p>
        </p:txBody>
      </p:sp>
    </p:spTree>
    <p:extLst>
      <p:ext uri="{BB962C8B-B14F-4D97-AF65-F5344CB8AC3E}">
        <p14:creationId xmlns:p14="http://schemas.microsoft.com/office/powerpoint/2010/main" val="1460148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4.5: this reference</a:t>
            </a:r>
            <a:br>
              <a:rPr lang="en-US" sz="1200" dirty="0"/>
            </a:br>
            <a:r>
              <a:rPr lang="en-US" dirty="0"/>
              <a:t>this reference</a:t>
            </a:r>
          </a:p>
        </p:txBody>
      </p:sp>
      <p:sp>
        <p:nvSpPr>
          <p:cNvPr id="287747" name="Rectangle 3"/>
          <p:cNvSpPr>
            <a:spLocks noGrp="1"/>
          </p:cNvSpPr>
          <p:nvPr>
            <p:ph idx="1"/>
          </p:nvPr>
        </p:nvSpPr>
        <p:spPr>
          <a:noFill/>
        </p:spPr>
        <p:txBody>
          <a:bodyPr/>
          <a:lstStyle/>
          <a:p>
            <a:pPr>
              <a:lnSpc>
                <a:spcPct val="100000"/>
              </a:lnSpc>
            </a:pPr>
            <a:r>
              <a:rPr lang="en-US" dirty="0">
                <a:solidFill>
                  <a:schemeClr val="tx1"/>
                </a:solidFill>
              </a:rPr>
              <a:t>The this keyword is used to refer to the current object from any method or constructor.</a:t>
            </a:r>
          </a:p>
          <a:p>
            <a:pPr>
              <a:lnSpc>
                <a:spcPct val="100000"/>
              </a:lnSpc>
            </a:pPr>
            <a:r>
              <a:rPr lang="en-US" dirty="0">
                <a:solidFill>
                  <a:schemeClr val="tx1"/>
                </a:solidFill>
              </a:rPr>
              <a:t>There are mainly two uses of this keyword:</a:t>
            </a:r>
          </a:p>
          <a:p>
            <a:pPr lvl="1">
              <a:lnSpc>
                <a:spcPct val="100000"/>
              </a:lnSpc>
            </a:pPr>
            <a:r>
              <a:rPr lang="en-US" dirty="0">
                <a:solidFill>
                  <a:schemeClr val="tx1"/>
                </a:solidFill>
              </a:rPr>
              <a:t>Refer the class level fields</a:t>
            </a:r>
          </a:p>
          <a:p>
            <a:pPr lvl="1">
              <a:lnSpc>
                <a:spcPct val="100000"/>
              </a:lnSpc>
            </a:pPr>
            <a:r>
              <a:rPr lang="en-US" dirty="0">
                <a:solidFill>
                  <a:schemeClr val="tx1"/>
                </a:solidFill>
              </a:rPr>
              <a:t>Chaining constructors</a:t>
            </a:r>
          </a:p>
          <a:p>
            <a:pPr>
              <a:lnSpc>
                <a:spcPts val="2500"/>
              </a:lnSpc>
              <a:buFont typeface="Arial" pitchFamily="34" charset="0"/>
              <a:buNone/>
            </a:pPr>
            <a:r>
              <a:rPr lang="en-US" sz="1800" b="0" dirty="0">
                <a:solidFill>
                  <a:schemeClr val="tx1"/>
                </a:solidFill>
              </a:rPr>
              <a:t>	</a:t>
            </a:r>
          </a:p>
          <a:p>
            <a:pPr lvl="1">
              <a:lnSpc>
                <a:spcPts val="2500"/>
              </a:lnSpc>
              <a:buFont typeface="Arial" pitchFamily="34" charset="0"/>
              <a:buNone/>
            </a:pPr>
            <a:r>
              <a:rPr lang="en-US" sz="1600" b="1" dirty="0">
                <a:solidFill>
                  <a:schemeClr val="tx1"/>
                </a:solidFill>
              </a:rPr>
              <a:t>	</a:t>
            </a:r>
            <a:endParaRPr lang="en-US" dirty="0">
              <a:solidFill>
                <a:schemeClr val="tx1"/>
              </a:solidFill>
            </a:endParaRPr>
          </a:p>
        </p:txBody>
      </p:sp>
      <p:sp>
        <p:nvSpPr>
          <p:cNvPr id="7" name="AutoShape 5"/>
          <p:cNvSpPr>
            <a:spLocks noChangeArrowheads="1"/>
          </p:cNvSpPr>
          <p:nvPr/>
        </p:nvSpPr>
        <p:spPr bwMode="auto">
          <a:xfrm>
            <a:off x="1248228" y="3491345"/>
            <a:ext cx="5907314" cy="2339439"/>
          </a:xfrm>
          <a:prstGeom prst="roundRect">
            <a:avLst>
              <a:gd name="adj" fmla="val 0"/>
            </a:avLst>
          </a:prstGeom>
          <a:solidFill>
            <a:schemeClr val="accent1"/>
          </a:solidFill>
          <a:ln w="9525">
            <a:solidFill>
              <a:schemeClr val="tx1"/>
            </a:solidFill>
            <a:round/>
            <a:headEnd/>
            <a:tailEnd/>
          </a:ln>
          <a:effectLst/>
        </p:spPr>
        <p:txBody>
          <a:bodyPr wrap="none" anchor="ctr"/>
          <a:lstStyle/>
          <a:p>
            <a:pPr lvl="1"/>
            <a:r>
              <a:rPr lang="en-US" sz="1400" dirty="0">
                <a:solidFill>
                  <a:schemeClr val="bg1"/>
                </a:solidFill>
                <a:latin typeface="+mj-lt"/>
                <a:cs typeface="Arial" pitchFamily="34" charset="0"/>
              </a:rPr>
              <a:t>// Field reference using </a:t>
            </a:r>
            <a:r>
              <a:rPr lang="en-US" sz="1400" b="1" dirty="0">
                <a:solidFill>
                  <a:schemeClr val="bg1"/>
                </a:solidFill>
                <a:latin typeface="+mj-lt"/>
                <a:cs typeface="Arial" pitchFamily="34" charset="0"/>
              </a:rPr>
              <a:t>this</a:t>
            </a:r>
          </a:p>
          <a:p>
            <a:pPr lvl="1"/>
            <a:r>
              <a:rPr lang="en-US" sz="1400" dirty="0">
                <a:solidFill>
                  <a:schemeClr val="bg1"/>
                </a:solidFill>
                <a:latin typeface="+mj-lt"/>
                <a:cs typeface="Arial" pitchFamily="34" charset="0"/>
              </a:rPr>
              <a:t>class Point {</a:t>
            </a:r>
          </a:p>
          <a:p>
            <a:pPr lvl="1"/>
            <a:r>
              <a:rPr lang="en-US" sz="1400" dirty="0">
                <a:solidFill>
                  <a:schemeClr val="bg1"/>
                </a:solidFill>
                <a:latin typeface="+mj-lt"/>
                <a:cs typeface="Arial" pitchFamily="34" charset="0"/>
              </a:rPr>
              <a:t>	</a:t>
            </a:r>
            <a:r>
              <a:rPr lang="en-US" sz="1400" dirty="0" err="1">
                <a:solidFill>
                  <a:schemeClr val="bg1"/>
                </a:solidFill>
                <a:latin typeface="+mj-lt"/>
                <a:cs typeface="Arial" pitchFamily="34" charset="0"/>
              </a:rPr>
              <a:t>int</a:t>
            </a:r>
            <a:r>
              <a:rPr lang="en-US" sz="1400" dirty="0">
                <a:solidFill>
                  <a:schemeClr val="bg1"/>
                </a:solidFill>
                <a:latin typeface="+mj-lt"/>
                <a:cs typeface="Arial" pitchFamily="34" charset="0"/>
              </a:rPr>
              <a:t> </a:t>
            </a:r>
            <a:r>
              <a:rPr lang="en-US" sz="1400" dirty="0" err="1">
                <a:solidFill>
                  <a:schemeClr val="bg1"/>
                </a:solidFill>
                <a:latin typeface="+mj-lt"/>
                <a:cs typeface="Arial" pitchFamily="34" charset="0"/>
              </a:rPr>
              <a:t>xCord</a:t>
            </a:r>
            <a:r>
              <a:rPr lang="en-US" sz="1400" dirty="0">
                <a:solidFill>
                  <a:schemeClr val="bg1"/>
                </a:solidFill>
                <a:latin typeface="+mj-lt"/>
                <a:cs typeface="Arial" pitchFamily="34" charset="0"/>
              </a:rPr>
              <a:t>;	// instance variable</a:t>
            </a:r>
          </a:p>
          <a:p>
            <a:pPr lvl="1"/>
            <a:r>
              <a:rPr lang="en-US" sz="1400" dirty="0">
                <a:solidFill>
                  <a:schemeClr val="bg1"/>
                </a:solidFill>
                <a:latin typeface="+mj-lt"/>
                <a:cs typeface="Arial" pitchFamily="34" charset="0"/>
              </a:rPr>
              <a:t>	</a:t>
            </a:r>
            <a:r>
              <a:rPr lang="en-US" sz="1400" dirty="0" err="1">
                <a:solidFill>
                  <a:schemeClr val="bg1"/>
                </a:solidFill>
                <a:latin typeface="+mj-lt"/>
                <a:cs typeface="Arial" pitchFamily="34" charset="0"/>
              </a:rPr>
              <a:t>int</a:t>
            </a:r>
            <a:r>
              <a:rPr lang="en-US" sz="1400" dirty="0">
                <a:solidFill>
                  <a:schemeClr val="bg1"/>
                </a:solidFill>
                <a:latin typeface="+mj-lt"/>
                <a:cs typeface="Arial" pitchFamily="34" charset="0"/>
              </a:rPr>
              <a:t> </a:t>
            </a:r>
            <a:r>
              <a:rPr lang="en-US" sz="1400" dirty="0" err="1">
                <a:solidFill>
                  <a:schemeClr val="bg1"/>
                </a:solidFill>
                <a:latin typeface="+mj-lt"/>
                <a:cs typeface="Arial" pitchFamily="34" charset="0"/>
              </a:rPr>
              <a:t>yCord</a:t>
            </a:r>
            <a:r>
              <a:rPr lang="en-US" sz="1400" dirty="0">
                <a:solidFill>
                  <a:schemeClr val="bg1"/>
                </a:solidFill>
                <a:latin typeface="+mj-lt"/>
                <a:cs typeface="Arial" pitchFamily="34" charset="0"/>
              </a:rPr>
              <a:t>;</a:t>
            </a:r>
          </a:p>
          <a:p>
            <a:pPr lvl="1"/>
            <a:r>
              <a:rPr lang="en-US" sz="1400" dirty="0">
                <a:solidFill>
                  <a:schemeClr val="bg1"/>
                </a:solidFill>
                <a:latin typeface="+mj-lt"/>
                <a:cs typeface="Arial" pitchFamily="34" charset="0"/>
              </a:rPr>
              <a:t>	</a:t>
            </a:r>
          </a:p>
          <a:p>
            <a:pPr lvl="1"/>
            <a:r>
              <a:rPr lang="en-US" sz="1400" dirty="0">
                <a:solidFill>
                  <a:schemeClr val="bg1"/>
                </a:solidFill>
                <a:latin typeface="+mj-lt"/>
                <a:cs typeface="Arial" pitchFamily="34" charset="0"/>
              </a:rPr>
              <a:t>	Point(</a:t>
            </a:r>
            <a:r>
              <a:rPr lang="en-US" sz="1400" dirty="0" err="1">
                <a:solidFill>
                  <a:schemeClr val="bg1"/>
                </a:solidFill>
                <a:latin typeface="+mj-lt"/>
                <a:cs typeface="Arial" pitchFamily="34" charset="0"/>
              </a:rPr>
              <a:t>int</a:t>
            </a:r>
            <a:r>
              <a:rPr lang="en-US" sz="1400" dirty="0">
                <a:solidFill>
                  <a:schemeClr val="bg1"/>
                </a:solidFill>
                <a:latin typeface="+mj-lt"/>
                <a:cs typeface="Arial" pitchFamily="34" charset="0"/>
              </a:rPr>
              <a:t> </a:t>
            </a:r>
            <a:r>
              <a:rPr lang="en-US" sz="1400" dirty="0" err="1">
                <a:solidFill>
                  <a:schemeClr val="bg1"/>
                </a:solidFill>
                <a:latin typeface="+mj-lt"/>
                <a:cs typeface="Arial" pitchFamily="34" charset="0"/>
              </a:rPr>
              <a:t>xCord</a:t>
            </a:r>
            <a:r>
              <a:rPr lang="en-US" sz="1400" dirty="0">
                <a:solidFill>
                  <a:schemeClr val="bg1"/>
                </a:solidFill>
                <a:latin typeface="+mj-lt"/>
                <a:cs typeface="Arial" pitchFamily="34" charset="0"/>
              </a:rPr>
              <a:t>, </a:t>
            </a:r>
            <a:r>
              <a:rPr lang="en-US" sz="1400" dirty="0" err="1">
                <a:solidFill>
                  <a:schemeClr val="bg1"/>
                </a:solidFill>
                <a:latin typeface="+mj-lt"/>
                <a:cs typeface="Arial" pitchFamily="34" charset="0"/>
              </a:rPr>
              <a:t>int</a:t>
            </a:r>
            <a:r>
              <a:rPr lang="en-US" sz="1400" dirty="0">
                <a:solidFill>
                  <a:schemeClr val="bg1"/>
                </a:solidFill>
                <a:latin typeface="+mj-lt"/>
                <a:cs typeface="Arial" pitchFamily="34" charset="0"/>
              </a:rPr>
              <a:t> </a:t>
            </a:r>
            <a:r>
              <a:rPr lang="en-US" sz="1400" dirty="0" err="1">
                <a:solidFill>
                  <a:schemeClr val="bg1"/>
                </a:solidFill>
                <a:latin typeface="+mj-lt"/>
                <a:cs typeface="Arial" pitchFamily="34" charset="0"/>
              </a:rPr>
              <a:t>yCord</a:t>
            </a:r>
            <a:r>
              <a:rPr lang="en-US" sz="1400" dirty="0">
                <a:solidFill>
                  <a:schemeClr val="bg1"/>
                </a:solidFill>
                <a:latin typeface="+mj-lt"/>
                <a:cs typeface="Arial" pitchFamily="34" charset="0"/>
              </a:rPr>
              <a:t>) {</a:t>
            </a:r>
          </a:p>
          <a:p>
            <a:pPr lvl="1"/>
            <a:r>
              <a:rPr lang="en-US" sz="1400" dirty="0">
                <a:solidFill>
                  <a:schemeClr val="bg1"/>
                </a:solidFill>
                <a:latin typeface="+mj-lt"/>
                <a:cs typeface="Arial" pitchFamily="34" charset="0"/>
              </a:rPr>
              <a:t>	     </a:t>
            </a:r>
            <a:r>
              <a:rPr lang="en-US" sz="1400" dirty="0" err="1">
                <a:solidFill>
                  <a:schemeClr val="bg1"/>
                </a:solidFill>
                <a:latin typeface="+mj-lt"/>
                <a:cs typeface="Arial" pitchFamily="34" charset="0"/>
              </a:rPr>
              <a:t>this.xCord</a:t>
            </a:r>
            <a:r>
              <a:rPr lang="en-US" sz="1400" dirty="0">
                <a:solidFill>
                  <a:schemeClr val="bg1"/>
                </a:solidFill>
                <a:latin typeface="+mj-lt"/>
                <a:cs typeface="Arial" pitchFamily="34" charset="0"/>
              </a:rPr>
              <a:t> = </a:t>
            </a:r>
            <a:r>
              <a:rPr lang="en-US" sz="1400" dirty="0" err="1">
                <a:solidFill>
                  <a:schemeClr val="bg1"/>
                </a:solidFill>
                <a:latin typeface="+mj-lt"/>
                <a:cs typeface="Arial" pitchFamily="34" charset="0"/>
              </a:rPr>
              <a:t>xCord</a:t>
            </a:r>
            <a:r>
              <a:rPr lang="en-US" sz="1400" dirty="0">
                <a:solidFill>
                  <a:schemeClr val="bg1"/>
                </a:solidFill>
                <a:latin typeface="+mj-lt"/>
                <a:cs typeface="Arial" pitchFamily="34" charset="0"/>
              </a:rPr>
              <a:t>;	   </a:t>
            </a:r>
          </a:p>
          <a:p>
            <a:pPr lvl="1"/>
            <a:r>
              <a:rPr lang="en-US" sz="1400" dirty="0">
                <a:solidFill>
                  <a:schemeClr val="bg1"/>
                </a:solidFill>
                <a:latin typeface="+mj-lt"/>
                <a:cs typeface="Arial" pitchFamily="34" charset="0"/>
              </a:rPr>
              <a:t>	     </a:t>
            </a:r>
            <a:r>
              <a:rPr lang="en-US" sz="1400" dirty="0" err="1">
                <a:solidFill>
                  <a:schemeClr val="bg1"/>
                </a:solidFill>
                <a:latin typeface="+mj-lt"/>
                <a:cs typeface="Arial" pitchFamily="34" charset="0"/>
              </a:rPr>
              <a:t>this.yCord</a:t>
            </a:r>
            <a:r>
              <a:rPr lang="en-US" sz="1400" dirty="0">
                <a:solidFill>
                  <a:schemeClr val="bg1"/>
                </a:solidFill>
                <a:latin typeface="+mj-lt"/>
                <a:cs typeface="Arial" pitchFamily="34" charset="0"/>
              </a:rPr>
              <a:t> = </a:t>
            </a:r>
            <a:r>
              <a:rPr lang="en-US" sz="1400" dirty="0" err="1">
                <a:solidFill>
                  <a:schemeClr val="bg1"/>
                </a:solidFill>
                <a:latin typeface="+mj-lt"/>
                <a:cs typeface="Arial" pitchFamily="34" charset="0"/>
              </a:rPr>
              <a:t>yCord</a:t>
            </a:r>
            <a:r>
              <a:rPr lang="en-US" sz="1400" dirty="0">
                <a:solidFill>
                  <a:schemeClr val="bg1"/>
                </a:solidFill>
                <a:latin typeface="+mj-lt"/>
                <a:cs typeface="Arial" pitchFamily="34" charset="0"/>
              </a:rPr>
              <a:t>;</a:t>
            </a:r>
          </a:p>
          <a:p>
            <a:pPr lvl="1"/>
            <a:r>
              <a:rPr lang="en-US" sz="1400" dirty="0">
                <a:solidFill>
                  <a:schemeClr val="bg1"/>
                </a:solidFill>
                <a:latin typeface="+mj-lt"/>
                <a:cs typeface="Arial" pitchFamily="34" charset="0"/>
              </a:rPr>
              <a:t>	}</a:t>
            </a:r>
          </a:p>
          <a:p>
            <a:pPr lvl="1"/>
            <a:r>
              <a:rPr lang="en-US" sz="1400" dirty="0">
                <a:solidFill>
                  <a:schemeClr val="bg1"/>
                </a:solidFill>
                <a:latin typeface="+mj-lt"/>
                <a:cs typeface="Arial" pitchFamily="34" charset="0"/>
              </a:rPr>
              <a:t>}    </a:t>
            </a:r>
          </a:p>
        </p:txBody>
      </p:sp>
    </p:spTree>
    <p:extLst>
      <p:ext uri="{BB962C8B-B14F-4D97-AF65-F5344CB8AC3E}">
        <p14:creationId xmlns:p14="http://schemas.microsoft.com/office/powerpoint/2010/main" val="1405573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4.6: using static keyword</a:t>
            </a:r>
            <a:br>
              <a:rPr lang="en-US" sz="1200" dirty="0"/>
            </a:br>
            <a:r>
              <a:rPr lang="en-US" dirty="0"/>
              <a:t>Static modifier</a:t>
            </a:r>
          </a:p>
        </p:txBody>
      </p:sp>
      <p:sp>
        <p:nvSpPr>
          <p:cNvPr id="423943" name="Rectangle 7"/>
          <p:cNvSpPr>
            <a:spLocks noGrp="1"/>
          </p:cNvSpPr>
          <p:nvPr>
            <p:ph idx="1"/>
          </p:nvPr>
        </p:nvSpPr>
        <p:spPr/>
        <p:txBody>
          <a:bodyPr/>
          <a:lstStyle/>
          <a:p>
            <a:pPr>
              <a:lnSpc>
                <a:spcPct val="100000"/>
              </a:lnSpc>
            </a:pPr>
            <a:r>
              <a:rPr lang="en-US" dirty="0">
                <a:solidFill>
                  <a:schemeClr val="tx1"/>
                </a:solidFill>
              </a:rPr>
              <a:t>Static modifier can be used in conjunction with:</a:t>
            </a:r>
          </a:p>
          <a:p>
            <a:pPr lvl="1">
              <a:lnSpc>
                <a:spcPct val="100000"/>
              </a:lnSpc>
            </a:pPr>
            <a:r>
              <a:rPr lang="en-US" dirty="0">
                <a:solidFill>
                  <a:schemeClr val="tx1"/>
                </a:solidFill>
              </a:rPr>
              <a:t>A variable </a:t>
            </a:r>
          </a:p>
          <a:p>
            <a:pPr lvl="1">
              <a:lnSpc>
                <a:spcPct val="100000"/>
              </a:lnSpc>
            </a:pPr>
            <a:r>
              <a:rPr lang="en-US" dirty="0">
                <a:solidFill>
                  <a:schemeClr val="tx1"/>
                </a:solidFill>
              </a:rPr>
              <a:t>A method</a:t>
            </a:r>
          </a:p>
          <a:p>
            <a:pPr>
              <a:lnSpc>
                <a:spcPct val="100000"/>
              </a:lnSpc>
            </a:pPr>
            <a:r>
              <a:rPr lang="en-US" dirty="0">
                <a:solidFill>
                  <a:schemeClr val="tx1"/>
                </a:solidFill>
              </a:rPr>
              <a:t>Static members can be accessed before an object of a class is created, by using the class name</a:t>
            </a:r>
          </a:p>
          <a:p>
            <a:pPr>
              <a:lnSpc>
                <a:spcPct val="100000"/>
              </a:lnSpc>
            </a:pPr>
            <a:r>
              <a:rPr lang="en-US" dirty="0">
                <a:solidFill>
                  <a:schemeClr val="tx1"/>
                </a:solidFill>
              </a:rPr>
              <a:t>Static variable :</a:t>
            </a:r>
          </a:p>
          <a:p>
            <a:pPr lvl="1">
              <a:lnSpc>
                <a:spcPct val="100000"/>
              </a:lnSpc>
            </a:pPr>
            <a:r>
              <a:rPr lang="en-US" dirty="0">
                <a:solidFill>
                  <a:schemeClr val="tx1"/>
                </a:solidFill>
              </a:rPr>
              <a:t>Is shared by all the class members</a:t>
            </a:r>
          </a:p>
          <a:p>
            <a:pPr lvl="1">
              <a:lnSpc>
                <a:spcPct val="100000"/>
              </a:lnSpc>
            </a:pPr>
            <a:r>
              <a:rPr lang="en-US" dirty="0">
                <a:solidFill>
                  <a:schemeClr val="tx1"/>
                </a:solidFill>
              </a:rPr>
              <a:t>Used independently of objects of that class</a:t>
            </a:r>
          </a:p>
          <a:p>
            <a:pPr lvl="1">
              <a:lnSpc>
                <a:spcPct val="100000"/>
              </a:lnSpc>
            </a:pPr>
            <a:r>
              <a:rPr lang="en-US" dirty="0">
                <a:solidFill>
                  <a:schemeClr val="tx1"/>
                </a:solidFill>
              </a:rPr>
              <a:t>Example: static </a:t>
            </a:r>
            <a:r>
              <a:rPr lang="en-US" dirty="0" err="1">
                <a:solidFill>
                  <a:schemeClr val="tx1"/>
                </a:solidFill>
              </a:rPr>
              <a:t>int</a:t>
            </a:r>
            <a:r>
              <a:rPr lang="en-US" dirty="0">
                <a:solidFill>
                  <a:schemeClr val="tx1"/>
                </a:solidFill>
              </a:rPr>
              <a:t> </a:t>
            </a:r>
            <a:r>
              <a:rPr lang="en-US" dirty="0" err="1">
                <a:solidFill>
                  <a:schemeClr val="tx1"/>
                </a:solidFill>
              </a:rPr>
              <a:t>intMinBalance</a:t>
            </a:r>
            <a:r>
              <a:rPr lang="en-US" dirty="0">
                <a:solidFill>
                  <a:schemeClr val="tx1"/>
                </a:solidFill>
              </a:rPr>
              <a:t> = 500; </a:t>
            </a:r>
          </a:p>
        </p:txBody>
      </p:sp>
    </p:spTree>
    <p:extLst>
      <p:ext uri="{BB962C8B-B14F-4D97-AF65-F5344CB8AC3E}">
        <p14:creationId xmlns:p14="http://schemas.microsoft.com/office/powerpoint/2010/main" val="256839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p:txBody>
          <a:bodyPr>
            <a:normAutofit/>
          </a:bodyPr>
          <a:lstStyle/>
          <a:p>
            <a:r>
              <a:rPr lang="en-US" dirty="0"/>
              <a:t>Lesson Objectives</a:t>
            </a:r>
          </a:p>
        </p:txBody>
      </p:sp>
      <p:sp>
        <p:nvSpPr>
          <p:cNvPr id="182275" name="Rectangle 3"/>
          <p:cNvSpPr>
            <a:spLocks noGrp="1"/>
          </p:cNvSpPr>
          <p:nvPr>
            <p:ph idx="1"/>
          </p:nvPr>
        </p:nvSpPr>
        <p:spPr/>
        <p:txBody>
          <a:bodyPr/>
          <a:lstStyle/>
          <a:p>
            <a:pPr>
              <a:lnSpc>
                <a:spcPct val="100000"/>
              </a:lnSpc>
            </a:pPr>
            <a:r>
              <a:rPr lang="en-US" dirty="0">
                <a:solidFill>
                  <a:schemeClr val="tx1"/>
                </a:solidFill>
              </a:rPr>
              <a:t>After completing this lesson,  participants will be able to:</a:t>
            </a:r>
          </a:p>
          <a:p>
            <a:pPr lvl="1">
              <a:lnSpc>
                <a:spcPct val="100000"/>
              </a:lnSpc>
            </a:pPr>
            <a:r>
              <a:rPr lang="en-US" dirty="0">
                <a:solidFill>
                  <a:schemeClr val="tx1"/>
                </a:solidFill>
              </a:rPr>
              <a:t>Define classes and objects</a:t>
            </a:r>
          </a:p>
          <a:p>
            <a:pPr lvl="1">
              <a:lnSpc>
                <a:spcPct val="100000"/>
              </a:lnSpc>
            </a:pPr>
            <a:r>
              <a:rPr lang="en-US" dirty="0">
                <a:solidFill>
                  <a:schemeClr val="tx1"/>
                </a:solidFill>
              </a:rPr>
              <a:t>Create Packages</a:t>
            </a:r>
          </a:p>
          <a:p>
            <a:pPr lvl="1">
              <a:lnSpc>
                <a:spcPct val="100000"/>
              </a:lnSpc>
            </a:pPr>
            <a:r>
              <a:rPr lang="en-US" dirty="0">
                <a:solidFill>
                  <a:schemeClr val="tx1"/>
                </a:solidFill>
              </a:rPr>
              <a:t>Work with Access Specifiers </a:t>
            </a:r>
          </a:p>
          <a:p>
            <a:pPr lvl="1">
              <a:lnSpc>
                <a:spcPct val="100000"/>
              </a:lnSpc>
            </a:pPr>
            <a:r>
              <a:rPr lang="en-US" dirty="0">
                <a:solidFill>
                  <a:schemeClr val="tx1"/>
                </a:solidFill>
              </a:rPr>
              <a:t>Define Constructors </a:t>
            </a:r>
          </a:p>
          <a:p>
            <a:pPr lvl="1">
              <a:lnSpc>
                <a:spcPct val="100000"/>
              </a:lnSpc>
            </a:pPr>
            <a:r>
              <a:rPr lang="en-US" dirty="0">
                <a:solidFill>
                  <a:schemeClr val="tx1"/>
                </a:solidFill>
              </a:rPr>
              <a:t>understand </a:t>
            </a:r>
            <a:r>
              <a:rPr lang="en-US" b="1" dirty="0">
                <a:solidFill>
                  <a:schemeClr val="tx1"/>
                </a:solidFill>
              </a:rPr>
              <a:t>this</a:t>
            </a:r>
            <a:r>
              <a:rPr lang="en-US" dirty="0">
                <a:solidFill>
                  <a:schemeClr val="tx1"/>
                </a:solidFill>
              </a:rPr>
              <a:t> reference</a:t>
            </a:r>
          </a:p>
          <a:p>
            <a:pPr lvl="1">
              <a:lnSpc>
                <a:spcPct val="100000"/>
              </a:lnSpc>
            </a:pPr>
            <a:r>
              <a:rPr lang="en-US" dirty="0">
                <a:solidFill>
                  <a:schemeClr val="tx1"/>
                </a:solidFill>
              </a:rPr>
              <a:t>Understand memory management in java </a:t>
            </a:r>
          </a:p>
          <a:p>
            <a:pPr lvl="1">
              <a:lnSpc>
                <a:spcPct val="100000"/>
              </a:lnSpc>
            </a:pPr>
            <a:r>
              <a:rPr lang="en-US" dirty="0">
                <a:solidFill>
                  <a:schemeClr val="tx1"/>
                </a:solidFill>
              </a:rPr>
              <a:t>use </a:t>
            </a:r>
            <a:r>
              <a:rPr lang="en-US" b="1" dirty="0">
                <a:solidFill>
                  <a:schemeClr val="tx1"/>
                </a:solidFill>
              </a:rPr>
              <a:t>static</a:t>
            </a:r>
            <a:r>
              <a:rPr lang="en-US" dirty="0">
                <a:solidFill>
                  <a:schemeClr val="tx1"/>
                </a:solidFill>
              </a:rPr>
              <a:t> keyword</a:t>
            </a:r>
          </a:p>
          <a:p>
            <a:pPr lvl="1">
              <a:lnSpc>
                <a:spcPct val="100000"/>
              </a:lnSpc>
            </a:pPr>
            <a:r>
              <a:rPr lang="en-US" dirty="0">
                <a:solidFill>
                  <a:schemeClr val="tx1"/>
                </a:solidFill>
              </a:rPr>
              <a:t>Declaring and using </a:t>
            </a:r>
            <a:r>
              <a:rPr lang="en-US" dirty="0" err="1">
                <a:solidFill>
                  <a:schemeClr val="tx1"/>
                </a:solidFill>
              </a:rPr>
              <a:t>Enum</a:t>
            </a:r>
            <a:endParaRPr lang="en-US" dirty="0">
              <a:solidFill>
                <a:schemeClr val="tx1"/>
              </a:solidFill>
            </a:endParaRPr>
          </a:p>
          <a:p>
            <a:pPr lvl="1">
              <a:lnSpc>
                <a:spcPct val="100000"/>
              </a:lnSpc>
            </a:pPr>
            <a:r>
              <a:rPr lang="en-US" dirty="0">
                <a:solidFill>
                  <a:schemeClr val="tx1"/>
                </a:solidFill>
              </a:rPr>
              <a:t>Best Practices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42" name="Rectangle 6"/>
          <p:cNvSpPr>
            <a:spLocks noGrp="1"/>
          </p:cNvSpPr>
          <p:nvPr>
            <p:ph type="title"/>
          </p:nvPr>
        </p:nvSpPr>
        <p:spPr/>
        <p:txBody>
          <a:bodyPr/>
          <a:lstStyle/>
          <a:p>
            <a:r>
              <a:rPr lang="en-US" sz="1200" b="1" dirty="0"/>
              <a:t>4.6: using static keyword</a:t>
            </a:r>
            <a:br>
              <a:rPr lang="en-US" sz="1200" b="1" dirty="0"/>
            </a:br>
            <a:r>
              <a:rPr lang="en-US" dirty="0"/>
              <a:t>Static modifier</a:t>
            </a:r>
          </a:p>
        </p:txBody>
      </p:sp>
      <p:sp>
        <p:nvSpPr>
          <p:cNvPr id="628743" name="Rectangle 7"/>
          <p:cNvSpPr>
            <a:spLocks noGrp="1"/>
          </p:cNvSpPr>
          <p:nvPr>
            <p:ph idx="1"/>
          </p:nvPr>
        </p:nvSpPr>
        <p:spPr/>
        <p:txBody>
          <a:bodyPr/>
          <a:lstStyle/>
          <a:p>
            <a:pPr>
              <a:lnSpc>
                <a:spcPct val="100000"/>
              </a:lnSpc>
            </a:pPr>
            <a:r>
              <a:rPr lang="en-US" dirty="0">
                <a:solidFill>
                  <a:schemeClr val="tx1"/>
                </a:solidFill>
              </a:rPr>
              <a:t>Static methods: </a:t>
            </a:r>
          </a:p>
          <a:p>
            <a:pPr lvl="1">
              <a:lnSpc>
                <a:spcPct val="100000"/>
              </a:lnSpc>
            </a:pPr>
            <a:r>
              <a:rPr lang="en-US" dirty="0">
                <a:solidFill>
                  <a:schemeClr val="tx1"/>
                </a:solidFill>
              </a:rPr>
              <a:t>Can only call other static methods</a:t>
            </a:r>
          </a:p>
          <a:p>
            <a:pPr lvl="1">
              <a:lnSpc>
                <a:spcPct val="100000"/>
              </a:lnSpc>
            </a:pPr>
            <a:r>
              <a:rPr lang="en-US" dirty="0">
                <a:solidFill>
                  <a:schemeClr val="tx1"/>
                </a:solidFill>
              </a:rPr>
              <a:t>Must only access other static data</a:t>
            </a:r>
          </a:p>
          <a:p>
            <a:pPr lvl="1">
              <a:lnSpc>
                <a:spcPct val="100000"/>
              </a:lnSpc>
            </a:pPr>
            <a:r>
              <a:rPr lang="en-US" dirty="0">
                <a:solidFill>
                  <a:schemeClr val="tx1"/>
                </a:solidFill>
              </a:rPr>
              <a:t>Cannot refer to this or super in any way</a:t>
            </a:r>
          </a:p>
          <a:p>
            <a:pPr lvl="1">
              <a:lnSpc>
                <a:spcPct val="100000"/>
              </a:lnSpc>
            </a:pPr>
            <a:r>
              <a:rPr lang="en-US" dirty="0">
                <a:solidFill>
                  <a:schemeClr val="tx1"/>
                </a:solidFill>
              </a:rPr>
              <a:t>Cannot access non-static variables and methods</a:t>
            </a:r>
          </a:p>
          <a:p>
            <a:pPr>
              <a:lnSpc>
                <a:spcPct val="100000"/>
              </a:lnSpc>
            </a:pPr>
            <a:r>
              <a:rPr lang="en-US" dirty="0">
                <a:solidFill>
                  <a:schemeClr val="tx1"/>
                </a:solidFill>
              </a:rPr>
              <a:t>Static constructor:</a:t>
            </a:r>
          </a:p>
          <a:p>
            <a:pPr lvl="1">
              <a:lnSpc>
                <a:spcPct val="100000"/>
              </a:lnSpc>
            </a:pPr>
            <a:r>
              <a:rPr lang="en-US" dirty="0">
                <a:solidFill>
                  <a:schemeClr val="tx1"/>
                </a:solidFill>
              </a:rPr>
              <a:t>used to initialize static variables </a:t>
            </a:r>
          </a:p>
          <a:p>
            <a:pPr lvl="1">
              <a:buFont typeface="Arial" pitchFamily="34" charset="0"/>
              <a:buNone/>
            </a:pPr>
            <a:endParaRPr lang="en-US" dirty="0">
              <a:solidFill>
                <a:schemeClr val="tx1"/>
              </a:solidFill>
            </a:endParaRPr>
          </a:p>
          <a:p>
            <a:pPr lvl="2"/>
            <a:endParaRPr lang="en-US" dirty="0">
              <a:solidFill>
                <a:schemeClr val="tx1"/>
              </a:solidFill>
            </a:endParaRPr>
          </a:p>
        </p:txBody>
      </p:sp>
      <p:sp>
        <p:nvSpPr>
          <p:cNvPr id="628741" name="AutoShape 5"/>
          <p:cNvSpPr>
            <a:spLocks noChangeArrowheads="1"/>
          </p:cNvSpPr>
          <p:nvPr/>
        </p:nvSpPr>
        <p:spPr bwMode="auto">
          <a:xfrm>
            <a:off x="5083638" y="1771062"/>
            <a:ext cx="2438400" cy="1066800"/>
          </a:xfrm>
          <a:prstGeom prst="roundRect">
            <a:avLst>
              <a:gd name="adj" fmla="val 0"/>
            </a:avLst>
          </a:prstGeom>
          <a:solidFill>
            <a:schemeClr val="accent1"/>
          </a:solidFill>
          <a:ln w="9525">
            <a:solidFill>
              <a:schemeClr val="tx1"/>
            </a:solidFill>
            <a:round/>
            <a:headEnd/>
            <a:tailEnd/>
          </a:ln>
          <a:effectLst/>
        </p:spPr>
        <p:txBody>
          <a:bodyPr anchor="ctr"/>
          <a:lstStyle/>
          <a:p>
            <a:pPr algn="ctr"/>
            <a:r>
              <a:rPr lang="en-US" dirty="0">
                <a:solidFill>
                  <a:schemeClr val="bg1"/>
                </a:solidFill>
                <a:latin typeface="+mj-lt"/>
                <a:cs typeface="Arial" pitchFamily="34" charset="0"/>
              </a:rPr>
              <a:t>Method main() is a static method. It is called by JVM.</a:t>
            </a:r>
          </a:p>
        </p:txBody>
      </p:sp>
      <p:pic>
        <p:nvPicPr>
          <p:cNvPr id="628744" name="Picture 8" descr="light bulb2"/>
          <p:cNvPicPr>
            <a:picLocks noChangeAspect="1" noChangeArrowheads="1"/>
          </p:cNvPicPr>
          <p:nvPr/>
        </p:nvPicPr>
        <p:blipFill>
          <a:blip r:embed="rId3" cstate="print"/>
          <a:srcRect/>
          <a:stretch>
            <a:fillRect/>
          </a:stretch>
        </p:blipFill>
        <p:spPr bwMode="auto">
          <a:xfrm>
            <a:off x="7445838" y="1804712"/>
            <a:ext cx="914400" cy="914400"/>
          </a:xfrm>
          <a:prstGeom prst="rect">
            <a:avLst/>
          </a:prstGeom>
          <a:noFill/>
        </p:spPr>
      </p:pic>
    </p:spTree>
    <p:extLst>
      <p:ext uri="{BB962C8B-B14F-4D97-AF65-F5344CB8AC3E}">
        <p14:creationId xmlns:p14="http://schemas.microsoft.com/office/powerpoint/2010/main" val="327888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p:cNvSpPr>
          <p:nvPr>
            <p:ph type="title"/>
          </p:nvPr>
        </p:nvSpPr>
        <p:spPr/>
        <p:txBody>
          <a:bodyPr/>
          <a:lstStyle/>
          <a:p>
            <a:r>
              <a:rPr lang="en-US" sz="1200" b="1" dirty="0"/>
              <a:t>4.6: using static keyword</a:t>
            </a:r>
            <a:br>
              <a:rPr lang="en-US" sz="1200" b="1" dirty="0"/>
            </a:br>
            <a:r>
              <a:rPr lang="en-US" dirty="0"/>
              <a:t>Static modifier</a:t>
            </a:r>
          </a:p>
        </p:txBody>
      </p:sp>
      <p:sp>
        <p:nvSpPr>
          <p:cNvPr id="421891" name="Rectangle 3"/>
          <p:cNvSpPr>
            <a:spLocks noGrp="1"/>
          </p:cNvSpPr>
          <p:nvPr>
            <p:ph idx="1"/>
          </p:nvPr>
        </p:nvSpPr>
        <p:spPr>
          <a:noFill/>
        </p:spPr>
        <p:txBody>
          <a:bodyPr/>
          <a:lstStyle/>
          <a:p>
            <a:pPr>
              <a:buFont typeface="Arial" pitchFamily="34" charset="0"/>
              <a:buNone/>
            </a:pPr>
            <a:endParaRPr lang="en-US" sz="1600"/>
          </a:p>
          <a:p>
            <a:pPr>
              <a:buFont typeface="Arial" pitchFamily="34" charset="0"/>
              <a:buNone/>
            </a:pPr>
            <a:endParaRPr lang="en-US" sz="1600"/>
          </a:p>
          <a:p>
            <a:pPr>
              <a:buFont typeface="Arial" pitchFamily="34" charset="0"/>
              <a:buNone/>
            </a:pPr>
            <a:endParaRPr lang="en-US" sz="1600"/>
          </a:p>
          <a:p>
            <a:pPr>
              <a:buFont typeface="Arial" pitchFamily="34" charset="0"/>
              <a:buNone/>
            </a:pPr>
            <a:endParaRPr lang="en-US" sz="1600"/>
          </a:p>
        </p:txBody>
      </p:sp>
      <p:sp>
        <p:nvSpPr>
          <p:cNvPr id="421893" name="AutoShape 5"/>
          <p:cNvSpPr>
            <a:spLocks noChangeArrowheads="1"/>
          </p:cNvSpPr>
          <p:nvPr/>
        </p:nvSpPr>
        <p:spPr bwMode="auto">
          <a:xfrm>
            <a:off x="395288" y="1327150"/>
            <a:ext cx="8153400" cy="4800600"/>
          </a:xfrm>
          <a:prstGeom prst="roundRect">
            <a:avLst>
              <a:gd name="adj" fmla="val 0"/>
            </a:avLst>
          </a:prstGeom>
          <a:solidFill>
            <a:schemeClr val="accent1"/>
          </a:solidFill>
          <a:ln w="9525">
            <a:solidFill>
              <a:schemeClr val="tx1"/>
            </a:solidFill>
            <a:round/>
            <a:headEnd/>
            <a:tailEnd/>
          </a:ln>
          <a:effectLst/>
        </p:spPr>
        <p:txBody>
          <a:bodyPr wrap="none" anchor="ctr"/>
          <a:lstStyle/>
          <a:p>
            <a:pPr lvl="1"/>
            <a:r>
              <a:rPr lang="en-US" dirty="0">
                <a:solidFill>
                  <a:schemeClr val="bg1"/>
                </a:solidFill>
                <a:latin typeface="+mj-lt"/>
                <a:cs typeface="Arial" pitchFamily="34" charset="0"/>
              </a:rPr>
              <a:t>// Demonstrate static variables, methods, and blocks.</a:t>
            </a:r>
          </a:p>
          <a:p>
            <a:pPr lvl="1"/>
            <a:r>
              <a:rPr lang="en-US" dirty="0">
                <a:solidFill>
                  <a:schemeClr val="bg1"/>
                </a:solidFill>
                <a:latin typeface="+mj-lt"/>
                <a:cs typeface="Arial" pitchFamily="34" charset="0"/>
              </a:rPr>
              <a:t>public class </a:t>
            </a:r>
            <a:r>
              <a:rPr lang="en-US" dirty="0" err="1">
                <a:solidFill>
                  <a:schemeClr val="bg1"/>
                </a:solidFill>
                <a:latin typeface="+mj-lt"/>
                <a:cs typeface="Arial" pitchFamily="34" charset="0"/>
              </a:rPr>
              <a:t>UseStatic</a:t>
            </a:r>
            <a:r>
              <a:rPr lang="en-US" dirty="0">
                <a:solidFill>
                  <a:schemeClr val="bg1"/>
                </a:solidFill>
                <a:latin typeface="+mj-lt"/>
                <a:cs typeface="Arial" pitchFamily="34" charset="0"/>
              </a:rPr>
              <a:t> {</a:t>
            </a:r>
          </a:p>
          <a:p>
            <a:pPr lvl="1"/>
            <a:r>
              <a:rPr lang="en-US" dirty="0">
                <a:solidFill>
                  <a:schemeClr val="bg1"/>
                </a:solidFill>
                <a:latin typeface="+mj-lt"/>
                <a:cs typeface="Arial" pitchFamily="34" charset="0"/>
              </a:rPr>
              <a:t>    static </a:t>
            </a:r>
            <a:r>
              <a:rPr lang="en-US" dirty="0" err="1">
                <a:solidFill>
                  <a:schemeClr val="bg1"/>
                </a:solidFill>
                <a:latin typeface="+mj-lt"/>
                <a:cs typeface="Arial" pitchFamily="34" charset="0"/>
              </a:rPr>
              <a:t>int</a:t>
            </a:r>
            <a:r>
              <a:rPr lang="en-US" dirty="0">
                <a:solidFill>
                  <a:schemeClr val="bg1"/>
                </a:solidFill>
                <a:latin typeface="+mj-lt"/>
                <a:cs typeface="Arial" pitchFamily="34" charset="0"/>
              </a:rPr>
              <a:t> intNum1 = 3;			// static variable</a:t>
            </a:r>
          </a:p>
          <a:p>
            <a:pPr lvl="1"/>
            <a:r>
              <a:rPr lang="en-US" dirty="0">
                <a:solidFill>
                  <a:schemeClr val="bg1"/>
                </a:solidFill>
                <a:latin typeface="+mj-lt"/>
                <a:cs typeface="Arial" pitchFamily="34" charset="0"/>
              </a:rPr>
              <a:t>    static int intNum2;</a:t>
            </a:r>
          </a:p>
          <a:p>
            <a:pPr lvl="1"/>
            <a:r>
              <a:rPr lang="en-US" dirty="0">
                <a:solidFill>
                  <a:schemeClr val="bg1"/>
                </a:solidFill>
                <a:latin typeface="+mj-lt"/>
                <a:cs typeface="Arial" pitchFamily="34" charset="0"/>
              </a:rPr>
              <a:t>static {				//static constructor</a:t>
            </a:r>
          </a:p>
          <a:p>
            <a:pPr lvl="1"/>
            <a:r>
              <a:rPr lang="en-US" dirty="0">
                <a:solidFill>
                  <a:schemeClr val="bg1"/>
                </a:solidFill>
                <a:latin typeface="+mj-lt"/>
                <a:cs typeface="Arial" pitchFamily="34" charset="0"/>
              </a:rPr>
              <a:t>           </a:t>
            </a:r>
            <a:r>
              <a:rPr lang="en-US" dirty="0" err="1">
                <a:solidFill>
                  <a:schemeClr val="bg1"/>
                </a:solidFill>
                <a:latin typeface="+mj-lt"/>
                <a:cs typeface="Arial" pitchFamily="34" charset="0"/>
              </a:rPr>
              <a:t>System.out.println</a:t>
            </a:r>
            <a:r>
              <a:rPr lang="en-US" dirty="0">
                <a:solidFill>
                  <a:schemeClr val="bg1"/>
                </a:solidFill>
                <a:latin typeface="+mj-lt"/>
                <a:cs typeface="Arial" pitchFamily="34" charset="0"/>
              </a:rPr>
              <a:t>("Static block initialized.");</a:t>
            </a:r>
          </a:p>
          <a:p>
            <a:pPr lvl="1"/>
            <a:r>
              <a:rPr lang="en-US" dirty="0">
                <a:solidFill>
                  <a:schemeClr val="bg1"/>
                </a:solidFill>
                <a:latin typeface="+mj-lt"/>
                <a:cs typeface="Arial" pitchFamily="34" charset="0"/>
              </a:rPr>
              <a:t>           intNum2 = intNum1 * 4;</a:t>
            </a:r>
          </a:p>
          <a:p>
            <a:pPr lvl="1"/>
            <a:r>
              <a:rPr lang="en-US" dirty="0">
                <a:solidFill>
                  <a:schemeClr val="bg1"/>
                </a:solidFill>
                <a:latin typeface="+mj-lt"/>
                <a:cs typeface="Arial" pitchFamily="34" charset="0"/>
              </a:rPr>
              <a:t>      }</a:t>
            </a:r>
          </a:p>
          <a:p>
            <a:pPr lvl="1"/>
            <a:r>
              <a:rPr lang="en-US" dirty="0">
                <a:solidFill>
                  <a:schemeClr val="bg1"/>
                </a:solidFill>
                <a:latin typeface="+mj-lt"/>
                <a:cs typeface="Arial" pitchFamily="34" charset="0"/>
              </a:rPr>
              <a:t>    static void </a:t>
            </a:r>
            <a:r>
              <a:rPr lang="en-US" dirty="0" err="1">
                <a:solidFill>
                  <a:schemeClr val="bg1"/>
                </a:solidFill>
                <a:latin typeface="+mj-lt"/>
                <a:cs typeface="Arial" pitchFamily="34" charset="0"/>
              </a:rPr>
              <a:t>myMethod</a:t>
            </a:r>
            <a:r>
              <a:rPr lang="en-US" dirty="0">
                <a:solidFill>
                  <a:schemeClr val="bg1"/>
                </a:solidFill>
                <a:latin typeface="+mj-lt"/>
                <a:cs typeface="Arial" pitchFamily="34" charset="0"/>
              </a:rPr>
              <a:t>(int intNum3) {     	// static method</a:t>
            </a:r>
          </a:p>
          <a:p>
            <a:pPr lvl="1"/>
            <a:r>
              <a:rPr lang="sv-SE" dirty="0">
                <a:solidFill>
                  <a:schemeClr val="bg1"/>
                </a:solidFill>
                <a:latin typeface="+mj-lt"/>
                <a:cs typeface="Arial" pitchFamily="34" charset="0"/>
              </a:rPr>
              <a:t>            System.out.println(“Number3 = " + intNum3);</a:t>
            </a:r>
          </a:p>
          <a:p>
            <a:pPr lvl="1"/>
            <a:r>
              <a:rPr lang="sv-SE" dirty="0">
                <a:solidFill>
                  <a:schemeClr val="bg1"/>
                </a:solidFill>
                <a:latin typeface="+mj-lt"/>
                <a:cs typeface="Arial" pitchFamily="34" charset="0"/>
              </a:rPr>
              <a:t>            System.out.println("Number1 = " + intNum1);</a:t>
            </a:r>
          </a:p>
          <a:p>
            <a:pPr lvl="1"/>
            <a:r>
              <a:rPr lang="sv-SE" dirty="0">
                <a:solidFill>
                  <a:schemeClr val="bg1"/>
                </a:solidFill>
                <a:latin typeface="+mj-lt"/>
                <a:cs typeface="Arial" pitchFamily="34" charset="0"/>
              </a:rPr>
              <a:t>            System.out.println("Number2 = " + intNum2);</a:t>
            </a:r>
          </a:p>
          <a:p>
            <a:pPr lvl="1"/>
            <a:r>
              <a:rPr lang="en-US" dirty="0">
                <a:solidFill>
                  <a:schemeClr val="bg1"/>
                </a:solidFill>
                <a:latin typeface="+mj-lt"/>
                <a:cs typeface="Arial" pitchFamily="34" charset="0"/>
              </a:rPr>
              <a:t>     }</a:t>
            </a:r>
          </a:p>
          <a:p>
            <a:pPr lvl="1"/>
            <a:r>
              <a:rPr lang="en-US" dirty="0">
                <a:solidFill>
                  <a:schemeClr val="bg1"/>
                </a:solidFill>
                <a:latin typeface="+mj-lt"/>
                <a:cs typeface="Arial" pitchFamily="34" charset="0"/>
              </a:rPr>
              <a:t>public static void main(String </a:t>
            </a:r>
            <a:r>
              <a:rPr lang="en-US" dirty="0" err="1">
                <a:solidFill>
                  <a:schemeClr val="bg1"/>
                </a:solidFill>
                <a:latin typeface="+mj-lt"/>
                <a:cs typeface="Arial" pitchFamily="34" charset="0"/>
              </a:rPr>
              <a:t>args</a:t>
            </a:r>
            <a:r>
              <a:rPr lang="en-US" dirty="0">
                <a:solidFill>
                  <a:schemeClr val="bg1"/>
                </a:solidFill>
                <a:latin typeface="+mj-lt"/>
                <a:cs typeface="Arial" pitchFamily="34" charset="0"/>
              </a:rPr>
              <a:t>[]) {</a:t>
            </a:r>
          </a:p>
          <a:p>
            <a:pPr lvl="1"/>
            <a:r>
              <a:rPr lang="en-US" dirty="0">
                <a:solidFill>
                  <a:schemeClr val="bg1"/>
                </a:solidFill>
                <a:latin typeface="+mj-lt"/>
                <a:cs typeface="Arial" pitchFamily="34" charset="0"/>
              </a:rPr>
              <a:t>    </a:t>
            </a:r>
            <a:r>
              <a:rPr lang="en-US" dirty="0" err="1">
                <a:solidFill>
                  <a:schemeClr val="bg1"/>
                </a:solidFill>
                <a:latin typeface="+mj-lt"/>
                <a:cs typeface="Arial" pitchFamily="34" charset="0"/>
              </a:rPr>
              <a:t>myMethod</a:t>
            </a:r>
            <a:r>
              <a:rPr lang="en-US" dirty="0">
                <a:solidFill>
                  <a:schemeClr val="bg1"/>
                </a:solidFill>
                <a:latin typeface="+mj-lt"/>
                <a:cs typeface="Arial" pitchFamily="34" charset="0"/>
              </a:rPr>
              <a:t>(42);</a:t>
            </a:r>
          </a:p>
          <a:p>
            <a:pPr lvl="1"/>
            <a:r>
              <a:rPr lang="en-US" dirty="0">
                <a:solidFill>
                  <a:schemeClr val="bg1"/>
                </a:solidFill>
                <a:latin typeface="+mj-lt"/>
                <a:cs typeface="Arial" pitchFamily="34" charset="0"/>
              </a:rPr>
              <a:t>   }}</a:t>
            </a:r>
          </a:p>
        </p:txBody>
      </p:sp>
      <p:sp>
        <p:nvSpPr>
          <p:cNvPr id="421894" name="AutoShape 6"/>
          <p:cNvSpPr>
            <a:spLocks noChangeArrowheads="1"/>
          </p:cNvSpPr>
          <p:nvPr/>
        </p:nvSpPr>
        <p:spPr bwMode="auto">
          <a:xfrm>
            <a:off x="6106872" y="4831278"/>
            <a:ext cx="2895600" cy="1828800"/>
          </a:xfrm>
          <a:prstGeom prst="star16">
            <a:avLst>
              <a:gd name="adj" fmla="val 37500"/>
            </a:avLst>
          </a:prstGeom>
          <a:solidFill>
            <a:srgbClr val="DDDDDD"/>
          </a:solidFill>
          <a:ln w="9525">
            <a:solidFill>
              <a:schemeClr val="tx1"/>
            </a:solidFill>
            <a:miter lim="800000"/>
            <a:headEnd/>
            <a:tailEnd/>
          </a:ln>
          <a:effectLst/>
        </p:spPr>
        <p:txBody>
          <a:bodyPr wrap="none" anchor="ctr"/>
          <a:lstStyle/>
          <a:p>
            <a:r>
              <a:rPr lang="en-US" sz="1400" dirty="0">
                <a:latin typeface="+mj-lt"/>
                <a:cs typeface="Arial" pitchFamily="34" charset="0"/>
              </a:rPr>
              <a:t>Output:</a:t>
            </a:r>
          </a:p>
          <a:p>
            <a:r>
              <a:rPr lang="en-US" sz="1400" dirty="0">
                <a:latin typeface="+mj-lt"/>
                <a:cs typeface="Arial" pitchFamily="34" charset="0"/>
              </a:rPr>
              <a:t>Static block initialized.</a:t>
            </a:r>
          </a:p>
          <a:p>
            <a:r>
              <a:rPr lang="en-US" sz="1400" dirty="0">
                <a:latin typeface="+mj-lt"/>
                <a:cs typeface="Arial" pitchFamily="34" charset="0"/>
              </a:rPr>
              <a:t>Number3 = 42</a:t>
            </a:r>
          </a:p>
          <a:p>
            <a:r>
              <a:rPr lang="en-US" sz="1400" dirty="0">
                <a:latin typeface="+mj-lt"/>
                <a:cs typeface="Arial" pitchFamily="34" charset="0"/>
              </a:rPr>
              <a:t>Number1 = 3</a:t>
            </a:r>
          </a:p>
          <a:p>
            <a:r>
              <a:rPr lang="en-US" sz="1400" dirty="0">
                <a:latin typeface="+mj-lt"/>
                <a:cs typeface="Arial" pitchFamily="34" charset="0"/>
              </a:rPr>
              <a:t>Number2 = 12</a:t>
            </a:r>
          </a:p>
        </p:txBody>
      </p:sp>
    </p:spTree>
    <p:extLst>
      <p:ext uri="{BB962C8B-B14F-4D97-AF65-F5344CB8AC3E}">
        <p14:creationId xmlns:p14="http://schemas.microsoft.com/office/powerpoint/2010/main" val="4002233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p:cNvSpPr>
          <p:nvPr>
            <p:ph type="title"/>
          </p:nvPr>
        </p:nvSpPr>
        <p:spPr/>
        <p:txBody>
          <a:bodyPr/>
          <a:lstStyle/>
          <a:p>
            <a:r>
              <a:rPr lang="en-US" sz="1200" b="1" dirty="0"/>
              <a:t>4.7: Best Practices</a:t>
            </a:r>
            <a:br>
              <a:rPr lang="en-US" sz="1200" b="1" dirty="0"/>
            </a:br>
            <a:r>
              <a:rPr lang="en-US" dirty="0"/>
              <a:t>Constructor</a:t>
            </a:r>
          </a:p>
        </p:txBody>
      </p:sp>
      <p:sp>
        <p:nvSpPr>
          <p:cNvPr id="545795" name="Rectangle 3"/>
          <p:cNvSpPr>
            <a:spLocks noGrp="1"/>
          </p:cNvSpPr>
          <p:nvPr>
            <p:ph sz="quarter" idx="10"/>
          </p:nvPr>
        </p:nvSpPr>
        <p:spPr>
          <a:xfrm>
            <a:off x="290500" y="1533439"/>
            <a:ext cx="8853500" cy="4715504"/>
          </a:xfrm>
        </p:spPr>
        <p:txBody>
          <a:bodyPr/>
          <a:lstStyle/>
          <a:p>
            <a:pPr>
              <a:lnSpc>
                <a:spcPct val="100000"/>
              </a:lnSpc>
            </a:pPr>
            <a:r>
              <a:rPr lang="en-US" dirty="0">
                <a:solidFill>
                  <a:schemeClr val="tx1"/>
                </a:solidFill>
              </a:rPr>
              <a:t>Initializing fields to default values is redundant </a:t>
            </a:r>
          </a:p>
          <a:p>
            <a:pPr>
              <a:lnSpc>
                <a:spcPct val="100000"/>
              </a:lnSpc>
            </a:pPr>
            <a:r>
              <a:rPr lang="en-US" dirty="0">
                <a:solidFill>
                  <a:schemeClr val="tx1"/>
                </a:solidFill>
              </a:rPr>
              <a:t>Constructors should not call </a:t>
            </a:r>
            <a:r>
              <a:rPr lang="en-US" i="1" dirty="0" err="1">
                <a:solidFill>
                  <a:schemeClr val="tx1"/>
                </a:solidFill>
              </a:rPr>
              <a:t>overridables</a:t>
            </a:r>
            <a:r>
              <a:rPr lang="en-US" dirty="0">
                <a:solidFill>
                  <a:schemeClr val="tx1"/>
                </a:solidFill>
              </a:rPr>
              <a:t> </a:t>
            </a:r>
          </a:p>
          <a:p>
            <a:pPr>
              <a:lnSpc>
                <a:spcPct val="100000"/>
              </a:lnSpc>
            </a:pPr>
            <a:r>
              <a:rPr lang="en-US" dirty="0">
                <a:solidFill>
                  <a:schemeClr val="tx1"/>
                </a:solidFill>
              </a:rPr>
              <a:t>Beware of mistaken field </a:t>
            </a:r>
            <a:r>
              <a:rPr lang="en-US" i="1" dirty="0" err="1">
                <a:solidFill>
                  <a:schemeClr val="tx1"/>
                </a:solidFill>
              </a:rPr>
              <a:t>redeclares</a:t>
            </a:r>
            <a:endParaRPr lang="en-US" dirty="0">
              <a:solidFill>
                <a:schemeClr val="tx1"/>
              </a:solidFill>
            </a:endParaRPr>
          </a:p>
        </p:txBody>
      </p:sp>
      <p:sp>
        <p:nvSpPr>
          <p:cNvPr id="545796" name="AutoShape 4"/>
          <p:cNvSpPr>
            <a:spLocks noChangeArrowheads="1"/>
          </p:cNvSpPr>
          <p:nvPr/>
        </p:nvSpPr>
        <p:spPr bwMode="auto">
          <a:xfrm>
            <a:off x="1615373" y="2826327"/>
            <a:ext cx="5638800" cy="3360717"/>
          </a:xfrm>
          <a:prstGeom prst="roundRect">
            <a:avLst>
              <a:gd name="adj" fmla="val 0"/>
            </a:avLst>
          </a:prstGeom>
          <a:solidFill>
            <a:schemeClr val="accent1"/>
          </a:solidFill>
          <a:ln w="9525">
            <a:solidFill>
              <a:schemeClr val="tx1"/>
            </a:solidFill>
            <a:round/>
            <a:headEnd/>
            <a:tailEnd/>
          </a:ln>
          <a:effectLst/>
        </p:spPr>
        <p:txBody>
          <a:bodyPr wrap="none" anchor="ctr"/>
          <a:lstStyle/>
          <a:p>
            <a:pPr marL="739775" lvl="1" indent="-292100">
              <a:spcBef>
                <a:spcPct val="20000"/>
              </a:spcBef>
              <a:buClr>
                <a:srgbClr val="FF9900"/>
              </a:buClr>
            </a:pPr>
            <a:r>
              <a:rPr lang="en-US" sz="1200" dirty="0">
                <a:solidFill>
                  <a:schemeClr val="bg1"/>
                </a:solidFill>
                <a:latin typeface="+mj-lt"/>
                <a:cs typeface="Arial" pitchFamily="34" charset="0"/>
              </a:rPr>
              <a:t>public final class Quark {</a:t>
            </a:r>
          </a:p>
          <a:p>
            <a:pPr marL="739775" lvl="1" indent="-292100">
              <a:spcBef>
                <a:spcPct val="20000"/>
              </a:spcBef>
              <a:buClr>
                <a:srgbClr val="FF9900"/>
              </a:buClr>
            </a:pPr>
            <a:r>
              <a:rPr lang="en-US" sz="1200" dirty="0">
                <a:solidFill>
                  <a:schemeClr val="bg1"/>
                </a:solidFill>
                <a:latin typeface="+mj-lt"/>
                <a:cs typeface="Arial" pitchFamily="34" charset="0"/>
              </a:rPr>
              <a:t>//private String </a:t>
            </a:r>
            <a:r>
              <a:rPr lang="en-US" sz="1200" dirty="0" err="1">
                <a:solidFill>
                  <a:schemeClr val="bg1"/>
                </a:solidFill>
                <a:latin typeface="+mj-lt"/>
                <a:cs typeface="Arial" pitchFamily="34" charset="0"/>
              </a:rPr>
              <a:t>fName</a:t>
            </a:r>
            <a:r>
              <a:rPr lang="en-US" sz="1200" dirty="0">
                <a:solidFill>
                  <a:schemeClr val="bg1"/>
                </a:solidFill>
                <a:latin typeface="+mj-lt"/>
                <a:cs typeface="Arial" pitchFamily="34" charset="0"/>
              </a:rPr>
              <a:t>; </a:t>
            </a:r>
          </a:p>
          <a:p>
            <a:pPr marL="739775" lvl="1" indent="-292100">
              <a:spcBef>
                <a:spcPct val="20000"/>
              </a:spcBef>
              <a:buClr>
                <a:srgbClr val="FF9900"/>
              </a:buClr>
            </a:pPr>
            <a:r>
              <a:rPr lang="en-US" sz="1200" dirty="0">
                <a:solidFill>
                  <a:schemeClr val="bg1"/>
                </a:solidFill>
                <a:latin typeface="+mj-lt"/>
                <a:cs typeface="Arial" pitchFamily="34" charset="0"/>
              </a:rPr>
              <a:t>//private double </a:t>
            </a:r>
            <a:r>
              <a:rPr lang="en-US" sz="1200" dirty="0" err="1">
                <a:solidFill>
                  <a:schemeClr val="bg1"/>
                </a:solidFill>
                <a:latin typeface="+mj-lt"/>
                <a:cs typeface="Arial" pitchFamily="34" charset="0"/>
              </a:rPr>
              <a:t>fMass</a:t>
            </a:r>
            <a:r>
              <a:rPr lang="en-US" sz="1200" dirty="0">
                <a:solidFill>
                  <a:schemeClr val="bg1"/>
                </a:solidFill>
                <a:latin typeface="+mj-lt"/>
                <a:cs typeface="Arial" pitchFamily="34" charset="0"/>
              </a:rPr>
              <a:t>; </a:t>
            </a:r>
          </a:p>
          <a:p>
            <a:pPr marL="739775" lvl="1" indent="-292100">
              <a:spcBef>
                <a:spcPct val="20000"/>
              </a:spcBef>
              <a:buClr>
                <a:srgbClr val="FF9900"/>
              </a:buClr>
            </a:pPr>
            <a:r>
              <a:rPr lang="en-US" sz="1200" dirty="0">
                <a:solidFill>
                  <a:schemeClr val="bg1"/>
                </a:solidFill>
                <a:latin typeface="+mj-lt"/>
                <a:cs typeface="Arial" pitchFamily="34" charset="0"/>
              </a:rPr>
              <a:t> public Quark(String </a:t>
            </a:r>
            <a:r>
              <a:rPr lang="en-US" sz="1200" dirty="0" err="1">
                <a:solidFill>
                  <a:schemeClr val="bg1"/>
                </a:solidFill>
                <a:latin typeface="+mj-lt"/>
                <a:cs typeface="Arial" pitchFamily="34" charset="0"/>
              </a:rPr>
              <a:t>aName</a:t>
            </a:r>
            <a:r>
              <a:rPr lang="en-US" sz="1200" dirty="0">
                <a:solidFill>
                  <a:schemeClr val="bg1"/>
                </a:solidFill>
                <a:latin typeface="+mj-lt"/>
                <a:cs typeface="Arial" pitchFamily="34" charset="0"/>
              </a:rPr>
              <a:t>, double </a:t>
            </a:r>
            <a:r>
              <a:rPr lang="en-US" sz="1200" dirty="0" err="1">
                <a:solidFill>
                  <a:schemeClr val="bg1"/>
                </a:solidFill>
                <a:latin typeface="+mj-lt"/>
                <a:cs typeface="Arial" pitchFamily="34" charset="0"/>
              </a:rPr>
              <a:t>aMass</a:t>
            </a:r>
            <a:r>
              <a:rPr lang="en-US" sz="1200" dirty="0">
                <a:solidFill>
                  <a:schemeClr val="bg1"/>
                </a:solidFill>
                <a:latin typeface="+mj-lt"/>
                <a:cs typeface="Arial" pitchFamily="34" charset="0"/>
              </a:rPr>
              <a:t>){</a:t>
            </a:r>
          </a:p>
          <a:p>
            <a:pPr marL="739775" lvl="1" indent="-292100">
              <a:spcBef>
                <a:spcPct val="20000"/>
              </a:spcBef>
              <a:buClr>
                <a:srgbClr val="FF9900"/>
              </a:buClr>
            </a:pPr>
            <a:r>
              <a:rPr lang="en-US" sz="1200" dirty="0">
                <a:solidFill>
                  <a:schemeClr val="bg1"/>
                </a:solidFill>
                <a:latin typeface="+mj-lt"/>
                <a:cs typeface="Arial" pitchFamily="34" charset="0"/>
              </a:rPr>
              <a:t>      </a:t>
            </a:r>
            <a:r>
              <a:rPr lang="en-US" sz="1200" dirty="0" err="1">
                <a:solidFill>
                  <a:schemeClr val="bg1"/>
                </a:solidFill>
                <a:latin typeface="+mj-lt"/>
                <a:cs typeface="Arial" pitchFamily="34" charset="0"/>
              </a:rPr>
              <a:t>fName</a:t>
            </a:r>
            <a:r>
              <a:rPr lang="en-US" sz="1200" dirty="0">
                <a:solidFill>
                  <a:schemeClr val="bg1"/>
                </a:solidFill>
                <a:latin typeface="+mj-lt"/>
                <a:cs typeface="Arial" pitchFamily="34" charset="0"/>
              </a:rPr>
              <a:t> = </a:t>
            </a:r>
            <a:r>
              <a:rPr lang="en-US" sz="1200" dirty="0" err="1">
                <a:solidFill>
                  <a:schemeClr val="bg1"/>
                </a:solidFill>
                <a:latin typeface="+mj-lt"/>
                <a:cs typeface="Arial" pitchFamily="34" charset="0"/>
              </a:rPr>
              <a:t>aName</a:t>
            </a:r>
            <a:r>
              <a:rPr lang="en-US" sz="1200" dirty="0">
                <a:solidFill>
                  <a:schemeClr val="bg1"/>
                </a:solidFill>
                <a:latin typeface="+mj-lt"/>
                <a:cs typeface="Arial" pitchFamily="34" charset="0"/>
              </a:rPr>
              <a:t>; </a:t>
            </a:r>
          </a:p>
          <a:p>
            <a:pPr marL="739775" lvl="1" indent="-292100">
              <a:spcBef>
                <a:spcPct val="20000"/>
              </a:spcBef>
              <a:buClr>
                <a:srgbClr val="FF9900"/>
              </a:buClr>
            </a:pPr>
            <a:r>
              <a:rPr lang="en-US" sz="1200" dirty="0">
                <a:solidFill>
                  <a:schemeClr val="bg1"/>
                </a:solidFill>
                <a:latin typeface="+mj-lt"/>
                <a:cs typeface="Arial" pitchFamily="34" charset="0"/>
              </a:rPr>
              <a:t>      </a:t>
            </a:r>
            <a:r>
              <a:rPr lang="en-US" sz="1200" dirty="0" err="1">
                <a:solidFill>
                  <a:schemeClr val="bg1"/>
                </a:solidFill>
                <a:latin typeface="+mj-lt"/>
                <a:cs typeface="Arial" pitchFamily="34" charset="0"/>
              </a:rPr>
              <a:t>fMass</a:t>
            </a:r>
            <a:r>
              <a:rPr lang="en-US" sz="1200" dirty="0">
                <a:solidFill>
                  <a:schemeClr val="bg1"/>
                </a:solidFill>
                <a:latin typeface="+mj-lt"/>
                <a:cs typeface="Arial" pitchFamily="34" charset="0"/>
              </a:rPr>
              <a:t> = </a:t>
            </a:r>
            <a:r>
              <a:rPr lang="en-US" sz="1200" dirty="0" err="1">
                <a:solidFill>
                  <a:schemeClr val="bg1"/>
                </a:solidFill>
                <a:latin typeface="+mj-lt"/>
                <a:cs typeface="Arial" pitchFamily="34" charset="0"/>
              </a:rPr>
              <a:t>aMass</a:t>
            </a:r>
            <a:r>
              <a:rPr lang="en-US" sz="1200" dirty="0">
                <a:solidFill>
                  <a:schemeClr val="bg1"/>
                </a:solidFill>
                <a:latin typeface="+mj-lt"/>
                <a:cs typeface="Arial" pitchFamily="34" charset="0"/>
              </a:rPr>
              <a:t>;</a:t>
            </a:r>
          </a:p>
          <a:p>
            <a:pPr marL="739775" lvl="1" indent="-292100">
              <a:spcBef>
                <a:spcPct val="20000"/>
              </a:spcBef>
              <a:buClr>
                <a:srgbClr val="FF9900"/>
              </a:buClr>
            </a:pPr>
            <a:r>
              <a:rPr lang="en-US" sz="1200" dirty="0">
                <a:solidFill>
                  <a:schemeClr val="bg1"/>
                </a:solidFill>
                <a:latin typeface="+mj-lt"/>
                <a:cs typeface="Arial" pitchFamily="34" charset="0"/>
              </a:rPr>
              <a:t>    }</a:t>
            </a:r>
          </a:p>
          <a:p>
            <a:pPr marL="739775" lvl="1" indent="-292100">
              <a:spcBef>
                <a:spcPct val="20000"/>
              </a:spcBef>
              <a:buClr>
                <a:srgbClr val="FF9900"/>
              </a:buClr>
            </a:pPr>
            <a:r>
              <a:rPr lang="en-US" sz="1200" dirty="0">
                <a:solidFill>
                  <a:schemeClr val="bg1"/>
                </a:solidFill>
                <a:latin typeface="+mj-lt"/>
                <a:cs typeface="Arial" pitchFamily="34" charset="0"/>
              </a:rPr>
              <a:t>//WITH redundant initialization to default values </a:t>
            </a:r>
          </a:p>
          <a:p>
            <a:pPr marL="739775" lvl="1" indent="-292100">
              <a:spcBef>
                <a:spcPct val="20000"/>
              </a:spcBef>
              <a:buClr>
                <a:srgbClr val="FF9900"/>
              </a:buClr>
            </a:pPr>
            <a:r>
              <a:rPr lang="en-US" sz="1200" dirty="0">
                <a:solidFill>
                  <a:schemeClr val="bg1"/>
                </a:solidFill>
                <a:latin typeface="+mj-lt"/>
                <a:cs typeface="Arial" pitchFamily="34" charset="0"/>
              </a:rPr>
              <a:t>private String </a:t>
            </a:r>
            <a:r>
              <a:rPr lang="en-US" sz="1200" dirty="0" err="1">
                <a:solidFill>
                  <a:schemeClr val="bg1"/>
                </a:solidFill>
                <a:latin typeface="+mj-lt"/>
                <a:cs typeface="Arial" pitchFamily="34" charset="0"/>
              </a:rPr>
              <a:t>fName</a:t>
            </a:r>
            <a:r>
              <a:rPr lang="en-US" sz="1200" dirty="0">
                <a:solidFill>
                  <a:schemeClr val="bg1"/>
                </a:solidFill>
                <a:latin typeface="+mj-lt"/>
                <a:cs typeface="Arial" pitchFamily="34" charset="0"/>
              </a:rPr>
              <a:t> = null;</a:t>
            </a:r>
          </a:p>
          <a:p>
            <a:pPr marL="739775" lvl="1" indent="-292100">
              <a:spcBef>
                <a:spcPct val="20000"/>
              </a:spcBef>
              <a:buClr>
                <a:srgbClr val="FF9900"/>
              </a:buClr>
            </a:pPr>
            <a:r>
              <a:rPr lang="en-US" sz="1200" dirty="0">
                <a:solidFill>
                  <a:schemeClr val="bg1"/>
                </a:solidFill>
                <a:latin typeface="+mj-lt"/>
                <a:cs typeface="Arial" pitchFamily="34" charset="0"/>
              </a:rPr>
              <a:t>private double </a:t>
            </a:r>
            <a:r>
              <a:rPr lang="en-US" sz="1200" dirty="0" err="1">
                <a:solidFill>
                  <a:schemeClr val="bg1"/>
                </a:solidFill>
                <a:latin typeface="+mj-lt"/>
                <a:cs typeface="Arial" pitchFamily="34" charset="0"/>
              </a:rPr>
              <a:t>fMass</a:t>
            </a:r>
            <a:r>
              <a:rPr lang="en-US" sz="1200" dirty="0">
                <a:solidFill>
                  <a:schemeClr val="bg1"/>
                </a:solidFill>
                <a:latin typeface="+mj-lt"/>
                <a:cs typeface="Arial" pitchFamily="34" charset="0"/>
              </a:rPr>
              <a:t> = 0; </a:t>
            </a:r>
          </a:p>
          <a:p>
            <a:pPr marL="739775" lvl="1" indent="-292100">
              <a:spcBef>
                <a:spcPct val="20000"/>
              </a:spcBef>
              <a:buClr>
                <a:srgbClr val="FF9900"/>
              </a:buClr>
            </a:pPr>
            <a:r>
              <a:rPr lang="en-US" sz="1200" dirty="0">
                <a:solidFill>
                  <a:schemeClr val="bg1"/>
                </a:solidFill>
                <a:latin typeface="+mj-lt"/>
                <a:cs typeface="Arial" pitchFamily="34" charset="0"/>
              </a:rPr>
              <a:t>} </a:t>
            </a:r>
          </a:p>
          <a:p>
            <a:pPr marL="739775" lvl="1" indent="-292100">
              <a:spcBef>
                <a:spcPct val="20000"/>
              </a:spcBef>
              <a:buClr>
                <a:srgbClr val="FF9900"/>
              </a:buClr>
            </a:pPr>
            <a:endParaRPr lang="en-US" sz="1200" dirty="0">
              <a:solidFill>
                <a:schemeClr val="bg1"/>
              </a:solidFill>
              <a:latin typeface="+mj-lt"/>
              <a:cs typeface="Arial" pitchFamily="34" charset="0"/>
            </a:endParaRPr>
          </a:p>
          <a:p>
            <a:pPr marL="739775" lvl="1" indent="-292100">
              <a:spcBef>
                <a:spcPct val="20000"/>
              </a:spcBef>
              <a:buClr>
                <a:srgbClr val="FF9900"/>
              </a:buClr>
            </a:pPr>
            <a:endParaRPr lang="en-US" sz="1200" dirty="0">
              <a:solidFill>
                <a:schemeClr val="bg1"/>
              </a:solidFill>
              <a:latin typeface="+mj-lt"/>
              <a:cs typeface="Arial" pitchFamily="34" charset="0"/>
            </a:endParaRPr>
          </a:p>
          <a:p>
            <a:pPr marL="739775" lvl="1" indent="-292100">
              <a:spcBef>
                <a:spcPct val="20000"/>
              </a:spcBef>
              <a:buClr>
                <a:srgbClr val="FF9900"/>
              </a:buClr>
            </a:pPr>
            <a:r>
              <a:rPr lang="en-US" sz="1200" dirty="0">
                <a:solidFill>
                  <a:schemeClr val="bg1"/>
                </a:solidFill>
                <a:latin typeface="+mj-lt"/>
                <a:cs typeface="Arial" pitchFamily="34" charset="0"/>
              </a:rPr>
              <a:t>&gt;</a:t>
            </a:r>
            <a:r>
              <a:rPr lang="en-US" sz="1200" dirty="0" err="1">
                <a:solidFill>
                  <a:schemeClr val="bg1"/>
                </a:solidFill>
                <a:latin typeface="+mj-lt"/>
                <a:cs typeface="Arial" pitchFamily="34" charset="0"/>
              </a:rPr>
              <a:t>javap</a:t>
            </a:r>
            <a:r>
              <a:rPr lang="en-US" sz="1200" dirty="0">
                <a:solidFill>
                  <a:schemeClr val="bg1"/>
                </a:solidFill>
                <a:latin typeface="+mj-lt"/>
                <a:cs typeface="Arial" pitchFamily="34" charset="0"/>
              </a:rPr>
              <a:t> -c -</a:t>
            </a:r>
            <a:r>
              <a:rPr lang="en-US" sz="1200" dirty="0" err="1">
                <a:solidFill>
                  <a:schemeClr val="bg1"/>
                </a:solidFill>
                <a:latin typeface="+mj-lt"/>
                <a:cs typeface="Arial" pitchFamily="34" charset="0"/>
              </a:rPr>
              <a:t>classpath</a:t>
            </a:r>
            <a:r>
              <a:rPr lang="en-US" sz="1200" dirty="0">
                <a:solidFill>
                  <a:schemeClr val="bg1"/>
                </a:solidFill>
                <a:latin typeface="+mj-lt"/>
                <a:cs typeface="Arial" pitchFamily="34" charset="0"/>
              </a:rPr>
              <a:t> . Quark </a:t>
            </a:r>
          </a:p>
        </p:txBody>
      </p:sp>
    </p:spTree>
    <p:extLst>
      <p:ext uri="{BB962C8B-B14F-4D97-AF65-F5344CB8AC3E}">
        <p14:creationId xmlns:p14="http://schemas.microsoft.com/office/powerpoint/2010/main" val="173886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4.7: Best Practices</a:t>
            </a:r>
            <a:r>
              <a:rPr lang="en-US" b="1" dirty="0"/>
              <a:t/>
            </a:r>
            <a:br>
              <a:rPr lang="en-US" b="1" dirty="0"/>
            </a:br>
            <a:r>
              <a:rPr lang="en-US" dirty="0"/>
              <a:t>Static and Constants</a:t>
            </a:r>
          </a:p>
        </p:txBody>
      </p:sp>
      <p:sp>
        <p:nvSpPr>
          <p:cNvPr id="533507" name="Rectangle 3"/>
          <p:cNvSpPr>
            <a:spLocks noGrp="1"/>
          </p:cNvSpPr>
          <p:nvPr>
            <p:ph idx="1"/>
          </p:nvPr>
        </p:nvSpPr>
        <p:spPr/>
        <p:txBody>
          <a:bodyPr/>
          <a:lstStyle/>
          <a:p>
            <a:pPr>
              <a:lnSpc>
                <a:spcPct val="100000"/>
              </a:lnSpc>
            </a:pPr>
            <a:r>
              <a:rPr lang="en-US" dirty="0">
                <a:solidFill>
                  <a:schemeClr val="tx1"/>
                </a:solidFill>
              </a:rPr>
              <a:t>Declare constants as static and final</a:t>
            </a:r>
          </a:p>
          <a:p>
            <a:pPr>
              <a:lnSpc>
                <a:spcPct val="100000"/>
              </a:lnSpc>
            </a:pPr>
            <a:r>
              <a:rPr lang="en-US" dirty="0">
                <a:solidFill>
                  <a:schemeClr val="tx1"/>
                </a:solidFill>
              </a:rPr>
              <a:t>Static, final and private methods are faster</a:t>
            </a:r>
          </a:p>
          <a:p>
            <a:pPr>
              <a:lnSpc>
                <a:spcPct val="100000"/>
              </a:lnSpc>
            </a:pPr>
            <a:r>
              <a:rPr lang="en-US" dirty="0">
                <a:solidFill>
                  <a:schemeClr val="tx1"/>
                </a:solidFill>
              </a:rPr>
              <a:t>If possible, use constants in </a:t>
            </a:r>
            <a:r>
              <a:rPr lang="en-US" i="1" dirty="0">
                <a:solidFill>
                  <a:schemeClr val="tx1"/>
                </a:solidFill>
              </a:rPr>
              <a:t>if</a:t>
            </a:r>
            <a:r>
              <a:rPr lang="en-US" dirty="0">
                <a:solidFill>
                  <a:schemeClr val="tx1"/>
                </a:solidFill>
              </a:rPr>
              <a:t> conditions</a:t>
            </a:r>
          </a:p>
          <a:p>
            <a:endParaRPr lang="en-US" dirty="0">
              <a:solidFill>
                <a:schemeClr val="tx1"/>
              </a:solidFill>
            </a:endParaRPr>
          </a:p>
        </p:txBody>
      </p:sp>
    </p:spTree>
    <p:extLst>
      <p:ext uri="{BB962C8B-B14F-4D97-AF65-F5344CB8AC3E}">
        <p14:creationId xmlns:p14="http://schemas.microsoft.com/office/powerpoint/2010/main" val="2730309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Lab</a:t>
            </a:r>
          </a:p>
        </p:txBody>
      </p:sp>
      <p:sp>
        <p:nvSpPr>
          <p:cNvPr id="9" name="Content Placeholder 8"/>
          <p:cNvSpPr>
            <a:spLocks noGrp="1"/>
          </p:cNvSpPr>
          <p:nvPr>
            <p:ph idx="1"/>
          </p:nvPr>
        </p:nvSpPr>
        <p:spPr/>
        <p:txBody>
          <a:bodyPr/>
          <a:lstStyle/>
          <a:p>
            <a:r>
              <a:rPr lang="en-US">
                <a:solidFill>
                  <a:schemeClr val="tx1"/>
                </a:solidFill>
              </a:rPr>
              <a:t>Lab </a:t>
            </a:r>
            <a:r>
              <a:rPr lang="en-US" dirty="0">
                <a:solidFill>
                  <a:schemeClr val="tx1"/>
                </a:solidFill>
              </a:rPr>
              <a:t>1</a:t>
            </a:r>
            <a:r>
              <a:rPr lang="en-US">
                <a:solidFill>
                  <a:schemeClr val="tx1"/>
                </a:solidFill>
              </a:rPr>
              <a:t>: </a:t>
            </a:r>
            <a:r>
              <a:rPr lang="en-US" dirty="0">
                <a:solidFill>
                  <a:schemeClr val="tx1"/>
                </a:solidFill>
              </a:rPr>
              <a:t>Language Fundamentals , Classes and Objects</a:t>
            </a:r>
          </a:p>
        </p:txBody>
      </p:sp>
    </p:spTree>
    <p:extLst>
      <p:ext uri="{BB962C8B-B14F-4D97-AF65-F5344CB8AC3E}">
        <p14:creationId xmlns:p14="http://schemas.microsoft.com/office/powerpoint/2010/main" val="3095669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pPr>
              <a:lnSpc>
                <a:spcPct val="100000"/>
              </a:lnSpc>
            </a:pPr>
            <a:r>
              <a:rPr lang="en-US" dirty="0">
                <a:solidFill>
                  <a:schemeClr val="tx1"/>
                </a:solidFill>
              </a:rPr>
              <a:t>In this lesson you have learnt:</a:t>
            </a:r>
          </a:p>
          <a:p>
            <a:pPr lvl="1">
              <a:lnSpc>
                <a:spcPct val="100000"/>
              </a:lnSpc>
            </a:pPr>
            <a:r>
              <a:rPr lang="en-US" dirty="0">
                <a:solidFill>
                  <a:schemeClr val="tx1"/>
                </a:solidFill>
              </a:rPr>
              <a:t>Classes and Objects</a:t>
            </a:r>
          </a:p>
          <a:p>
            <a:pPr lvl="1">
              <a:lnSpc>
                <a:spcPct val="100000"/>
              </a:lnSpc>
            </a:pPr>
            <a:r>
              <a:rPr lang="en-US" dirty="0">
                <a:solidFill>
                  <a:schemeClr val="tx1"/>
                </a:solidFill>
              </a:rPr>
              <a:t>Packages</a:t>
            </a:r>
          </a:p>
          <a:p>
            <a:pPr lvl="1">
              <a:lnSpc>
                <a:spcPct val="100000"/>
              </a:lnSpc>
            </a:pPr>
            <a:r>
              <a:rPr lang="en-US" dirty="0">
                <a:solidFill>
                  <a:schemeClr val="tx1"/>
                </a:solidFill>
              </a:rPr>
              <a:t>Access Specifiers </a:t>
            </a:r>
          </a:p>
          <a:p>
            <a:pPr lvl="1">
              <a:lnSpc>
                <a:spcPct val="100000"/>
              </a:lnSpc>
            </a:pPr>
            <a:r>
              <a:rPr lang="en-US" dirty="0">
                <a:solidFill>
                  <a:schemeClr val="tx1"/>
                </a:solidFill>
              </a:rPr>
              <a:t>Constructors - Default and Parameterized</a:t>
            </a:r>
          </a:p>
          <a:p>
            <a:pPr lvl="1">
              <a:lnSpc>
                <a:spcPct val="100000"/>
              </a:lnSpc>
            </a:pPr>
            <a:r>
              <a:rPr lang="en-US" dirty="0">
                <a:solidFill>
                  <a:schemeClr val="tx1"/>
                </a:solidFill>
              </a:rPr>
              <a:t>this reference </a:t>
            </a:r>
          </a:p>
          <a:p>
            <a:pPr lvl="1">
              <a:lnSpc>
                <a:spcPct val="100000"/>
              </a:lnSpc>
            </a:pPr>
            <a:r>
              <a:rPr lang="en-US" dirty="0">
                <a:solidFill>
                  <a:schemeClr val="tx1"/>
                </a:solidFill>
              </a:rPr>
              <a:t>Memory management</a:t>
            </a:r>
          </a:p>
          <a:p>
            <a:pPr lvl="1">
              <a:lnSpc>
                <a:spcPct val="100000"/>
              </a:lnSpc>
            </a:pPr>
            <a:r>
              <a:rPr lang="en-US" dirty="0">
                <a:solidFill>
                  <a:schemeClr val="tx1"/>
                </a:solidFill>
              </a:rPr>
              <a:t>Using static keyword</a:t>
            </a:r>
          </a:p>
          <a:p>
            <a:pPr lvl="1">
              <a:lnSpc>
                <a:spcPct val="100000"/>
              </a:lnSpc>
            </a:pPr>
            <a:r>
              <a:rPr lang="en-US" dirty="0">
                <a:solidFill>
                  <a:schemeClr val="tx1"/>
                </a:solidFill>
              </a:rPr>
              <a:t>Enums</a:t>
            </a:r>
          </a:p>
          <a:p>
            <a:pPr lvl="1">
              <a:lnSpc>
                <a:spcPct val="100000"/>
              </a:lnSpc>
            </a:pPr>
            <a:r>
              <a:rPr lang="en-US" dirty="0">
                <a:solidFill>
                  <a:schemeClr val="tx1"/>
                </a:solidFill>
              </a:rPr>
              <a:t>Best Practices</a:t>
            </a:r>
          </a:p>
          <a:p>
            <a:pPr lvl="1"/>
            <a:endParaRPr lang="en-US" dirty="0">
              <a:solidFill>
                <a:schemeClr val="tx1"/>
              </a:solidFill>
            </a:endParaRPr>
          </a:p>
          <a:p>
            <a:pPr lvl="2"/>
            <a:endParaRPr lang="en-US" dirty="0">
              <a:solidFill>
                <a:schemeClr val="tx1"/>
              </a:solidFill>
            </a:endParaRPr>
          </a:p>
        </p:txBody>
      </p:sp>
    </p:spTree>
    <p:extLst>
      <p:ext uri="{BB962C8B-B14F-4D97-AF65-F5344CB8AC3E}">
        <p14:creationId xmlns:p14="http://schemas.microsoft.com/office/powerpoint/2010/main" val="1455288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r>
              <a:rPr lang="en-US" dirty="0"/>
              <a:t>Review Questions</a:t>
            </a:r>
          </a:p>
        </p:txBody>
      </p:sp>
      <p:sp>
        <p:nvSpPr>
          <p:cNvPr id="219139" name="Rectangle 3"/>
          <p:cNvSpPr>
            <a:spLocks noGrp="1"/>
          </p:cNvSpPr>
          <p:nvPr>
            <p:ph idx="1"/>
          </p:nvPr>
        </p:nvSpPr>
        <p:spPr/>
        <p:txBody>
          <a:bodyPr/>
          <a:lstStyle/>
          <a:p>
            <a:pPr>
              <a:lnSpc>
                <a:spcPct val="100000"/>
              </a:lnSpc>
            </a:pPr>
            <a:r>
              <a:rPr lang="en-US" dirty="0">
                <a:solidFill>
                  <a:schemeClr val="tx1"/>
                </a:solidFill>
              </a:rPr>
              <a:t>Question 1: Which of the following are the benefits of using Package?</a:t>
            </a:r>
          </a:p>
          <a:p>
            <a:pPr lvl="1">
              <a:lnSpc>
                <a:spcPct val="100000"/>
              </a:lnSpc>
            </a:pPr>
            <a:r>
              <a:rPr lang="en-US" b="1" dirty="0">
                <a:solidFill>
                  <a:schemeClr val="tx1"/>
                </a:solidFill>
              </a:rPr>
              <a:t>Option1: </a:t>
            </a:r>
            <a:r>
              <a:rPr lang="en-GB" dirty="0">
                <a:solidFill>
                  <a:schemeClr val="tx1"/>
                </a:solidFill>
              </a:rPr>
              <a:t>prevents name-space collision</a:t>
            </a:r>
            <a:r>
              <a:rPr lang="en-US" dirty="0">
                <a:solidFill>
                  <a:schemeClr val="tx1"/>
                </a:solidFill>
              </a:rPr>
              <a:t>.</a:t>
            </a:r>
          </a:p>
          <a:p>
            <a:pPr lvl="1">
              <a:lnSpc>
                <a:spcPct val="100000"/>
              </a:lnSpc>
            </a:pPr>
            <a:r>
              <a:rPr lang="en-US" b="1" dirty="0">
                <a:solidFill>
                  <a:schemeClr val="tx1"/>
                </a:solidFill>
              </a:rPr>
              <a:t>Option2:</a:t>
            </a:r>
            <a:r>
              <a:rPr lang="en-US" dirty="0">
                <a:solidFill>
                  <a:schemeClr val="tx1"/>
                </a:solidFill>
              </a:rPr>
              <a:t> To implement security of contained classes.</a:t>
            </a:r>
          </a:p>
          <a:p>
            <a:pPr lvl="1">
              <a:lnSpc>
                <a:spcPct val="100000"/>
              </a:lnSpc>
            </a:pPr>
            <a:r>
              <a:rPr lang="en-US" b="1" dirty="0">
                <a:solidFill>
                  <a:schemeClr val="tx1"/>
                </a:solidFill>
              </a:rPr>
              <a:t>Option3: </a:t>
            </a:r>
            <a:r>
              <a:rPr lang="en-US" dirty="0">
                <a:solidFill>
                  <a:schemeClr val="tx1"/>
                </a:solidFill>
              </a:rPr>
              <a:t>Better code library management.</a:t>
            </a:r>
          </a:p>
          <a:p>
            <a:pPr lvl="1">
              <a:lnSpc>
                <a:spcPct val="100000"/>
              </a:lnSpc>
            </a:pPr>
            <a:r>
              <a:rPr lang="en-US" b="1" dirty="0">
                <a:solidFill>
                  <a:schemeClr val="tx1"/>
                </a:solidFill>
              </a:rPr>
              <a:t>Option4: </a:t>
            </a:r>
            <a:r>
              <a:rPr lang="en-US" dirty="0">
                <a:solidFill>
                  <a:schemeClr val="tx1"/>
                </a:solidFill>
              </a:rPr>
              <a:t>To increase performance of your class.</a:t>
            </a:r>
          </a:p>
          <a:p>
            <a:pPr>
              <a:lnSpc>
                <a:spcPct val="100000"/>
              </a:lnSpc>
            </a:pPr>
            <a:r>
              <a:rPr lang="en-US" dirty="0">
                <a:solidFill>
                  <a:schemeClr val="tx1"/>
                </a:solidFill>
              </a:rPr>
              <a:t>Question 2: Which of the following is true regarding static variable?</a:t>
            </a:r>
          </a:p>
          <a:p>
            <a:pPr lvl="1">
              <a:lnSpc>
                <a:spcPct val="100000"/>
              </a:lnSpc>
            </a:pPr>
            <a:r>
              <a:rPr lang="en-US" b="1" dirty="0">
                <a:solidFill>
                  <a:schemeClr val="tx1"/>
                </a:solidFill>
              </a:rPr>
              <a:t>Option1: </a:t>
            </a:r>
            <a:r>
              <a:rPr lang="en-US" dirty="0">
                <a:solidFill>
                  <a:schemeClr val="tx1"/>
                </a:solidFill>
              </a:rPr>
              <a:t>static variable cannot be used inside instance methods.</a:t>
            </a:r>
          </a:p>
          <a:p>
            <a:pPr lvl="1">
              <a:lnSpc>
                <a:spcPct val="100000"/>
              </a:lnSpc>
            </a:pPr>
            <a:r>
              <a:rPr lang="en-US" b="1" dirty="0">
                <a:solidFill>
                  <a:schemeClr val="tx1"/>
                </a:solidFill>
              </a:rPr>
              <a:t>Option2: </a:t>
            </a:r>
            <a:r>
              <a:rPr lang="en-US" dirty="0">
                <a:solidFill>
                  <a:schemeClr val="tx1"/>
                </a:solidFill>
              </a:rPr>
              <a:t>static variable can be used in static methods only.</a:t>
            </a:r>
          </a:p>
          <a:p>
            <a:pPr lvl="1">
              <a:lnSpc>
                <a:spcPct val="100000"/>
              </a:lnSpc>
            </a:pPr>
            <a:r>
              <a:rPr lang="en-US" b="1" dirty="0">
                <a:solidFill>
                  <a:schemeClr val="tx1"/>
                </a:solidFill>
              </a:rPr>
              <a:t>Option3: </a:t>
            </a:r>
            <a:r>
              <a:rPr lang="en-US" dirty="0">
                <a:solidFill>
                  <a:schemeClr val="tx1"/>
                </a:solidFill>
              </a:rPr>
              <a:t>static variable can be used in static methods as well as instance methods.</a:t>
            </a:r>
          </a:p>
          <a:p>
            <a:pPr lvl="1">
              <a:lnSpc>
                <a:spcPct val="100000"/>
              </a:lnSpc>
            </a:pPr>
            <a:r>
              <a:rPr lang="en-US" dirty="0">
                <a:solidFill>
                  <a:schemeClr val="tx1"/>
                </a:solidFill>
              </a:rPr>
              <a:t> </a:t>
            </a:r>
            <a:r>
              <a:rPr lang="en-US" b="1" dirty="0">
                <a:solidFill>
                  <a:schemeClr val="tx1"/>
                </a:solidFill>
              </a:rPr>
              <a:t>Option4:</a:t>
            </a:r>
            <a:r>
              <a:rPr lang="en-US" dirty="0">
                <a:solidFill>
                  <a:schemeClr val="tx1"/>
                </a:solidFill>
              </a:rPr>
              <a:t>. static variable </a:t>
            </a:r>
            <a:r>
              <a:rPr lang="en-US" dirty="0" smtClean="0">
                <a:solidFill>
                  <a:schemeClr val="tx1"/>
                </a:solidFill>
              </a:rPr>
              <a:t>can’t </a:t>
            </a:r>
            <a:r>
              <a:rPr lang="en-US" dirty="0">
                <a:solidFill>
                  <a:schemeClr val="tx1"/>
                </a:solidFill>
              </a:rPr>
              <a:t>be used in constructor </a:t>
            </a:r>
            <a:r>
              <a:rPr lang="en-US" dirty="0">
                <a:solidFill>
                  <a:srgbClr val="FF0000"/>
                </a:solidFill>
              </a:rPr>
              <a:t>.</a:t>
            </a:r>
          </a:p>
          <a:p>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7" name="Rectangle 7"/>
          <p:cNvSpPr>
            <a:spLocks noGrp="1"/>
          </p:cNvSpPr>
          <p:nvPr>
            <p:ph type="title"/>
          </p:nvPr>
        </p:nvSpPr>
        <p:spPr/>
        <p:txBody>
          <a:bodyPr/>
          <a:lstStyle/>
          <a:p>
            <a:r>
              <a:rPr lang="en-US" sz="1200" b="1" dirty="0"/>
              <a:t>4.1 : Classes and Objects</a:t>
            </a:r>
            <a:br>
              <a:rPr lang="en-US" sz="1200" b="1" dirty="0"/>
            </a:br>
            <a:r>
              <a:rPr lang="en-US" dirty="0"/>
              <a:t>Classes and Objects</a:t>
            </a:r>
          </a:p>
        </p:txBody>
      </p:sp>
      <p:sp>
        <p:nvSpPr>
          <p:cNvPr id="327688" name="Rectangle 8"/>
          <p:cNvSpPr>
            <a:spLocks noGrp="1"/>
          </p:cNvSpPr>
          <p:nvPr>
            <p:ph idx="1"/>
          </p:nvPr>
        </p:nvSpPr>
        <p:spPr/>
        <p:txBody>
          <a:bodyPr/>
          <a:lstStyle/>
          <a:p>
            <a:pPr>
              <a:lnSpc>
                <a:spcPct val="100000"/>
              </a:lnSpc>
            </a:pPr>
            <a:r>
              <a:rPr lang="en-US" dirty="0">
                <a:solidFill>
                  <a:schemeClr val="tx1"/>
                </a:solidFill>
              </a:rPr>
              <a:t>Class:</a:t>
            </a:r>
          </a:p>
          <a:p>
            <a:pPr lvl="1">
              <a:lnSpc>
                <a:spcPct val="100000"/>
              </a:lnSpc>
            </a:pPr>
            <a:r>
              <a:rPr lang="en-US" dirty="0">
                <a:solidFill>
                  <a:schemeClr val="tx1"/>
                </a:solidFill>
              </a:rPr>
              <a:t>A template for multiple objects with similar features </a:t>
            </a:r>
          </a:p>
          <a:p>
            <a:pPr lvl="1">
              <a:lnSpc>
                <a:spcPct val="100000"/>
              </a:lnSpc>
            </a:pPr>
            <a:r>
              <a:rPr lang="en-US" dirty="0">
                <a:solidFill>
                  <a:schemeClr val="tx1"/>
                </a:solidFill>
              </a:rPr>
              <a:t>A blueprint or the definition of objects </a:t>
            </a:r>
          </a:p>
          <a:p>
            <a:pPr>
              <a:lnSpc>
                <a:spcPct val="100000"/>
              </a:lnSpc>
            </a:pPr>
            <a:r>
              <a:rPr lang="en-US" dirty="0">
                <a:solidFill>
                  <a:schemeClr val="tx1"/>
                </a:solidFill>
              </a:rPr>
              <a:t>Object:</a:t>
            </a:r>
          </a:p>
          <a:p>
            <a:pPr lvl="1">
              <a:lnSpc>
                <a:spcPct val="100000"/>
              </a:lnSpc>
            </a:pPr>
            <a:r>
              <a:rPr lang="en-US" dirty="0">
                <a:solidFill>
                  <a:schemeClr val="tx1"/>
                </a:solidFill>
              </a:rPr>
              <a:t>Instance of a class </a:t>
            </a:r>
          </a:p>
          <a:p>
            <a:pPr lvl="1">
              <a:lnSpc>
                <a:spcPct val="100000"/>
              </a:lnSpc>
            </a:pPr>
            <a:r>
              <a:rPr lang="en-US" dirty="0">
                <a:solidFill>
                  <a:schemeClr val="tx1"/>
                </a:solidFill>
              </a:rPr>
              <a:t>Concrete representation </a:t>
            </a:r>
            <a:br>
              <a:rPr lang="en-US" dirty="0">
                <a:solidFill>
                  <a:schemeClr val="tx1"/>
                </a:solidFill>
              </a:rPr>
            </a:br>
            <a:r>
              <a:rPr lang="en-US" dirty="0">
                <a:solidFill>
                  <a:schemeClr val="tx1"/>
                </a:solidFill>
              </a:rPr>
              <a:t>of class</a:t>
            </a:r>
          </a:p>
        </p:txBody>
      </p:sp>
      <p:sp>
        <p:nvSpPr>
          <p:cNvPr id="327686" name="AutoShape 6"/>
          <p:cNvSpPr>
            <a:spLocks noChangeArrowheads="1"/>
          </p:cNvSpPr>
          <p:nvPr/>
        </p:nvSpPr>
        <p:spPr bwMode="auto">
          <a:xfrm>
            <a:off x="3795485" y="2674910"/>
            <a:ext cx="4495800" cy="3048000"/>
          </a:xfrm>
          <a:prstGeom prst="roundRect">
            <a:avLst>
              <a:gd name="adj" fmla="val 0"/>
            </a:avLst>
          </a:prstGeom>
          <a:solidFill>
            <a:schemeClr val="accent1"/>
          </a:solidFill>
          <a:ln w="9525">
            <a:solidFill>
              <a:schemeClr val="tx1"/>
            </a:solidFill>
            <a:round/>
            <a:headEnd/>
            <a:tailEnd/>
          </a:ln>
          <a:effectLst/>
        </p:spPr>
        <p:txBody>
          <a:bodyPr wrap="none" anchor="ctr"/>
          <a:lstStyle/>
          <a:p>
            <a:r>
              <a:rPr lang="en-US" sz="1600" dirty="0">
                <a:solidFill>
                  <a:schemeClr val="bg1"/>
                </a:solidFill>
                <a:latin typeface="+mj-lt"/>
                <a:cs typeface="Arial" pitchFamily="34" charset="0"/>
              </a:rPr>
              <a:t>class &lt; </a:t>
            </a:r>
            <a:r>
              <a:rPr lang="en-US" sz="1600" dirty="0" err="1">
                <a:solidFill>
                  <a:schemeClr val="bg1"/>
                </a:solidFill>
                <a:latin typeface="+mj-lt"/>
                <a:cs typeface="Arial" pitchFamily="34" charset="0"/>
              </a:rPr>
              <a:t>class_name</a:t>
            </a:r>
            <a:r>
              <a:rPr lang="en-US" sz="1600" dirty="0">
                <a:solidFill>
                  <a:schemeClr val="bg1"/>
                </a:solidFill>
                <a:latin typeface="+mj-lt"/>
                <a:cs typeface="Arial" pitchFamily="34" charset="0"/>
              </a:rPr>
              <a:t>&gt;</a:t>
            </a:r>
          </a:p>
          <a:p>
            <a:r>
              <a:rPr lang="en-US" sz="1600" dirty="0">
                <a:solidFill>
                  <a:schemeClr val="bg1"/>
                </a:solidFill>
                <a:latin typeface="+mj-lt"/>
                <a:cs typeface="Arial" pitchFamily="34" charset="0"/>
              </a:rPr>
              <a:t>{</a:t>
            </a:r>
          </a:p>
          <a:p>
            <a:r>
              <a:rPr lang="en-US" sz="1600" dirty="0">
                <a:solidFill>
                  <a:schemeClr val="bg1"/>
                </a:solidFill>
                <a:latin typeface="+mj-lt"/>
                <a:cs typeface="Arial" pitchFamily="34" charset="0"/>
              </a:rPr>
              <a:t>    type var1; …</a:t>
            </a:r>
          </a:p>
          <a:p>
            <a:r>
              <a:rPr lang="en-US" sz="1600" dirty="0">
                <a:solidFill>
                  <a:schemeClr val="bg1"/>
                </a:solidFill>
                <a:latin typeface="+mj-lt"/>
                <a:cs typeface="Arial" pitchFamily="34" charset="0"/>
              </a:rPr>
              <a:t>    Type </a:t>
            </a:r>
            <a:r>
              <a:rPr lang="en-US" sz="1600" dirty="0" err="1">
                <a:solidFill>
                  <a:schemeClr val="bg1"/>
                </a:solidFill>
                <a:latin typeface="+mj-lt"/>
                <a:cs typeface="Arial" pitchFamily="34" charset="0"/>
              </a:rPr>
              <a:t>method_name</a:t>
            </a:r>
            <a:r>
              <a:rPr lang="en-US" sz="1600" dirty="0">
                <a:solidFill>
                  <a:schemeClr val="bg1"/>
                </a:solidFill>
                <a:latin typeface="+mj-lt"/>
                <a:cs typeface="Arial" pitchFamily="34" charset="0"/>
              </a:rPr>
              <a:t>(arguments )</a:t>
            </a:r>
          </a:p>
          <a:p>
            <a:r>
              <a:rPr lang="en-US" sz="1600" dirty="0">
                <a:solidFill>
                  <a:schemeClr val="bg1"/>
                </a:solidFill>
                <a:latin typeface="+mj-lt"/>
                <a:cs typeface="Arial" pitchFamily="34" charset="0"/>
              </a:rPr>
              <a:t>     { </a:t>
            </a:r>
          </a:p>
          <a:p>
            <a:r>
              <a:rPr lang="en-US" sz="1600" dirty="0">
                <a:solidFill>
                  <a:schemeClr val="bg1"/>
                </a:solidFill>
                <a:latin typeface="+mj-lt"/>
                <a:cs typeface="Arial" pitchFamily="34" charset="0"/>
              </a:rPr>
              <a:t>         body</a:t>
            </a:r>
          </a:p>
          <a:p>
            <a:r>
              <a:rPr lang="en-US" sz="1600" dirty="0">
                <a:solidFill>
                  <a:schemeClr val="bg1"/>
                </a:solidFill>
                <a:latin typeface="+mj-lt"/>
                <a:cs typeface="Arial" pitchFamily="34" charset="0"/>
              </a:rPr>
              <a:t>       } …</a:t>
            </a:r>
          </a:p>
          <a:p>
            <a:r>
              <a:rPr lang="en-US" sz="1600" dirty="0">
                <a:solidFill>
                  <a:schemeClr val="bg1"/>
                </a:solidFill>
                <a:latin typeface="+mj-lt"/>
                <a:cs typeface="Arial" pitchFamily="34" charset="0"/>
              </a:rPr>
              <a:t>} //class ends</a:t>
            </a:r>
          </a:p>
        </p:txBody>
      </p:sp>
    </p:spTree>
    <p:extLst>
      <p:ext uri="{BB962C8B-B14F-4D97-AF65-F5344CB8AC3E}">
        <p14:creationId xmlns:p14="http://schemas.microsoft.com/office/powerpoint/2010/main" val="201106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7" name="Rectangle 7"/>
          <p:cNvSpPr>
            <a:spLocks noGrp="1"/>
          </p:cNvSpPr>
          <p:nvPr>
            <p:ph type="title"/>
          </p:nvPr>
        </p:nvSpPr>
        <p:spPr/>
        <p:txBody>
          <a:bodyPr/>
          <a:lstStyle/>
          <a:p>
            <a:r>
              <a:rPr lang="en-US" sz="1200" b="1" dirty="0"/>
              <a:t>4.1 : Classes and Objects</a:t>
            </a:r>
            <a:br>
              <a:rPr lang="en-US" sz="1200" b="1" dirty="0"/>
            </a:br>
            <a:r>
              <a:rPr lang="en-US" dirty="0"/>
              <a:t>Introduction to Classes</a:t>
            </a:r>
          </a:p>
        </p:txBody>
      </p:sp>
      <p:sp>
        <p:nvSpPr>
          <p:cNvPr id="327688" name="Rectangle 8"/>
          <p:cNvSpPr>
            <a:spLocks noGrp="1"/>
          </p:cNvSpPr>
          <p:nvPr>
            <p:ph idx="1"/>
          </p:nvPr>
        </p:nvSpPr>
        <p:spPr/>
        <p:txBody>
          <a:bodyPr/>
          <a:lstStyle/>
          <a:p>
            <a:pPr>
              <a:lnSpc>
                <a:spcPct val="100000"/>
              </a:lnSpc>
            </a:pPr>
            <a:r>
              <a:rPr lang="en-US" dirty="0">
                <a:solidFill>
                  <a:schemeClr val="tx1"/>
                </a:solidFill>
              </a:rPr>
              <a:t>A class may consist the following elements:</a:t>
            </a:r>
          </a:p>
          <a:p>
            <a:pPr lvl="1">
              <a:lnSpc>
                <a:spcPct val="100000"/>
              </a:lnSpc>
            </a:pPr>
            <a:r>
              <a:rPr lang="en-US" dirty="0">
                <a:solidFill>
                  <a:schemeClr val="tx1"/>
                </a:solidFill>
              </a:rPr>
              <a:t>Fields</a:t>
            </a:r>
          </a:p>
          <a:p>
            <a:pPr lvl="1">
              <a:lnSpc>
                <a:spcPct val="100000"/>
              </a:lnSpc>
            </a:pPr>
            <a:r>
              <a:rPr lang="en-US" dirty="0">
                <a:solidFill>
                  <a:schemeClr val="tx1"/>
                </a:solidFill>
              </a:rPr>
              <a:t>Methods</a:t>
            </a:r>
          </a:p>
          <a:p>
            <a:pPr lvl="1">
              <a:lnSpc>
                <a:spcPct val="100000"/>
              </a:lnSpc>
            </a:pPr>
            <a:r>
              <a:rPr lang="en-US" dirty="0">
                <a:solidFill>
                  <a:schemeClr val="tx1"/>
                </a:solidFill>
              </a:rPr>
              <a:t>Constructors</a:t>
            </a:r>
          </a:p>
          <a:p>
            <a:pPr lvl="1">
              <a:lnSpc>
                <a:spcPct val="100000"/>
              </a:lnSpc>
            </a:pPr>
            <a:r>
              <a:rPr lang="en-US" dirty="0">
                <a:solidFill>
                  <a:schemeClr val="tx1"/>
                </a:solidFill>
              </a:rPr>
              <a:t>Initializers</a:t>
            </a:r>
          </a:p>
          <a:p>
            <a:pPr marL="457200" lvl="1" indent="0">
              <a:buNone/>
            </a:pPr>
            <a:endParaRPr lang="en-US" dirty="0">
              <a:solidFill>
                <a:schemeClr val="tx1"/>
              </a:solidFill>
            </a:endParaRPr>
          </a:p>
        </p:txBody>
      </p:sp>
    </p:spTree>
    <p:extLst>
      <p:ext uri="{BB962C8B-B14F-4D97-AF65-F5344CB8AC3E}">
        <p14:creationId xmlns:p14="http://schemas.microsoft.com/office/powerpoint/2010/main" val="1405624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p:cNvSpPr>
          <p:nvPr>
            <p:ph type="title"/>
          </p:nvPr>
        </p:nvSpPr>
        <p:spPr/>
        <p:txBody>
          <a:bodyPr/>
          <a:lstStyle/>
          <a:p>
            <a:r>
              <a:rPr lang="en-US" sz="1200" b="1" dirty="0"/>
              <a:t>4.1 : Classes and Objects</a:t>
            </a:r>
            <a:br>
              <a:rPr lang="en-US" sz="1200" b="1" dirty="0"/>
            </a:br>
            <a:r>
              <a:rPr lang="en-US" dirty="0"/>
              <a:t>Introduction to Classes</a:t>
            </a:r>
          </a:p>
        </p:txBody>
      </p:sp>
      <p:sp>
        <p:nvSpPr>
          <p:cNvPr id="2" name="Content Placeholder 1"/>
          <p:cNvSpPr>
            <a:spLocks noGrp="1"/>
          </p:cNvSpPr>
          <p:nvPr>
            <p:ph idx="1"/>
          </p:nvPr>
        </p:nvSpPr>
        <p:spPr/>
        <p:txBody>
          <a:bodyPr/>
          <a:lstStyle/>
          <a:p>
            <a:pPr marL="0" indent="0">
              <a:buNone/>
            </a:pPr>
            <a:endParaRPr lang="en-US" dirty="0"/>
          </a:p>
        </p:txBody>
      </p:sp>
      <p:sp>
        <p:nvSpPr>
          <p:cNvPr id="334852" name="AutoShape 4"/>
          <p:cNvSpPr>
            <a:spLocks noChangeArrowheads="1"/>
          </p:cNvSpPr>
          <p:nvPr/>
        </p:nvSpPr>
        <p:spPr bwMode="auto">
          <a:xfrm>
            <a:off x="395288" y="1805048"/>
            <a:ext cx="8153400" cy="1903351"/>
          </a:xfrm>
          <a:prstGeom prst="roundRect">
            <a:avLst>
              <a:gd name="adj" fmla="val 0"/>
            </a:avLst>
          </a:prstGeom>
          <a:solidFill>
            <a:schemeClr val="accent1"/>
          </a:solidFill>
          <a:ln w="19050">
            <a:solidFill>
              <a:schemeClr val="tx1"/>
            </a:solidFill>
            <a:round/>
            <a:headEnd/>
            <a:tailEnd/>
          </a:ln>
          <a:effectLst/>
        </p:spPr>
        <p:txBody>
          <a:bodyPr wrap="none" anchor="ctr"/>
          <a:lstStyle/>
          <a:p>
            <a:pPr algn="just"/>
            <a:r>
              <a:rPr lang="en-US" sz="1400" dirty="0">
                <a:solidFill>
                  <a:schemeClr val="bg1"/>
                </a:solidFill>
                <a:latin typeface="+mj-lt"/>
                <a:cs typeface="Arial" pitchFamily="34" charset="0"/>
              </a:rPr>
              <a:t>class Box{</a:t>
            </a:r>
          </a:p>
          <a:p>
            <a:pPr algn="just"/>
            <a:r>
              <a:rPr lang="en-US" sz="1400" dirty="0">
                <a:solidFill>
                  <a:schemeClr val="bg1"/>
                </a:solidFill>
                <a:latin typeface="+mj-lt"/>
                <a:cs typeface="Arial" pitchFamily="34" charset="0"/>
              </a:rPr>
              <a:t>	double </a:t>
            </a:r>
            <a:r>
              <a:rPr lang="en-US" sz="1400" dirty="0" err="1">
                <a:solidFill>
                  <a:schemeClr val="bg1"/>
                </a:solidFill>
                <a:latin typeface="+mj-lt"/>
                <a:cs typeface="Arial" pitchFamily="34" charset="0"/>
              </a:rPr>
              <a:t>dblWidth</a:t>
            </a:r>
            <a:r>
              <a:rPr lang="en-US" sz="1400" dirty="0">
                <a:solidFill>
                  <a:schemeClr val="bg1"/>
                </a:solidFill>
                <a:latin typeface="+mj-lt"/>
                <a:cs typeface="Arial" pitchFamily="34" charset="0"/>
              </a:rPr>
              <a:t>;</a:t>
            </a:r>
          </a:p>
          <a:p>
            <a:pPr algn="just"/>
            <a:r>
              <a:rPr lang="en-US" sz="1400" dirty="0">
                <a:solidFill>
                  <a:schemeClr val="bg1"/>
                </a:solidFill>
                <a:latin typeface="+mj-lt"/>
                <a:cs typeface="Arial" pitchFamily="34" charset="0"/>
              </a:rPr>
              <a:t>	double </a:t>
            </a:r>
            <a:r>
              <a:rPr lang="en-US" sz="1400" dirty="0" err="1">
                <a:solidFill>
                  <a:schemeClr val="bg1"/>
                </a:solidFill>
                <a:latin typeface="+mj-lt"/>
                <a:cs typeface="Arial" pitchFamily="34" charset="0"/>
              </a:rPr>
              <a:t>dblHeight</a:t>
            </a:r>
            <a:r>
              <a:rPr lang="en-US" sz="1400" dirty="0">
                <a:solidFill>
                  <a:schemeClr val="bg1"/>
                </a:solidFill>
                <a:latin typeface="+mj-lt"/>
                <a:cs typeface="Arial" pitchFamily="34" charset="0"/>
              </a:rPr>
              <a:t>;</a:t>
            </a:r>
          </a:p>
          <a:p>
            <a:pPr algn="just"/>
            <a:r>
              <a:rPr lang="en-US" sz="1400" dirty="0">
                <a:solidFill>
                  <a:schemeClr val="bg1"/>
                </a:solidFill>
                <a:latin typeface="+mj-lt"/>
                <a:cs typeface="Arial" pitchFamily="34" charset="0"/>
              </a:rPr>
              <a:t>	double </a:t>
            </a:r>
            <a:r>
              <a:rPr lang="en-US" sz="1400" dirty="0" err="1">
                <a:solidFill>
                  <a:schemeClr val="bg1"/>
                </a:solidFill>
                <a:latin typeface="+mj-lt"/>
                <a:cs typeface="Arial" pitchFamily="34" charset="0"/>
              </a:rPr>
              <a:t>dblDepth</a:t>
            </a:r>
            <a:r>
              <a:rPr lang="en-US" sz="1400" dirty="0">
                <a:solidFill>
                  <a:schemeClr val="bg1"/>
                </a:solidFill>
                <a:latin typeface="+mj-lt"/>
                <a:cs typeface="Arial" pitchFamily="34" charset="0"/>
              </a:rPr>
              <a:t>;</a:t>
            </a:r>
          </a:p>
          <a:p>
            <a:pPr algn="just"/>
            <a:r>
              <a:rPr lang="en-US" sz="1400" dirty="0">
                <a:solidFill>
                  <a:schemeClr val="bg1"/>
                </a:solidFill>
                <a:latin typeface="+mj-lt"/>
                <a:cs typeface="Arial" pitchFamily="34" charset="0"/>
              </a:rPr>
              <a:t>	double </a:t>
            </a:r>
            <a:r>
              <a:rPr lang="en-US" sz="1400" dirty="0" err="1">
                <a:solidFill>
                  <a:schemeClr val="bg1"/>
                </a:solidFill>
                <a:latin typeface="+mj-lt"/>
                <a:cs typeface="Arial" pitchFamily="34" charset="0"/>
              </a:rPr>
              <a:t>calcVolume</a:t>
            </a:r>
            <a:r>
              <a:rPr lang="en-US" sz="1400" dirty="0">
                <a:solidFill>
                  <a:schemeClr val="bg1"/>
                </a:solidFill>
                <a:latin typeface="+mj-lt"/>
                <a:cs typeface="Arial" pitchFamily="34" charset="0"/>
              </a:rPr>
              <a:t>(){</a:t>
            </a:r>
          </a:p>
          <a:p>
            <a:pPr algn="just"/>
            <a:r>
              <a:rPr lang="en-US" sz="1400" dirty="0">
                <a:solidFill>
                  <a:schemeClr val="bg1"/>
                </a:solidFill>
                <a:latin typeface="+mj-lt"/>
                <a:cs typeface="Arial" pitchFamily="34" charset="0"/>
              </a:rPr>
              <a:t>		return </a:t>
            </a:r>
            <a:r>
              <a:rPr lang="en-US" sz="1400" dirty="0" err="1">
                <a:solidFill>
                  <a:schemeClr val="bg1"/>
                </a:solidFill>
                <a:latin typeface="+mj-lt"/>
                <a:cs typeface="Arial" pitchFamily="34" charset="0"/>
              </a:rPr>
              <a:t>dblWidth</a:t>
            </a:r>
            <a:r>
              <a:rPr lang="en-US" sz="1400" dirty="0">
                <a:solidFill>
                  <a:schemeClr val="bg1"/>
                </a:solidFill>
                <a:latin typeface="+mj-lt"/>
                <a:cs typeface="Arial" pitchFamily="34" charset="0"/>
              </a:rPr>
              <a:t> * </a:t>
            </a:r>
            <a:r>
              <a:rPr lang="en-US" sz="1400" dirty="0" err="1">
                <a:solidFill>
                  <a:schemeClr val="bg1"/>
                </a:solidFill>
                <a:latin typeface="+mj-lt"/>
                <a:cs typeface="Arial" pitchFamily="34" charset="0"/>
              </a:rPr>
              <a:t>dblHeight</a:t>
            </a:r>
            <a:r>
              <a:rPr lang="en-US" sz="1400" dirty="0">
                <a:solidFill>
                  <a:schemeClr val="bg1"/>
                </a:solidFill>
                <a:latin typeface="+mj-lt"/>
                <a:cs typeface="Arial" pitchFamily="34" charset="0"/>
              </a:rPr>
              <a:t> * </a:t>
            </a:r>
            <a:r>
              <a:rPr lang="en-US" sz="1400" dirty="0" err="1">
                <a:solidFill>
                  <a:schemeClr val="bg1"/>
                </a:solidFill>
                <a:latin typeface="+mj-lt"/>
                <a:cs typeface="Arial" pitchFamily="34" charset="0"/>
              </a:rPr>
              <a:t>dblDepth</a:t>
            </a:r>
            <a:r>
              <a:rPr lang="en-US" sz="1400" dirty="0">
                <a:solidFill>
                  <a:schemeClr val="bg1"/>
                </a:solidFill>
                <a:latin typeface="+mj-lt"/>
                <a:cs typeface="Arial" pitchFamily="34" charset="0"/>
              </a:rPr>
              <a:t>;</a:t>
            </a:r>
          </a:p>
          <a:p>
            <a:pPr algn="just"/>
            <a:r>
              <a:rPr lang="en-US" sz="1400" dirty="0">
                <a:solidFill>
                  <a:schemeClr val="bg1"/>
                </a:solidFill>
                <a:latin typeface="+mj-lt"/>
                <a:cs typeface="Arial" pitchFamily="34" charset="0"/>
              </a:rPr>
              <a:t>	} //method </a:t>
            </a:r>
            <a:r>
              <a:rPr lang="en-US" sz="1400" dirty="0" err="1">
                <a:solidFill>
                  <a:schemeClr val="bg1"/>
                </a:solidFill>
                <a:latin typeface="+mj-lt"/>
                <a:cs typeface="Arial" pitchFamily="34" charset="0"/>
              </a:rPr>
              <a:t>calcVolume</a:t>
            </a:r>
            <a:r>
              <a:rPr lang="en-US" sz="1400" dirty="0">
                <a:solidFill>
                  <a:schemeClr val="bg1"/>
                </a:solidFill>
                <a:latin typeface="+mj-lt"/>
                <a:cs typeface="Arial" pitchFamily="34" charset="0"/>
              </a:rPr>
              <a:t> ends.</a:t>
            </a:r>
          </a:p>
          <a:p>
            <a:pPr algn="just"/>
            <a:r>
              <a:rPr lang="en-US" sz="1400" dirty="0">
                <a:solidFill>
                  <a:schemeClr val="bg1"/>
                </a:solidFill>
                <a:latin typeface="+mj-lt"/>
                <a:cs typeface="Arial" pitchFamily="34" charset="0"/>
              </a:rPr>
              <a:t>}//class Box ends.</a:t>
            </a:r>
          </a:p>
        </p:txBody>
      </p:sp>
      <p:sp>
        <p:nvSpPr>
          <p:cNvPr id="334853" name="AutoShape 5"/>
          <p:cNvSpPr>
            <a:spLocks noChangeArrowheads="1"/>
          </p:cNvSpPr>
          <p:nvPr/>
        </p:nvSpPr>
        <p:spPr bwMode="auto">
          <a:xfrm>
            <a:off x="381000" y="3810000"/>
            <a:ext cx="8229600" cy="2133600"/>
          </a:xfrm>
          <a:prstGeom prst="roundRect">
            <a:avLst>
              <a:gd name="adj" fmla="val 0"/>
            </a:avLst>
          </a:prstGeom>
          <a:solidFill>
            <a:schemeClr val="accent1"/>
          </a:solidFill>
          <a:ln w="19050">
            <a:solidFill>
              <a:schemeClr val="tx1"/>
            </a:solidFill>
            <a:round/>
            <a:headEnd/>
            <a:tailEnd/>
          </a:ln>
          <a:effectLst/>
        </p:spPr>
        <p:txBody>
          <a:bodyPr wrap="none" anchor="ctr"/>
          <a:lstStyle/>
          <a:p>
            <a:pPr algn="just"/>
            <a:r>
              <a:rPr lang="en-US" sz="1400" dirty="0">
                <a:solidFill>
                  <a:schemeClr val="bg1"/>
                </a:solidFill>
                <a:latin typeface="+mj-lt"/>
                <a:cs typeface="Arial" pitchFamily="34" charset="0"/>
              </a:rPr>
              <a:t>class </a:t>
            </a:r>
            <a:r>
              <a:rPr lang="en-US" sz="1400" dirty="0" err="1">
                <a:solidFill>
                  <a:schemeClr val="bg1"/>
                </a:solidFill>
                <a:latin typeface="+mj-lt"/>
                <a:cs typeface="Arial" pitchFamily="34" charset="0"/>
              </a:rPr>
              <a:t>BoxDemo</a:t>
            </a:r>
            <a:r>
              <a:rPr lang="en-US" sz="1400" dirty="0">
                <a:solidFill>
                  <a:schemeClr val="bg1"/>
                </a:solidFill>
                <a:latin typeface="+mj-lt"/>
                <a:cs typeface="Arial" pitchFamily="34" charset="0"/>
              </a:rPr>
              <a:t>{</a:t>
            </a:r>
          </a:p>
          <a:p>
            <a:pPr algn="just"/>
            <a:r>
              <a:rPr lang="en-US" sz="1400" dirty="0">
                <a:solidFill>
                  <a:schemeClr val="bg1"/>
                </a:solidFill>
                <a:latin typeface="+mj-lt"/>
                <a:cs typeface="Arial" pitchFamily="34" charset="0"/>
              </a:rPr>
              <a:t>      public static void main(String a[])</a:t>
            </a:r>
          </a:p>
          <a:p>
            <a:pPr algn="just"/>
            <a:r>
              <a:rPr lang="en-US" sz="1400" dirty="0">
                <a:solidFill>
                  <a:schemeClr val="bg1"/>
                </a:solidFill>
                <a:latin typeface="+mj-lt"/>
                <a:cs typeface="Arial" pitchFamily="34" charset="0"/>
              </a:rPr>
              <a:t>      {</a:t>
            </a:r>
          </a:p>
          <a:p>
            <a:pPr algn="just"/>
            <a:r>
              <a:rPr lang="en-US" sz="1400" dirty="0">
                <a:solidFill>
                  <a:schemeClr val="bg1"/>
                </a:solidFill>
                <a:latin typeface="+mj-lt"/>
                <a:cs typeface="Arial" pitchFamily="34" charset="0"/>
              </a:rPr>
              <a:t>           Box </a:t>
            </a:r>
            <a:r>
              <a:rPr lang="en-US" sz="1400" dirty="0" err="1">
                <a:solidFill>
                  <a:schemeClr val="bg1"/>
                </a:solidFill>
                <a:latin typeface="+mj-lt"/>
                <a:cs typeface="Arial" pitchFamily="34" charset="0"/>
              </a:rPr>
              <a:t>box</a:t>
            </a:r>
            <a:r>
              <a:rPr lang="en-US" sz="1400" dirty="0">
                <a:solidFill>
                  <a:schemeClr val="bg1"/>
                </a:solidFill>
                <a:latin typeface="+mj-lt"/>
                <a:cs typeface="Arial" pitchFamily="34" charset="0"/>
              </a:rPr>
              <a:t>;        			//declare a reference to object</a:t>
            </a:r>
          </a:p>
          <a:p>
            <a:pPr algn="just"/>
            <a:r>
              <a:rPr lang="en-US" sz="1400" dirty="0">
                <a:solidFill>
                  <a:schemeClr val="bg1"/>
                </a:solidFill>
                <a:latin typeface="+mj-lt"/>
                <a:cs typeface="Arial" pitchFamily="34" charset="0"/>
              </a:rPr>
              <a:t>           box = new Box();   		//allocate a memory for box object.</a:t>
            </a:r>
          </a:p>
          <a:p>
            <a:pPr algn="just"/>
            <a:r>
              <a:rPr lang="en-US" sz="1400" dirty="0">
                <a:solidFill>
                  <a:schemeClr val="bg1"/>
                </a:solidFill>
                <a:latin typeface="+mj-lt"/>
                <a:cs typeface="Arial" pitchFamily="34" charset="0"/>
              </a:rPr>
              <a:t>           </a:t>
            </a:r>
            <a:r>
              <a:rPr lang="en-US" sz="1400" dirty="0" err="1">
                <a:solidFill>
                  <a:schemeClr val="bg1"/>
                </a:solidFill>
                <a:latin typeface="+mj-lt"/>
                <a:cs typeface="Arial" pitchFamily="34" charset="0"/>
              </a:rPr>
              <a:t>box.calcVolume</a:t>
            </a:r>
            <a:r>
              <a:rPr lang="en-US" sz="1400" dirty="0">
                <a:solidFill>
                  <a:schemeClr val="bg1"/>
                </a:solidFill>
                <a:latin typeface="+mj-lt"/>
                <a:cs typeface="Arial" pitchFamily="34" charset="0"/>
              </a:rPr>
              <a:t>();     		// call a method on that object.</a:t>
            </a:r>
          </a:p>
          <a:p>
            <a:pPr algn="just"/>
            <a:r>
              <a:rPr lang="en-US" sz="1400" dirty="0">
                <a:solidFill>
                  <a:schemeClr val="bg1"/>
                </a:solidFill>
                <a:latin typeface="+mj-lt"/>
                <a:cs typeface="Arial" pitchFamily="34" charset="0"/>
              </a:rPr>
              <a:t>} }</a:t>
            </a:r>
          </a:p>
        </p:txBody>
      </p:sp>
    </p:spTree>
    <p:extLst>
      <p:ext uri="{BB962C8B-B14F-4D97-AF65-F5344CB8AC3E}">
        <p14:creationId xmlns:p14="http://schemas.microsoft.com/office/powerpoint/2010/main" val="15769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Packages </a:t>
            </a:r>
            <a:r>
              <a:rPr lang="en-US" dirty="0"/>
              <a:t/>
            </a:r>
            <a:br>
              <a:rPr lang="en-US" dirty="0"/>
            </a:br>
            <a:r>
              <a:rPr lang="en-US" dirty="0" err="1"/>
              <a:t>Packages</a:t>
            </a:r>
            <a:endParaRPr lang="en-US" dirty="0"/>
          </a:p>
        </p:txBody>
      </p:sp>
      <p:sp>
        <p:nvSpPr>
          <p:cNvPr id="264195" name="Rectangle 3"/>
          <p:cNvSpPr>
            <a:spLocks noGrp="1"/>
          </p:cNvSpPr>
          <p:nvPr>
            <p:ph idx="1"/>
          </p:nvPr>
        </p:nvSpPr>
        <p:spPr/>
        <p:txBody>
          <a:bodyPr/>
          <a:lstStyle/>
          <a:p>
            <a:pPr>
              <a:lnSpc>
                <a:spcPts val="3000"/>
              </a:lnSpc>
            </a:pPr>
            <a:r>
              <a:rPr lang="en-GB" dirty="0">
                <a:solidFill>
                  <a:schemeClr val="tx1"/>
                </a:solidFill>
              </a:rPr>
              <a:t>In Java, by the use of packages, you can group a number of related classes and/or interfaces together into a single unit.</a:t>
            </a:r>
          </a:p>
          <a:p>
            <a:pPr>
              <a:lnSpc>
                <a:spcPts val="3000"/>
              </a:lnSpc>
            </a:pPr>
            <a:endParaRPr lang="en-US" dirty="0">
              <a:solidFill>
                <a:schemeClr val="tx1"/>
              </a:solidFill>
            </a:endParaRPr>
          </a:p>
        </p:txBody>
      </p:sp>
      <p:pic>
        <p:nvPicPr>
          <p:cNvPr id="264196" name="Picture 4"/>
          <p:cNvPicPr>
            <a:picLocks noChangeAspect="1" noChangeArrowheads="1"/>
          </p:cNvPicPr>
          <p:nvPr/>
        </p:nvPicPr>
        <p:blipFill>
          <a:blip r:embed="rId3" cstate="print"/>
          <a:srcRect/>
          <a:stretch>
            <a:fillRect/>
          </a:stretch>
        </p:blipFill>
        <p:spPr bwMode="auto">
          <a:xfrm>
            <a:off x="649518" y="2427522"/>
            <a:ext cx="6831013" cy="2952750"/>
          </a:xfrm>
          <a:prstGeom prst="rect">
            <a:avLst/>
          </a:prstGeom>
          <a:noFill/>
        </p:spPr>
      </p:pic>
    </p:spTree>
    <p:extLst>
      <p:ext uri="{BB962C8B-B14F-4D97-AF65-F5344CB8AC3E}">
        <p14:creationId xmlns:p14="http://schemas.microsoft.com/office/powerpoint/2010/main" val="354479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Packages </a:t>
            </a:r>
            <a:br>
              <a:rPr lang="en-US" sz="1200" dirty="0"/>
            </a:br>
            <a:r>
              <a:rPr lang="en-US" dirty="0"/>
              <a:t>Benefits of Packages</a:t>
            </a:r>
          </a:p>
        </p:txBody>
      </p:sp>
      <p:sp>
        <p:nvSpPr>
          <p:cNvPr id="267267" name="Rectangle 3"/>
          <p:cNvSpPr>
            <a:spLocks noGrp="1"/>
          </p:cNvSpPr>
          <p:nvPr>
            <p:ph idx="1"/>
          </p:nvPr>
        </p:nvSpPr>
        <p:spPr>
          <a:noFill/>
        </p:spPr>
        <p:txBody>
          <a:bodyPr/>
          <a:lstStyle/>
          <a:p>
            <a:pPr>
              <a:lnSpc>
                <a:spcPct val="100000"/>
              </a:lnSpc>
            </a:pPr>
            <a:r>
              <a:rPr lang="en-GB" dirty="0">
                <a:solidFill>
                  <a:schemeClr val="tx1"/>
                </a:solidFill>
              </a:rPr>
              <a:t>These are the benefits of organising classes into packages:</a:t>
            </a:r>
          </a:p>
          <a:p>
            <a:pPr lvl="1">
              <a:lnSpc>
                <a:spcPct val="100000"/>
              </a:lnSpc>
            </a:pPr>
            <a:r>
              <a:rPr lang="en-GB" dirty="0">
                <a:solidFill>
                  <a:schemeClr val="tx1"/>
                </a:solidFill>
              </a:rPr>
              <a:t>It prevents name-space collision.</a:t>
            </a:r>
          </a:p>
          <a:p>
            <a:pPr lvl="1">
              <a:lnSpc>
                <a:spcPct val="100000"/>
              </a:lnSpc>
            </a:pPr>
            <a:r>
              <a:rPr lang="en-US" dirty="0">
                <a:solidFill>
                  <a:schemeClr val="tx1"/>
                </a:solidFill>
              </a:rPr>
              <a:t>It indicates that the classes and interfaces in the package are related.</a:t>
            </a:r>
          </a:p>
          <a:p>
            <a:pPr lvl="1">
              <a:lnSpc>
                <a:spcPct val="100000"/>
              </a:lnSpc>
            </a:pPr>
            <a:r>
              <a:rPr lang="en-US" dirty="0">
                <a:solidFill>
                  <a:schemeClr val="tx1"/>
                </a:solidFill>
              </a:rPr>
              <a:t>You know where to find the classes you want if they're in a specific package. </a:t>
            </a:r>
          </a:p>
          <a:p>
            <a:pPr lvl="1">
              <a:lnSpc>
                <a:spcPct val="100000"/>
              </a:lnSpc>
            </a:pPr>
            <a:r>
              <a:rPr lang="en-US" dirty="0">
                <a:solidFill>
                  <a:schemeClr val="tx1"/>
                </a:solidFill>
              </a:rPr>
              <a:t>It is convenient for organizing your work and separating your work from code libraries provided by others.</a:t>
            </a:r>
          </a:p>
          <a:p>
            <a:pPr lvl="1"/>
            <a:endParaRPr lang="en-US" dirty="0">
              <a:solidFill>
                <a:schemeClr val="tx1"/>
              </a:solidFill>
            </a:endParaRPr>
          </a:p>
        </p:txBody>
      </p:sp>
    </p:spTree>
    <p:extLst>
      <p:ext uri="{BB962C8B-B14F-4D97-AF65-F5344CB8AC3E}">
        <p14:creationId xmlns:p14="http://schemas.microsoft.com/office/powerpoint/2010/main" val="308964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Packages </a:t>
            </a:r>
            <a:r>
              <a:rPr lang="en-US" dirty="0"/>
              <a:t/>
            </a:r>
            <a:br>
              <a:rPr lang="en-US" dirty="0"/>
            </a:br>
            <a:r>
              <a:rPr lang="en-US" dirty="0"/>
              <a:t>Creating Your Own Package</a:t>
            </a:r>
          </a:p>
        </p:txBody>
      </p:sp>
      <p:sp>
        <p:nvSpPr>
          <p:cNvPr id="280579" name="Rectangle 3"/>
          <p:cNvSpPr>
            <a:spLocks noGrp="1"/>
          </p:cNvSpPr>
          <p:nvPr>
            <p:ph idx="1"/>
          </p:nvPr>
        </p:nvSpPr>
        <p:spPr/>
        <p:txBody>
          <a:bodyPr/>
          <a:lstStyle/>
          <a:p>
            <a:pPr>
              <a:buFont typeface="Arial" pitchFamily="34" charset="0"/>
              <a:buNone/>
            </a:pPr>
            <a:endParaRPr lang="en-US" dirty="0"/>
          </a:p>
          <a:p>
            <a:pPr lvl="1">
              <a:buFont typeface="Arial" pitchFamily="34" charset="0"/>
              <a:buNone/>
            </a:pPr>
            <a:endParaRPr lang="en-US" sz="1400" dirty="0"/>
          </a:p>
          <a:p>
            <a:pPr lvl="1">
              <a:buFont typeface="Arial" pitchFamily="34" charset="0"/>
              <a:buNone/>
            </a:pPr>
            <a:endParaRPr lang="en-US" sz="1400" dirty="0"/>
          </a:p>
          <a:p>
            <a:pPr lvl="1"/>
            <a:endParaRPr lang="en-US" sz="1400" dirty="0"/>
          </a:p>
        </p:txBody>
      </p:sp>
      <p:sp>
        <p:nvSpPr>
          <p:cNvPr id="280584" name="AutoShape 8"/>
          <p:cNvSpPr>
            <a:spLocks noChangeArrowheads="1"/>
          </p:cNvSpPr>
          <p:nvPr/>
        </p:nvSpPr>
        <p:spPr bwMode="auto">
          <a:xfrm>
            <a:off x="400731" y="5793930"/>
            <a:ext cx="5891211" cy="457200"/>
          </a:xfrm>
          <a:prstGeom prst="roundRect">
            <a:avLst>
              <a:gd name="adj" fmla="val 16667"/>
            </a:avLst>
          </a:prstGeom>
          <a:solidFill>
            <a:schemeClr val="accent1"/>
          </a:solidFill>
          <a:ln w="9525" algn="ctr">
            <a:solidFill>
              <a:schemeClr val="tx1"/>
            </a:solidFill>
            <a:round/>
            <a:headEnd/>
            <a:tailEnd/>
          </a:ln>
          <a:effectLst/>
        </p:spPr>
        <p:txBody>
          <a:bodyPr wrap="none" anchor="ctr"/>
          <a:lstStyle/>
          <a:p>
            <a:r>
              <a:rPr lang="en-US" dirty="0">
                <a:solidFill>
                  <a:schemeClr val="bg1"/>
                </a:solidFill>
                <a:latin typeface="+mj-lt"/>
                <a:cs typeface="Arial" pitchFamily="34" charset="0"/>
              </a:rPr>
              <a:t>         Package should be the first statement</a:t>
            </a:r>
          </a:p>
        </p:txBody>
      </p:sp>
      <p:pic>
        <p:nvPicPr>
          <p:cNvPr id="280583" name="Picture 7" descr="light bulb2"/>
          <p:cNvPicPr>
            <a:picLocks noChangeAspect="1" noChangeArrowheads="1"/>
          </p:cNvPicPr>
          <p:nvPr/>
        </p:nvPicPr>
        <p:blipFill>
          <a:blip r:embed="rId3" cstate="print"/>
          <a:srcRect/>
          <a:stretch>
            <a:fillRect/>
          </a:stretch>
        </p:blipFill>
        <p:spPr bwMode="auto">
          <a:xfrm>
            <a:off x="288029" y="5138057"/>
            <a:ext cx="609600" cy="533400"/>
          </a:xfrm>
          <a:prstGeom prst="rect">
            <a:avLst/>
          </a:prstGeom>
          <a:noFill/>
        </p:spPr>
      </p:pic>
      <p:sp>
        <p:nvSpPr>
          <p:cNvPr id="280582" name="AutoShape 6"/>
          <p:cNvSpPr>
            <a:spLocks noChangeArrowheads="1"/>
          </p:cNvSpPr>
          <p:nvPr/>
        </p:nvSpPr>
        <p:spPr bwMode="auto">
          <a:xfrm>
            <a:off x="389846" y="1214438"/>
            <a:ext cx="7315200" cy="3923619"/>
          </a:xfrm>
          <a:prstGeom prst="roundRect">
            <a:avLst>
              <a:gd name="adj" fmla="val 0"/>
            </a:avLst>
          </a:prstGeom>
          <a:solidFill>
            <a:schemeClr val="accent1"/>
          </a:solidFill>
          <a:ln w="9525">
            <a:solidFill>
              <a:schemeClr val="tx1"/>
            </a:solidFill>
            <a:round/>
            <a:headEnd/>
            <a:tailEnd/>
          </a:ln>
          <a:effectLst/>
        </p:spPr>
        <p:txBody>
          <a:bodyPr wrap="none" anchor="ctr"/>
          <a:lstStyle/>
          <a:p>
            <a:pPr lvl="1" algn="l">
              <a:lnSpc>
                <a:spcPct val="115000"/>
              </a:lnSpc>
            </a:pPr>
            <a:r>
              <a:rPr lang="en-US" dirty="0">
                <a:solidFill>
                  <a:schemeClr val="bg1"/>
                </a:solidFill>
                <a:latin typeface="+mj-lt"/>
                <a:cs typeface="Arial" pitchFamily="34" charset="0"/>
              </a:rPr>
              <a:t>package </a:t>
            </a:r>
            <a:r>
              <a:rPr lang="en-US" dirty="0" err="1">
                <a:solidFill>
                  <a:schemeClr val="bg1"/>
                </a:solidFill>
                <a:latin typeface="+mj-lt"/>
                <a:cs typeface="Arial" pitchFamily="34" charset="0"/>
              </a:rPr>
              <a:t>com.igate.trg.demo</a:t>
            </a:r>
            <a:r>
              <a:rPr lang="en-US" dirty="0">
                <a:solidFill>
                  <a:schemeClr val="bg1"/>
                </a:solidFill>
                <a:latin typeface="+mj-lt"/>
                <a:cs typeface="Arial" pitchFamily="34" charset="0"/>
              </a:rPr>
              <a:t>;</a:t>
            </a:r>
          </a:p>
          <a:p>
            <a:pPr lvl="1" algn="l">
              <a:lnSpc>
                <a:spcPct val="115000"/>
              </a:lnSpc>
            </a:pPr>
            <a:r>
              <a:rPr lang="en-US" dirty="0">
                <a:solidFill>
                  <a:schemeClr val="bg1"/>
                </a:solidFill>
                <a:latin typeface="+mj-lt"/>
                <a:cs typeface="Arial" pitchFamily="34" charset="0"/>
              </a:rPr>
              <a:t>public class Balance {</a:t>
            </a:r>
          </a:p>
          <a:p>
            <a:pPr lvl="1" algn="l">
              <a:lnSpc>
                <a:spcPct val="115000"/>
              </a:lnSpc>
            </a:pPr>
            <a:r>
              <a:rPr lang="en-US" dirty="0">
                <a:solidFill>
                  <a:schemeClr val="bg1"/>
                </a:solidFill>
                <a:latin typeface="+mj-lt"/>
                <a:cs typeface="Arial" pitchFamily="34" charset="0"/>
              </a:rPr>
              <a:t>    String name;</a:t>
            </a:r>
          </a:p>
          <a:p>
            <a:pPr lvl="1" algn="l">
              <a:lnSpc>
                <a:spcPct val="115000"/>
              </a:lnSpc>
            </a:pPr>
            <a:r>
              <a:rPr lang="en-US" dirty="0">
                <a:solidFill>
                  <a:schemeClr val="bg1"/>
                </a:solidFill>
                <a:latin typeface="+mj-lt"/>
                <a:cs typeface="Arial" pitchFamily="34" charset="0"/>
              </a:rPr>
              <a:t>    public Balance(String n) {</a:t>
            </a:r>
          </a:p>
          <a:p>
            <a:pPr lvl="1" algn="l">
              <a:lnSpc>
                <a:spcPct val="115000"/>
              </a:lnSpc>
            </a:pPr>
            <a:r>
              <a:rPr lang="en-US" dirty="0">
                <a:solidFill>
                  <a:schemeClr val="bg1"/>
                </a:solidFill>
                <a:latin typeface="+mj-lt"/>
                <a:cs typeface="Arial" pitchFamily="34" charset="0"/>
              </a:rPr>
              <a:t>        name = n;    </a:t>
            </a:r>
          </a:p>
          <a:p>
            <a:pPr lvl="1" algn="l">
              <a:lnSpc>
                <a:spcPct val="115000"/>
              </a:lnSpc>
            </a:pPr>
            <a:r>
              <a:rPr lang="en-US" dirty="0">
                <a:solidFill>
                  <a:schemeClr val="bg1"/>
                </a:solidFill>
                <a:latin typeface="+mj-lt"/>
                <a:cs typeface="Arial" pitchFamily="34" charset="0"/>
              </a:rPr>
              <a:t>     }</a:t>
            </a:r>
          </a:p>
          <a:p>
            <a:pPr algn="l">
              <a:lnSpc>
                <a:spcPct val="115000"/>
              </a:lnSpc>
            </a:pPr>
            <a:r>
              <a:rPr lang="en-US" dirty="0">
                <a:solidFill>
                  <a:schemeClr val="bg1"/>
                </a:solidFill>
                <a:latin typeface="+mj-lt"/>
                <a:cs typeface="Arial" pitchFamily="34" charset="0"/>
              </a:rPr>
              <a:t>          public void show() {</a:t>
            </a:r>
          </a:p>
          <a:p>
            <a:pPr algn="l">
              <a:lnSpc>
                <a:spcPct val="115000"/>
              </a:lnSpc>
            </a:pPr>
            <a:r>
              <a:rPr lang="en-US" dirty="0">
                <a:solidFill>
                  <a:schemeClr val="bg1"/>
                </a:solidFill>
                <a:latin typeface="+mj-lt"/>
                <a:cs typeface="Arial" pitchFamily="34" charset="0"/>
              </a:rPr>
              <a:t>            ……</a:t>
            </a:r>
          </a:p>
          <a:p>
            <a:pPr algn="l">
              <a:lnSpc>
                <a:spcPct val="115000"/>
              </a:lnSpc>
            </a:pPr>
            <a:r>
              <a:rPr lang="en-US" dirty="0">
                <a:solidFill>
                  <a:schemeClr val="bg1"/>
                </a:solidFill>
                <a:latin typeface="+mj-lt"/>
                <a:cs typeface="Arial" pitchFamily="34" charset="0"/>
              </a:rPr>
              <a:t>             if( bal &lt; 0) </a:t>
            </a:r>
          </a:p>
          <a:p>
            <a:pPr algn="l">
              <a:lnSpc>
                <a:spcPct val="115000"/>
              </a:lnSpc>
            </a:pPr>
            <a:r>
              <a:rPr lang="en-US" dirty="0">
                <a:solidFill>
                  <a:schemeClr val="bg1"/>
                </a:solidFill>
                <a:latin typeface="+mj-lt"/>
                <a:cs typeface="Arial" pitchFamily="34" charset="0"/>
              </a:rPr>
              <a:t>	    </a:t>
            </a:r>
            <a:r>
              <a:rPr lang="en-US" dirty="0" err="1">
                <a:solidFill>
                  <a:schemeClr val="bg1"/>
                </a:solidFill>
                <a:latin typeface="+mj-lt"/>
                <a:cs typeface="Arial" pitchFamily="34" charset="0"/>
              </a:rPr>
              <a:t>System.out.println</a:t>
            </a:r>
            <a:r>
              <a:rPr lang="en-US" dirty="0">
                <a:solidFill>
                  <a:schemeClr val="bg1"/>
                </a:solidFill>
                <a:latin typeface="+mj-lt"/>
                <a:cs typeface="Arial" pitchFamily="34" charset="0"/>
              </a:rPr>
              <a:t>(name + ": $" + bal); </a:t>
            </a:r>
          </a:p>
          <a:p>
            <a:pPr algn="l">
              <a:lnSpc>
                <a:spcPct val="115000"/>
              </a:lnSpc>
            </a:pPr>
            <a:r>
              <a:rPr lang="en-US" dirty="0">
                <a:solidFill>
                  <a:schemeClr val="bg1"/>
                </a:solidFill>
                <a:latin typeface="+mj-lt"/>
                <a:cs typeface="Arial" pitchFamily="34" charset="0"/>
              </a:rPr>
              <a:t>    }</a:t>
            </a:r>
          </a:p>
        </p:txBody>
      </p:sp>
    </p:spTree>
    <p:extLst>
      <p:ext uri="{BB962C8B-B14F-4D97-AF65-F5344CB8AC3E}">
        <p14:creationId xmlns:p14="http://schemas.microsoft.com/office/powerpoint/2010/main" val="307170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4.2: Packages </a:t>
            </a:r>
            <a:r>
              <a:rPr lang="en-US" dirty="0"/>
              <a:t/>
            </a:r>
            <a:br>
              <a:rPr lang="en-US" dirty="0"/>
            </a:br>
            <a:r>
              <a:rPr lang="en-US" dirty="0" err="1"/>
              <a:t>Packages</a:t>
            </a:r>
            <a:r>
              <a:rPr lang="en-US" dirty="0"/>
              <a:t> and Name Space Collision</a:t>
            </a:r>
          </a:p>
        </p:txBody>
      </p:sp>
      <p:sp>
        <p:nvSpPr>
          <p:cNvPr id="303123" name="Rectangle 19"/>
          <p:cNvSpPr>
            <a:spLocks noGrp="1"/>
          </p:cNvSpPr>
          <p:nvPr>
            <p:ph idx="1"/>
          </p:nvPr>
        </p:nvSpPr>
        <p:spPr/>
        <p:txBody>
          <a:bodyPr/>
          <a:lstStyle/>
          <a:p>
            <a:r>
              <a:rPr lang="en-US" sz="1800" dirty="0">
                <a:solidFill>
                  <a:schemeClr val="tx1"/>
                </a:solidFill>
              </a:rPr>
              <a:t>Namespace collision can be avoided by accessing classes with the same name in multiple packages by their fully qualified name.</a:t>
            </a:r>
          </a:p>
        </p:txBody>
      </p:sp>
      <p:grpSp>
        <p:nvGrpSpPr>
          <p:cNvPr id="2" name="Group 17"/>
          <p:cNvGrpSpPr>
            <a:grpSpLocks/>
          </p:cNvGrpSpPr>
          <p:nvPr/>
        </p:nvGrpSpPr>
        <p:grpSpPr bwMode="auto">
          <a:xfrm>
            <a:off x="569783" y="2237586"/>
            <a:ext cx="5438775" cy="1720850"/>
            <a:chOff x="980" y="932"/>
            <a:chExt cx="3004" cy="988"/>
          </a:xfrm>
        </p:grpSpPr>
        <p:sp>
          <p:nvSpPr>
            <p:cNvPr id="303109" name="Rectangle 5"/>
            <p:cNvSpPr>
              <a:spLocks noChangeArrowheads="1"/>
            </p:cNvSpPr>
            <p:nvPr/>
          </p:nvSpPr>
          <p:spPr bwMode="auto">
            <a:xfrm>
              <a:off x="1056" y="1180"/>
              <a:ext cx="1392" cy="740"/>
            </a:xfrm>
            <a:prstGeom prst="rect">
              <a:avLst/>
            </a:prstGeom>
            <a:noFill/>
            <a:ln w="9525">
              <a:solidFill>
                <a:schemeClr val="tx1"/>
              </a:solidFill>
              <a:miter lim="800000"/>
              <a:headEnd/>
              <a:tailEnd/>
            </a:ln>
            <a:effectLst/>
          </p:spPr>
          <p:txBody>
            <a:bodyPr wrap="none" anchor="ctr"/>
            <a:lstStyle/>
            <a:p>
              <a:endParaRPr lang="en-IN">
                <a:latin typeface="+mj-lt"/>
                <a:cs typeface="Arial" pitchFamily="34" charset="0"/>
              </a:endParaRPr>
            </a:p>
          </p:txBody>
        </p:sp>
        <p:sp>
          <p:nvSpPr>
            <p:cNvPr id="303110" name="Rectangle 6"/>
            <p:cNvSpPr>
              <a:spLocks noChangeArrowheads="1"/>
            </p:cNvSpPr>
            <p:nvPr/>
          </p:nvSpPr>
          <p:spPr bwMode="auto">
            <a:xfrm>
              <a:off x="1152" y="1248"/>
              <a:ext cx="1152" cy="288"/>
            </a:xfrm>
            <a:prstGeom prst="rect">
              <a:avLst/>
            </a:prstGeom>
            <a:solidFill>
              <a:schemeClr val="accent1"/>
            </a:solidFill>
            <a:ln w="9525">
              <a:solidFill>
                <a:schemeClr val="tx1"/>
              </a:solidFill>
              <a:miter lim="800000"/>
              <a:headEnd/>
              <a:tailEnd/>
            </a:ln>
            <a:effectLst/>
          </p:spPr>
          <p:txBody>
            <a:bodyPr wrap="none" anchor="ctr"/>
            <a:lstStyle/>
            <a:p>
              <a:r>
                <a:rPr lang="en-US" dirty="0">
                  <a:latin typeface="+mj-lt"/>
                  <a:ea typeface="SimSun" pitchFamily="2" charset="-122"/>
                  <a:cs typeface="Arial" pitchFamily="34" charset="0"/>
                </a:rPr>
                <a:t>class Teacher</a:t>
              </a:r>
            </a:p>
          </p:txBody>
        </p:sp>
        <p:sp>
          <p:nvSpPr>
            <p:cNvPr id="303111" name="Text Box 7"/>
            <p:cNvSpPr txBox="1">
              <a:spLocks noChangeArrowheads="1"/>
            </p:cNvSpPr>
            <p:nvPr/>
          </p:nvSpPr>
          <p:spPr bwMode="auto">
            <a:xfrm>
              <a:off x="980" y="960"/>
              <a:ext cx="994" cy="212"/>
            </a:xfrm>
            <a:prstGeom prst="rect">
              <a:avLst/>
            </a:prstGeom>
            <a:noFill/>
            <a:ln w="9525">
              <a:noFill/>
              <a:miter lim="800000"/>
              <a:headEnd/>
              <a:tailEnd/>
            </a:ln>
            <a:effectLst/>
          </p:spPr>
          <p:txBody>
            <a:bodyPr wrap="none">
              <a:spAutoFit/>
            </a:bodyPr>
            <a:lstStyle/>
            <a:p>
              <a:r>
                <a:rPr lang="en-US" dirty="0">
                  <a:latin typeface="+mj-lt"/>
                  <a:ea typeface="SimSun" pitchFamily="2" charset="-122"/>
                  <a:cs typeface="Arial" pitchFamily="34" charset="0"/>
                </a:rPr>
                <a:t>package pack1;</a:t>
              </a:r>
            </a:p>
          </p:txBody>
        </p:sp>
        <p:sp>
          <p:nvSpPr>
            <p:cNvPr id="303112" name="Rectangle 8"/>
            <p:cNvSpPr>
              <a:spLocks noChangeArrowheads="1"/>
            </p:cNvSpPr>
            <p:nvPr/>
          </p:nvSpPr>
          <p:spPr bwMode="auto">
            <a:xfrm>
              <a:off x="1152" y="1584"/>
              <a:ext cx="1152" cy="288"/>
            </a:xfrm>
            <a:prstGeom prst="rect">
              <a:avLst/>
            </a:prstGeom>
            <a:solidFill>
              <a:srgbClr val="CCFFFF"/>
            </a:solidFill>
            <a:ln w="9525">
              <a:solidFill>
                <a:schemeClr val="tx1"/>
              </a:solidFill>
              <a:miter lim="800000"/>
              <a:headEnd/>
              <a:tailEnd/>
            </a:ln>
            <a:effectLst/>
          </p:spPr>
          <p:txBody>
            <a:bodyPr wrap="none" anchor="ctr"/>
            <a:lstStyle/>
            <a:p>
              <a:r>
                <a:rPr lang="en-US">
                  <a:latin typeface="+mj-lt"/>
                  <a:ea typeface="SimSun" pitchFamily="2" charset="-122"/>
                  <a:cs typeface="Arial" pitchFamily="34" charset="0"/>
                </a:rPr>
                <a:t>class Student</a:t>
              </a:r>
            </a:p>
          </p:txBody>
        </p:sp>
        <p:sp>
          <p:nvSpPr>
            <p:cNvPr id="303115" name="Rectangle 11"/>
            <p:cNvSpPr>
              <a:spLocks noChangeArrowheads="1"/>
            </p:cNvSpPr>
            <p:nvPr/>
          </p:nvSpPr>
          <p:spPr bwMode="auto">
            <a:xfrm>
              <a:off x="2640" y="1152"/>
              <a:ext cx="1344" cy="720"/>
            </a:xfrm>
            <a:prstGeom prst="rect">
              <a:avLst/>
            </a:prstGeom>
            <a:noFill/>
            <a:ln w="9525">
              <a:solidFill>
                <a:schemeClr val="tx1"/>
              </a:solidFill>
              <a:miter lim="800000"/>
              <a:headEnd/>
              <a:tailEnd/>
            </a:ln>
            <a:effectLst/>
          </p:spPr>
          <p:txBody>
            <a:bodyPr wrap="none" anchor="ctr"/>
            <a:lstStyle/>
            <a:p>
              <a:endParaRPr lang="en-IN">
                <a:latin typeface="+mj-lt"/>
                <a:cs typeface="Arial" pitchFamily="34" charset="0"/>
              </a:endParaRPr>
            </a:p>
          </p:txBody>
        </p:sp>
        <p:sp>
          <p:nvSpPr>
            <p:cNvPr id="303116" name="Rectangle 12"/>
            <p:cNvSpPr>
              <a:spLocks noChangeArrowheads="1"/>
            </p:cNvSpPr>
            <p:nvPr/>
          </p:nvSpPr>
          <p:spPr bwMode="auto">
            <a:xfrm>
              <a:off x="2736" y="1200"/>
              <a:ext cx="1152" cy="288"/>
            </a:xfrm>
            <a:prstGeom prst="rect">
              <a:avLst/>
            </a:prstGeom>
            <a:solidFill>
              <a:srgbClr val="CCFFFF"/>
            </a:solidFill>
            <a:ln w="9525">
              <a:solidFill>
                <a:schemeClr val="tx1"/>
              </a:solidFill>
              <a:miter lim="800000"/>
              <a:headEnd/>
              <a:tailEnd/>
            </a:ln>
            <a:effectLst/>
          </p:spPr>
          <p:txBody>
            <a:bodyPr wrap="none" anchor="ctr"/>
            <a:lstStyle/>
            <a:p>
              <a:r>
                <a:rPr lang="en-US">
                  <a:latin typeface="+mj-lt"/>
                  <a:ea typeface="SimSun" pitchFamily="2" charset="-122"/>
                  <a:cs typeface="Arial" pitchFamily="34" charset="0"/>
                </a:rPr>
                <a:t>class Student</a:t>
              </a:r>
            </a:p>
          </p:txBody>
        </p:sp>
        <p:sp>
          <p:nvSpPr>
            <p:cNvPr id="303117" name="Text Box 13"/>
            <p:cNvSpPr txBox="1">
              <a:spLocks noChangeArrowheads="1"/>
            </p:cNvSpPr>
            <p:nvPr/>
          </p:nvSpPr>
          <p:spPr bwMode="auto">
            <a:xfrm>
              <a:off x="2659" y="932"/>
              <a:ext cx="994" cy="212"/>
            </a:xfrm>
            <a:prstGeom prst="rect">
              <a:avLst/>
            </a:prstGeom>
            <a:noFill/>
            <a:ln w="9525">
              <a:noFill/>
              <a:miter lim="800000"/>
              <a:headEnd/>
              <a:tailEnd/>
            </a:ln>
            <a:effectLst/>
          </p:spPr>
          <p:txBody>
            <a:bodyPr wrap="none">
              <a:spAutoFit/>
            </a:bodyPr>
            <a:lstStyle/>
            <a:p>
              <a:r>
                <a:rPr lang="en-US">
                  <a:latin typeface="+mj-lt"/>
                  <a:ea typeface="SimSun" pitchFamily="2" charset="-122"/>
                  <a:cs typeface="Arial" pitchFamily="34" charset="0"/>
                </a:rPr>
                <a:t>package pack2;</a:t>
              </a:r>
            </a:p>
          </p:txBody>
        </p:sp>
        <p:sp>
          <p:nvSpPr>
            <p:cNvPr id="303118" name="Rectangle 14"/>
            <p:cNvSpPr>
              <a:spLocks noChangeArrowheads="1"/>
            </p:cNvSpPr>
            <p:nvPr/>
          </p:nvSpPr>
          <p:spPr bwMode="auto">
            <a:xfrm>
              <a:off x="2736" y="1536"/>
              <a:ext cx="1152" cy="288"/>
            </a:xfrm>
            <a:prstGeom prst="rect">
              <a:avLst/>
            </a:prstGeom>
            <a:solidFill>
              <a:schemeClr val="accent1"/>
            </a:solidFill>
            <a:ln w="9525">
              <a:solidFill>
                <a:schemeClr val="tx1"/>
              </a:solidFill>
              <a:miter lim="800000"/>
              <a:headEnd/>
              <a:tailEnd/>
            </a:ln>
            <a:effectLst/>
          </p:spPr>
          <p:txBody>
            <a:bodyPr wrap="none" anchor="ctr"/>
            <a:lstStyle/>
            <a:p>
              <a:r>
                <a:rPr lang="en-US" dirty="0">
                  <a:latin typeface="+mj-lt"/>
                  <a:ea typeface="SimSun" pitchFamily="2" charset="-122"/>
                  <a:cs typeface="Arial" pitchFamily="34" charset="0"/>
                </a:rPr>
                <a:t>class Courses</a:t>
              </a:r>
            </a:p>
          </p:txBody>
        </p:sp>
      </p:grpSp>
      <p:sp>
        <p:nvSpPr>
          <p:cNvPr id="303120" name="AutoShape 16"/>
          <p:cNvSpPr>
            <a:spLocks noChangeArrowheads="1"/>
          </p:cNvSpPr>
          <p:nvPr/>
        </p:nvSpPr>
        <p:spPr bwMode="auto">
          <a:xfrm>
            <a:off x="877788" y="4193966"/>
            <a:ext cx="4343400" cy="2057400"/>
          </a:xfrm>
          <a:prstGeom prst="roundRect">
            <a:avLst>
              <a:gd name="adj" fmla="val 16667"/>
            </a:avLst>
          </a:prstGeom>
          <a:noFill/>
          <a:ln w="9525">
            <a:solidFill>
              <a:schemeClr val="tx1"/>
            </a:solidFill>
            <a:round/>
            <a:headEnd/>
            <a:tailEnd/>
          </a:ln>
          <a:effectLst/>
        </p:spPr>
        <p:txBody>
          <a:bodyPr wrap="none" anchor="ctr"/>
          <a:lstStyle/>
          <a:p>
            <a:pPr algn="l">
              <a:lnSpc>
                <a:spcPct val="115000"/>
              </a:lnSpc>
            </a:pPr>
            <a:r>
              <a:rPr lang="en-US" sz="1600" dirty="0">
                <a:latin typeface="+mj-lt"/>
                <a:cs typeface="Arial" pitchFamily="34" charset="0"/>
              </a:rPr>
              <a:t>import pack1.*;</a:t>
            </a:r>
          </a:p>
          <a:p>
            <a:pPr algn="l">
              <a:lnSpc>
                <a:spcPct val="115000"/>
              </a:lnSpc>
            </a:pPr>
            <a:r>
              <a:rPr lang="en-US" sz="1600" dirty="0">
                <a:latin typeface="+mj-lt"/>
                <a:cs typeface="Arial" pitchFamily="34" charset="0"/>
              </a:rPr>
              <a:t>import pack2.*;</a:t>
            </a:r>
          </a:p>
          <a:p>
            <a:pPr algn="l">
              <a:lnSpc>
                <a:spcPct val="115000"/>
              </a:lnSpc>
            </a:pPr>
            <a:r>
              <a:rPr lang="en-US" sz="1600" dirty="0">
                <a:latin typeface="+mj-lt"/>
                <a:cs typeface="Arial" pitchFamily="34" charset="0"/>
              </a:rPr>
              <a:t>pack1.Student stud1;</a:t>
            </a:r>
          </a:p>
          <a:p>
            <a:pPr algn="l">
              <a:lnSpc>
                <a:spcPct val="115000"/>
              </a:lnSpc>
            </a:pPr>
            <a:r>
              <a:rPr lang="en-US" sz="1600" dirty="0">
                <a:latin typeface="+mj-lt"/>
                <a:cs typeface="Arial" pitchFamily="34" charset="0"/>
              </a:rPr>
              <a:t>pack2.Student stud2;</a:t>
            </a:r>
          </a:p>
          <a:p>
            <a:pPr algn="l">
              <a:lnSpc>
                <a:spcPct val="115000"/>
              </a:lnSpc>
            </a:pPr>
            <a:r>
              <a:rPr lang="en-US" sz="1600" dirty="0">
                <a:latin typeface="+mj-lt"/>
                <a:cs typeface="Arial" pitchFamily="34" charset="0"/>
              </a:rPr>
              <a:t>Teacher teacher1;</a:t>
            </a:r>
          </a:p>
          <a:p>
            <a:pPr algn="l">
              <a:lnSpc>
                <a:spcPct val="115000"/>
              </a:lnSpc>
            </a:pPr>
            <a:r>
              <a:rPr lang="en-US" sz="1600" dirty="0">
                <a:latin typeface="+mj-lt"/>
                <a:cs typeface="Arial" pitchFamily="34" charset="0"/>
              </a:rPr>
              <a:t>Courses course1;</a:t>
            </a:r>
          </a:p>
        </p:txBody>
      </p:sp>
    </p:spTree>
    <p:extLst>
      <p:ext uri="{BB962C8B-B14F-4D97-AF65-F5344CB8AC3E}">
        <p14:creationId xmlns:p14="http://schemas.microsoft.com/office/powerpoint/2010/main" val="36580538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y_template.potx [Read-Only]" id="{13D2DA8F-7125-4B20-8C80-6B6819898CD1}" vid="{B3612849-887B-425D-995B-1E6BA339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C6D46B5BD495499271C92F7A434DD0" ma:contentTypeVersion="3" ma:contentTypeDescription="Create a new document." ma:contentTypeScope="" ma:versionID="bc3549bdc5e715daded4d71e9661f4b4">
  <xsd:schema xmlns:xsd="http://www.w3.org/2001/XMLSchema" xmlns:xs="http://www.w3.org/2001/XMLSchema" xmlns:p="http://schemas.microsoft.com/office/2006/metadata/properties" xmlns:ns2="2c69fdd3-93b5-4f70-a8b7-c47f91c604ac" targetNamespace="http://schemas.microsoft.com/office/2006/metadata/properties" ma:root="true" ma:fieldsID="1d7197367855d9835b2a79bc120bc1a5" ns2:_="">
    <xsd:import namespace="2c69fdd3-93b5-4f70-a8b7-c47f91c604ac"/>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69fdd3-93b5-4f70-a8b7-c47f91c604ac"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c69fdd3-93b5-4f70-a8b7-c47f91c604ac">Class book</Material_x0020_Type>
    <Category xmlns="2c69fdd3-93b5-4f70-a8b7-c47f91c604ac">Module Artifact</Category>
    <Level xmlns="2c69fdd3-93b5-4f70-a8b7-c47f91c604ac">L1</Level>
  </documentManagement>
</p:properties>
</file>

<file path=customXml/itemProps1.xml><?xml version="1.0" encoding="utf-8"?>
<ds:datastoreItem xmlns:ds="http://schemas.openxmlformats.org/officeDocument/2006/customXml" ds:itemID="{FBCAB143-E9B4-48E9-9C41-C311608508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69fdd3-93b5-4f70-a8b7-c47f91c604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2c69fdd3-93b5-4f70-a8b7-c47f91c604ac"/>
  </ds:schemaRefs>
</ds:datastoreItem>
</file>

<file path=docProps/app.xml><?xml version="1.0" encoding="utf-8"?>
<Properties xmlns="http://schemas.openxmlformats.org/officeDocument/2006/extended-properties" xmlns:vt="http://schemas.openxmlformats.org/officeDocument/2006/docPropsVTypes">
  <Template/>
  <TotalTime>3941</TotalTime>
  <Words>3421</Words>
  <Application>Microsoft Office PowerPoint</Application>
  <PresentationFormat>On-screen Show (4:3)</PresentationFormat>
  <Paragraphs>524</Paragraphs>
  <Slides>26</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Section slides</vt:lpstr>
      <vt:lpstr>think-cell Slide</vt:lpstr>
      <vt:lpstr>Core Java 8  and Development Tools</vt:lpstr>
      <vt:lpstr>Lesson Objectives</vt:lpstr>
      <vt:lpstr>4.1 : Classes and Objects Classes and Objects</vt:lpstr>
      <vt:lpstr>4.1 : Classes and Objects Introduction to Classes</vt:lpstr>
      <vt:lpstr>4.1 : Classes and Objects Introduction to Classes</vt:lpstr>
      <vt:lpstr>4.2: Packages  Packages</vt:lpstr>
      <vt:lpstr>4.2: Packages  Benefits of Packages</vt:lpstr>
      <vt:lpstr>4.2: Packages  Creating Your Own Package</vt:lpstr>
      <vt:lpstr>4.2: Packages  Packages and Name Space Collision</vt:lpstr>
      <vt:lpstr>4.2: Packages  Using Packages</vt:lpstr>
      <vt:lpstr>4.2: Packages  Static Import</vt:lpstr>
      <vt:lpstr>4.2: Packages  Some Java Packages</vt:lpstr>
      <vt:lpstr>4.2: Packages  Demo : Package</vt:lpstr>
      <vt:lpstr>4.3: Access Specifier Types of Access Modifiers</vt:lpstr>
      <vt:lpstr>4.3: Access Specifies  What is access protection?</vt:lpstr>
      <vt:lpstr>      4.4: Constructors - Default and Parameterized   Default Constructors</vt:lpstr>
      <vt:lpstr>      4.4: Constructors- Default and Parameterized      Demo</vt:lpstr>
      <vt:lpstr>4.5: this reference this reference</vt:lpstr>
      <vt:lpstr>4.6: using static keyword Static modifier</vt:lpstr>
      <vt:lpstr>4.6: using static keyword Static modifier</vt:lpstr>
      <vt:lpstr>4.6: using static keyword Static modifier</vt:lpstr>
      <vt:lpstr>4.7: Best Practices Constructor</vt:lpstr>
      <vt:lpstr>4.7: Best Practices Static and Constants</vt:lpstr>
      <vt:lpstr>Lab</vt:lpstr>
      <vt:lpstr>Summary</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IG, hwdlab1B</cp:lastModifiedBy>
  <cp:revision>258</cp:revision>
  <cp:lastPrinted>2016-07-12T09:53:31Z</cp:lastPrinted>
  <dcterms:created xsi:type="dcterms:W3CDTF">2012-05-18T02:59:15Z</dcterms:created>
  <dcterms:modified xsi:type="dcterms:W3CDTF">2018-11-06T06:01:25Z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0x010100FEC6D46B5BD495499271C92F7A434DD0</vt:lpwstr>
  </property>
  <property fmtid="{D5CDD505-2E9C-101B-9397-08002B2CF9AE}" pid="4" name="_SourceUrl">
    <vt:lpwstr/>
  </property>
  <property fmtid="{D5CDD505-2E9C-101B-9397-08002B2CF9AE}" pid="5" name="Order">
    <vt:r8>100100</vt:r8>
  </property>
</Properties>
</file>