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4"/>
  </p:notesMasterIdLst>
  <p:handoutMasterIdLst>
    <p:handoutMasterId r:id="rId25"/>
  </p:handoutMasterIdLst>
  <p:sldIdLst>
    <p:sldId id="329" r:id="rId5"/>
    <p:sldId id="259" r:id="rId6"/>
    <p:sldId id="320" r:id="rId7"/>
    <p:sldId id="321" r:id="rId8"/>
    <p:sldId id="325" r:id="rId9"/>
    <p:sldId id="281" r:id="rId10"/>
    <p:sldId id="285" r:id="rId11"/>
    <p:sldId id="286" r:id="rId12"/>
    <p:sldId id="330" r:id="rId13"/>
    <p:sldId id="331" r:id="rId14"/>
    <p:sldId id="319" r:id="rId15"/>
    <p:sldId id="298" r:id="rId16"/>
    <p:sldId id="299" r:id="rId17"/>
    <p:sldId id="303" r:id="rId18"/>
    <p:sldId id="327" r:id="rId19"/>
    <p:sldId id="328" r:id="rId20"/>
    <p:sldId id="293" r:id="rId21"/>
    <p:sldId id="294" r:id="rId22"/>
    <p:sldId id="295"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4">
          <p15:clr>
            <a:srgbClr val="A4A3A4"/>
          </p15:clr>
        </p15:guide>
        <p15:guide id="2" pos="136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harya, Tanmaya" initials="AT" lastIdx="3" clrIdx="0"/>
  <p:cmAuthor id="1" name="Srivastava, Vaishali" initials="SV"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261" autoAdjust="0"/>
  </p:normalViewPr>
  <p:slideViewPr>
    <p:cSldViewPr snapToGrid="0" showGuides="1">
      <p:cViewPr varScale="1">
        <p:scale>
          <a:sx n="39" d="100"/>
          <a:sy n="39" d="100"/>
        </p:scale>
        <p:origin x="28" y="19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904" y="-72"/>
      </p:cViewPr>
      <p:guideLst>
        <p:guide orient="horz" pos="2804"/>
        <p:guide pos="13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5/22/2018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64081" y="4463891"/>
            <a:ext cx="4904113" cy="4304266"/>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67333"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53353"/>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Core Java 8 and Development Tools                                   Abstract Classes and Interfaces</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07-</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a:p>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4105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97655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The example shows how to declare and use an interface</a:t>
            </a:r>
          </a:p>
        </p:txBody>
      </p:sp>
    </p:spTree>
    <p:extLst>
      <p:ext uri="{BB962C8B-B14F-4D97-AF65-F5344CB8AC3E}">
        <p14:creationId xmlns:p14="http://schemas.microsoft.com/office/powerpoint/2010/main" val="1851445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To enhance Java API with lambda expressions, many existing interfaces needs to be modified. Adding new methods to interface leads to break the existing implementation. </a:t>
            </a:r>
          </a:p>
          <a:p>
            <a:endParaRPr lang="en-US" dirty="0"/>
          </a:p>
          <a:p>
            <a:r>
              <a:rPr lang="en-US" dirty="0"/>
              <a:t>To avoid this, Java has added default methods to interfaces. When you add default method to existing interface, it doesn’t break the classes which implements the interface. </a:t>
            </a:r>
          </a:p>
          <a:p>
            <a:r>
              <a:rPr lang="en-US" dirty="0"/>
              <a:t> </a:t>
            </a:r>
          </a:p>
          <a:p>
            <a:r>
              <a:rPr lang="en-US" b="1" dirty="0"/>
              <a:t>Note</a:t>
            </a:r>
            <a:r>
              <a:rPr lang="en-US" dirty="0"/>
              <a:t>: Default interfaces concept is strictly meant for backward compatibility. It doesn’t mean you create java application only with interfaces with default methods and not classes. </a:t>
            </a:r>
          </a:p>
          <a:p>
            <a:endParaRPr lang="en-US" dirty="0"/>
          </a:p>
          <a:p>
            <a:r>
              <a:rPr lang="en-US" b="1" dirty="0"/>
              <a:t>Rules for default methods in Interface inheritance</a:t>
            </a:r>
            <a:r>
              <a:rPr lang="en-US" dirty="0"/>
              <a:t>:</a:t>
            </a:r>
          </a:p>
          <a:p>
            <a:endParaRPr lang="en-US" dirty="0"/>
          </a:p>
          <a:p>
            <a:r>
              <a:rPr lang="en-US" dirty="0"/>
              <a:t>While extending an  Interface having default methods, there are few points to ponder:</a:t>
            </a:r>
          </a:p>
          <a:p>
            <a:endParaRPr lang="en-US" dirty="0"/>
          </a:p>
          <a:p>
            <a:pPr marL="241653" indent="-241653">
              <a:buFont typeface="+mj-lt"/>
              <a:buAutoNum type="arabicPeriod"/>
            </a:pPr>
            <a:r>
              <a:rPr lang="en-US" dirty="0"/>
              <a:t>Child Interface can use the default method of parent interface. </a:t>
            </a:r>
          </a:p>
          <a:p>
            <a:pPr marL="241653" indent="-241653">
              <a:buFont typeface="+mj-lt"/>
              <a:buAutoNum type="arabicPeriod"/>
            </a:pPr>
            <a:r>
              <a:rPr lang="en-US" dirty="0"/>
              <a:t>Child Interface can re-declare the default method without default keyword to make it abstract. </a:t>
            </a:r>
          </a:p>
          <a:p>
            <a:pPr marL="241653" indent="-241653">
              <a:buFont typeface="+mj-lt"/>
              <a:buAutoNum type="arabicPeriod"/>
            </a:pPr>
            <a:r>
              <a:rPr lang="en-US" dirty="0"/>
              <a:t>Child Interface can override the default method by keeping the same signature as of parent interface. </a:t>
            </a:r>
          </a:p>
        </p:txBody>
      </p:sp>
    </p:spTree>
    <p:extLst>
      <p:ext uri="{BB962C8B-B14F-4D97-AF65-F5344CB8AC3E}">
        <p14:creationId xmlns:p14="http://schemas.microsoft.com/office/powerpoint/2010/main" val="3982889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a:t>Both default and static interface method now allows developer to extend the functionality of existing system without breaking the code. </a:t>
            </a:r>
          </a:p>
          <a:p>
            <a:pPr defTabSz="966612">
              <a:defRPr/>
            </a:pPr>
            <a:endParaRPr lang="en-US" dirty="0"/>
          </a:p>
          <a:p>
            <a:pPr defTabSz="966612">
              <a:defRPr/>
            </a:pPr>
            <a:r>
              <a:rPr lang="en-US" dirty="0"/>
              <a:t>If you are designing the system from scratch, it is recommended not to use these features. However, these features can be handy to modify existing application to add new functionality with ease.</a:t>
            </a:r>
          </a:p>
          <a:p>
            <a:pPr defTabSz="966612">
              <a:defRPr/>
            </a:pPr>
            <a:endParaRPr lang="en-US" dirty="0"/>
          </a:p>
          <a:p>
            <a:pPr defTabSz="966612">
              <a:defRPr/>
            </a:pPr>
            <a:r>
              <a:rPr lang="en-US" dirty="0"/>
              <a:t>The default and static methods are extensively used by Java SE 8 language developers to add new methods to existing API. For example, the </a:t>
            </a:r>
            <a:r>
              <a:rPr lang="en-US" b="1" dirty="0" err="1"/>
              <a:t>forEach</a:t>
            </a:r>
            <a:r>
              <a:rPr lang="en-US" b="1" dirty="0"/>
              <a:t>()</a:t>
            </a:r>
            <a:r>
              <a:rPr lang="en-US" dirty="0"/>
              <a:t> default method added to Collection API for iterating elements in collection. </a:t>
            </a:r>
          </a:p>
          <a:p>
            <a:endParaRPr lang="en-US" dirty="0"/>
          </a:p>
        </p:txBody>
      </p:sp>
    </p:spTree>
    <p:extLst>
      <p:ext uri="{BB962C8B-B14F-4D97-AF65-F5344CB8AC3E}">
        <p14:creationId xmlns:p14="http://schemas.microsoft.com/office/powerpoint/2010/main" val="2383213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In</a:t>
            </a:r>
            <a:r>
              <a:rPr lang="en-US" baseline="0" dirty="0"/>
              <a:t> Java, it is legal to up cast the reference of child object to parent class reference. Also in case of interfaces, you can assign reference of implementer class to an interface object.  </a:t>
            </a:r>
          </a:p>
          <a:p>
            <a:endParaRPr lang="en-US" dirty="0"/>
          </a:p>
          <a:p>
            <a:r>
              <a:rPr lang="en-US" baseline="0" dirty="0"/>
              <a:t>          Parent</a:t>
            </a:r>
            <a:r>
              <a:rPr lang="en-US" dirty="0"/>
              <a:t> Class reference = Child Class Object;</a:t>
            </a:r>
          </a:p>
          <a:p>
            <a:r>
              <a:rPr lang="en-US" dirty="0"/>
              <a:t>          Interface reference  = </a:t>
            </a:r>
            <a:r>
              <a:rPr lang="en-US" baseline="0" dirty="0"/>
              <a:t> Interface</a:t>
            </a:r>
            <a:r>
              <a:rPr lang="en-US" dirty="0"/>
              <a:t> Implementer class object;</a:t>
            </a:r>
          </a:p>
          <a:p>
            <a:endParaRPr lang="en-US" dirty="0"/>
          </a:p>
          <a:p>
            <a:r>
              <a:rPr lang="en-US" dirty="0"/>
              <a:t>In above cases, parent class reference can be used to call methods in child class which are overridden. It cannot be used to access methods owned by child class. </a:t>
            </a:r>
          </a:p>
          <a:p>
            <a:endParaRPr lang="en-US" dirty="0"/>
          </a:p>
          <a:p>
            <a:r>
              <a:rPr lang="en-US" dirty="0"/>
              <a:t>The code snippet shown in the slide has two classes, where child class overrides the </a:t>
            </a:r>
            <a:r>
              <a:rPr lang="en-US" dirty="0" err="1"/>
              <a:t>sayHello</a:t>
            </a:r>
            <a:r>
              <a:rPr lang="en-US" dirty="0"/>
              <a:t>() method of parent. Therefore parent class reference is able to access the overridden method of child class. </a:t>
            </a:r>
          </a:p>
          <a:p>
            <a:endParaRPr lang="en-US" dirty="0"/>
          </a:p>
          <a:p>
            <a:r>
              <a:rPr lang="en-US" b="1" dirty="0"/>
              <a:t>Note</a:t>
            </a:r>
            <a:r>
              <a:rPr lang="en-US" dirty="0"/>
              <a:t>: Polymorphism does not work with static methods because they are early-bound.</a:t>
            </a:r>
          </a:p>
        </p:txBody>
      </p:sp>
    </p:spTree>
    <p:extLst>
      <p:ext uri="{BB962C8B-B14F-4D97-AF65-F5344CB8AC3E}">
        <p14:creationId xmlns:p14="http://schemas.microsoft.com/office/powerpoint/2010/main" val="2792697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2149475" y="631825"/>
            <a:ext cx="4906963" cy="3679825"/>
          </a:xfrm>
          <a:ln/>
        </p:spPr>
      </p:sp>
      <p:sp>
        <p:nvSpPr>
          <p:cNvPr id="278531" name="Rectangle 3"/>
          <p:cNvSpPr>
            <a:spLocks noGrp="1" noChangeArrowheads="1"/>
          </p:cNvSpPr>
          <p:nvPr>
            <p:ph type="body" idx="1"/>
          </p:nvPr>
        </p:nvSpPr>
        <p:spPr>
          <a:xfrm>
            <a:off x="2148232" y="4452220"/>
            <a:ext cx="4943449" cy="4189779"/>
          </a:xfrm>
        </p:spPr>
        <p:txBody>
          <a:bodyPr/>
          <a:lstStyle/>
          <a:p>
            <a:r>
              <a:rPr lang="en-US" b="1" u="sng" dirty="0"/>
              <a:t>Accessing Implementations through Interface Reference: </a:t>
            </a:r>
          </a:p>
          <a:p>
            <a:endParaRPr lang="en-US" dirty="0"/>
          </a:p>
          <a:p>
            <a:r>
              <a:rPr lang="en-US" dirty="0"/>
              <a:t>Object references can be declared which uses an interface rather than a </a:t>
            </a:r>
            <a:r>
              <a:rPr lang="en-US" dirty="0" err="1"/>
              <a:t>classtype</a:t>
            </a:r>
            <a:r>
              <a:rPr lang="en-US" dirty="0"/>
              <a:t>. Any instance of any class that implements the declared interface can be referred to by such a variable. When you call a method through one of these references, the correct version will be called based on the actual instance of the interface being referred to. This is one of the key features of interfaces. The method to be executed is looked up dynamically at run time, allowing classes to be created later than the code which calls methods on them. The calling code can dispatch through an interface without having to know anything about the “</a:t>
            </a:r>
            <a:r>
              <a:rPr lang="en-US" dirty="0" err="1"/>
              <a:t>callee</a:t>
            </a:r>
            <a:r>
              <a:rPr lang="en-US" dirty="0"/>
              <a:t>.”</a:t>
            </a:r>
          </a:p>
          <a:p>
            <a:r>
              <a:rPr lang="en-US" dirty="0"/>
              <a:t>The variable </a:t>
            </a:r>
            <a:r>
              <a:rPr lang="en-US" b="1" dirty="0"/>
              <a:t>t </a:t>
            </a:r>
            <a:r>
              <a:rPr lang="en-US" dirty="0"/>
              <a:t>is declared to be of the interface type </a:t>
            </a:r>
            <a:r>
              <a:rPr lang="en-US" b="1" dirty="0" err="1"/>
              <a:t>TestInterface</a:t>
            </a:r>
            <a:r>
              <a:rPr lang="en-US" dirty="0"/>
              <a:t>, yet it was assigned an instance of sample. Although, </a:t>
            </a:r>
            <a:r>
              <a:rPr lang="en-US" b="1" dirty="0"/>
              <a:t>t </a:t>
            </a:r>
            <a:r>
              <a:rPr lang="en-US" dirty="0"/>
              <a:t>can be used to access the </a:t>
            </a:r>
            <a:r>
              <a:rPr lang="en-US" b="1" dirty="0" err="1"/>
              <a:t>interfacemethod</a:t>
            </a:r>
            <a:r>
              <a:rPr lang="en-US" b="1" dirty="0"/>
              <a:t>()</a:t>
            </a:r>
            <a:r>
              <a:rPr lang="en-US" dirty="0"/>
              <a:t> method, it cannot access any other members of the sample</a:t>
            </a:r>
            <a:r>
              <a:rPr lang="en-US" b="1" dirty="0"/>
              <a:t> </a:t>
            </a:r>
            <a:r>
              <a:rPr lang="en-US" dirty="0"/>
              <a:t>class. An interface reference variable only has knowledge of the methods declared by its interface</a:t>
            </a:r>
            <a:r>
              <a:rPr lang="en-US" b="1" dirty="0"/>
              <a:t> </a:t>
            </a:r>
            <a:r>
              <a:rPr lang="en-US" dirty="0"/>
              <a:t>declaration. Thus, </a:t>
            </a:r>
            <a:r>
              <a:rPr lang="en-US" b="1" dirty="0"/>
              <a:t>t </a:t>
            </a:r>
            <a:r>
              <a:rPr lang="en-US" dirty="0"/>
              <a:t>could not be used to access </a:t>
            </a:r>
            <a:r>
              <a:rPr lang="en-US" b="1" dirty="0" err="1"/>
              <a:t>noninterfacemethod</a:t>
            </a:r>
            <a:r>
              <a:rPr lang="en-US" b="1" dirty="0"/>
              <a:t>( ) </a:t>
            </a:r>
            <a:r>
              <a:rPr lang="en-US" dirty="0"/>
              <a:t>since it is defined by sample</a:t>
            </a:r>
            <a:r>
              <a:rPr lang="en-US" b="1" dirty="0"/>
              <a:t> </a:t>
            </a:r>
            <a:r>
              <a:rPr lang="en-US" dirty="0"/>
              <a:t>but not the </a:t>
            </a:r>
            <a:r>
              <a:rPr lang="en-US" b="1" dirty="0" err="1"/>
              <a:t>TestInterface</a:t>
            </a:r>
            <a:r>
              <a:rPr lang="en-US" dirty="0"/>
              <a:t>.</a:t>
            </a:r>
          </a:p>
        </p:txBody>
      </p:sp>
    </p:spTree>
    <p:extLst>
      <p:ext uri="{BB962C8B-B14F-4D97-AF65-F5344CB8AC3E}">
        <p14:creationId xmlns:p14="http://schemas.microsoft.com/office/powerpoint/2010/main" val="4156881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The example shows how to declare and use an interface with default and static methods. </a:t>
            </a:r>
          </a:p>
        </p:txBody>
      </p:sp>
    </p:spTree>
    <p:extLst>
      <p:ext uri="{BB962C8B-B14F-4D97-AF65-F5344CB8AC3E}">
        <p14:creationId xmlns:p14="http://schemas.microsoft.com/office/powerpoint/2010/main" val="2754898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Tree>
    <p:extLst>
      <p:ext uri="{BB962C8B-B14F-4D97-AF65-F5344CB8AC3E}">
        <p14:creationId xmlns:p14="http://schemas.microsoft.com/office/powerpoint/2010/main" val="3739463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64330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42869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Lesson Outline: </a:t>
            </a:r>
          </a:p>
          <a:p>
            <a:endParaRPr lang="en-US" dirty="0"/>
          </a:p>
          <a:p>
            <a:pPr lvl="1"/>
            <a:r>
              <a:rPr lang="en-US" dirty="0"/>
              <a:t>7.1: Abstract class</a:t>
            </a:r>
          </a:p>
          <a:p>
            <a:pPr lvl="1"/>
            <a:r>
              <a:rPr lang="en-US" dirty="0"/>
              <a:t>7.2: Interfaces</a:t>
            </a:r>
          </a:p>
          <a:p>
            <a:pPr lvl="1"/>
            <a:r>
              <a:rPr lang="en-US" dirty="0"/>
              <a:t>7.3: default methods </a:t>
            </a:r>
          </a:p>
          <a:p>
            <a:pPr lvl="1"/>
            <a:r>
              <a:rPr lang="en-US" dirty="0"/>
              <a:t>7.4: static methods on Interface </a:t>
            </a:r>
          </a:p>
          <a:p>
            <a:pPr lvl="1"/>
            <a:r>
              <a:rPr lang="en-US" dirty="0"/>
              <a:t>7.5: Runtime Polymorphism</a:t>
            </a:r>
          </a:p>
          <a:p>
            <a:pPr lvl="1"/>
            <a:r>
              <a:rPr lang="en-US" dirty="0"/>
              <a:t>7.6: Best Practices</a:t>
            </a:r>
          </a:p>
          <a:p>
            <a:endParaRPr lang="en-US" dirty="0"/>
          </a:p>
        </p:txBody>
      </p:sp>
    </p:spTree>
    <p:extLst>
      <p:ext uri="{BB962C8B-B14F-4D97-AF65-F5344CB8AC3E}">
        <p14:creationId xmlns:p14="http://schemas.microsoft.com/office/powerpoint/2010/main" val="89492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dirty="0"/>
              <a:t>Example of Abstract class – Shape Hierarchy –</a:t>
            </a:r>
          </a:p>
          <a:p>
            <a:pPr marL="218133" indent="-218133"/>
            <a:r>
              <a:rPr lang="en-US" dirty="0"/>
              <a:t>You have two hierarchies :  Point-Circle-Cylinder and Line-Square-Cube</a:t>
            </a:r>
          </a:p>
          <a:p>
            <a:pPr marL="218133" indent="-218133"/>
            <a:r>
              <a:rPr lang="en-US" dirty="0"/>
              <a:t>Here common method is area() – if I create an array that contains the objects of all these classes. How can I do it generically ? </a:t>
            </a:r>
          </a:p>
          <a:p>
            <a:pPr marL="218133" indent="-218133"/>
            <a:r>
              <a:rPr lang="en-US" dirty="0"/>
              <a:t>Can Point p = new Line() be valid ? of course not, no inheritance !!!!</a:t>
            </a:r>
          </a:p>
          <a:p>
            <a:pPr marL="218133" indent="-218133"/>
            <a:r>
              <a:rPr lang="en-US" dirty="0"/>
              <a:t>So, I force a super class Shape which would contain the method area(). Now what implementation I am going to write in that method. I do not know, at runtime whose area() is going to be called. So, the information that I do not know I put it as “abstract”.</a:t>
            </a:r>
          </a:p>
          <a:p>
            <a:pPr marL="218133" indent="-218133"/>
            <a:r>
              <a:rPr lang="en-US" dirty="0"/>
              <a:t> </a:t>
            </a:r>
          </a:p>
          <a:p>
            <a:pPr marL="218133" indent="-218133"/>
            <a:r>
              <a:rPr lang="en-US" dirty="0"/>
              <a:t>Important points about abstract class :</a:t>
            </a:r>
          </a:p>
          <a:p>
            <a:pPr marL="218133" indent="-218133">
              <a:buFontTx/>
              <a:buChar char="•"/>
            </a:pPr>
            <a:r>
              <a:rPr lang="en-US" dirty="0"/>
              <a:t>You cannot create object of abstract class : why ?</a:t>
            </a:r>
            <a:br>
              <a:rPr lang="en-US" dirty="0"/>
            </a:br>
            <a:r>
              <a:rPr lang="en-US" dirty="0"/>
              <a:t>For example, if a surgeon know how to perform an operation but he does not know how to stitch back the cut stomach will I allow him to touch me? </a:t>
            </a:r>
          </a:p>
          <a:p>
            <a:pPr marL="218133" indent="-218133">
              <a:buFontTx/>
              <a:buChar char="•"/>
            </a:pPr>
            <a:r>
              <a:rPr lang="en-US" dirty="0"/>
              <a:t>An abstract class can contain concrete methods.</a:t>
            </a:r>
          </a:p>
          <a:p>
            <a:pPr marL="218133" indent="-218133">
              <a:buFontTx/>
              <a:buChar char="•"/>
            </a:pPr>
            <a:r>
              <a:rPr lang="en-US" dirty="0"/>
              <a:t>An abstract class may not contain any abstract methods.</a:t>
            </a:r>
          </a:p>
          <a:p>
            <a:pPr marL="218133" indent="-218133">
              <a:buFontTx/>
              <a:buChar char="•"/>
            </a:pPr>
            <a:r>
              <a:rPr lang="en-US" dirty="0"/>
              <a:t>In Java a pure virtual method is called as abstract method.</a:t>
            </a:r>
          </a:p>
          <a:p>
            <a:endParaRPr lang="en-US" dirty="0"/>
          </a:p>
        </p:txBody>
      </p:sp>
      <p:sp>
        <p:nvSpPr>
          <p:cNvPr id="6" name="AutoShape 5"/>
          <p:cNvSpPr>
            <a:spLocks noChangeArrowheads="1"/>
          </p:cNvSpPr>
          <p:nvPr/>
        </p:nvSpPr>
        <p:spPr bwMode="auto">
          <a:xfrm>
            <a:off x="2492586" y="7452346"/>
            <a:ext cx="3928534" cy="805976"/>
          </a:xfrm>
          <a:prstGeom prst="roundRect">
            <a:avLst>
              <a:gd name="adj" fmla="val 16667"/>
            </a:avLst>
          </a:prstGeom>
          <a:noFill/>
          <a:ln w="9525">
            <a:solidFill>
              <a:schemeClr val="tx1"/>
            </a:solidFill>
            <a:round/>
            <a:headEnd/>
            <a:tailEnd/>
          </a:ln>
          <a:effectLst/>
        </p:spPr>
        <p:txBody>
          <a:bodyPr wrap="none" lIns="104704" tIns="52352" rIns="104704" bIns="52352" anchor="ctr"/>
          <a:lstStyle/>
          <a:p>
            <a:pPr lvl="2"/>
            <a:r>
              <a:rPr lang="en-US" sz="1200" dirty="0">
                <a:latin typeface="Arial" pitchFamily="34" charset="0"/>
                <a:cs typeface="Arial" pitchFamily="34" charset="0"/>
              </a:rPr>
              <a:t>abstract class Shape{</a:t>
            </a:r>
          </a:p>
          <a:p>
            <a:pPr lvl="2"/>
            <a:r>
              <a:rPr lang="en-US" sz="1200" dirty="0">
                <a:latin typeface="Arial" pitchFamily="34" charset="0"/>
                <a:cs typeface="Arial" pitchFamily="34" charset="0"/>
              </a:rPr>
              <a:t>     public abstract float area(); </a:t>
            </a:r>
          </a:p>
          <a:p>
            <a:pPr lvl="2"/>
            <a:r>
              <a:rPr lang="en-US" sz="1200" dirty="0">
                <a:latin typeface="Arial" pitchFamily="34" charset="0"/>
                <a:cs typeface="Arial" pitchFamily="34" charset="0"/>
              </a:rPr>
              <a:t>}</a:t>
            </a:r>
          </a:p>
        </p:txBody>
      </p:sp>
    </p:spTree>
    <p:extLst>
      <p:ext uri="{BB962C8B-B14F-4D97-AF65-F5344CB8AC3E}">
        <p14:creationId xmlns:p14="http://schemas.microsoft.com/office/powerpoint/2010/main" val="165557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Example of Abstract modifier:</a:t>
            </a:r>
          </a:p>
          <a:p>
            <a:endParaRPr lang="en-US" dirty="0"/>
          </a:p>
        </p:txBody>
      </p:sp>
      <p:sp>
        <p:nvSpPr>
          <p:cNvPr id="6" name="AutoShape 4"/>
          <p:cNvSpPr>
            <a:spLocks noChangeArrowheads="1"/>
          </p:cNvSpPr>
          <p:nvPr/>
        </p:nvSpPr>
        <p:spPr bwMode="auto">
          <a:xfrm>
            <a:off x="2218029" y="4843928"/>
            <a:ext cx="4711831" cy="2507480"/>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100" b="1" dirty="0">
                <a:latin typeface="Arial" pitchFamily="34" charset="0"/>
                <a:cs typeface="Arial" pitchFamily="34" charset="0"/>
              </a:rPr>
              <a:t>abstract</a:t>
            </a:r>
            <a:r>
              <a:rPr lang="en-US" sz="1100" dirty="0">
                <a:latin typeface="Arial" pitchFamily="34" charset="0"/>
                <a:cs typeface="Arial" pitchFamily="34" charset="0"/>
              </a:rPr>
              <a:t> class Shape{</a:t>
            </a:r>
          </a:p>
          <a:p>
            <a:r>
              <a:rPr lang="en-US" sz="1100" dirty="0">
                <a:latin typeface="Arial" pitchFamily="34" charset="0"/>
                <a:cs typeface="Arial" pitchFamily="34" charset="0"/>
              </a:rPr>
              <a:t>      </a:t>
            </a:r>
            <a:r>
              <a:rPr lang="en-US" sz="1100" b="1" dirty="0">
                <a:latin typeface="Arial" pitchFamily="34" charset="0"/>
                <a:cs typeface="Arial" pitchFamily="34" charset="0"/>
              </a:rPr>
              <a:t>abstract</a:t>
            </a:r>
            <a:r>
              <a:rPr lang="en-US" sz="1100" dirty="0">
                <a:latin typeface="Arial" pitchFamily="34" charset="0"/>
                <a:cs typeface="Arial" pitchFamily="34" charset="0"/>
              </a:rPr>
              <a:t> void draw();         // observe : no implementation</a:t>
            </a:r>
          </a:p>
          <a:p>
            <a:r>
              <a:rPr lang="en-US" sz="1100" dirty="0">
                <a:latin typeface="Arial" pitchFamily="34" charset="0"/>
                <a:cs typeface="Arial" pitchFamily="34" charset="0"/>
              </a:rPr>
              <a:t>}</a:t>
            </a:r>
          </a:p>
          <a:p>
            <a:endParaRPr lang="en-US" sz="1100" dirty="0">
              <a:latin typeface="Arial" pitchFamily="34" charset="0"/>
              <a:cs typeface="Arial" pitchFamily="34" charset="0"/>
            </a:endParaRPr>
          </a:p>
          <a:p>
            <a:r>
              <a:rPr lang="en-US" sz="1100" dirty="0">
                <a:latin typeface="Arial" pitchFamily="34" charset="0"/>
                <a:cs typeface="Arial" pitchFamily="34" charset="0"/>
              </a:rPr>
              <a:t>class </a:t>
            </a:r>
            <a:r>
              <a:rPr lang="en-US" sz="1100" dirty="0" err="1">
                <a:latin typeface="Arial" pitchFamily="34" charset="0"/>
                <a:cs typeface="Arial" pitchFamily="34" charset="0"/>
              </a:rPr>
              <a:t>Rect</a:t>
            </a:r>
            <a:r>
              <a:rPr lang="en-US" sz="1100" dirty="0">
                <a:latin typeface="Arial" pitchFamily="34" charset="0"/>
                <a:cs typeface="Arial" pitchFamily="34" charset="0"/>
              </a:rPr>
              <a:t> </a:t>
            </a:r>
            <a:r>
              <a:rPr lang="en-US" sz="1100" b="1" dirty="0">
                <a:latin typeface="Arial" pitchFamily="34" charset="0"/>
                <a:cs typeface="Arial" pitchFamily="34" charset="0"/>
              </a:rPr>
              <a:t>extends</a:t>
            </a:r>
            <a:r>
              <a:rPr lang="en-US" sz="1100" dirty="0">
                <a:latin typeface="Arial" pitchFamily="34" charset="0"/>
                <a:cs typeface="Arial" pitchFamily="34" charset="0"/>
              </a:rPr>
              <a:t> Shape{</a:t>
            </a:r>
          </a:p>
          <a:p>
            <a:r>
              <a:rPr lang="en-US" sz="1100" dirty="0">
                <a:latin typeface="Arial" pitchFamily="34" charset="0"/>
                <a:cs typeface="Arial" pitchFamily="34" charset="0"/>
              </a:rPr>
              <a:t>       void draw(){       // draw() implemented in subclass </a:t>
            </a:r>
            <a:r>
              <a:rPr lang="en-US" sz="1100" dirty="0" err="1">
                <a:latin typeface="Arial" pitchFamily="34" charset="0"/>
                <a:cs typeface="Arial" pitchFamily="34" charset="0"/>
              </a:rPr>
              <a:t>Rect</a:t>
            </a:r>
            <a:endParaRPr lang="en-US" sz="1100" dirty="0">
              <a:latin typeface="Arial" pitchFamily="34" charset="0"/>
              <a:cs typeface="Arial" pitchFamily="34" charset="0"/>
            </a:endParaRP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("Drawing a rectangle");</a:t>
            </a:r>
          </a:p>
          <a:p>
            <a:r>
              <a:rPr lang="en-US" sz="1100" dirty="0">
                <a:latin typeface="Arial" pitchFamily="34" charset="0"/>
                <a:cs typeface="Arial" pitchFamily="34" charset="0"/>
              </a:rPr>
              <a:t>        }</a:t>
            </a:r>
          </a:p>
          <a:p>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r>
              <a:rPr lang="en-US" sz="1100" dirty="0">
                <a:latin typeface="Arial" pitchFamily="34" charset="0"/>
                <a:cs typeface="Arial" pitchFamily="34" charset="0"/>
              </a:rPr>
              <a:t>              Shape r1 = new </a:t>
            </a:r>
            <a:r>
              <a:rPr lang="en-US" sz="1100" dirty="0" err="1">
                <a:latin typeface="Arial" pitchFamily="34" charset="0"/>
                <a:cs typeface="Arial" pitchFamily="34" charset="0"/>
              </a:rPr>
              <a:t>Rect</a:t>
            </a:r>
            <a:r>
              <a:rPr lang="en-US" sz="1100" dirty="0">
                <a:latin typeface="Arial" pitchFamily="34" charset="0"/>
                <a:cs typeface="Arial" pitchFamily="34" charset="0"/>
              </a:rPr>
              <a:t>();</a:t>
            </a:r>
          </a:p>
          <a:p>
            <a:r>
              <a:rPr lang="en-US" sz="1100" dirty="0">
                <a:latin typeface="Arial" pitchFamily="34" charset="0"/>
                <a:cs typeface="Arial" pitchFamily="34" charset="0"/>
              </a:rPr>
              <a:t>              r1.draw();</a:t>
            </a:r>
          </a:p>
          <a:p>
            <a:r>
              <a:rPr lang="en-US" sz="1100" dirty="0">
                <a:latin typeface="Arial" pitchFamily="34" charset="0"/>
                <a:cs typeface="Arial" pitchFamily="34" charset="0"/>
              </a:rPr>
              <a:t>      }</a:t>
            </a:r>
          </a:p>
          <a:p>
            <a:r>
              <a:rPr lang="en-US" sz="1100" dirty="0">
                <a:latin typeface="Arial" pitchFamily="34" charset="0"/>
                <a:cs typeface="Arial" pitchFamily="34" charset="0"/>
              </a:rPr>
              <a:t>}</a:t>
            </a:r>
          </a:p>
        </p:txBody>
      </p:sp>
      <p:sp>
        <p:nvSpPr>
          <p:cNvPr id="7" name="AutoShape 5"/>
          <p:cNvSpPr>
            <a:spLocks noChangeArrowheads="1"/>
          </p:cNvSpPr>
          <p:nvPr/>
        </p:nvSpPr>
        <p:spPr bwMode="auto">
          <a:xfrm>
            <a:off x="2218029" y="7481564"/>
            <a:ext cx="4711831" cy="447764"/>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100" dirty="0">
                <a:latin typeface="Arial" pitchFamily="34" charset="0"/>
                <a:cs typeface="Arial" pitchFamily="34" charset="0"/>
              </a:rPr>
              <a:t>Output : </a:t>
            </a:r>
          </a:p>
          <a:p>
            <a:r>
              <a:rPr lang="en-US" sz="1100" dirty="0">
                <a:latin typeface="Arial" pitchFamily="34" charset="0"/>
                <a:cs typeface="Arial" pitchFamily="34" charset="0"/>
              </a:rPr>
              <a:t>Drawing a rectangle</a:t>
            </a:r>
          </a:p>
        </p:txBody>
      </p:sp>
    </p:spTree>
    <p:extLst>
      <p:ext uri="{BB962C8B-B14F-4D97-AF65-F5344CB8AC3E}">
        <p14:creationId xmlns:p14="http://schemas.microsoft.com/office/powerpoint/2010/main" val="656833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The example shows how to declare and use an interface</a:t>
            </a:r>
          </a:p>
        </p:txBody>
      </p:sp>
    </p:spTree>
    <p:extLst>
      <p:ext uri="{BB962C8B-B14F-4D97-AF65-F5344CB8AC3E}">
        <p14:creationId xmlns:p14="http://schemas.microsoft.com/office/powerpoint/2010/main" val="2222460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a:t>
            </a:r>
          </a:p>
          <a:p>
            <a:r>
              <a:rPr lang="en-US" dirty="0"/>
              <a:t>You may come across a situation, in which you want to have different implementations of a method in different classes and delay the decision on which implementation of a method to execute until runtime. In java, the class where the method is defined must be present at compile time so that the compiler can check the signature of the method to ensure that the method call is legitimate. All the classes that could possibly be called for the aforementioned method need to share a common super class, so that the method can be defined in the super class and overridden by the individual subclasses. If you want to force every subclass to have its own implementation of the method, the method can be defined as an abstract one. Chances are you will want to move the method definition higher and higher up the inheritance hierarchy, so that more and more classes can override the same method.</a:t>
            </a:r>
          </a:p>
          <a:p>
            <a:r>
              <a:rPr lang="en-US" dirty="0"/>
              <a:t>Because of single inheritance, any Java class has only a single super class.  It inherits variables and methods from all </a:t>
            </a:r>
            <a:r>
              <a:rPr lang="en-US" dirty="0" err="1"/>
              <a:t>superclasses</a:t>
            </a:r>
            <a:r>
              <a:rPr lang="en-US" dirty="0"/>
              <a:t> above it in the hierarchy.  This makes sub-classing easier to implement and design, but it also can be restricting when you have similar behavior that must be duplicated across different branches of class hierarchy. Java solves the problem of shared behavior by using interfaces.</a:t>
            </a:r>
          </a:p>
          <a:p>
            <a:r>
              <a:rPr lang="en-US" dirty="0"/>
              <a:t>An interface is a collection of method signatures (without implementations) and constant values. Interfaces are used to define a protocol behavior that can be implemented by any class hierarchy. Interfaces are abstract classes that are left completely unimplemented</a:t>
            </a:r>
            <a:r>
              <a:rPr lang="en-US" b="1" dirty="0"/>
              <a:t>. </a:t>
            </a:r>
            <a:r>
              <a:rPr lang="en-US" dirty="0"/>
              <a:t>That means, no methods in the class has been implemented. Using an interface, you can specify what a class must do, but not how it does.  </a:t>
            </a:r>
          </a:p>
          <a:p>
            <a:endParaRPr lang="en-US" dirty="0"/>
          </a:p>
        </p:txBody>
      </p:sp>
    </p:spTree>
    <p:extLst>
      <p:ext uri="{BB962C8B-B14F-4D97-AF65-F5344CB8AC3E}">
        <p14:creationId xmlns:p14="http://schemas.microsoft.com/office/powerpoint/2010/main" val="605627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(contd.): </a:t>
            </a:r>
          </a:p>
          <a:p>
            <a:endParaRPr lang="en-US" dirty="0"/>
          </a:p>
          <a:p>
            <a:r>
              <a:rPr lang="en-US" dirty="0"/>
              <a:t>Interfaces are syntactically similar to classes, but they lack instance variables, and their methods are declared without any body. Additionally, interface data members are limited to </a:t>
            </a:r>
            <a:r>
              <a:rPr lang="en-US" b="1" dirty="0"/>
              <a:t>static final variables</a:t>
            </a:r>
            <a:r>
              <a:rPr lang="en-US" dirty="0"/>
              <a:t>, which means that they are constant. An object variable can be declared as an interface type, and all the constants and methods declared in the interface can be accessed from this variable. All objects, whose class types implement the interface, can then be assigned to this variable. Therefore, to solve the problem of how to decide implementation which method is to be executed at runtime, you can define an interface with the method be shared among classes. Reference to this commonly implemented method from the interface object variable will then be resolved at runtime.</a:t>
            </a:r>
          </a:p>
          <a:p>
            <a:endParaRPr lang="en-US" dirty="0"/>
          </a:p>
          <a:p>
            <a:r>
              <a:rPr lang="en-US" dirty="0"/>
              <a:t>An interface definition consists of both interface declaration and interface body.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interface declaration informs about various attributes of the interface such as its name and whether it extends to another interface. </a:t>
            </a:r>
          </a:p>
          <a:p>
            <a:endParaRPr lang="en-US" dirty="0"/>
          </a:p>
        </p:txBody>
      </p:sp>
      <p:sp>
        <p:nvSpPr>
          <p:cNvPr id="6" name="AutoShape 4"/>
          <p:cNvSpPr>
            <a:spLocks noChangeArrowheads="1"/>
          </p:cNvSpPr>
          <p:nvPr/>
        </p:nvSpPr>
        <p:spPr bwMode="auto">
          <a:xfrm>
            <a:off x="2477346" y="6762850"/>
            <a:ext cx="4323081" cy="1241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lnSpc>
                <a:spcPct val="135000"/>
              </a:lnSpc>
            </a:pPr>
            <a:r>
              <a:rPr lang="en-US" sz="1100" dirty="0">
                <a:latin typeface="Arial" pitchFamily="34" charset="0"/>
                <a:cs typeface="Arial" pitchFamily="34" charset="0"/>
              </a:rPr>
              <a:t>// Interface Declaration:</a:t>
            </a:r>
          </a:p>
          <a:p>
            <a:pPr lvl="1">
              <a:lnSpc>
                <a:spcPct val="135000"/>
              </a:lnSpc>
            </a:pPr>
            <a:r>
              <a:rPr lang="en-US" sz="1100" dirty="0">
                <a:latin typeface="Arial" pitchFamily="34" charset="0"/>
                <a:cs typeface="Arial" pitchFamily="34" charset="0"/>
              </a:rPr>
              <a:t>&lt;access&gt; interface &lt;name&gt;  {</a:t>
            </a:r>
          </a:p>
          <a:p>
            <a:pPr lvl="1">
              <a:lnSpc>
                <a:spcPct val="135000"/>
              </a:lnSpc>
            </a:pPr>
            <a:r>
              <a:rPr lang="en-US" sz="1100" dirty="0">
                <a:latin typeface="Arial" pitchFamily="34" charset="0"/>
                <a:cs typeface="Arial" pitchFamily="34" charset="0"/>
              </a:rPr>
              <a:t>	return type &lt;</a:t>
            </a:r>
            <a:r>
              <a:rPr lang="en-US" sz="1100" dirty="0" err="1">
                <a:latin typeface="Arial" pitchFamily="34" charset="0"/>
                <a:cs typeface="Arial" pitchFamily="34" charset="0"/>
              </a:rPr>
              <a:t>method_name</a:t>
            </a:r>
            <a:r>
              <a:rPr lang="en-US" sz="1100" dirty="0">
                <a:latin typeface="Arial" pitchFamily="34" charset="0"/>
                <a:cs typeface="Arial" pitchFamily="34" charset="0"/>
              </a:rPr>
              <a:t>&gt; ( &lt;</a:t>
            </a:r>
            <a:r>
              <a:rPr lang="en-US" sz="1100" dirty="0" err="1">
                <a:latin typeface="Arial" pitchFamily="34" charset="0"/>
                <a:cs typeface="Arial" pitchFamily="34" charset="0"/>
              </a:rPr>
              <a:t>parameter_list</a:t>
            </a:r>
            <a:r>
              <a:rPr lang="en-US" sz="1100" dirty="0">
                <a:latin typeface="Arial" pitchFamily="34" charset="0"/>
                <a:cs typeface="Arial" pitchFamily="34" charset="0"/>
              </a:rPr>
              <a:t>&gt; ) ;</a:t>
            </a:r>
          </a:p>
          <a:p>
            <a:pPr lvl="1">
              <a:lnSpc>
                <a:spcPct val="135000"/>
              </a:lnSpc>
            </a:pPr>
            <a:r>
              <a:rPr lang="en-US" sz="1100" dirty="0">
                <a:latin typeface="Arial" pitchFamily="34" charset="0"/>
                <a:cs typeface="Arial" pitchFamily="34" charset="0"/>
              </a:rPr>
              <a:t>	&lt;type&gt; &lt;variable name&gt; = &lt;value&gt;;</a:t>
            </a:r>
          </a:p>
          <a:p>
            <a:pPr lvl="1">
              <a:lnSpc>
                <a:spcPct val="135000"/>
              </a:lnSpc>
            </a:pPr>
            <a:r>
              <a:rPr lang="en-US" sz="1100" dirty="0">
                <a:latin typeface="Arial" pitchFamily="34" charset="0"/>
                <a:cs typeface="Arial" pitchFamily="34" charset="0"/>
              </a:rPr>
              <a:t>}</a:t>
            </a:r>
            <a:endParaRPr lang="en-US" sz="1100" dirty="0">
              <a:solidFill>
                <a:srgbClr val="990000"/>
              </a:solidFill>
              <a:latin typeface="Arial" pitchFamily="34" charset="0"/>
              <a:cs typeface="Arial" pitchFamily="34" charset="0"/>
            </a:endParaRPr>
          </a:p>
        </p:txBody>
      </p:sp>
    </p:spTree>
    <p:extLst>
      <p:ext uri="{BB962C8B-B14F-4D97-AF65-F5344CB8AC3E}">
        <p14:creationId xmlns:p14="http://schemas.microsoft.com/office/powerpoint/2010/main" val="1791127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An interface declaration can have two other components: </a:t>
            </a:r>
          </a:p>
          <a:p>
            <a:r>
              <a:rPr lang="en-US" dirty="0"/>
              <a:t>   The public access specifier </a:t>
            </a:r>
          </a:p>
          <a:p>
            <a:r>
              <a:rPr lang="en-US" dirty="0"/>
              <a:t>   The list of super interfaces  </a:t>
            </a:r>
          </a:p>
          <a:p>
            <a:endParaRPr lang="en-US" dirty="0"/>
          </a:p>
          <a:p>
            <a:r>
              <a:rPr lang="en-US" dirty="0"/>
              <a:t>While a class can only extend one other class, an interface can extend any number of interfaces, and an interface cannot extend classes.  An interface inherits all constants and methods from its super interface. </a:t>
            </a:r>
          </a:p>
          <a:p>
            <a:r>
              <a:rPr lang="en-US" dirty="0"/>
              <a:t>The interface body contains method declarations for the methods defined within the interface and constant declarations. All constant values defined in an interface are implicitly public, static and final. Similarly, all methods declared in an interface are implicitly public and abstract. One class can implement more than one interface at a time by separating them using commas. </a:t>
            </a:r>
          </a:p>
          <a:p>
            <a:endParaRPr lang="en-US" b="1" u="sng" dirty="0"/>
          </a:p>
          <a:p>
            <a:r>
              <a:rPr lang="en-US" b="1" u="sng" dirty="0"/>
              <a:t>Note:</a:t>
            </a:r>
            <a:r>
              <a:rPr lang="en-US" dirty="0"/>
              <a:t> Once, a class implements an interface it has to override all the methods in that interface; otherwise, a class has to be declared as an abstract class.</a:t>
            </a:r>
          </a:p>
          <a:p>
            <a:endParaRPr lang="en-US" b="1" u="sng" dirty="0"/>
          </a:p>
          <a:p>
            <a:endParaRPr lang="en-US" dirty="0"/>
          </a:p>
        </p:txBody>
      </p:sp>
    </p:spTree>
    <p:extLst>
      <p:ext uri="{BB962C8B-B14F-4D97-AF65-F5344CB8AC3E}">
        <p14:creationId xmlns:p14="http://schemas.microsoft.com/office/powerpoint/2010/main" val="193079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Tree>
    <p:extLst>
      <p:ext uri="{BB962C8B-B14F-4D97-AF65-F5344CB8AC3E}">
        <p14:creationId xmlns:p14="http://schemas.microsoft.com/office/powerpoint/2010/main" val="1005495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048001590"/>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4259093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7424078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197709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175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07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3369794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826183440"/>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60990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31941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xmlns="" id="{9ED1F2DD-9D9F-4118-8E1C-8464FE8D140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6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xmlns="" id="{9F290545-3A1A-4666-8BAD-A6826B13980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241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xmlns="" id="{FA080D1C-26DA-431B-9287-570356640C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30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79259174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07912502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pPr>
              <a:lnSpc>
                <a:spcPct val="100000"/>
              </a:lnSpc>
            </a:pPr>
            <a:r>
              <a:rPr lang="en-US" sz="2000" dirty="0"/>
              <a:t>Core Java 8  and Development Tools</a:t>
            </a:r>
          </a:p>
        </p:txBody>
      </p:sp>
      <p:sp>
        <p:nvSpPr>
          <p:cNvPr id="12" name="Subtitle 11"/>
          <p:cNvSpPr>
            <a:spLocks noGrp="1"/>
          </p:cNvSpPr>
          <p:nvPr>
            <p:ph type="subTitle" idx="1"/>
          </p:nvPr>
        </p:nvSpPr>
        <p:spPr/>
        <p:txBody>
          <a:bodyPr>
            <a:normAutofit/>
          </a:bodyPr>
          <a:lstStyle/>
          <a:p>
            <a:pPr algn="l">
              <a:lnSpc>
                <a:spcPct val="100000"/>
              </a:lnSpc>
            </a:pPr>
            <a:r>
              <a:rPr lang="en-US" sz="1400" dirty="0">
                <a:solidFill>
                  <a:srgbClr val="0070C0"/>
                </a:solidFill>
              </a:rPr>
              <a:t>Lesson 07 : Abstract Classes and Interfaces</a:t>
            </a:r>
          </a:p>
        </p:txBody>
      </p:sp>
    </p:spTree>
    <p:extLst>
      <p:ext uri="{BB962C8B-B14F-4D97-AF65-F5344CB8AC3E}">
        <p14:creationId xmlns:p14="http://schemas.microsoft.com/office/powerpoint/2010/main" val="2493632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7.2: Interface</a:t>
            </a:r>
            <a:br>
              <a:rPr lang="en-US" sz="1200" dirty="0"/>
            </a:br>
            <a:r>
              <a:rPr lang="en-US" dirty="0"/>
              <a:t>Abstract Classes and Interfaces</a:t>
            </a:r>
            <a:endParaRPr lang="en-US" sz="2400" dirty="0"/>
          </a:p>
        </p:txBody>
      </p:sp>
      <p:graphicFrame>
        <p:nvGraphicFramePr>
          <p:cNvPr id="4" name="Group 69"/>
          <p:cNvGraphicFramePr>
            <a:graphicFrameLocks noGrp="1"/>
          </p:cNvGraphicFramePr>
          <p:nvPr>
            <p:ph idx="1"/>
            <p:extLst>
              <p:ext uri="{D42A27DB-BD31-4B8C-83A1-F6EECF244321}">
                <p14:modId xmlns:p14="http://schemas.microsoft.com/office/powerpoint/2010/main" val="669963938"/>
              </p:ext>
            </p:extLst>
          </p:nvPr>
        </p:nvGraphicFramePr>
        <p:xfrm>
          <a:off x="489522" y="1754737"/>
          <a:ext cx="7972094" cy="4458094"/>
        </p:xfrm>
        <a:graphic>
          <a:graphicData uri="http://schemas.openxmlformats.org/drawingml/2006/table">
            <a:tbl>
              <a:tblPr/>
              <a:tblGrid>
                <a:gridCol w="3986047">
                  <a:extLst>
                    <a:ext uri="{9D8B030D-6E8A-4147-A177-3AD203B41FA5}">
                      <a16:colId xmlns:a16="http://schemas.microsoft.com/office/drawing/2014/main" xmlns="" val="20000"/>
                    </a:ext>
                  </a:extLst>
                </a:gridCol>
                <a:gridCol w="3986047">
                  <a:extLst>
                    <a:ext uri="{9D8B030D-6E8A-4147-A177-3AD203B41FA5}">
                      <a16:colId xmlns:a16="http://schemas.microsoft.com/office/drawing/2014/main" xmlns="" val="20001"/>
                    </a:ext>
                  </a:extLst>
                </a:gridCol>
              </a:tblGrid>
              <a:tr h="46123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cs typeface="Arial" pitchFamily="34" charset="0"/>
                        </a:rPr>
                        <a:t>Abstract classes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a:ln>
                            <a:noFill/>
                          </a:ln>
                          <a:solidFill>
                            <a:schemeClr val="tx1"/>
                          </a:solidFill>
                          <a:effectLst/>
                          <a:latin typeface="+mj-lt"/>
                          <a:cs typeface="Arial" pitchFamily="34" charset="0"/>
                        </a:rPr>
                        <a:t>Interfaces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42344">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Abstract classes are used only when there is a “is-a” type of relationship between the classes.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Interfaces can be implemented by classes that are not related to one another.</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908196">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You cannot extend more than one abstract class.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You can extend more than one interface.</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925332">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cs typeface="Arial" pitchFamily="34" charset="0"/>
                        </a:rPr>
                        <a:t>Abstract class can contain abstract as well as implemented methods.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Interfaces contain only abstract, default and static methods.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849649">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With abstract classes, you grab away each class’s individuality.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cs typeface="Arial" pitchFamily="34" charset="0"/>
                        </a:rPr>
                        <a:t>With Interfaces, you merely extend each class’s functionality.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91762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7.2: Interfaces</a:t>
            </a:r>
            <a:r>
              <a:rPr lang="en-US" dirty="0"/>
              <a:t/>
            </a:r>
            <a:br>
              <a:rPr lang="en-US" dirty="0"/>
            </a:br>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Interface Implementation.java program</a:t>
            </a:r>
          </a:p>
        </p:txBody>
      </p:sp>
    </p:spTree>
    <p:extLst>
      <p:ext uri="{BB962C8B-B14F-4D97-AF65-F5344CB8AC3E}">
        <p14:creationId xmlns:p14="http://schemas.microsoft.com/office/powerpoint/2010/main" val="33991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7.3: Default method</a:t>
            </a:r>
            <a:r>
              <a:rPr lang="en-US" dirty="0"/>
              <a:t/>
            </a:r>
            <a:br>
              <a:rPr lang="en-US" dirty="0"/>
            </a:br>
            <a:r>
              <a:rPr lang="en-US" dirty="0"/>
              <a:t>Default Methods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Starting from Java SE 8, interfaces can define default methods</a:t>
            </a:r>
          </a:p>
          <a:p>
            <a:pPr>
              <a:lnSpc>
                <a:spcPct val="100000"/>
              </a:lnSpc>
            </a:pPr>
            <a:r>
              <a:rPr lang="en-US" dirty="0">
                <a:solidFill>
                  <a:schemeClr val="tx1"/>
                </a:solidFill>
              </a:rPr>
              <a:t>A default method in an interface is a method with implementation</a:t>
            </a:r>
          </a:p>
          <a:p>
            <a:pPr>
              <a:lnSpc>
                <a:spcPct val="100000"/>
              </a:lnSpc>
            </a:pPr>
            <a:r>
              <a:rPr lang="en-US" dirty="0">
                <a:solidFill>
                  <a:schemeClr val="tx1"/>
                </a:solidFill>
              </a:rPr>
              <a:t>Use  “default “ keyword in method signature to make it default. </a:t>
            </a: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r>
              <a:rPr lang="en-US" dirty="0">
                <a:solidFill>
                  <a:schemeClr val="tx1"/>
                </a:solidFill>
              </a:rPr>
              <a:t>A class which implements the interface doesn’t need to implement default methods </a:t>
            </a:r>
          </a:p>
          <a:p>
            <a:pPr>
              <a:lnSpc>
                <a:spcPct val="100000"/>
              </a:lnSpc>
            </a:pPr>
            <a:endParaRPr lang="en-US" dirty="0">
              <a:solidFill>
                <a:schemeClr val="tx1"/>
              </a:solidFill>
            </a:endParaRPr>
          </a:p>
          <a:p>
            <a:pPr>
              <a:lnSpc>
                <a:spcPct val="100000"/>
              </a:lnSpc>
              <a:buFont typeface="Wingdings" pitchFamily="2" charset="2"/>
              <a:buChar char="Ø"/>
            </a:pPr>
            <a:endParaRPr lang="en-US" dirty="0">
              <a:solidFill>
                <a:schemeClr val="tx1"/>
              </a:solidFill>
            </a:endParaRPr>
          </a:p>
        </p:txBody>
      </p:sp>
      <p:sp>
        <p:nvSpPr>
          <p:cNvPr id="5" name="AutoShape 4"/>
          <p:cNvSpPr>
            <a:spLocks noChangeArrowheads="1"/>
          </p:cNvSpPr>
          <p:nvPr/>
        </p:nvSpPr>
        <p:spPr bwMode="auto">
          <a:xfrm>
            <a:off x="947283" y="2874056"/>
            <a:ext cx="6788831" cy="2423887"/>
          </a:xfrm>
          <a:prstGeom prst="roundRect">
            <a:avLst>
              <a:gd name="adj" fmla="val 0"/>
            </a:avLst>
          </a:prstGeom>
          <a:solidFill>
            <a:schemeClr val="accent1"/>
          </a:solidFill>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solidFill>
                  <a:schemeClr val="bg1"/>
                </a:solidFill>
                <a:latin typeface="+mj-lt"/>
                <a:cs typeface="Arial" pitchFamily="34" charset="0"/>
              </a:rPr>
              <a:t>interface xyz {</a:t>
            </a:r>
          </a:p>
          <a:p>
            <a:pPr lvl="1">
              <a:lnSpc>
                <a:spcPct val="135000"/>
              </a:lnSpc>
            </a:pPr>
            <a:r>
              <a:rPr lang="en-US" sz="1600" dirty="0">
                <a:solidFill>
                  <a:schemeClr val="bg1"/>
                </a:solidFill>
                <a:latin typeface="+mj-lt"/>
                <a:cs typeface="Arial" pitchFamily="34" charset="0"/>
              </a:rPr>
              <a:t>    default return-type method-name(argument-list) {</a:t>
            </a:r>
          </a:p>
          <a:p>
            <a:pPr lvl="1">
              <a:lnSpc>
                <a:spcPct val="135000"/>
              </a:lnSpc>
            </a:pPr>
            <a:r>
              <a:rPr lang="en-US" sz="1600" dirty="0">
                <a:solidFill>
                  <a:schemeClr val="bg1"/>
                </a:solidFill>
                <a:latin typeface="+mj-lt"/>
                <a:cs typeface="Arial" pitchFamily="34" charset="0"/>
              </a:rPr>
              <a:t>           ------------------</a:t>
            </a:r>
          </a:p>
          <a:p>
            <a:pPr lvl="1">
              <a:lnSpc>
                <a:spcPct val="135000"/>
              </a:lnSpc>
            </a:pPr>
            <a:r>
              <a:rPr lang="en-US" sz="1600" dirty="0">
                <a:solidFill>
                  <a:schemeClr val="bg1"/>
                </a:solidFill>
                <a:latin typeface="+mj-lt"/>
                <a:cs typeface="Arial" pitchFamily="34" charset="0"/>
              </a:rPr>
              <a:t>           ------------------</a:t>
            </a:r>
          </a:p>
          <a:p>
            <a:pPr lvl="1">
              <a:lnSpc>
                <a:spcPct val="135000"/>
              </a:lnSpc>
            </a:pPr>
            <a:r>
              <a:rPr lang="en-US" sz="1600" dirty="0">
                <a:solidFill>
                  <a:schemeClr val="bg1"/>
                </a:solidFill>
                <a:latin typeface="+mj-lt"/>
                <a:cs typeface="Arial" pitchFamily="34" charset="0"/>
              </a:rPr>
              <a:t>    }</a:t>
            </a:r>
          </a:p>
          <a:p>
            <a:pPr lvl="1">
              <a:lnSpc>
                <a:spcPct val="135000"/>
              </a:lnSpc>
            </a:pPr>
            <a:r>
              <a:rPr lang="en-US" sz="1600" dirty="0">
                <a:solidFill>
                  <a:schemeClr val="bg1"/>
                </a:solidFill>
                <a:latin typeface="+mj-lt"/>
                <a:cs typeface="Arial" pitchFamily="34" charset="0"/>
              </a:rPr>
              <a:t>}</a:t>
            </a:r>
          </a:p>
        </p:txBody>
      </p:sp>
    </p:spTree>
    <p:extLst>
      <p:ext uri="{BB962C8B-B14F-4D97-AF65-F5344CB8AC3E}">
        <p14:creationId xmlns:p14="http://schemas.microsoft.com/office/powerpoint/2010/main" val="214259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7.4: static method on Interface</a:t>
            </a:r>
            <a:br>
              <a:rPr lang="en-US" sz="1200" dirty="0"/>
            </a:br>
            <a:r>
              <a:rPr lang="en-US" dirty="0"/>
              <a:t>Static Methods</a:t>
            </a:r>
            <a:endParaRPr lang="en-US" sz="2400" dirty="0"/>
          </a:p>
        </p:txBody>
      </p:sp>
      <p:sp>
        <p:nvSpPr>
          <p:cNvPr id="2" name="Content Placeholder 1"/>
          <p:cNvSpPr>
            <a:spLocks noGrp="1"/>
          </p:cNvSpPr>
          <p:nvPr>
            <p:ph idx="1"/>
          </p:nvPr>
        </p:nvSpPr>
        <p:spPr/>
        <p:txBody>
          <a:bodyPr/>
          <a:lstStyle/>
          <a:p>
            <a:pPr>
              <a:lnSpc>
                <a:spcPct val="100000"/>
              </a:lnSpc>
            </a:pPr>
            <a:r>
              <a:rPr lang="en-US" dirty="0"/>
              <a:t>Along with the default methods an Interface can also have static methods</a:t>
            </a:r>
          </a:p>
          <a:p>
            <a:pPr>
              <a:lnSpc>
                <a:spcPct val="100000"/>
              </a:lnSpc>
            </a:pPr>
            <a:r>
              <a:rPr lang="en-US" dirty="0"/>
              <a:t>The syntax of static method is similar to default method, where static keyword will replace default</a:t>
            </a:r>
          </a:p>
        </p:txBody>
      </p:sp>
      <p:sp>
        <p:nvSpPr>
          <p:cNvPr id="4" name="AutoShape 4"/>
          <p:cNvSpPr>
            <a:spLocks noChangeArrowheads="1"/>
          </p:cNvSpPr>
          <p:nvPr/>
        </p:nvSpPr>
        <p:spPr bwMode="auto">
          <a:xfrm>
            <a:off x="1048881" y="3058213"/>
            <a:ext cx="6788831" cy="2525487"/>
          </a:xfrm>
          <a:prstGeom prst="roundRect">
            <a:avLst>
              <a:gd name="adj" fmla="val 0"/>
            </a:avLst>
          </a:prstGeom>
          <a:solidFill>
            <a:schemeClr val="accent1"/>
          </a:solidFill>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bg1"/>
                </a:solidFill>
                <a:latin typeface="+mj-lt"/>
                <a:cs typeface="Arial" pitchFamily="34" charset="0"/>
              </a:rPr>
              <a:t>interface xyz {</a:t>
            </a:r>
          </a:p>
          <a:p>
            <a:pPr lvl="1">
              <a:lnSpc>
                <a:spcPct val="135000"/>
              </a:lnSpc>
            </a:pPr>
            <a:r>
              <a:rPr lang="en-US" dirty="0">
                <a:solidFill>
                  <a:schemeClr val="bg1"/>
                </a:solidFill>
                <a:latin typeface="+mj-lt"/>
                <a:cs typeface="Arial" pitchFamily="34" charset="0"/>
              </a:rPr>
              <a:t>    static return-type method-name(argument-list) {</a:t>
            </a:r>
          </a:p>
          <a:p>
            <a:pPr lvl="1">
              <a:lnSpc>
                <a:spcPct val="135000"/>
              </a:lnSpc>
            </a:pPr>
            <a:r>
              <a:rPr lang="en-US" dirty="0">
                <a:solidFill>
                  <a:schemeClr val="bg1"/>
                </a:solidFill>
                <a:latin typeface="+mj-lt"/>
                <a:cs typeface="Arial" pitchFamily="34" charset="0"/>
              </a:rPr>
              <a:t>           ------------------</a:t>
            </a:r>
          </a:p>
          <a:p>
            <a:pPr lvl="1">
              <a:lnSpc>
                <a:spcPct val="135000"/>
              </a:lnSpc>
            </a:pPr>
            <a:r>
              <a:rPr lang="en-US" dirty="0">
                <a:solidFill>
                  <a:schemeClr val="bg1"/>
                </a:solidFill>
                <a:latin typeface="+mj-lt"/>
                <a:cs typeface="Arial" pitchFamily="34" charset="0"/>
              </a:rPr>
              <a:t>           ------------------</a:t>
            </a:r>
          </a:p>
          <a:p>
            <a:pPr lvl="1">
              <a:lnSpc>
                <a:spcPct val="135000"/>
              </a:lnSpc>
            </a:pPr>
            <a:r>
              <a:rPr lang="en-US" dirty="0">
                <a:solidFill>
                  <a:schemeClr val="bg1"/>
                </a:solidFill>
                <a:latin typeface="+mj-lt"/>
                <a:cs typeface="Arial" pitchFamily="34" charset="0"/>
              </a:rPr>
              <a:t>    }</a:t>
            </a:r>
          </a:p>
          <a:p>
            <a:pPr lvl="1">
              <a:lnSpc>
                <a:spcPct val="135000"/>
              </a:lnSpc>
            </a:pPr>
            <a:r>
              <a:rPr lang="en-US" dirty="0">
                <a:solidFill>
                  <a:schemeClr val="bg1"/>
                </a:solidFill>
                <a:latin typeface="+mj-lt"/>
                <a:cs typeface="Arial" pitchFamily="34" charset="0"/>
              </a:rPr>
              <a:t>}</a:t>
            </a:r>
          </a:p>
        </p:txBody>
      </p:sp>
    </p:spTree>
    <p:extLst>
      <p:ext uri="{BB962C8B-B14F-4D97-AF65-F5344CB8AC3E}">
        <p14:creationId xmlns:p14="http://schemas.microsoft.com/office/powerpoint/2010/main" val="413518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7.5: Runtime Polymorphism</a:t>
            </a:r>
            <a:r>
              <a:rPr lang="en-US" dirty="0"/>
              <a:t/>
            </a:r>
            <a:br>
              <a:rPr lang="en-US" dirty="0"/>
            </a:br>
            <a:r>
              <a:rPr lang="en-US" dirty="0"/>
              <a:t>Runtime Polymorphism</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Runtime polymorphism enables a method can do different things based on the object used for invoking method at runtime</a:t>
            </a:r>
          </a:p>
          <a:p>
            <a:pPr>
              <a:lnSpc>
                <a:spcPct val="100000"/>
              </a:lnSpc>
            </a:pPr>
            <a:r>
              <a:rPr lang="en-US" dirty="0">
                <a:solidFill>
                  <a:schemeClr val="tx1"/>
                </a:solidFill>
              </a:rPr>
              <a:t>Runtime polymorphism is implemented by doing method overriding</a:t>
            </a:r>
          </a:p>
          <a:p>
            <a:pPr>
              <a:lnSpc>
                <a:spcPct val="100000"/>
              </a:lnSpc>
            </a:pPr>
            <a:endParaRPr lang="en-US" dirty="0">
              <a:solidFill>
                <a:schemeClr val="tx1"/>
              </a:solidFill>
            </a:endParaRPr>
          </a:p>
        </p:txBody>
      </p:sp>
      <p:sp>
        <p:nvSpPr>
          <p:cNvPr id="5" name="AutoShape 4"/>
          <p:cNvSpPr>
            <a:spLocks noChangeArrowheads="1"/>
          </p:cNvSpPr>
          <p:nvPr/>
        </p:nvSpPr>
        <p:spPr bwMode="auto">
          <a:xfrm>
            <a:off x="957943" y="2763156"/>
            <a:ext cx="4064434" cy="3526969"/>
          </a:xfrm>
          <a:prstGeom prst="roundRect">
            <a:avLst>
              <a:gd name="adj" fmla="val 0"/>
            </a:avLst>
          </a:prstGeom>
          <a:solidFill>
            <a:schemeClr val="accent1"/>
          </a:solidFill>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400" dirty="0">
                <a:solidFill>
                  <a:schemeClr val="bg1"/>
                </a:solidFill>
                <a:latin typeface="+mj-lt"/>
                <a:cs typeface="Arial" pitchFamily="34" charset="0"/>
              </a:rPr>
              <a:t>class Parent {</a:t>
            </a:r>
            <a:br>
              <a:rPr lang="en-US" sz="1400" dirty="0">
                <a:solidFill>
                  <a:schemeClr val="bg1"/>
                </a:solidFill>
                <a:latin typeface="+mj-lt"/>
                <a:cs typeface="Arial" pitchFamily="34" charset="0"/>
              </a:rPr>
            </a:br>
            <a:r>
              <a:rPr lang="en-US" sz="1400" dirty="0">
                <a:solidFill>
                  <a:schemeClr val="bg1"/>
                </a:solidFill>
                <a:latin typeface="+mj-lt"/>
                <a:cs typeface="Arial" pitchFamily="34" charset="0"/>
              </a:rPr>
              <a:t>       public String </a:t>
            </a:r>
            <a:r>
              <a:rPr lang="en-US" sz="1400" dirty="0" err="1">
                <a:solidFill>
                  <a:schemeClr val="bg1"/>
                </a:solidFill>
                <a:latin typeface="+mj-lt"/>
                <a:cs typeface="Arial" pitchFamily="34" charset="0"/>
              </a:rPr>
              <a:t>sayHello</a:t>
            </a:r>
            <a:r>
              <a:rPr lang="en-US" sz="1400" dirty="0">
                <a:solidFill>
                  <a:schemeClr val="bg1"/>
                </a:solidFill>
                <a:latin typeface="+mj-lt"/>
                <a:cs typeface="Arial" pitchFamily="34" charset="0"/>
              </a:rPr>
              <a:t>() {</a:t>
            </a:r>
            <a:br>
              <a:rPr lang="en-US" sz="1400" dirty="0">
                <a:solidFill>
                  <a:schemeClr val="bg1"/>
                </a:solidFill>
                <a:latin typeface="+mj-lt"/>
                <a:cs typeface="Arial" pitchFamily="34" charset="0"/>
              </a:rPr>
            </a:br>
            <a:r>
              <a:rPr lang="en-US" sz="1400" dirty="0">
                <a:solidFill>
                  <a:schemeClr val="bg1"/>
                </a:solidFill>
                <a:latin typeface="+mj-lt"/>
                <a:cs typeface="Arial" pitchFamily="34" charset="0"/>
              </a:rPr>
              <a:t>	    return “Hello from Parent”;	</a:t>
            </a:r>
          </a:p>
          <a:p>
            <a:pPr lvl="1">
              <a:lnSpc>
                <a:spcPct val="135000"/>
              </a:lnSpc>
            </a:pPr>
            <a:r>
              <a:rPr lang="en-US" sz="1400" dirty="0">
                <a:solidFill>
                  <a:schemeClr val="bg1"/>
                </a:solidFill>
                <a:latin typeface="+mj-lt"/>
                <a:cs typeface="Arial" pitchFamily="34" charset="0"/>
              </a:rPr>
              <a:t>       }</a:t>
            </a:r>
          </a:p>
          <a:p>
            <a:pPr lvl="1">
              <a:lnSpc>
                <a:spcPct val="135000"/>
              </a:lnSpc>
            </a:pPr>
            <a:r>
              <a:rPr lang="en-US" sz="1400" dirty="0">
                <a:solidFill>
                  <a:schemeClr val="bg1"/>
                </a:solidFill>
                <a:latin typeface="+mj-lt"/>
                <a:cs typeface="Arial" pitchFamily="34" charset="0"/>
              </a:rPr>
              <a:t>} </a:t>
            </a:r>
          </a:p>
          <a:p>
            <a:pPr lvl="1">
              <a:lnSpc>
                <a:spcPct val="135000"/>
              </a:lnSpc>
            </a:pPr>
            <a:r>
              <a:rPr lang="en-US" sz="1400" dirty="0">
                <a:solidFill>
                  <a:schemeClr val="bg1"/>
                </a:solidFill>
                <a:latin typeface="+mj-lt"/>
                <a:cs typeface="Arial" pitchFamily="34" charset="0"/>
              </a:rPr>
              <a:t>class Child extends Parent {</a:t>
            </a:r>
            <a:br>
              <a:rPr lang="en-US" sz="1400" dirty="0">
                <a:solidFill>
                  <a:schemeClr val="bg1"/>
                </a:solidFill>
                <a:latin typeface="+mj-lt"/>
                <a:cs typeface="Arial" pitchFamily="34" charset="0"/>
              </a:rPr>
            </a:br>
            <a:r>
              <a:rPr lang="en-US" sz="1400" dirty="0">
                <a:solidFill>
                  <a:schemeClr val="bg1"/>
                </a:solidFill>
                <a:latin typeface="+mj-lt"/>
                <a:cs typeface="Arial" pitchFamily="34" charset="0"/>
              </a:rPr>
              <a:t>       public String </a:t>
            </a:r>
            <a:r>
              <a:rPr lang="en-US" sz="1400" dirty="0" err="1">
                <a:solidFill>
                  <a:schemeClr val="bg1"/>
                </a:solidFill>
                <a:latin typeface="+mj-lt"/>
                <a:cs typeface="Arial" pitchFamily="34" charset="0"/>
              </a:rPr>
              <a:t>sayHello</a:t>
            </a:r>
            <a:r>
              <a:rPr lang="en-US" sz="1400" dirty="0">
                <a:solidFill>
                  <a:schemeClr val="bg1"/>
                </a:solidFill>
                <a:latin typeface="+mj-lt"/>
                <a:cs typeface="Arial" pitchFamily="34" charset="0"/>
              </a:rPr>
              <a:t>() {</a:t>
            </a:r>
            <a:br>
              <a:rPr lang="en-US" sz="1400" dirty="0">
                <a:solidFill>
                  <a:schemeClr val="bg1"/>
                </a:solidFill>
                <a:latin typeface="+mj-lt"/>
                <a:cs typeface="Arial" pitchFamily="34" charset="0"/>
              </a:rPr>
            </a:br>
            <a:r>
              <a:rPr lang="en-US" sz="1400" dirty="0">
                <a:solidFill>
                  <a:schemeClr val="bg1"/>
                </a:solidFill>
                <a:latin typeface="+mj-lt"/>
                <a:cs typeface="Arial" pitchFamily="34" charset="0"/>
              </a:rPr>
              <a:t>	    return “Hello from Child”;	</a:t>
            </a:r>
          </a:p>
          <a:p>
            <a:pPr lvl="1">
              <a:lnSpc>
                <a:spcPct val="135000"/>
              </a:lnSpc>
            </a:pPr>
            <a:r>
              <a:rPr lang="en-US" sz="1400" dirty="0">
                <a:solidFill>
                  <a:schemeClr val="bg1"/>
                </a:solidFill>
                <a:latin typeface="+mj-lt"/>
                <a:cs typeface="Arial" pitchFamily="34" charset="0"/>
              </a:rPr>
              <a:t>       }</a:t>
            </a:r>
          </a:p>
          <a:p>
            <a:pPr lvl="1">
              <a:lnSpc>
                <a:spcPct val="135000"/>
              </a:lnSpc>
            </a:pPr>
            <a:r>
              <a:rPr lang="en-US" sz="1400" dirty="0">
                <a:solidFill>
                  <a:schemeClr val="bg1"/>
                </a:solidFill>
                <a:latin typeface="+mj-lt"/>
                <a:cs typeface="Arial" pitchFamily="34" charset="0"/>
              </a:rPr>
              <a:t>}</a:t>
            </a:r>
          </a:p>
        </p:txBody>
      </p:sp>
      <p:sp>
        <p:nvSpPr>
          <p:cNvPr id="8" name="AutoShape 4"/>
          <p:cNvSpPr>
            <a:spLocks noChangeArrowheads="1"/>
          </p:cNvSpPr>
          <p:nvPr/>
        </p:nvSpPr>
        <p:spPr bwMode="auto">
          <a:xfrm>
            <a:off x="5341260" y="2763157"/>
            <a:ext cx="3454398" cy="885370"/>
          </a:xfrm>
          <a:prstGeom prst="roundRect">
            <a:avLst>
              <a:gd name="adj" fmla="val 0"/>
            </a:avLst>
          </a:prstGeom>
          <a:solidFill>
            <a:schemeClr val="accent1"/>
          </a:solidFill>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400" dirty="0">
                <a:solidFill>
                  <a:schemeClr val="bg1"/>
                </a:solidFill>
                <a:latin typeface="+mj-lt"/>
                <a:cs typeface="Arial" pitchFamily="34" charset="0"/>
              </a:rPr>
              <a:t>Parent object = new Child();</a:t>
            </a:r>
          </a:p>
          <a:p>
            <a:pPr lvl="1">
              <a:lnSpc>
                <a:spcPct val="135000"/>
              </a:lnSpc>
            </a:pPr>
            <a:r>
              <a:rPr lang="en-US" sz="1400" dirty="0" err="1">
                <a:solidFill>
                  <a:schemeClr val="bg1"/>
                </a:solidFill>
                <a:latin typeface="+mj-lt"/>
                <a:cs typeface="Arial" pitchFamily="34" charset="0"/>
              </a:rPr>
              <a:t>object.sayHello</a:t>
            </a:r>
            <a:r>
              <a:rPr lang="en-US" sz="1400" dirty="0">
                <a:solidFill>
                  <a:schemeClr val="bg1"/>
                </a:solidFill>
                <a:latin typeface="+mj-lt"/>
                <a:cs typeface="Arial" pitchFamily="34" charset="0"/>
              </a:rPr>
              <a:t>();</a:t>
            </a:r>
          </a:p>
        </p:txBody>
      </p:sp>
      <p:sp>
        <p:nvSpPr>
          <p:cNvPr id="3" name="Explosion 2 2"/>
          <p:cNvSpPr/>
          <p:nvPr/>
        </p:nvSpPr>
        <p:spPr>
          <a:xfrm>
            <a:off x="5544460" y="4352470"/>
            <a:ext cx="3251198" cy="1785260"/>
          </a:xfrm>
          <a:prstGeom prst="irregularSeal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1"/>
                </a:solidFill>
                <a:latin typeface="+mj-lt"/>
              </a:rPr>
              <a:t>Hello from Child</a:t>
            </a:r>
          </a:p>
        </p:txBody>
      </p:sp>
    </p:spTree>
    <p:extLst>
      <p:ext uri="{BB962C8B-B14F-4D97-AF65-F5344CB8AC3E}">
        <p14:creationId xmlns:p14="http://schemas.microsoft.com/office/powerpoint/2010/main" val="64375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7.5: Runtime Polymorphism</a:t>
            </a:r>
            <a:br>
              <a:rPr lang="en-US" sz="1200" dirty="0"/>
            </a:br>
            <a:r>
              <a:rPr lang="en-US" dirty="0"/>
              <a:t>Accessing Implementations through Interface Reference</a:t>
            </a:r>
          </a:p>
        </p:txBody>
      </p:sp>
      <p:sp>
        <p:nvSpPr>
          <p:cNvPr id="3" name="Content Placeholder 2"/>
          <p:cNvSpPr>
            <a:spLocks noGrp="1"/>
          </p:cNvSpPr>
          <p:nvPr>
            <p:ph idx="1"/>
          </p:nvPr>
        </p:nvSpPr>
        <p:spPr/>
        <p:txBody>
          <a:bodyPr/>
          <a:lstStyle/>
          <a:p>
            <a:pPr marL="0" indent="0">
              <a:buNone/>
            </a:pPr>
            <a:endParaRPr lang="en-US" dirty="0"/>
          </a:p>
        </p:txBody>
      </p:sp>
      <p:sp>
        <p:nvSpPr>
          <p:cNvPr id="263174" name="AutoShape 6"/>
          <p:cNvSpPr>
            <a:spLocks noChangeArrowheads="1"/>
          </p:cNvSpPr>
          <p:nvPr/>
        </p:nvSpPr>
        <p:spPr bwMode="auto">
          <a:xfrm>
            <a:off x="375558" y="1501254"/>
            <a:ext cx="8215313" cy="2363399"/>
          </a:xfrm>
          <a:prstGeom prst="rect">
            <a:avLst/>
          </a:prstGeom>
          <a:solidFill>
            <a:schemeClr val="accent1"/>
          </a:solidFill>
          <a:ln w="9525">
            <a:solidFill>
              <a:schemeClr val="tx1"/>
            </a:solidFill>
            <a:miter lim="800000"/>
            <a:headEnd/>
            <a:tailEnd/>
          </a:ln>
          <a:effectLst/>
        </p:spPr>
        <p:txBody>
          <a:bodyPr wrap="none" anchor="ctr"/>
          <a:lstStyle/>
          <a:p>
            <a:pPr algn="l">
              <a:lnSpc>
                <a:spcPct val="115000"/>
              </a:lnSpc>
            </a:pPr>
            <a:r>
              <a:rPr lang="en-US" sz="1600" dirty="0">
                <a:solidFill>
                  <a:schemeClr val="bg1"/>
                </a:solidFill>
                <a:latin typeface="+mj-lt"/>
                <a:cs typeface="Arial" pitchFamily="34" charset="0"/>
              </a:rPr>
              <a:t>class sample implements </a:t>
            </a:r>
            <a:r>
              <a:rPr lang="en-US" sz="1600" b="1" dirty="0" err="1">
                <a:solidFill>
                  <a:schemeClr val="bg1"/>
                </a:solidFill>
                <a:latin typeface="+mj-lt"/>
                <a:cs typeface="Arial" pitchFamily="34" charset="0"/>
              </a:rPr>
              <a:t>TestInterface</a:t>
            </a:r>
            <a:r>
              <a:rPr lang="en-US" sz="1600" dirty="0">
                <a:solidFill>
                  <a:schemeClr val="bg1"/>
                </a:solidFill>
                <a:latin typeface="+mj-lt"/>
                <a:cs typeface="Arial" pitchFamily="34" charset="0"/>
              </a:rPr>
              <a:t> {</a:t>
            </a:r>
          </a:p>
          <a:p>
            <a:pPr algn="l">
              <a:lnSpc>
                <a:spcPct val="115000"/>
              </a:lnSpc>
            </a:pPr>
            <a:r>
              <a:rPr lang="en-US" sz="1600" dirty="0">
                <a:solidFill>
                  <a:schemeClr val="bg1"/>
                </a:solidFill>
                <a:latin typeface="+mj-lt"/>
                <a:cs typeface="Arial" pitchFamily="34" charset="0"/>
              </a:rPr>
              <a:t>// Implement Callback's interface</a:t>
            </a:r>
          </a:p>
          <a:p>
            <a:pPr algn="l">
              <a:lnSpc>
                <a:spcPct val="115000"/>
              </a:lnSpc>
            </a:pPr>
            <a:r>
              <a:rPr lang="en-US" sz="1600" dirty="0">
                <a:solidFill>
                  <a:schemeClr val="bg1"/>
                </a:solidFill>
                <a:latin typeface="+mj-lt"/>
                <a:cs typeface="Arial" pitchFamily="34" charset="0"/>
              </a:rPr>
              <a:t>public void </a:t>
            </a:r>
            <a:r>
              <a:rPr lang="en-US" sz="1600" b="1" dirty="0" err="1">
                <a:solidFill>
                  <a:schemeClr val="bg1"/>
                </a:solidFill>
                <a:latin typeface="+mj-lt"/>
                <a:cs typeface="Arial" pitchFamily="34" charset="0"/>
              </a:rPr>
              <a:t>interfacemthod</a:t>
            </a:r>
            <a:r>
              <a:rPr lang="en-US" sz="1600" b="1" dirty="0">
                <a:solidFill>
                  <a:schemeClr val="bg1"/>
                </a:solidFill>
                <a:latin typeface="+mj-lt"/>
                <a:cs typeface="Arial" pitchFamily="34" charset="0"/>
              </a:rPr>
              <a:t>()</a:t>
            </a:r>
            <a:r>
              <a:rPr lang="en-US" sz="1600" dirty="0">
                <a:solidFill>
                  <a:schemeClr val="bg1"/>
                </a:solidFill>
                <a:latin typeface="+mj-lt"/>
                <a:cs typeface="Arial" pitchFamily="34" charset="0"/>
              </a:rPr>
              <a:t> { </a:t>
            </a:r>
          </a:p>
          <a:p>
            <a:pPr algn="l">
              <a:lnSpc>
                <a:spcPct val="115000"/>
              </a:lnSpc>
            </a:pPr>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System.out.println</a:t>
            </a:r>
            <a:r>
              <a:rPr lang="en-US" sz="1600" dirty="0">
                <a:solidFill>
                  <a:schemeClr val="bg1"/>
                </a:solidFill>
                <a:latin typeface="+mj-lt"/>
                <a:cs typeface="Arial" pitchFamily="34" charset="0"/>
              </a:rPr>
              <a:t>(“From interface method”); }</a:t>
            </a:r>
          </a:p>
          <a:p>
            <a:pPr algn="l">
              <a:lnSpc>
                <a:spcPct val="115000"/>
              </a:lnSpc>
            </a:pPr>
            <a:r>
              <a:rPr lang="en-US" sz="1600" dirty="0">
                <a:solidFill>
                  <a:schemeClr val="bg1"/>
                </a:solidFill>
                <a:latin typeface="+mj-lt"/>
                <a:cs typeface="Arial" pitchFamily="34" charset="0"/>
              </a:rPr>
              <a:t>public void </a:t>
            </a:r>
            <a:r>
              <a:rPr lang="en-US" sz="1600" b="1" dirty="0" err="1">
                <a:solidFill>
                  <a:schemeClr val="bg1"/>
                </a:solidFill>
                <a:latin typeface="+mj-lt"/>
                <a:cs typeface="Arial" pitchFamily="34" charset="0"/>
              </a:rPr>
              <a:t>noninterfacemthod</a:t>
            </a:r>
            <a:r>
              <a:rPr lang="en-US" sz="1600" b="1" dirty="0">
                <a:solidFill>
                  <a:schemeClr val="bg1"/>
                </a:solidFill>
                <a:latin typeface="+mj-lt"/>
                <a:cs typeface="Arial" pitchFamily="34" charset="0"/>
              </a:rPr>
              <a:t>()</a:t>
            </a:r>
            <a:r>
              <a:rPr lang="en-US" sz="1600" dirty="0">
                <a:solidFill>
                  <a:schemeClr val="bg1"/>
                </a:solidFill>
                <a:latin typeface="+mj-lt"/>
                <a:cs typeface="Arial" pitchFamily="34" charset="0"/>
              </a:rPr>
              <a:t> { </a:t>
            </a:r>
          </a:p>
          <a:p>
            <a:pPr algn="l">
              <a:lnSpc>
                <a:spcPct val="115000"/>
              </a:lnSpc>
            </a:pPr>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System.out.println</a:t>
            </a:r>
            <a:r>
              <a:rPr lang="en-US" sz="1600" dirty="0">
                <a:solidFill>
                  <a:schemeClr val="bg1"/>
                </a:solidFill>
                <a:latin typeface="+mj-lt"/>
                <a:cs typeface="Arial" pitchFamily="34" charset="0"/>
              </a:rPr>
              <a:t>(“From interface method”); }</a:t>
            </a:r>
          </a:p>
          <a:p>
            <a:pPr algn="l">
              <a:lnSpc>
                <a:spcPct val="115000"/>
              </a:lnSpc>
            </a:pPr>
            <a:r>
              <a:rPr lang="en-US" sz="1600" dirty="0">
                <a:solidFill>
                  <a:schemeClr val="bg1"/>
                </a:solidFill>
                <a:latin typeface="+mj-lt"/>
                <a:cs typeface="Arial" pitchFamily="34" charset="0"/>
              </a:rPr>
              <a:t> }</a:t>
            </a:r>
          </a:p>
        </p:txBody>
      </p:sp>
      <p:sp>
        <p:nvSpPr>
          <p:cNvPr id="263175" name="AutoShape 7"/>
          <p:cNvSpPr>
            <a:spLocks noChangeArrowheads="1"/>
          </p:cNvSpPr>
          <p:nvPr/>
        </p:nvSpPr>
        <p:spPr bwMode="auto">
          <a:xfrm>
            <a:off x="371928" y="3955140"/>
            <a:ext cx="8305800" cy="2097317"/>
          </a:xfrm>
          <a:prstGeom prst="roundRect">
            <a:avLst>
              <a:gd name="adj" fmla="val 0"/>
            </a:avLst>
          </a:prstGeom>
          <a:solidFill>
            <a:schemeClr val="accent1"/>
          </a:solidFill>
          <a:ln w="9525">
            <a:solidFill>
              <a:schemeClr val="tx1"/>
            </a:solidFill>
            <a:round/>
            <a:headEnd/>
            <a:tailEnd/>
          </a:ln>
          <a:effectLst/>
        </p:spPr>
        <p:txBody>
          <a:bodyPr wrap="none" anchor="ctr"/>
          <a:lstStyle/>
          <a:p>
            <a:pPr algn="l">
              <a:lnSpc>
                <a:spcPct val="115000"/>
              </a:lnSpc>
            </a:pPr>
            <a:r>
              <a:rPr lang="en-US" dirty="0">
                <a:solidFill>
                  <a:schemeClr val="bg1"/>
                </a:solidFill>
                <a:latin typeface="+mj-lt"/>
                <a:cs typeface="Arial" pitchFamily="34" charset="0"/>
              </a:rPr>
              <a:t>class Test {</a:t>
            </a:r>
          </a:p>
          <a:p>
            <a:pPr algn="l">
              <a:lnSpc>
                <a:spcPct val="115000"/>
              </a:lnSpc>
            </a:pPr>
            <a:r>
              <a:rPr lang="en-US" dirty="0">
                <a:solidFill>
                  <a:schemeClr val="bg1"/>
                </a:solidFill>
                <a:latin typeface="+mj-lt"/>
                <a:cs typeface="Arial" pitchFamily="34" charset="0"/>
              </a:rPr>
              <a:t>   public static void main(String </a:t>
            </a:r>
            <a:r>
              <a:rPr lang="en-US" dirty="0" err="1">
                <a:solidFill>
                  <a:schemeClr val="bg1"/>
                </a:solidFill>
                <a:latin typeface="+mj-lt"/>
                <a:cs typeface="Arial" pitchFamily="34" charset="0"/>
              </a:rPr>
              <a:t>args</a:t>
            </a:r>
            <a:r>
              <a:rPr lang="en-US" dirty="0">
                <a:solidFill>
                  <a:schemeClr val="bg1"/>
                </a:solidFill>
                <a:latin typeface="+mj-lt"/>
                <a:cs typeface="Arial" pitchFamily="34" charset="0"/>
              </a:rPr>
              <a:t>[]) {</a:t>
            </a:r>
          </a:p>
          <a:p>
            <a:pPr algn="l">
              <a:lnSpc>
                <a:spcPct val="115000"/>
              </a:lnSpc>
            </a:pPr>
            <a:r>
              <a:rPr lang="en-US" dirty="0">
                <a:solidFill>
                  <a:schemeClr val="bg1"/>
                </a:solidFill>
                <a:latin typeface="+mj-lt"/>
                <a:cs typeface="Arial" pitchFamily="34" charset="0"/>
              </a:rPr>
              <a:t>        </a:t>
            </a:r>
            <a:r>
              <a:rPr lang="en-US" dirty="0" err="1">
                <a:solidFill>
                  <a:schemeClr val="bg1"/>
                </a:solidFill>
                <a:latin typeface="+mj-lt"/>
                <a:cs typeface="Arial" pitchFamily="34" charset="0"/>
              </a:rPr>
              <a:t>TestInterface</a:t>
            </a:r>
            <a:r>
              <a:rPr lang="en-US" dirty="0">
                <a:solidFill>
                  <a:schemeClr val="bg1"/>
                </a:solidFill>
                <a:latin typeface="+mj-lt"/>
                <a:cs typeface="Arial" pitchFamily="34" charset="0"/>
              </a:rPr>
              <a:t> t = new sample();</a:t>
            </a:r>
          </a:p>
          <a:p>
            <a:pPr algn="l">
              <a:lnSpc>
                <a:spcPct val="115000"/>
              </a:lnSpc>
            </a:pPr>
            <a:r>
              <a:rPr lang="en-US" dirty="0">
                <a:solidFill>
                  <a:schemeClr val="bg1"/>
                </a:solidFill>
                <a:latin typeface="+mj-lt"/>
                <a:cs typeface="Arial" pitchFamily="34" charset="0"/>
              </a:rPr>
              <a:t>         </a:t>
            </a:r>
            <a:r>
              <a:rPr lang="en-US" dirty="0" err="1">
                <a:solidFill>
                  <a:schemeClr val="bg1"/>
                </a:solidFill>
                <a:latin typeface="+mj-lt"/>
                <a:cs typeface="Arial" pitchFamily="34" charset="0"/>
              </a:rPr>
              <a:t>t.interfacemethod</a:t>
            </a:r>
            <a:r>
              <a:rPr lang="en-US" dirty="0">
                <a:solidFill>
                  <a:schemeClr val="bg1"/>
                </a:solidFill>
                <a:latin typeface="+mj-lt"/>
                <a:cs typeface="Arial" pitchFamily="34" charset="0"/>
              </a:rPr>
              <a:t>()      //valid</a:t>
            </a:r>
          </a:p>
          <a:p>
            <a:pPr algn="l">
              <a:lnSpc>
                <a:spcPct val="115000"/>
              </a:lnSpc>
            </a:pPr>
            <a:r>
              <a:rPr lang="en-US" dirty="0">
                <a:solidFill>
                  <a:schemeClr val="bg1"/>
                </a:solidFill>
                <a:latin typeface="+mj-lt"/>
                <a:cs typeface="Arial" pitchFamily="34" charset="0"/>
              </a:rPr>
              <a:t>         </a:t>
            </a:r>
            <a:r>
              <a:rPr lang="en-US" dirty="0" err="1">
                <a:solidFill>
                  <a:schemeClr val="bg1"/>
                </a:solidFill>
                <a:latin typeface="+mj-lt"/>
                <a:cs typeface="Arial" pitchFamily="34" charset="0"/>
              </a:rPr>
              <a:t>t.noninterfacemethod</a:t>
            </a:r>
            <a:r>
              <a:rPr lang="en-US" dirty="0">
                <a:solidFill>
                  <a:schemeClr val="bg1"/>
                </a:solidFill>
                <a:latin typeface="+mj-lt"/>
                <a:cs typeface="Arial" pitchFamily="34" charset="0"/>
              </a:rPr>
              <a:t>()       //invalid } </a:t>
            </a:r>
          </a:p>
        </p:txBody>
      </p:sp>
    </p:spTree>
    <p:extLst>
      <p:ext uri="{BB962C8B-B14F-4D97-AF65-F5344CB8AC3E}">
        <p14:creationId xmlns:p14="http://schemas.microsoft.com/office/powerpoint/2010/main" val="429214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7.5: Runtime Polymorphism</a:t>
            </a:r>
            <a:r>
              <a:rPr lang="en-US" dirty="0"/>
              <a:t/>
            </a:r>
            <a:br>
              <a:rPr lang="en-US" dirty="0"/>
            </a:br>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 Lesson-7 Runtime polymorphism</a:t>
            </a:r>
          </a:p>
        </p:txBody>
      </p:sp>
    </p:spTree>
    <p:extLst>
      <p:ext uri="{BB962C8B-B14F-4D97-AF65-F5344CB8AC3E}">
        <p14:creationId xmlns:p14="http://schemas.microsoft.com/office/powerpoint/2010/main" val="4235704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a:t>7.6: </a:t>
            </a:r>
            <a:r>
              <a:rPr lang="en-US" sz="1200" dirty="0"/>
              <a:t>Abstract Classes and Interfaces </a:t>
            </a:r>
            <a:r>
              <a:rPr lang="en-US" dirty="0"/>
              <a:t/>
            </a:r>
            <a:br>
              <a:rPr lang="en-US" dirty="0"/>
            </a:br>
            <a:r>
              <a:rPr lang="en-US" dirty="0"/>
              <a:t>Lab</a:t>
            </a:r>
            <a:endParaRPr lang="en-US" sz="2400" dirty="0"/>
          </a:p>
        </p:txBody>
      </p:sp>
      <p:sp>
        <p:nvSpPr>
          <p:cNvPr id="9" name="Content Placeholder 8"/>
          <p:cNvSpPr>
            <a:spLocks noGrp="1"/>
          </p:cNvSpPr>
          <p:nvPr>
            <p:ph idx="1"/>
          </p:nvPr>
        </p:nvSpPr>
        <p:spPr/>
        <p:txBody>
          <a:bodyPr/>
          <a:lstStyle/>
          <a:p>
            <a:r>
              <a:rPr lang="en-US" dirty="0">
                <a:solidFill>
                  <a:schemeClr val="tx1"/>
                </a:solidFill>
              </a:rPr>
              <a:t>Lab 1: Abstract classes and Interfaces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In this lesson, you have learnt about: </a:t>
            </a:r>
          </a:p>
          <a:p>
            <a:pPr lvl="1">
              <a:lnSpc>
                <a:spcPct val="100000"/>
              </a:lnSpc>
            </a:pPr>
            <a:r>
              <a:rPr lang="en-US" dirty="0">
                <a:solidFill>
                  <a:schemeClr val="tx1"/>
                </a:solidFill>
              </a:rPr>
              <a:t>Abstract class</a:t>
            </a:r>
          </a:p>
          <a:p>
            <a:pPr lvl="1">
              <a:lnSpc>
                <a:spcPct val="100000"/>
              </a:lnSpc>
            </a:pPr>
            <a:r>
              <a:rPr lang="en-US" dirty="0">
                <a:solidFill>
                  <a:schemeClr val="tx1"/>
                </a:solidFill>
              </a:rPr>
              <a:t>Interfaces</a:t>
            </a:r>
          </a:p>
          <a:p>
            <a:pPr lvl="1">
              <a:lnSpc>
                <a:spcPct val="100000"/>
              </a:lnSpc>
            </a:pPr>
            <a:r>
              <a:rPr lang="en-US" dirty="0">
                <a:solidFill>
                  <a:schemeClr val="tx1"/>
                </a:solidFill>
              </a:rPr>
              <a:t>default methods </a:t>
            </a:r>
          </a:p>
          <a:p>
            <a:pPr lvl="1">
              <a:lnSpc>
                <a:spcPct val="100000"/>
              </a:lnSpc>
            </a:pPr>
            <a:r>
              <a:rPr lang="en-US" dirty="0">
                <a:solidFill>
                  <a:schemeClr val="tx1"/>
                </a:solidFill>
              </a:rPr>
              <a:t>static methods on Interface </a:t>
            </a:r>
          </a:p>
          <a:p>
            <a:pPr lvl="1">
              <a:lnSpc>
                <a:spcPct val="100000"/>
              </a:lnSpc>
            </a:pPr>
            <a:r>
              <a:rPr lang="en-US" dirty="0">
                <a:solidFill>
                  <a:schemeClr val="tx1"/>
                </a:solidFill>
              </a:rPr>
              <a:t>Runtime Polymorphism</a:t>
            </a:r>
          </a:p>
          <a:p>
            <a:pPr marL="457200" lvl="1" indent="0">
              <a:lnSpc>
                <a:spcPct val="100000"/>
              </a:lnSpc>
              <a:buNone/>
            </a:pPr>
            <a:endParaRPr lang="en-US"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Question 1: All variables in an interface are :</a:t>
            </a:r>
          </a:p>
          <a:p>
            <a:pPr lvl="1">
              <a:lnSpc>
                <a:spcPct val="100000"/>
              </a:lnSpc>
            </a:pPr>
            <a:r>
              <a:rPr lang="en-US" b="1" dirty="0">
                <a:solidFill>
                  <a:schemeClr val="tx1"/>
                </a:solidFill>
              </a:rPr>
              <a:t>Option 1: </a:t>
            </a:r>
            <a:r>
              <a:rPr lang="en-US" dirty="0">
                <a:solidFill>
                  <a:schemeClr val="tx1"/>
                </a:solidFill>
              </a:rPr>
              <a:t>Constant instance variables</a:t>
            </a:r>
          </a:p>
          <a:p>
            <a:pPr lvl="1">
              <a:lnSpc>
                <a:spcPct val="100000"/>
              </a:lnSpc>
            </a:pPr>
            <a:r>
              <a:rPr lang="en-US" b="1" dirty="0">
                <a:solidFill>
                  <a:schemeClr val="tx1"/>
                </a:solidFill>
              </a:rPr>
              <a:t>Option 2: </a:t>
            </a:r>
            <a:r>
              <a:rPr lang="en-US" dirty="0">
                <a:solidFill>
                  <a:schemeClr val="tx1"/>
                </a:solidFill>
              </a:rPr>
              <a:t>Static and final</a:t>
            </a:r>
          </a:p>
          <a:p>
            <a:pPr lvl="1">
              <a:lnSpc>
                <a:spcPct val="100000"/>
              </a:lnSpc>
            </a:pPr>
            <a:r>
              <a:rPr lang="en-US" b="1" dirty="0">
                <a:solidFill>
                  <a:schemeClr val="tx1"/>
                </a:solidFill>
              </a:rPr>
              <a:t>Option 3: </a:t>
            </a:r>
            <a:r>
              <a:rPr lang="en-US" dirty="0">
                <a:solidFill>
                  <a:schemeClr val="tx1"/>
                </a:solidFill>
              </a:rPr>
              <a:t>Constant instance variables</a:t>
            </a:r>
          </a:p>
          <a:p>
            <a:pPr lvl="1">
              <a:lnSpc>
                <a:spcPct val="100000"/>
              </a:lnSpc>
            </a:pPr>
            <a:endParaRPr lang="en-US" dirty="0">
              <a:solidFill>
                <a:schemeClr val="tx1"/>
              </a:solidFill>
            </a:endParaRPr>
          </a:p>
          <a:p>
            <a:pPr>
              <a:lnSpc>
                <a:spcPct val="100000"/>
              </a:lnSpc>
            </a:pPr>
            <a:r>
              <a:rPr lang="en-US" dirty="0">
                <a:solidFill>
                  <a:schemeClr val="tx1"/>
                </a:solidFill>
              </a:rPr>
              <a:t>Question 2:  Will this code throw a compilation error?</a:t>
            </a:r>
          </a:p>
          <a:p>
            <a:pPr>
              <a:lnSpc>
                <a:spcPct val="100000"/>
              </a:lnSpc>
            </a:pP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a:solidFill>
                <a:schemeClr val="tx1"/>
              </a:solidFill>
            </a:endParaRPr>
          </a:p>
          <a:p>
            <a:pPr lvl="1">
              <a:lnSpc>
                <a:spcPct val="100000"/>
              </a:lnSpc>
            </a:pPr>
            <a:endParaRPr lang="en-US" dirty="0">
              <a:solidFill>
                <a:schemeClr val="tx1"/>
              </a:solidFill>
            </a:endParaRPr>
          </a:p>
          <a:p>
            <a:pPr lvl="1">
              <a:lnSpc>
                <a:spcPct val="100000"/>
              </a:lnSpc>
            </a:pPr>
            <a:endParaRPr lang="en-US" dirty="0">
              <a:solidFill>
                <a:schemeClr val="tx1"/>
              </a:solidFill>
            </a:endParaRPr>
          </a:p>
          <a:p>
            <a:pPr lvl="1">
              <a:lnSpc>
                <a:spcPct val="100000"/>
              </a:lnSpc>
            </a:pPr>
            <a:r>
              <a:rPr lang="en-US" b="1" dirty="0">
                <a:solidFill>
                  <a:schemeClr val="tx1"/>
                </a:solidFill>
              </a:rPr>
              <a:t>Option 1: </a:t>
            </a:r>
            <a:r>
              <a:rPr lang="en-US" dirty="0">
                <a:solidFill>
                  <a:schemeClr val="tx1"/>
                </a:solidFill>
              </a:rPr>
              <a:t>True</a:t>
            </a:r>
          </a:p>
          <a:p>
            <a:pPr lvl="1">
              <a:lnSpc>
                <a:spcPct val="100000"/>
              </a:lnSpc>
            </a:pPr>
            <a:r>
              <a:rPr lang="en-US" b="1" dirty="0">
                <a:solidFill>
                  <a:schemeClr val="tx1"/>
                </a:solidFill>
              </a:rPr>
              <a:t>Option 2: </a:t>
            </a:r>
            <a:r>
              <a:rPr lang="en-US" dirty="0">
                <a:solidFill>
                  <a:schemeClr val="tx1"/>
                </a:solidFill>
              </a:rPr>
              <a:t>False</a:t>
            </a:r>
          </a:p>
          <a:p>
            <a:pPr>
              <a:lnSpc>
                <a:spcPct val="100000"/>
              </a:lnSpc>
            </a:pPr>
            <a:endParaRPr lang="en-US" dirty="0">
              <a:solidFill>
                <a:schemeClr val="tx1"/>
              </a:solidFill>
            </a:endParaRPr>
          </a:p>
        </p:txBody>
      </p:sp>
      <p:sp>
        <p:nvSpPr>
          <p:cNvPr id="10" name="AutoShape 13"/>
          <p:cNvSpPr>
            <a:spLocks noChangeArrowheads="1"/>
          </p:cNvSpPr>
          <p:nvPr/>
        </p:nvSpPr>
        <p:spPr bwMode="auto">
          <a:xfrm>
            <a:off x="1426322" y="3539594"/>
            <a:ext cx="3454399" cy="1295400"/>
          </a:xfrm>
          <a:prstGeom prst="roundRect">
            <a:avLst>
              <a:gd name="adj" fmla="val 0"/>
            </a:avLst>
          </a:prstGeom>
          <a:solidFill>
            <a:schemeClr val="accent1"/>
          </a:solidFill>
          <a:ln w="9525">
            <a:solidFill>
              <a:schemeClr val="tx1"/>
            </a:solidFill>
            <a:round/>
            <a:headEnd/>
            <a:tailEnd/>
          </a:ln>
          <a:effectLst/>
        </p:spPr>
        <p:txBody>
          <a:bodyPr wrap="none" anchor="ctr"/>
          <a:lstStyle/>
          <a:p>
            <a:pPr lvl="2" algn="l"/>
            <a:r>
              <a:rPr lang="en-US" dirty="0">
                <a:solidFill>
                  <a:schemeClr val="bg1"/>
                </a:solidFill>
                <a:latin typeface="+mj-lt"/>
                <a:cs typeface="Arial" pitchFamily="34" charset="0"/>
              </a:rPr>
              <a:t>interface sample</a:t>
            </a:r>
          </a:p>
          <a:p>
            <a:pPr lvl="2" algn="l"/>
            <a:r>
              <a:rPr lang="en-US" dirty="0">
                <a:solidFill>
                  <a:schemeClr val="bg1"/>
                </a:solidFill>
                <a:latin typeface="+mj-lt"/>
                <a:cs typeface="Arial" pitchFamily="34" charset="0"/>
              </a:rPr>
              <a:t>{</a:t>
            </a:r>
          </a:p>
          <a:p>
            <a:pPr lvl="2" algn="l"/>
            <a:r>
              <a:rPr lang="en-US" dirty="0">
                <a:solidFill>
                  <a:schemeClr val="bg1"/>
                </a:solidFill>
                <a:latin typeface="+mj-lt"/>
                <a:cs typeface="Arial" pitchFamily="34" charset="0"/>
              </a:rPr>
              <a:t>  </a:t>
            </a:r>
            <a:r>
              <a:rPr lang="en-US" dirty="0" err="1">
                <a:solidFill>
                  <a:schemeClr val="bg1"/>
                </a:solidFill>
                <a:latin typeface="+mj-lt"/>
                <a:cs typeface="Arial" pitchFamily="34" charset="0"/>
              </a:rPr>
              <a:t>int</a:t>
            </a:r>
            <a:r>
              <a:rPr lang="en-US" dirty="0">
                <a:solidFill>
                  <a:schemeClr val="bg1"/>
                </a:solidFill>
                <a:latin typeface="+mj-lt"/>
                <a:cs typeface="Arial" pitchFamily="34" charset="0"/>
              </a:rPr>
              <a:t> x;</a:t>
            </a:r>
          </a:p>
          <a:p>
            <a:pPr lvl="2" algn="l"/>
            <a:r>
              <a:rPr lang="en-US" dirty="0">
                <a:solidFill>
                  <a:schemeClr val="bg1"/>
                </a:solidFill>
                <a:latin typeface="+mj-lt"/>
                <a:cs typeface="Arial"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pPr>
              <a:lnSpc>
                <a:spcPct val="100000"/>
              </a:lnSpc>
            </a:pPr>
            <a:r>
              <a:rPr lang="en-US" dirty="0"/>
              <a:t>After completing this lesson, participants will be able to: </a:t>
            </a:r>
          </a:p>
          <a:p>
            <a:pPr lvl="1">
              <a:lnSpc>
                <a:spcPct val="100000"/>
              </a:lnSpc>
            </a:pPr>
            <a:r>
              <a:rPr lang="en-US" dirty="0"/>
              <a:t>Understand concept of Abstract classes and Interfaces</a:t>
            </a:r>
          </a:p>
          <a:p>
            <a:pPr lvl="1">
              <a:lnSpc>
                <a:spcPct val="100000"/>
              </a:lnSpc>
            </a:pPr>
            <a:r>
              <a:rPr lang="en-US" dirty="0"/>
              <a:t>Default and static methods in interface</a:t>
            </a:r>
          </a:p>
          <a:p>
            <a:pPr lvl="1">
              <a:lnSpc>
                <a:spcPct val="100000"/>
              </a:lnSpc>
            </a:pPr>
            <a:r>
              <a:rPr lang="en-US" dirty="0"/>
              <a:t>Differentiate between abstract classes and interfaces</a:t>
            </a:r>
          </a:p>
          <a:p>
            <a:pPr lvl="1">
              <a:lnSpc>
                <a:spcPct val="100000"/>
              </a:lnSpc>
            </a:pPr>
            <a:r>
              <a:rPr lang="en-US" dirty="0"/>
              <a:t>Implement Runtime polymorphism</a:t>
            </a:r>
          </a:p>
          <a:p>
            <a:pPr>
              <a:lnSpc>
                <a:spcPct val="10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7.1: Abstract Classes</a:t>
            </a:r>
            <a:r>
              <a:rPr lang="en-US" dirty="0"/>
              <a:t/>
            </a:r>
            <a:br>
              <a:rPr lang="en-US" dirty="0"/>
            </a:br>
            <a:r>
              <a:rPr lang="en-US" dirty="0"/>
              <a:t>Abstract Class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Provides common behavior across a set of subclasses</a:t>
            </a:r>
          </a:p>
          <a:p>
            <a:pPr>
              <a:lnSpc>
                <a:spcPct val="100000"/>
              </a:lnSpc>
            </a:pPr>
            <a:r>
              <a:rPr lang="en-US" dirty="0">
                <a:solidFill>
                  <a:schemeClr val="tx1"/>
                </a:solidFill>
              </a:rPr>
              <a:t>Not designed to have instances that work</a:t>
            </a:r>
          </a:p>
          <a:p>
            <a:pPr>
              <a:lnSpc>
                <a:spcPct val="100000"/>
              </a:lnSpc>
            </a:pPr>
            <a:r>
              <a:rPr lang="en-US" dirty="0">
                <a:solidFill>
                  <a:schemeClr val="tx1"/>
                </a:solidFill>
              </a:rPr>
              <a:t>One or more methods are declared but may not be defined, these methods are abstract methods. </a:t>
            </a:r>
          </a:p>
          <a:p>
            <a:pPr>
              <a:lnSpc>
                <a:spcPct val="100000"/>
              </a:lnSpc>
            </a:pPr>
            <a:r>
              <a:rPr lang="en-US" dirty="0">
                <a:solidFill>
                  <a:schemeClr val="tx1"/>
                </a:solidFill>
              </a:rPr>
              <a:t>Abstract method  do not have implementation</a:t>
            </a:r>
          </a:p>
          <a:p>
            <a:pPr>
              <a:lnSpc>
                <a:spcPct val="100000"/>
              </a:lnSpc>
            </a:pPr>
            <a:r>
              <a:rPr lang="en-US" dirty="0">
                <a:solidFill>
                  <a:schemeClr val="tx1"/>
                </a:solidFill>
              </a:rPr>
              <a:t>Advantages:</a:t>
            </a:r>
          </a:p>
          <a:p>
            <a:pPr lvl="1">
              <a:lnSpc>
                <a:spcPct val="100000"/>
              </a:lnSpc>
            </a:pPr>
            <a:r>
              <a:rPr lang="en-US" dirty="0">
                <a:solidFill>
                  <a:schemeClr val="tx1"/>
                </a:solidFill>
              </a:rPr>
              <a:t>Code reusability</a:t>
            </a:r>
          </a:p>
          <a:p>
            <a:pPr lvl="1">
              <a:lnSpc>
                <a:spcPct val="100000"/>
              </a:lnSpc>
            </a:pPr>
            <a:r>
              <a:rPr lang="en-US" dirty="0">
                <a:solidFill>
                  <a:schemeClr val="tx1"/>
                </a:solidFill>
              </a:rPr>
              <a:t>Help at places where implementation is not available</a:t>
            </a:r>
          </a:p>
        </p:txBody>
      </p:sp>
    </p:spTree>
    <p:extLst>
      <p:ext uri="{BB962C8B-B14F-4D97-AF65-F5344CB8AC3E}">
        <p14:creationId xmlns:p14="http://schemas.microsoft.com/office/powerpoint/2010/main" val="262115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7.1: Abstract Classes</a:t>
            </a:r>
            <a:br>
              <a:rPr lang="en-US" sz="1300" dirty="0"/>
            </a:br>
            <a:r>
              <a:rPr lang="en-US" dirty="0"/>
              <a:t>Abstract Class (cont..)</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Declare any class with even one method as abstract as </a:t>
            </a:r>
            <a:r>
              <a:rPr lang="en-US" i="1" dirty="0">
                <a:solidFill>
                  <a:schemeClr val="tx1"/>
                </a:solidFill>
              </a:rPr>
              <a:t>abstract</a:t>
            </a:r>
            <a:r>
              <a:rPr lang="en-US" dirty="0">
                <a:solidFill>
                  <a:schemeClr val="tx1"/>
                </a:solidFill>
              </a:rPr>
              <a:t> </a:t>
            </a:r>
          </a:p>
          <a:p>
            <a:pPr>
              <a:lnSpc>
                <a:spcPct val="100000"/>
              </a:lnSpc>
            </a:pPr>
            <a:r>
              <a:rPr lang="en-US" dirty="0">
                <a:solidFill>
                  <a:schemeClr val="tx1"/>
                </a:solidFill>
              </a:rPr>
              <a:t>Cannot be instantiated</a:t>
            </a:r>
          </a:p>
          <a:p>
            <a:pPr>
              <a:lnSpc>
                <a:spcPct val="100000"/>
              </a:lnSpc>
            </a:pPr>
            <a:r>
              <a:rPr lang="en-US" dirty="0">
                <a:solidFill>
                  <a:schemeClr val="tx1"/>
                </a:solidFill>
              </a:rPr>
              <a:t>Cannot use </a:t>
            </a:r>
            <a:r>
              <a:rPr lang="en-US" i="1" dirty="0">
                <a:solidFill>
                  <a:schemeClr val="tx1"/>
                </a:solidFill>
              </a:rPr>
              <a:t>Abstract </a:t>
            </a:r>
            <a:r>
              <a:rPr lang="en-US" dirty="0">
                <a:solidFill>
                  <a:schemeClr val="tx1"/>
                </a:solidFill>
              </a:rPr>
              <a:t>modifier for:</a:t>
            </a:r>
          </a:p>
          <a:p>
            <a:pPr lvl="1">
              <a:lnSpc>
                <a:spcPct val="100000"/>
              </a:lnSpc>
            </a:pPr>
            <a:r>
              <a:rPr lang="en-US" dirty="0">
                <a:solidFill>
                  <a:schemeClr val="tx1"/>
                </a:solidFill>
              </a:rPr>
              <a:t>Constructors</a:t>
            </a:r>
          </a:p>
          <a:p>
            <a:pPr lvl="1">
              <a:lnSpc>
                <a:spcPct val="100000"/>
              </a:lnSpc>
            </a:pPr>
            <a:r>
              <a:rPr lang="en-US" dirty="0">
                <a:solidFill>
                  <a:schemeClr val="tx1"/>
                </a:solidFill>
              </a:rPr>
              <a:t>Static methods</a:t>
            </a:r>
          </a:p>
          <a:p>
            <a:pPr>
              <a:lnSpc>
                <a:spcPct val="100000"/>
              </a:lnSpc>
            </a:pPr>
            <a:r>
              <a:rPr lang="en-US" dirty="0">
                <a:solidFill>
                  <a:schemeClr val="tx1"/>
                </a:solidFill>
              </a:rPr>
              <a:t>Abstract class’ subclasses should implement all methods or declare themselves as </a:t>
            </a:r>
            <a:r>
              <a:rPr lang="en-US" i="1" dirty="0">
                <a:solidFill>
                  <a:schemeClr val="tx1"/>
                </a:solidFill>
              </a:rPr>
              <a:t>abstract</a:t>
            </a:r>
            <a:endParaRPr lang="en-US" dirty="0">
              <a:solidFill>
                <a:schemeClr val="tx1"/>
              </a:solidFill>
            </a:endParaRPr>
          </a:p>
          <a:p>
            <a:pPr>
              <a:lnSpc>
                <a:spcPct val="100000"/>
              </a:lnSpc>
            </a:pPr>
            <a:r>
              <a:rPr lang="en-US" dirty="0">
                <a:solidFill>
                  <a:schemeClr val="tx1"/>
                </a:solidFill>
              </a:rPr>
              <a:t>Can have concrete methods also</a:t>
            </a:r>
          </a:p>
        </p:txBody>
      </p:sp>
    </p:spTree>
    <p:extLst>
      <p:ext uri="{BB962C8B-B14F-4D97-AF65-F5344CB8AC3E}">
        <p14:creationId xmlns:p14="http://schemas.microsoft.com/office/powerpoint/2010/main" val="288204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7.1: Abstract Classes</a:t>
            </a:r>
            <a:r>
              <a:rPr lang="en-US" dirty="0"/>
              <a:t/>
            </a:r>
            <a:br>
              <a:rPr lang="en-US" dirty="0"/>
            </a:br>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Executor.java program</a:t>
            </a:r>
          </a:p>
        </p:txBody>
      </p:sp>
    </p:spTree>
    <p:extLst>
      <p:ext uri="{BB962C8B-B14F-4D97-AF65-F5344CB8AC3E}">
        <p14:creationId xmlns:p14="http://schemas.microsoft.com/office/powerpoint/2010/main" val="18883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7.2: Interfaces</a:t>
            </a:r>
            <a:r>
              <a:rPr lang="en-US" dirty="0"/>
              <a:t/>
            </a:r>
            <a:br>
              <a:rPr lang="en-US" dirty="0"/>
            </a:br>
            <a:r>
              <a:rPr lang="en-US" dirty="0"/>
              <a:t>Interface</a:t>
            </a:r>
            <a:endParaRPr lang="en-US" sz="2400" dirty="0"/>
          </a:p>
        </p:txBody>
      </p:sp>
      <p:sp>
        <p:nvSpPr>
          <p:cNvPr id="6" name="Content Placeholder 5"/>
          <p:cNvSpPr>
            <a:spLocks noGrp="1"/>
          </p:cNvSpPr>
          <p:nvPr>
            <p:ph idx="1"/>
          </p:nvPr>
        </p:nvSpPr>
        <p:spPr/>
        <p:txBody>
          <a:bodyPr/>
          <a:lstStyle/>
          <a:p>
            <a:pPr lvl="1">
              <a:lnSpc>
                <a:spcPct val="100000"/>
              </a:lnSpc>
            </a:pPr>
            <a:r>
              <a:rPr lang="en-US" dirty="0">
                <a:solidFill>
                  <a:schemeClr val="tx1"/>
                </a:solidFill>
              </a:rPr>
              <a:t>Special kind of class which consist of only the constants and the method signatures.</a:t>
            </a:r>
          </a:p>
          <a:p>
            <a:pPr lvl="1">
              <a:lnSpc>
                <a:spcPct val="100000"/>
              </a:lnSpc>
            </a:pPr>
            <a:r>
              <a:rPr lang="en-US" dirty="0">
                <a:solidFill>
                  <a:schemeClr val="tx1"/>
                </a:solidFill>
              </a:rPr>
              <a:t>Approach also known as “programming by contract”.</a:t>
            </a:r>
          </a:p>
          <a:p>
            <a:pPr lvl="1">
              <a:lnSpc>
                <a:spcPct val="100000"/>
              </a:lnSpc>
            </a:pPr>
            <a:r>
              <a:rPr lang="en-US" dirty="0">
                <a:solidFill>
                  <a:schemeClr val="tx1"/>
                </a:solidFill>
              </a:rPr>
              <a:t>It’s essentially a collection of constants and abstract methods.</a:t>
            </a:r>
          </a:p>
          <a:p>
            <a:pPr lvl="1">
              <a:lnSpc>
                <a:spcPct val="100000"/>
              </a:lnSpc>
            </a:pPr>
            <a:r>
              <a:rPr lang="en-US" dirty="0">
                <a:solidFill>
                  <a:schemeClr val="tx1"/>
                </a:solidFill>
              </a:rPr>
              <a:t>It is used via the keyword “implements”. Thus, a class can be declared as follows: </a:t>
            </a:r>
          </a:p>
        </p:txBody>
      </p:sp>
      <p:sp>
        <p:nvSpPr>
          <p:cNvPr id="5" name="AutoShape 5"/>
          <p:cNvSpPr>
            <a:spLocks noChangeArrowheads="1"/>
          </p:cNvSpPr>
          <p:nvPr/>
        </p:nvSpPr>
        <p:spPr bwMode="auto">
          <a:xfrm>
            <a:off x="1290878" y="3268120"/>
            <a:ext cx="6019800" cy="1317528"/>
          </a:xfrm>
          <a:prstGeom prst="roundRect">
            <a:avLst>
              <a:gd name="adj" fmla="val 0"/>
            </a:avLst>
          </a:prstGeom>
          <a:solidFill>
            <a:schemeClr val="accent1"/>
          </a:solidFill>
          <a:ln w="19050">
            <a:solidFill>
              <a:schemeClr val="tx1"/>
            </a:solidFill>
            <a:round/>
            <a:headEnd/>
            <a:tailEnd/>
          </a:ln>
          <a:effectLst/>
        </p:spPr>
        <p:txBody>
          <a:bodyPr lIns="90488" tIns="44450" rIns="90488" bIns="44450"/>
          <a:lstStyle/>
          <a:p>
            <a:pPr marL="342900" indent="-342900" algn="l" eaLnBrk="0" hangingPunct="0">
              <a:spcBef>
                <a:spcPct val="20000"/>
              </a:spcBef>
              <a:buFont typeface="Arial" pitchFamily="34" charset="0"/>
              <a:buNone/>
            </a:pPr>
            <a:r>
              <a:rPr lang="en-US" dirty="0">
                <a:solidFill>
                  <a:schemeClr val="bg1"/>
                </a:solidFill>
                <a:latin typeface="+mj-lt"/>
                <a:cs typeface="Arial" pitchFamily="34" charset="0"/>
              </a:rPr>
              <a:t>class </a:t>
            </a:r>
            <a:r>
              <a:rPr lang="en-US" dirty="0" err="1">
                <a:solidFill>
                  <a:schemeClr val="bg1"/>
                </a:solidFill>
                <a:latin typeface="+mj-lt"/>
                <a:cs typeface="Arial" pitchFamily="34" charset="0"/>
              </a:rPr>
              <a:t>MyClass</a:t>
            </a:r>
            <a:r>
              <a:rPr lang="en-US" dirty="0">
                <a:solidFill>
                  <a:schemeClr val="bg1"/>
                </a:solidFill>
                <a:latin typeface="+mj-lt"/>
                <a:cs typeface="Arial" pitchFamily="34" charset="0"/>
              </a:rPr>
              <a:t> implements </a:t>
            </a:r>
            <a:r>
              <a:rPr lang="en-US" dirty="0" err="1">
                <a:solidFill>
                  <a:schemeClr val="bg1"/>
                </a:solidFill>
                <a:latin typeface="+mj-lt"/>
                <a:cs typeface="Arial" pitchFamily="34" charset="0"/>
              </a:rPr>
              <a:t>MyInterface</a:t>
            </a:r>
            <a:r>
              <a:rPr lang="en-US" dirty="0">
                <a:solidFill>
                  <a:schemeClr val="bg1"/>
                </a:solidFill>
                <a:latin typeface="+mj-lt"/>
                <a:cs typeface="Arial" pitchFamily="34" charset="0"/>
              </a:rPr>
              <a:t>{</a:t>
            </a:r>
          </a:p>
          <a:p>
            <a:pPr marL="342900" indent="-342900" algn="l" eaLnBrk="0" hangingPunct="0">
              <a:spcBef>
                <a:spcPct val="20000"/>
              </a:spcBef>
              <a:buFont typeface="Arial" pitchFamily="34" charset="0"/>
              <a:buNone/>
            </a:pPr>
            <a:r>
              <a:rPr lang="en-US" dirty="0">
                <a:solidFill>
                  <a:schemeClr val="bg1"/>
                </a:solidFill>
                <a:latin typeface="+mj-lt"/>
                <a:cs typeface="Arial" pitchFamily="34" charset="0"/>
              </a:rPr>
              <a:t>   ...   </a:t>
            </a:r>
          </a:p>
          <a:p>
            <a:pPr marL="342900" indent="-342900" algn="l" eaLnBrk="0" hangingPunct="0">
              <a:spcBef>
                <a:spcPct val="20000"/>
              </a:spcBef>
              <a:buFont typeface="Arial" pitchFamily="34" charset="0"/>
              <a:buNone/>
            </a:pPr>
            <a:r>
              <a:rPr lang="en-US" dirty="0">
                <a:solidFill>
                  <a:schemeClr val="bg1"/>
                </a:solidFill>
                <a:latin typeface="+mj-lt"/>
                <a:cs typeface="Arial"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7.2: Interfaces</a:t>
            </a:r>
            <a:r>
              <a:rPr lang="en-US" dirty="0"/>
              <a:t/>
            </a:r>
            <a:br>
              <a:rPr lang="en-US" dirty="0"/>
            </a:br>
            <a:r>
              <a:rPr lang="en-US" dirty="0"/>
              <a:t>What is Interface?</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A Java interface definition looks like a class definition that has only abstract methods, although the abstract keyword need not appear in the definition</a:t>
            </a:r>
          </a:p>
        </p:txBody>
      </p:sp>
      <p:sp>
        <p:nvSpPr>
          <p:cNvPr id="5" name="AutoShape 4"/>
          <p:cNvSpPr>
            <a:spLocks noChangeArrowheads="1"/>
          </p:cNvSpPr>
          <p:nvPr/>
        </p:nvSpPr>
        <p:spPr bwMode="auto">
          <a:xfrm>
            <a:off x="1446217" y="2649477"/>
            <a:ext cx="4423001" cy="2075542"/>
          </a:xfrm>
          <a:prstGeom prst="roundRect">
            <a:avLst>
              <a:gd name="adj" fmla="val 0"/>
            </a:avLst>
          </a:prstGeom>
          <a:solidFill>
            <a:schemeClr val="accent1"/>
          </a:solidFill>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solidFill>
                  <a:schemeClr val="bg1"/>
                </a:solidFill>
                <a:latin typeface="+mj-lt"/>
                <a:cs typeface="Arial" pitchFamily="34" charset="0"/>
              </a:rPr>
              <a:t>public interface Testable {</a:t>
            </a:r>
          </a:p>
          <a:p>
            <a:pPr lvl="1">
              <a:lnSpc>
                <a:spcPct val="135000"/>
              </a:lnSpc>
            </a:pPr>
            <a:r>
              <a:rPr lang="en-US" sz="1600" dirty="0">
                <a:solidFill>
                  <a:schemeClr val="bg1"/>
                </a:solidFill>
                <a:latin typeface="+mj-lt"/>
                <a:cs typeface="Arial" pitchFamily="34" charset="0"/>
              </a:rPr>
              <a:t>void method1();</a:t>
            </a:r>
          </a:p>
          <a:p>
            <a:pPr lvl="1">
              <a:lnSpc>
                <a:spcPct val="135000"/>
              </a:lnSpc>
            </a:pPr>
            <a:r>
              <a:rPr lang="en-US" sz="1600" dirty="0">
                <a:solidFill>
                  <a:schemeClr val="bg1"/>
                </a:solidFill>
                <a:latin typeface="+mj-lt"/>
                <a:cs typeface="Arial" pitchFamily="34" charset="0"/>
              </a:rPr>
              <a:t>void method2(</a:t>
            </a:r>
            <a:r>
              <a:rPr lang="en-US" sz="1600" dirty="0" err="1">
                <a:solidFill>
                  <a:schemeClr val="bg1"/>
                </a:solidFill>
                <a:latin typeface="+mj-lt"/>
                <a:cs typeface="Arial" pitchFamily="34" charset="0"/>
              </a:rPr>
              <a:t>int</a:t>
            </a:r>
            <a:r>
              <a:rPr lang="en-US" sz="1600" dirty="0">
                <a:solidFill>
                  <a:schemeClr val="bg1"/>
                </a:solidFill>
                <a:latin typeface="+mj-lt"/>
                <a:cs typeface="Arial" pitchFamily="34" charset="0"/>
              </a:rPr>
              <a:t> </a:t>
            </a:r>
            <a:r>
              <a:rPr lang="en-US" sz="1600" dirty="0" err="1">
                <a:solidFill>
                  <a:schemeClr val="bg1"/>
                </a:solidFill>
                <a:latin typeface="+mj-lt"/>
                <a:cs typeface="Arial" pitchFamily="34" charset="0"/>
              </a:rPr>
              <a:t>i</a:t>
            </a:r>
            <a:r>
              <a:rPr lang="en-US" sz="1600" dirty="0">
                <a:solidFill>
                  <a:schemeClr val="bg1"/>
                </a:solidFill>
                <a:latin typeface="+mj-lt"/>
                <a:cs typeface="Arial" pitchFamily="34" charset="0"/>
              </a:rPr>
              <a:t>, String s);</a:t>
            </a:r>
          </a:p>
          <a:p>
            <a:pPr lvl="1">
              <a:lnSpc>
                <a:spcPct val="135000"/>
              </a:lnSpc>
            </a:pPr>
            <a:r>
              <a:rPr lang="en-US" sz="1600" dirty="0" err="1">
                <a:solidFill>
                  <a:schemeClr val="bg1"/>
                </a:solidFill>
                <a:latin typeface="+mj-lt"/>
                <a:cs typeface="Arial" pitchFamily="34" charset="0"/>
              </a:rPr>
              <a:t>int</a:t>
            </a:r>
            <a:r>
              <a:rPr lang="en-US" sz="1600" dirty="0">
                <a:solidFill>
                  <a:schemeClr val="bg1"/>
                </a:solidFill>
                <a:latin typeface="+mj-lt"/>
                <a:cs typeface="Arial" pitchFamily="34" charset="0"/>
              </a:rPr>
              <a:t> x=10;</a:t>
            </a:r>
          </a:p>
          <a:p>
            <a:pPr lvl="1">
              <a:lnSpc>
                <a:spcPct val="135000"/>
              </a:lnSpc>
            </a:pPr>
            <a:r>
              <a:rPr lang="en-US" sz="1600" dirty="0">
                <a:solidFill>
                  <a:schemeClr val="bg1"/>
                </a:solidFill>
                <a:latin typeface="+mj-lt"/>
                <a:cs typeface="Arial" pitchFamily="34" charset="0"/>
              </a:rPr>
              <a:t>}</a:t>
            </a:r>
            <a:endParaRPr lang="en-US" sz="2000" dirty="0">
              <a:solidFill>
                <a:schemeClr val="bg1"/>
              </a:solidFill>
              <a:latin typeface="+mj-lt"/>
              <a:cs typeface="Arial" pitchFamily="34" charset="0"/>
            </a:endParaRPr>
          </a:p>
        </p:txBody>
      </p:sp>
      <p:sp>
        <p:nvSpPr>
          <p:cNvPr id="8" name="Text Box 7"/>
          <p:cNvSpPr txBox="1">
            <a:spLocks noChangeArrowheads="1"/>
          </p:cNvSpPr>
          <p:nvPr/>
        </p:nvSpPr>
        <p:spPr bwMode="auto">
          <a:xfrm>
            <a:off x="5869218" y="2751728"/>
            <a:ext cx="2459038" cy="738664"/>
          </a:xfrm>
          <a:prstGeom prst="rect">
            <a:avLst/>
          </a:prstGeom>
          <a:solidFill>
            <a:srgbClr val="FFFF66"/>
          </a:solidFill>
          <a:ln w="38100">
            <a:noFill/>
            <a:miter lim="800000"/>
            <a:headEnd/>
            <a:tailEnd/>
          </a:ln>
          <a:effectLst>
            <a:outerShdw dist="35921" dir="2700000" algn="ctr" rotWithShape="0">
              <a:schemeClr val="bg2"/>
            </a:outerShdw>
          </a:effectLst>
        </p:spPr>
        <p:txBody>
          <a:bodyPr>
            <a:spAutoFit/>
          </a:bodyPr>
          <a:lstStyle/>
          <a:p>
            <a:pPr algn="l" eaLnBrk="0" hangingPunct="0"/>
            <a:r>
              <a:rPr lang="en-GB" sz="1400" dirty="0">
                <a:latin typeface="+mj-lt"/>
                <a:cs typeface="Arial" pitchFamily="34" charset="0"/>
              </a:rPr>
              <a:t>note no implementation for the methods, public by default</a:t>
            </a:r>
            <a:endParaRPr lang="en-IE" sz="1400" dirty="0">
              <a:latin typeface="+mj-lt"/>
              <a:cs typeface="Arial" pitchFamily="34" charset="0"/>
            </a:endParaRPr>
          </a:p>
        </p:txBody>
      </p:sp>
      <p:sp>
        <p:nvSpPr>
          <p:cNvPr id="9" name="Line 8"/>
          <p:cNvSpPr>
            <a:spLocks noChangeShapeType="1"/>
          </p:cNvSpPr>
          <p:nvPr/>
        </p:nvSpPr>
        <p:spPr bwMode="auto">
          <a:xfrm flipH="1" flipV="1">
            <a:off x="3695818" y="3411023"/>
            <a:ext cx="2133600" cy="0"/>
          </a:xfrm>
          <a:prstGeom prst="line">
            <a:avLst/>
          </a:prstGeom>
          <a:noFill/>
          <a:ln w="38100">
            <a:solidFill>
              <a:schemeClr val="tx1"/>
            </a:solidFill>
            <a:round/>
            <a:headEnd/>
            <a:tailEnd type="triangle" w="med" len="med"/>
          </a:ln>
          <a:effectLst/>
        </p:spPr>
        <p:txBody>
          <a:bodyPr/>
          <a:lstStyle/>
          <a:p>
            <a:endParaRPr lang="en-IN">
              <a:latin typeface="+mj-lt"/>
            </a:endParaRPr>
          </a:p>
        </p:txBody>
      </p:sp>
      <p:grpSp>
        <p:nvGrpSpPr>
          <p:cNvPr id="10" name="Group 19"/>
          <p:cNvGrpSpPr>
            <a:grpSpLocks/>
          </p:cNvGrpSpPr>
          <p:nvPr/>
        </p:nvGrpSpPr>
        <p:grpSpPr bwMode="auto">
          <a:xfrm>
            <a:off x="2857618" y="3944423"/>
            <a:ext cx="3733800" cy="307746"/>
            <a:chOff x="4024" y="2292"/>
            <a:chExt cx="1672" cy="3045"/>
          </a:xfrm>
        </p:grpSpPr>
        <p:sp>
          <p:nvSpPr>
            <p:cNvPr id="11" name="Text Box 20"/>
            <p:cNvSpPr txBox="1">
              <a:spLocks noChangeArrowheads="1"/>
            </p:cNvSpPr>
            <p:nvPr/>
          </p:nvSpPr>
          <p:spPr bwMode="auto">
            <a:xfrm>
              <a:off x="4522" y="2292"/>
              <a:ext cx="1174" cy="3045"/>
            </a:xfrm>
            <a:prstGeom prst="rect">
              <a:avLst/>
            </a:prstGeom>
            <a:solidFill>
              <a:srgbClr val="FFFF66"/>
            </a:solidFill>
            <a:ln w="38100">
              <a:noFill/>
              <a:miter lim="800000"/>
              <a:headEnd/>
              <a:tailEnd/>
            </a:ln>
            <a:effectLst>
              <a:outerShdw dist="35921" dir="2700000" algn="ctr" rotWithShape="0">
                <a:schemeClr val="bg2"/>
              </a:outerShdw>
            </a:effectLst>
          </p:spPr>
          <p:txBody>
            <a:bodyPr>
              <a:spAutoFit/>
            </a:bodyPr>
            <a:lstStyle/>
            <a:p>
              <a:pPr algn="l" eaLnBrk="0" hangingPunct="0"/>
              <a:r>
                <a:rPr lang="en-GB" sz="1400" dirty="0">
                  <a:latin typeface="+mj-lt"/>
                  <a:cs typeface="Arial" pitchFamily="34" charset="0"/>
                </a:rPr>
                <a:t>Static final variable</a:t>
              </a:r>
              <a:endParaRPr lang="en-IE" sz="1400" dirty="0">
                <a:latin typeface="+mj-lt"/>
                <a:cs typeface="Arial" pitchFamily="34" charset="0"/>
              </a:endParaRPr>
            </a:p>
          </p:txBody>
        </p:sp>
        <p:sp>
          <p:nvSpPr>
            <p:cNvPr id="12" name="Line 21"/>
            <p:cNvSpPr>
              <a:spLocks noChangeShapeType="1"/>
            </p:cNvSpPr>
            <p:nvPr/>
          </p:nvSpPr>
          <p:spPr bwMode="auto">
            <a:xfrm flipH="1">
              <a:off x="4024" y="2603"/>
              <a:ext cx="499" cy="221"/>
            </a:xfrm>
            <a:prstGeom prst="line">
              <a:avLst/>
            </a:prstGeom>
            <a:noFill/>
            <a:ln w="38100">
              <a:solidFill>
                <a:schemeClr val="tx1"/>
              </a:solidFill>
              <a:round/>
              <a:headEnd/>
              <a:tailEnd type="triangle" w="med" len="med"/>
            </a:ln>
            <a:effectLst/>
          </p:spPr>
          <p:txBody>
            <a:bodyPr/>
            <a:lstStyle/>
            <a:p>
              <a:endParaRPr lang="en-IN">
                <a:latin typeface="+mj-lt"/>
                <a:cs typeface="Arial"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7.2: Interfaces</a:t>
            </a:r>
            <a:r>
              <a:rPr lang="en-US" dirty="0"/>
              <a:t/>
            </a:r>
            <a:br>
              <a:rPr lang="en-US" dirty="0"/>
            </a:br>
            <a:r>
              <a:rPr lang="en-US" dirty="0"/>
              <a:t>Declaring and Using Interfaces</a:t>
            </a:r>
            <a:endParaRPr lang="en-US" sz="2400" dirty="0"/>
          </a:p>
        </p:txBody>
      </p:sp>
      <p:sp>
        <p:nvSpPr>
          <p:cNvPr id="2" name="Content Placeholder 1"/>
          <p:cNvSpPr>
            <a:spLocks noGrp="1"/>
          </p:cNvSpPr>
          <p:nvPr>
            <p:ph idx="1"/>
          </p:nvPr>
        </p:nvSpPr>
        <p:spPr/>
        <p:txBody>
          <a:bodyPr/>
          <a:lstStyle/>
          <a:p>
            <a:endParaRPr lang="en-US"/>
          </a:p>
        </p:txBody>
      </p:sp>
      <p:sp>
        <p:nvSpPr>
          <p:cNvPr id="5" name="AutoShape 6"/>
          <p:cNvSpPr>
            <a:spLocks noChangeArrowheads="1"/>
          </p:cNvSpPr>
          <p:nvPr/>
        </p:nvSpPr>
        <p:spPr bwMode="auto">
          <a:xfrm>
            <a:off x="395288" y="1508983"/>
            <a:ext cx="8095570" cy="4481740"/>
          </a:xfrm>
          <a:prstGeom prst="roundRect">
            <a:avLst>
              <a:gd name="adj" fmla="val 0"/>
            </a:avLst>
          </a:prstGeom>
          <a:solidFill>
            <a:schemeClr val="accent1"/>
          </a:solidFill>
          <a:ln w="19050">
            <a:solidFill>
              <a:schemeClr val="tx1"/>
            </a:solidFill>
            <a:round/>
            <a:headEnd/>
            <a:tailEnd/>
          </a:ln>
          <a:effectLst/>
        </p:spPr>
        <p:txBody>
          <a:bodyPr lIns="90488" tIns="44450" rIns="90488" bIns="44450"/>
          <a:lstStyle/>
          <a:p>
            <a:pPr marL="742950" lvl="1" indent="-285750" algn="l" eaLnBrk="0" hangingPunct="0">
              <a:lnSpc>
                <a:spcPct val="150000"/>
              </a:lnSpc>
              <a:spcBef>
                <a:spcPct val="20000"/>
              </a:spcBef>
              <a:buFont typeface="Arial" pitchFamily="34" charset="0"/>
              <a:buNone/>
            </a:pPr>
            <a:r>
              <a:rPr lang="en-US" sz="1600" dirty="0">
                <a:solidFill>
                  <a:schemeClr val="bg1"/>
                </a:solidFill>
                <a:latin typeface="+mj-lt"/>
                <a:cs typeface="Arial" panose="020B0604020202020204" pitchFamily="34" charset="0"/>
              </a:rPr>
              <a:t>public interface </a:t>
            </a:r>
            <a:r>
              <a:rPr lang="en-US" sz="1600" dirty="0" err="1">
                <a:solidFill>
                  <a:schemeClr val="bg1"/>
                </a:solidFill>
                <a:latin typeface="+mj-lt"/>
                <a:cs typeface="Arial" panose="020B0604020202020204" pitchFamily="34" charset="0"/>
              </a:rPr>
              <a:t>SimpleCalc</a:t>
            </a:r>
            <a:r>
              <a:rPr lang="en-US" sz="1600" dirty="0">
                <a:solidFill>
                  <a:schemeClr val="bg1"/>
                </a:solidFill>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solidFill>
                  <a:schemeClr val="bg1"/>
                </a:solidFill>
                <a:latin typeface="+mj-lt"/>
                <a:cs typeface="Arial" panose="020B0604020202020204" pitchFamily="34" charset="0"/>
              </a:rPr>
              <a:t> 		</a:t>
            </a:r>
            <a:r>
              <a:rPr lang="en-US" sz="1600" dirty="0" err="1">
                <a:solidFill>
                  <a:schemeClr val="bg1"/>
                </a:solidFill>
                <a:latin typeface="+mj-lt"/>
                <a:cs typeface="Arial" panose="020B0604020202020204" pitchFamily="34" charset="0"/>
              </a:rPr>
              <a:t>int</a:t>
            </a:r>
            <a:r>
              <a:rPr lang="en-US" sz="1600" dirty="0">
                <a:solidFill>
                  <a:schemeClr val="bg1"/>
                </a:solidFill>
                <a:latin typeface="+mj-lt"/>
                <a:cs typeface="Arial" panose="020B0604020202020204" pitchFamily="34" charset="0"/>
              </a:rPr>
              <a:t> add(</a:t>
            </a:r>
            <a:r>
              <a:rPr lang="en-US" sz="1600" dirty="0" err="1">
                <a:solidFill>
                  <a:schemeClr val="bg1"/>
                </a:solidFill>
                <a:latin typeface="+mj-lt"/>
                <a:cs typeface="Arial" panose="020B0604020202020204" pitchFamily="34" charset="0"/>
              </a:rPr>
              <a:t>int</a:t>
            </a:r>
            <a:r>
              <a:rPr lang="en-US" sz="1600" dirty="0">
                <a:solidFill>
                  <a:schemeClr val="bg1"/>
                </a:solidFill>
                <a:latin typeface="+mj-lt"/>
                <a:cs typeface="Arial" panose="020B0604020202020204" pitchFamily="34" charset="0"/>
              </a:rPr>
              <a:t> a, </a:t>
            </a:r>
            <a:r>
              <a:rPr lang="en-US" sz="1600" dirty="0" err="1">
                <a:solidFill>
                  <a:schemeClr val="bg1"/>
                </a:solidFill>
                <a:latin typeface="+mj-lt"/>
                <a:cs typeface="Arial" panose="020B0604020202020204" pitchFamily="34" charset="0"/>
              </a:rPr>
              <a:t>int</a:t>
            </a:r>
            <a:r>
              <a:rPr lang="en-US" sz="1600" dirty="0">
                <a:solidFill>
                  <a:schemeClr val="bg1"/>
                </a:solidFill>
                <a:latin typeface="+mj-lt"/>
                <a:cs typeface="Arial" panose="020B0604020202020204" pitchFamily="34" charset="0"/>
              </a:rPr>
              <a:t> b);</a:t>
            </a:r>
          </a:p>
          <a:p>
            <a:pPr marL="742950" lvl="1" indent="-285750" algn="l" eaLnBrk="0" hangingPunct="0">
              <a:lnSpc>
                <a:spcPct val="150000"/>
              </a:lnSpc>
              <a:spcBef>
                <a:spcPct val="20000"/>
              </a:spcBef>
              <a:buFont typeface="Arial" pitchFamily="34" charset="0"/>
              <a:buNone/>
            </a:pPr>
            <a:r>
              <a:rPr lang="en-US" sz="1600" dirty="0">
                <a:solidFill>
                  <a:schemeClr val="bg1"/>
                </a:solidFill>
                <a:latin typeface="+mj-lt"/>
                <a:cs typeface="Arial" panose="020B0604020202020204" pitchFamily="34" charset="0"/>
              </a:rPr>
              <a:t> 		</a:t>
            </a:r>
            <a:r>
              <a:rPr lang="en-US" sz="1600" dirty="0" err="1">
                <a:solidFill>
                  <a:schemeClr val="bg1"/>
                </a:solidFill>
                <a:latin typeface="+mj-lt"/>
                <a:cs typeface="Arial" panose="020B0604020202020204" pitchFamily="34" charset="0"/>
              </a:rPr>
              <a:t>int</a:t>
            </a:r>
            <a:r>
              <a:rPr lang="en-US" sz="1600" dirty="0">
                <a:solidFill>
                  <a:schemeClr val="bg1"/>
                </a:solidFill>
                <a:latin typeface="+mj-lt"/>
                <a:cs typeface="Arial" panose="020B0604020202020204" pitchFamily="34" charset="0"/>
              </a:rPr>
              <a:t> </a:t>
            </a:r>
            <a:r>
              <a:rPr lang="en-US" sz="1600" dirty="0" err="1">
                <a:solidFill>
                  <a:schemeClr val="bg1"/>
                </a:solidFill>
                <a:latin typeface="+mj-lt"/>
                <a:cs typeface="Arial" panose="020B0604020202020204" pitchFamily="34" charset="0"/>
              </a:rPr>
              <a:t>i</a:t>
            </a:r>
            <a:r>
              <a:rPr lang="en-US" sz="1600" dirty="0">
                <a:solidFill>
                  <a:schemeClr val="bg1"/>
                </a:solidFill>
                <a:latin typeface="+mj-lt"/>
                <a:cs typeface="Arial" panose="020B0604020202020204" pitchFamily="34" charset="0"/>
              </a:rPr>
              <a:t> = 10;</a:t>
            </a:r>
          </a:p>
          <a:p>
            <a:pPr marL="742950" lvl="1" indent="-285750" algn="l" eaLnBrk="0" hangingPunct="0">
              <a:lnSpc>
                <a:spcPct val="150000"/>
              </a:lnSpc>
              <a:spcBef>
                <a:spcPct val="20000"/>
              </a:spcBef>
              <a:buFont typeface="Arial" pitchFamily="34" charset="0"/>
              <a:buNone/>
            </a:pPr>
            <a:r>
              <a:rPr lang="en-US" sz="1600" dirty="0">
                <a:solidFill>
                  <a:schemeClr val="bg1"/>
                </a:solidFill>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solidFill>
                  <a:schemeClr val="bg1"/>
                </a:solidFill>
                <a:latin typeface="+mj-lt"/>
                <a:cs typeface="Arial" panose="020B0604020202020204" pitchFamily="34" charset="0"/>
              </a:rPr>
              <a:t>//Interfaces are to be implemented.</a:t>
            </a:r>
          </a:p>
          <a:p>
            <a:pPr marL="742950" lvl="1" indent="-285750" algn="l" eaLnBrk="0" hangingPunct="0">
              <a:lnSpc>
                <a:spcPct val="150000"/>
              </a:lnSpc>
              <a:spcBef>
                <a:spcPct val="20000"/>
              </a:spcBef>
              <a:buFont typeface="Arial" pitchFamily="34" charset="0"/>
              <a:buNone/>
            </a:pPr>
            <a:r>
              <a:rPr lang="en-US" sz="1600" dirty="0">
                <a:solidFill>
                  <a:schemeClr val="bg1"/>
                </a:solidFill>
                <a:latin typeface="+mj-lt"/>
                <a:cs typeface="Arial" panose="020B0604020202020204" pitchFamily="34" charset="0"/>
              </a:rPr>
              <a:t>class Calc implements </a:t>
            </a:r>
            <a:r>
              <a:rPr lang="en-US" sz="1600" dirty="0" err="1">
                <a:solidFill>
                  <a:schemeClr val="bg1"/>
                </a:solidFill>
                <a:latin typeface="+mj-lt"/>
                <a:cs typeface="Arial" panose="020B0604020202020204" pitchFamily="34" charset="0"/>
              </a:rPr>
              <a:t>SimpleCalc</a:t>
            </a:r>
            <a:r>
              <a:rPr lang="en-US" sz="1600" dirty="0">
                <a:solidFill>
                  <a:schemeClr val="bg1"/>
                </a:solidFill>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solidFill>
                  <a:schemeClr val="bg1"/>
                </a:solidFill>
                <a:latin typeface="+mj-lt"/>
                <a:cs typeface="Arial" panose="020B0604020202020204" pitchFamily="34" charset="0"/>
              </a:rPr>
              <a:t>		</a:t>
            </a:r>
            <a:r>
              <a:rPr lang="en-US" sz="1600" dirty="0" err="1">
                <a:solidFill>
                  <a:schemeClr val="bg1"/>
                </a:solidFill>
                <a:latin typeface="+mj-lt"/>
                <a:cs typeface="Arial" panose="020B0604020202020204" pitchFamily="34" charset="0"/>
              </a:rPr>
              <a:t>int</a:t>
            </a:r>
            <a:r>
              <a:rPr lang="en-US" sz="1600" dirty="0">
                <a:solidFill>
                  <a:schemeClr val="bg1"/>
                </a:solidFill>
                <a:latin typeface="+mj-lt"/>
                <a:cs typeface="Arial" panose="020B0604020202020204" pitchFamily="34" charset="0"/>
              </a:rPr>
              <a:t> add(</a:t>
            </a:r>
            <a:r>
              <a:rPr lang="en-US" sz="1600" dirty="0" err="1">
                <a:solidFill>
                  <a:schemeClr val="bg1"/>
                </a:solidFill>
                <a:latin typeface="+mj-lt"/>
                <a:cs typeface="Arial" panose="020B0604020202020204" pitchFamily="34" charset="0"/>
              </a:rPr>
              <a:t>int</a:t>
            </a:r>
            <a:r>
              <a:rPr lang="en-US" sz="1600" dirty="0">
                <a:solidFill>
                  <a:schemeClr val="bg1"/>
                </a:solidFill>
                <a:latin typeface="+mj-lt"/>
                <a:cs typeface="Arial" panose="020B0604020202020204" pitchFamily="34" charset="0"/>
              </a:rPr>
              <a:t> a, </a:t>
            </a:r>
            <a:r>
              <a:rPr lang="en-US" sz="1600" dirty="0" err="1">
                <a:solidFill>
                  <a:schemeClr val="bg1"/>
                </a:solidFill>
                <a:latin typeface="+mj-lt"/>
                <a:cs typeface="Arial" panose="020B0604020202020204" pitchFamily="34" charset="0"/>
              </a:rPr>
              <a:t>int</a:t>
            </a:r>
            <a:r>
              <a:rPr lang="en-US" sz="1600" dirty="0">
                <a:solidFill>
                  <a:schemeClr val="bg1"/>
                </a:solidFill>
                <a:latin typeface="+mj-lt"/>
                <a:cs typeface="Arial" panose="020B0604020202020204" pitchFamily="34" charset="0"/>
              </a:rPr>
              <a:t> b){</a:t>
            </a:r>
          </a:p>
          <a:p>
            <a:pPr marL="742950" lvl="1" indent="-285750" algn="l" eaLnBrk="0" hangingPunct="0">
              <a:lnSpc>
                <a:spcPct val="150000"/>
              </a:lnSpc>
              <a:spcBef>
                <a:spcPct val="20000"/>
              </a:spcBef>
              <a:buFont typeface="Arial" pitchFamily="34" charset="0"/>
              <a:buNone/>
            </a:pPr>
            <a:r>
              <a:rPr lang="en-US" sz="1600" dirty="0">
                <a:solidFill>
                  <a:schemeClr val="bg1"/>
                </a:solidFill>
                <a:latin typeface="+mj-lt"/>
                <a:cs typeface="Arial" panose="020B0604020202020204" pitchFamily="34" charset="0"/>
              </a:rPr>
              <a:t>			return a + b;</a:t>
            </a:r>
          </a:p>
          <a:p>
            <a:pPr marL="742950" lvl="1" indent="-285750" algn="l" eaLnBrk="0" hangingPunct="0">
              <a:lnSpc>
                <a:spcPct val="150000"/>
              </a:lnSpc>
              <a:spcBef>
                <a:spcPct val="20000"/>
              </a:spcBef>
              <a:buFont typeface="Arial" pitchFamily="34" charset="0"/>
              <a:buNone/>
            </a:pPr>
            <a:r>
              <a:rPr lang="en-US" sz="1600" dirty="0">
                <a:solidFill>
                  <a:schemeClr val="bg1"/>
                </a:solidFill>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solidFill>
                  <a:schemeClr val="bg1"/>
                </a:solidFill>
                <a:latin typeface="+mj-lt"/>
                <a:cs typeface="Arial" panose="020B0604020202020204" pitchFamily="34" charset="0"/>
              </a:rPr>
              <a:t>}</a:t>
            </a:r>
          </a:p>
        </p:txBody>
      </p:sp>
      <p:sp>
        <p:nvSpPr>
          <p:cNvPr id="8" name="AutoShape 7"/>
          <p:cNvSpPr>
            <a:spLocks noChangeArrowheads="1"/>
          </p:cNvSpPr>
          <p:nvPr/>
        </p:nvSpPr>
        <p:spPr bwMode="auto">
          <a:xfrm>
            <a:off x="4452258" y="2801208"/>
            <a:ext cx="3810000" cy="457200"/>
          </a:xfrm>
          <a:prstGeom prst="wedgeRectCallout">
            <a:avLst>
              <a:gd name="adj1" fmla="val -104904"/>
              <a:gd name="adj2" fmla="val -45783"/>
            </a:avLst>
          </a:prstGeom>
          <a:solidFill>
            <a:srgbClr val="DDDDDD"/>
          </a:solidFill>
          <a:ln w="9525" algn="ctr">
            <a:solidFill>
              <a:schemeClr val="tx1"/>
            </a:solidFill>
            <a:miter lim="800000"/>
            <a:headEnd/>
            <a:tailEnd/>
          </a:ln>
          <a:effectLst/>
        </p:spPr>
        <p:txBody>
          <a:bodyPr anchor="ctr"/>
          <a:lstStyle/>
          <a:p>
            <a:r>
              <a:rPr lang="en-US" sz="1600" dirty="0">
                <a:latin typeface="+mj-lt"/>
                <a:cs typeface="Arial" pitchFamily="34" charset="0"/>
              </a:rPr>
              <a:t>By default is public, static and final</a:t>
            </a:r>
          </a:p>
        </p:txBody>
      </p:sp>
      <p:sp>
        <p:nvSpPr>
          <p:cNvPr id="9" name="AutoShape 8"/>
          <p:cNvSpPr>
            <a:spLocks noChangeArrowheads="1"/>
          </p:cNvSpPr>
          <p:nvPr/>
        </p:nvSpPr>
        <p:spPr bwMode="auto">
          <a:xfrm>
            <a:off x="4985658" y="2191608"/>
            <a:ext cx="2286000" cy="457200"/>
          </a:xfrm>
          <a:prstGeom prst="wedgeRectCallout">
            <a:avLst>
              <a:gd name="adj1" fmla="val -123085"/>
              <a:gd name="adj2" fmla="val 943"/>
            </a:avLst>
          </a:prstGeom>
          <a:solidFill>
            <a:srgbClr val="DDDDDD"/>
          </a:solidFill>
          <a:ln w="9525" algn="ctr">
            <a:solidFill>
              <a:schemeClr val="tx1"/>
            </a:solidFill>
            <a:miter lim="800000"/>
            <a:headEnd/>
            <a:tailEnd/>
          </a:ln>
          <a:effectLst/>
        </p:spPr>
        <p:txBody>
          <a:bodyPr anchor="ctr"/>
          <a:lstStyle/>
          <a:p>
            <a:r>
              <a:rPr lang="en-US" sz="1600" dirty="0">
                <a:latin typeface="+mj-lt"/>
                <a:cs typeface="Arial" pitchFamily="34" charset="0"/>
              </a:rPr>
              <a:t>abstract method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7.2: Interfaces</a:t>
            </a:r>
            <a:r>
              <a:rPr lang="en-US" dirty="0"/>
              <a:t/>
            </a:r>
            <a:br>
              <a:rPr lang="en-US" dirty="0"/>
            </a:br>
            <a:r>
              <a:rPr lang="en-US" dirty="0">
                <a:ea typeface="ヒラギノ角ゴ Pro W3"/>
                <a:cs typeface="Arial" pitchFamily="34" charset="0"/>
              </a:rPr>
              <a:t>Interface - Rules</a:t>
            </a:r>
            <a:endParaRPr lang="en-US" sz="2400" dirty="0"/>
          </a:p>
        </p:txBody>
      </p:sp>
      <p:sp>
        <p:nvSpPr>
          <p:cNvPr id="6" name="Content Placeholder 5"/>
          <p:cNvSpPr>
            <a:spLocks noGrp="1"/>
          </p:cNvSpPr>
          <p:nvPr>
            <p:ph idx="1"/>
          </p:nvPr>
        </p:nvSpPr>
        <p:spPr>
          <a:ln w="3175">
            <a:solidFill>
              <a:schemeClr val="tx1"/>
            </a:solidFill>
          </a:ln>
        </p:spPr>
        <p:txBody>
          <a:bodyPr/>
          <a:lstStyle/>
          <a:p>
            <a:pPr>
              <a:lnSpc>
                <a:spcPct val="100000"/>
              </a:lnSpc>
            </a:pPr>
            <a:r>
              <a:rPr lang="en-US" dirty="0">
                <a:solidFill>
                  <a:schemeClr val="tx1"/>
                </a:solidFill>
              </a:rPr>
              <a:t>Methods other than default and static in an interface are always public and abstract.</a:t>
            </a:r>
          </a:p>
          <a:p>
            <a:pPr>
              <a:lnSpc>
                <a:spcPct val="100000"/>
              </a:lnSpc>
            </a:pPr>
            <a:r>
              <a:rPr lang="en-US" dirty="0">
                <a:solidFill>
                  <a:schemeClr val="tx1"/>
                </a:solidFill>
              </a:rPr>
              <a:t>Static methods in interface are always public . </a:t>
            </a:r>
          </a:p>
          <a:p>
            <a:pPr>
              <a:lnSpc>
                <a:spcPct val="100000"/>
              </a:lnSpc>
            </a:pPr>
            <a:r>
              <a:rPr lang="en-US" dirty="0">
                <a:solidFill>
                  <a:schemeClr val="tx1"/>
                </a:solidFill>
              </a:rPr>
              <a:t>Data members in a interface are always public, static and final.</a:t>
            </a:r>
          </a:p>
          <a:p>
            <a:pPr>
              <a:lnSpc>
                <a:spcPct val="100000"/>
              </a:lnSpc>
            </a:pPr>
            <a:r>
              <a:rPr lang="en-US" dirty="0">
                <a:solidFill>
                  <a:schemeClr val="tx1"/>
                </a:solidFill>
              </a:rPr>
              <a:t>Interfaces can extend other interfaces.</a:t>
            </a:r>
          </a:p>
          <a:p>
            <a:pPr>
              <a:lnSpc>
                <a:spcPct val="100000"/>
              </a:lnSpc>
            </a:pPr>
            <a:r>
              <a:rPr lang="en-US" dirty="0">
                <a:solidFill>
                  <a:schemeClr val="tx1"/>
                </a:solidFill>
              </a:rPr>
              <a:t>A class can inherit from a single base class, but can implement multiple interfaces.</a:t>
            </a:r>
          </a:p>
        </p:txBody>
      </p:sp>
    </p:spTree>
    <p:extLst>
      <p:ext uri="{BB962C8B-B14F-4D97-AF65-F5344CB8AC3E}">
        <p14:creationId xmlns:p14="http://schemas.microsoft.com/office/powerpoint/2010/main" val="1031458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_template.potx [Read-Only]" id="{13D2DA8F-7125-4B20-8C80-6B6819898CD1}" vid="{B3612849-887B-425D-995B-1E6BA339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EC6D46B5BD495499271C92F7A434DD0" ma:contentTypeVersion="3" ma:contentTypeDescription="Create a new document." ma:contentTypeScope="" ma:versionID="bc3549bdc5e715daded4d71e9661f4b4">
  <xsd:schema xmlns:xsd="http://www.w3.org/2001/XMLSchema" xmlns:xs="http://www.w3.org/2001/XMLSchema" xmlns:p="http://schemas.microsoft.com/office/2006/metadata/properties" xmlns:ns2="2c69fdd3-93b5-4f70-a8b7-c47f91c604ac" targetNamespace="http://schemas.microsoft.com/office/2006/metadata/properties" ma:root="true" ma:fieldsID="1d7197367855d9835b2a79bc120bc1a5" ns2:_="">
    <xsd:import namespace="2c69fdd3-93b5-4f70-a8b7-c47f91c604ac"/>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69fdd3-93b5-4f70-a8b7-c47f91c604ac"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c69fdd3-93b5-4f70-a8b7-c47f91c604ac">Class book</Material_x0020_Type>
    <Category xmlns="2c69fdd3-93b5-4f70-a8b7-c47f91c604ac">Module Artifact</Category>
    <Level xmlns="2c69fdd3-93b5-4f70-a8b7-c47f91c604ac">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44774C4E-DD33-492F-9B15-DCF1686634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69fdd3-93b5-4f70-a8b7-c47f91c604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2c69fdd3-93b5-4f70-a8b7-c47f91c604ac"/>
  </ds:schemaRefs>
</ds:datastoreItem>
</file>

<file path=docProps/app.xml><?xml version="1.0" encoding="utf-8"?>
<Properties xmlns="http://schemas.openxmlformats.org/officeDocument/2006/extended-properties" xmlns:vt="http://schemas.openxmlformats.org/officeDocument/2006/docPropsVTypes">
  <Template/>
  <TotalTime>3244</TotalTime>
  <Words>2324</Words>
  <Application>Microsoft Office PowerPoint</Application>
  <PresentationFormat>On-screen Show (4:3)</PresentationFormat>
  <Paragraphs>265</Paragraphs>
  <Slides>19</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Verdana</vt:lpstr>
      <vt:lpstr>Wingdings</vt:lpstr>
      <vt:lpstr>ヒラギノ角ゴ Pro W3</vt:lpstr>
      <vt:lpstr>Section slides</vt:lpstr>
      <vt:lpstr>think-cell Slide</vt:lpstr>
      <vt:lpstr>Core Java 8  and Development Tools</vt:lpstr>
      <vt:lpstr>Lesson Objectives</vt:lpstr>
      <vt:lpstr>7.1: Abstract Classes Abstract Class</vt:lpstr>
      <vt:lpstr>7.1: Abstract Classes Abstract Class (cont..)</vt:lpstr>
      <vt:lpstr>7.1: Abstract Classes Demo</vt:lpstr>
      <vt:lpstr>7.2: Interfaces Interface</vt:lpstr>
      <vt:lpstr>7.2: Interfaces What is Interface?</vt:lpstr>
      <vt:lpstr>7.2: Interfaces Declaring and Using Interfaces</vt:lpstr>
      <vt:lpstr>7.2: Interfaces Interface - Rules</vt:lpstr>
      <vt:lpstr>7.2: Interface Abstract Classes and Interfaces</vt:lpstr>
      <vt:lpstr>7.2: Interfaces Demo</vt:lpstr>
      <vt:lpstr>7.3: Default method Default Methods</vt:lpstr>
      <vt:lpstr>7.4: static method on Interface Static Methods</vt:lpstr>
      <vt:lpstr>7.5: Runtime Polymorphism Runtime Polymorphism</vt:lpstr>
      <vt:lpstr>7.5: Runtime Polymorphism Accessing Implementations through Interface Reference</vt:lpstr>
      <vt:lpstr>7.5: Runtime Polymorphism Demo</vt:lpstr>
      <vt:lpstr>7.6: Abstract Classes and Interfaces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Padmawar, Neelima</cp:lastModifiedBy>
  <cp:revision>251</cp:revision>
  <cp:lastPrinted>2016-07-13T03:20:49Z</cp:lastPrinted>
  <dcterms:created xsi:type="dcterms:W3CDTF">2012-05-18T02:59:15Z</dcterms:created>
  <dcterms:modified xsi:type="dcterms:W3CDTF">2018-05-22T11:01:28Z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0x010100FEC6D46B5BD495499271C92F7A434DD0</vt:lpwstr>
  </property>
  <property fmtid="{D5CDD505-2E9C-101B-9397-08002B2CF9AE}" pid="4" name="_SourceUrl">
    <vt:lpwstr/>
  </property>
  <property fmtid="{D5CDD505-2E9C-101B-9397-08002B2CF9AE}" pid="5" name="Order">
    <vt:r8>100400</vt:r8>
  </property>
</Properties>
</file>