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5/7/2018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Building the basic architecture of a Blockchain</a:t>
            </a:r>
            <a:endParaRPr lang="en-US" sz="4400" dirty="0"/>
          </a:p>
        </p:txBody>
      </p:sp>
      <p:sp>
        <p:nvSpPr>
          <p:cNvPr id="3" name="Subtitle 2"/>
          <p:cNvSpPr>
            <a:spLocks noGrp="1"/>
          </p:cNvSpPr>
          <p:nvPr>
            <p:ph type="subTitle" idx="1"/>
          </p:nvPr>
        </p:nvSpPr>
        <p:spPr/>
        <p:txBody>
          <a:bodyPr/>
          <a:lstStyle/>
          <a:p>
            <a:r>
              <a:rPr lang="en-US" dirty="0" smtClean="0"/>
              <a:t>Nagendra Satish Kamath</a:t>
            </a:r>
          </a:p>
          <a:p>
            <a:r>
              <a:rPr lang="en-US" dirty="0" smtClean="0"/>
              <a:t>(Person#: 5024 7661)</a:t>
            </a:r>
            <a:endParaRPr lang="en-US" dirty="0"/>
          </a:p>
        </p:txBody>
      </p:sp>
    </p:spTree>
    <p:extLst>
      <p:ext uri="{BB962C8B-B14F-4D97-AF65-F5344CB8AC3E}">
        <p14:creationId xmlns:p14="http://schemas.microsoft.com/office/powerpoint/2010/main" val="3028857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600" dirty="0" smtClean="0"/>
              <a:t>What is a Block Chain ?</a:t>
            </a:r>
            <a:endParaRPr lang="en-US" sz="3600" dirty="0"/>
          </a:p>
        </p:txBody>
      </p:sp>
      <p:sp>
        <p:nvSpPr>
          <p:cNvPr id="6" name="Content Placeholder 5"/>
          <p:cNvSpPr>
            <a:spLocks noGrp="1"/>
          </p:cNvSpPr>
          <p:nvPr>
            <p:ph idx="1"/>
          </p:nvPr>
        </p:nvSpPr>
        <p:spPr/>
        <p:txBody>
          <a:bodyPr/>
          <a:lstStyle/>
          <a:p>
            <a:r>
              <a:rPr lang="en-US" dirty="0" smtClean="0"/>
              <a:t>Continuously growing list of records </a:t>
            </a:r>
            <a:r>
              <a:rPr lang="en-US" dirty="0" smtClean="0">
                <a:sym typeface="Wingdings" panose="05000000000000000000" pitchFamily="2" charset="2"/>
              </a:rPr>
              <a:t>called blocks</a:t>
            </a:r>
          </a:p>
          <a:p>
            <a:r>
              <a:rPr lang="en-US" dirty="0" smtClean="0">
                <a:sym typeface="Wingdings" panose="05000000000000000000" pitchFamily="2" charset="2"/>
              </a:rPr>
              <a:t>Blocks are linked and secured using cryptography</a:t>
            </a:r>
          </a:p>
          <a:p>
            <a:r>
              <a:rPr lang="en-US" dirty="0" smtClean="0">
                <a:sym typeface="Wingdings" panose="05000000000000000000" pitchFamily="2" charset="2"/>
              </a:rPr>
              <a:t>Each block contains the hash of previous block and transaction data</a:t>
            </a:r>
          </a:p>
          <a:p>
            <a:r>
              <a:rPr lang="en-US" dirty="0" smtClean="0">
                <a:sym typeface="Wingdings" panose="05000000000000000000" pitchFamily="2" charset="2"/>
              </a:rPr>
              <a:t>Recorded data cannot be altered without alteration of all subsequent blocks  cryptographic hashes</a:t>
            </a:r>
          </a:p>
          <a:p>
            <a:endParaRPr lang="en-US" dirty="0" smtClean="0">
              <a:sym typeface="Wingdings" panose="05000000000000000000" pitchFamily="2" charset="2"/>
            </a:endParaRPr>
          </a:p>
          <a:p>
            <a:endParaRPr lang="en-US" dirty="0" smtClean="0"/>
          </a:p>
          <a:p>
            <a:endParaRPr lang="en-US" dirty="0"/>
          </a:p>
        </p:txBody>
      </p:sp>
    </p:spTree>
    <p:extLst>
      <p:ext uri="{BB962C8B-B14F-4D97-AF65-F5344CB8AC3E}">
        <p14:creationId xmlns:p14="http://schemas.microsoft.com/office/powerpoint/2010/main" val="32824175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3811" y="1316972"/>
            <a:ext cx="4494739" cy="1371600"/>
          </a:xfrm>
        </p:spPr>
        <p:txBody>
          <a:bodyPr/>
          <a:lstStyle/>
          <a:p>
            <a:pPr algn="l"/>
            <a:r>
              <a:rPr lang="en-US" dirty="0" smtClean="0"/>
              <a:t>Blockchain Structure</a:t>
            </a:r>
            <a:endParaRPr lang="en-US" dirty="0"/>
          </a:p>
        </p:txBody>
      </p:sp>
      <p:sp>
        <p:nvSpPr>
          <p:cNvPr id="6" name="Text Placeholder 5"/>
          <p:cNvSpPr>
            <a:spLocks noGrp="1"/>
          </p:cNvSpPr>
          <p:nvPr>
            <p:ph type="body" sz="half" idx="2"/>
          </p:nvPr>
        </p:nvSpPr>
        <p:spPr>
          <a:xfrm>
            <a:off x="1293811" y="3031065"/>
            <a:ext cx="5051330" cy="3123246"/>
          </a:xfrm>
        </p:spPr>
        <p:txBody>
          <a:bodyPr>
            <a:normAutofit/>
          </a:bodyPr>
          <a:lstStyle/>
          <a:p>
            <a:pPr marL="285750" lvl="0" indent="-285750" algn="l">
              <a:buClr>
                <a:srgbClr val="83992A"/>
              </a:buClr>
              <a:buFont typeface="Arial"/>
              <a:buChar char="•"/>
            </a:pPr>
            <a:r>
              <a:rPr lang="en-US" sz="1800" dirty="0">
                <a:solidFill>
                  <a:prstClr val="black">
                    <a:lumMod val="85000"/>
                    <a:lumOff val="15000"/>
                  </a:prstClr>
                </a:solidFill>
              </a:rPr>
              <a:t>A </a:t>
            </a:r>
            <a:r>
              <a:rPr lang="en-US" sz="1800" dirty="0" smtClean="0">
                <a:solidFill>
                  <a:prstClr val="black">
                    <a:lumMod val="85000"/>
                    <a:lumOff val="15000"/>
                  </a:prstClr>
                </a:solidFill>
              </a:rPr>
              <a:t>blockchain contains blocks </a:t>
            </a:r>
            <a:r>
              <a:rPr lang="en-US" sz="1800" dirty="0">
                <a:solidFill>
                  <a:prstClr val="black">
                    <a:lumMod val="85000"/>
                    <a:lumOff val="15000"/>
                  </a:prstClr>
                </a:solidFill>
              </a:rPr>
              <a:t>that are linked using a system similar to a </a:t>
            </a:r>
            <a:r>
              <a:rPr lang="en-US" sz="1800" dirty="0" smtClean="0">
                <a:solidFill>
                  <a:prstClr val="black">
                    <a:lumMod val="85000"/>
                    <a:lumOff val="15000"/>
                  </a:prstClr>
                </a:solidFill>
              </a:rPr>
              <a:t>Merkle </a:t>
            </a:r>
            <a:r>
              <a:rPr lang="en-US" sz="1800" dirty="0">
                <a:solidFill>
                  <a:prstClr val="black">
                    <a:lumMod val="85000"/>
                    <a:lumOff val="15000"/>
                  </a:prstClr>
                </a:solidFill>
              </a:rPr>
              <a:t>Tree. Each block </a:t>
            </a:r>
            <a:r>
              <a:rPr lang="en-US" sz="1800" dirty="0" smtClean="0">
                <a:solidFill>
                  <a:prstClr val="black">
                    <a:lumMod val="85000"/>
                    <a:lumOff val="15000"/>
                  </a:prstClr>
                </a:solidFill>
              </a:rPr>
              <a:t>contains: </a:t>
            </a:r>
          </a:p>
          <a:p>
            <a:pPr marL="742950" lvl="1" indent="-285750">
              <a:buClr>
                <a:srgbClr val="83992A"/>
              </a:buClr>
              <a:buFont typeface="Arial"/>
              <a:buChar char="•"/>
            </a:pPr>
            <a:r>
              <a:rPr lang="en-US" sz="1400" dirty="0" smtClean="0">
                <a:solidFill>
                  <a:prstClr val="black">
                    <a:lumMod val="85000"/>
                    <a:lumOff val="15000"/>
                  </a:prstClr>
                </a:solidFill>
              </a:rPr>
              <a:t>Block identifier</a:t>
            </a:r>
          </a:p>
          <a:p>
            <a:pPr marL="742950" lvl="1" indent="-285750">
              <a:buClr>
                <a:srgbClr val="83992A"/>
              </a:buClr>
              <a:buFont typeface="Arial"/>
              <a:buChar char="•"/>
            </a:pPr>
            <a:r>
              <a:rPr lang="en-US" sz="1400" dirty="0" smtClean="0">
                <a:solidFill>
                  <a:prstClr val="black">
                    <a:lumMod val="85000"/>
                    <a:lumOff val="15000"/>
                  </a:prstClr>
                </a:solidFill>
              </a:rPr>
              <a:t>List of transactions in that block</a:t>
            </a:r>
          </a:p>
          <a:p>
            <a:pPr marL="742950" lvl="1" indent="-285750">
              <a:buClr>
                <a:srgbClr val="83992A"/>
              </a:buClr>
              <a:buFont typeface="Arial"/>
              <a:buChar char="•"/>
            </a:pPr>
            <a:r>
              <a:rPr lang="en-US" sz="1400" dirty="0" smtClean="0">
                <a:solidFill>
                  <a:prstClr val="black">
                    <a:lumMod val="85000"/>
                    <a:lumOff val="15000"/>
                  </a:prstClr>
                </a:solidFill>
              </a:rPr>
              <a:t>Hash of all the transactions known as block hash </a:t>
            </a:r>
            <a:r>
              <a:rPr lang="en-US" sz="1400" dirty="0" smtClean="0">
                <a:solidFill>
                  <a:prstClr val="black">
                    <a:lumMod val="85000"/>
                    <a:lumOff val="15000"/>
                  </a:prstClr>
                </a:solidFill>
                <a:sym typeface="Wingdings" panose="05000000000000000000" pitchFamily="2" charset="2"/>
              </a:rPr>
              <a:t> stored in the block header</a:t>
            </a:r>
            <a:endParaRPr lang="en-US" sz="1400" dirty="0" smtClean="0">
              <a:solidFill>
                <a:prstClr val="black">
                  <a:lumMod val="85000"/>
                  <a:lumOff val="15000"/>
                </a:prstClr>
              </a:solidFill>
            </a:endParaRPr>
          </a:p>
          <a:p>
            <a:pPr marL="742950" lvl="1" indent="-285750">
              <a:buClr>
                <a:srgbClr val="83992A"/>
              </a:buClr>
              <a:buFont typeface="Arial"/>
              <a:buChar char="•"/>
            </a:pPr>
            <a:r>
              <a:rPr lang="en-US" sz="1400" dirty="0" smtClean="0">
                <a:solidFill>
                  <a:prstClr val="black">
                    <a:lumMod val="85000"/>
                    <a:lumOff val="15000"/>
                  </a:prstClr>
                </a:solidFill>
              </a:rPr>
              <a:t>Link to parent block </a:t>
            </a:r>
            <a:r>
              <a:rPr lang="en-US" sz="1400" dirty="0" smtClean="0">
                <a:solidFill>
                  <a:prstClr val="black">
                    <a:lumMod val="85000"/>
                    <a:lumOff val="15000"/>
                  </a:prstClr>
                </a:solidFill>
                <a:sym typeface="Wingdings" panose="05000000000000000000" pitchFamily="2" charset="2"/>
              </a:rPr>
              <a:t> hash of previous block</a:t>
            </a:r>
            <a:endParaRPr lang="en-US" sz="1800" dirty="0" smtClean="0">
              <a:solidFill>
                <a:prstClr val="black">
                  <a:lumMod val="85000"/>
                  <a:lumOff val="15000"/>
                </a:prstClr>
              </a:solidFill>
            </a:endParaRPr>
          </a:p>
        </p:txBody>
      </p:sp>
      <p:pic>
        <p:nvPicPr>
          <p:cNvPr id="12" name="Picture 2" descr="https://upload.wikimedia.org/wikipedia/commons/thumb/9/98/Blockchain.svg/150px-Blockchai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4352" y="788334"/>
            <a:ext cx="1428750" cy="380047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6432606" y="4778734"/>
            <a:ext cx="4532243" cy="954107"/>
          </a:xfrm>
          <a:prstGeom prst="rect">
            <a:avLst/>
          </a:prstGeom>
          <a:noFill/>
        </p:spPr>
        <p:txBody>
          <a:bodyPr wrap="square" rtlCol="0">
            <a:spAutoFit/>
          </a:bodyPr>
          <a:lstStyle/>
          <a:p>
            <a:r>
              <a:rPr lang="en-US" sz="1400" dirty="0"/>
              <a:t>Blockchain formation. The main chain (black) consists of the longest series of blocks from the genesis block (green) to the current block. Orphan blocks (purple) exist outside of the main chain.</a:t>
            </a:r>
            <a:endParaRPr lang="en-US" sz="1400" dirty="0"/>
          </a:p>
        </p:txBody>
      </p:sp>
    </p:spTree>
    <p:extLst>
      <p:ext uri="{BB962C8B-B14F-4D97-AF65-F5344CB8AC3E}">
        <p14:creationId xmlns:p14="http://schemas.microsoft.com/office/powerpoint/2010/main" val="33368603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600" dirty="0" smtClean="0"/>
              <a:t>Security Goals</a:t>
            </a:r>
            <a:endParaRPr lang="en-US" sz="3600" dirty="0"/>
          </a:p>
        </p:txBody>
      </p:sp>
      <p:sp>
        <p:nvSpPr>
          <p:cNvPr id="6" name="Content Placeholder 5"/>
          <p:cNvSpPr>
            <a:spLocks noGrp="1"/>
          </p:cNvSpPr>
          <p:nvPr>
            <p:ph idx="1"/>
          </p:nvPr>
        </p:nvSpPr>
        <p:spPr/>
        <p:txBody>
          <a:bodyPr>
            <a:normAutofit/>
          </a:bodyPr>
          <a:lstStyle/>
          <a:p>
            <a:r>
              <a:rPr lang="en-US" sz="1800" dirty="0" smtClean="0"/>
              <a:t>Authenticating users that make transactions</a:t>
            </a:r>
          </a:p>
          <a:p>
            <a:r>
              <a:rPr lang="en-US" sz="1800" dirty="0" smtClean="0"/>
              <a:t>Validate transactions so that currency/token is neither created nor destroyed</a:t>
            </a:r>
            <a:r>
              <a:rPr lang="en-US" sz="1800" dirty="0" smtClean="0">
                <a:sym typeface="Wingdings" panose="05000000000000000000" pitchFamily="2" charset="2"/>
              </a:rPr>
              <a:t> sum of deposits and withdrawals is 0 and also prevent overdrafts</a:t>
            </a:r>
          </a:p>
          <a:p>
            <a:r>
              <a:rPr lang="en-US" sz="1800" dirty="0"/>
              <a:t>Each of the transactions are valid updates to the system state</a:t>
            </a:r>
          </a:p>
          <a:p>
            <a:r>
              <a:rPr lang="en-US" sz="1800" dirty="0" smtClean="0">
                <a:sym typeface="Wingdings" panose="05000000000000000000" pitchFamily="2" charset="2"/>
              </a:rPr>
              <a:t>Validating blocks by checking the block hash, checking that the block identifier increments the previous block’s identifier by 1 and it accurately references the previous block </a:t>
            </a:r>
          </a:p>
          <a:p>
            <a:r>
              <a:rPr lang="en-US" sz="1800" dirty="0" smtClean="0">
                <a:sym typeface="Wingdings" panose="05000000000000000000" pitchFamily="2" charset="2"/>
              </a:rPr>
              <a:t>Validating the entire chain by checking the links between the blocks up to the genesis block (first block in the chain) as well as checking if the hash of the entire chain is unchanged. </a:t>
            </a:r>
          </a:p>
        </p:txBody>
      </p:sp>
    </p:spTree>
    <p:extLst>
      <p:ext uri="{BB962C8B-B14F-4D97-AF65-F5344CB8AC3E}">
        <p14:creationId xmlns:p14="http://schemas.microsoft.com/office/powerpoint/2010/main" val="11911528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Techniques used </a:t>
            </a:r>
            <a:endParaRPr lang="en-US" sz="3600" dirty="0"/>
          </a:p>
        </p:txBody>
      </p:sp>
      <p:sp>
        <p:nvSpPr>
          <p:cNvPr id="3" name="Content Placeholder 2"/>
          <p:cNvSpPr>
            <a:spLocks noGrp="1"/>
          </p:cNvSpPr>
          <p:nvPr>
            <p:ph idx="1"/>
          </p:nvPr>
        </p:nvSpPr>
        <p:spPr>
          <a:xfrm>
            <a:off x="1295401" y="2556931"/>
            <a:ext cx="9601196" cy="3597379"/>
          </a:xfrm>
        </p:spPr>
        <p:txBody>
          <a:bodyPr>
            <a:normAutofit/>
          </a:bodyPr>
          <a:lstStyle/>
          <a:p>
            <a:r>
              <a:rPr lang="en-US" sz="2000" dirty="0" smtClean="0"/>
              <a:t>The users making the transactions are authenticated using RSA </a:t>
            </a:r>
            <a:r>
              <a:rPr lang="en-US" sz="2000" dirty="0"/>
              <a:t>based </a:t>
            </a:r>
            <a:r>
              <a:rPr lang="en-US" sz="2000" dirty="0" smtClean="0"/>
              <a:t>Digital Signature Algorithm </a:t>
            </a:r>
            <a:r>
              <a:rPr lang="en-US" sz="2000" dirty="0"/>
              <a:t>PKCS#1 v1.5</a:t>
            </a:r>
            <a:r>
              <a:rPr lang="en-US" sz="2000" dirty="0" smtClean="0"/>
              <a:t>. The keys are generated using pyCrypto’s Cypto.Random library which has a cryptographically secure pseudo-random generator that uses the os.urandom() of the Linux kernel and the Fortuna family of pseudo-random generator algorithms. The key size used is 2048 bits and the public RSA exponent (e) used is 65537. </a:t>
            </a:r>
            <a:endParaRPr lang="en-US" sz="2000" dirty="0"/>
          </a:p>
          <a:p>
            <a:r>
              <a:rPr lang="en-US" sz="2000" dirty="0" smtClean="0"/>
              <a:t>SHA3-256 is the cryptographic hash function used throughout the project including digital signatures, block hashes and the chain hash. We also use RSA encryption algorithm to encrypt transaction data. </a:t>
            </a:r>
          </a:p>
          <a:p>
            <a:endParaRPr lang="en-US" sz="2000" dirty="0" smtClean="0"/>
          </a:p>
        </p:txBody>
      </p:sp>
    </p:spTree>
    <p:extLst>
      <p:ext uri="{BB962C8B-B14F-4D97-AF65-F5344CB8AC3E}">
        <p14:creationId xmlns:p14="http://schemas.microsoft.com/office/powerpoint/2010/main" val="4120381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Techniques used </a:t>
            </a:r>
            <a:endParaRPr lang="en-US" sz="3600" dirty="0"/>
          </a:p>
        </p:txBody>
      </p:sp>
      <p:sp>
        <p:nvSpPr>
          <p:cNvPr id="3" name="Content Placeholder 2"/>
          <p:cNvSpPr>
            <a:spLocks noGrp="1"/>
          </p:cNvSpPr>
          <p:nvPr>
            <p:ph idx="1"/>
          </p:nvPr>
        </p:nvSpPr>
        <p:spPr>
          <a:xfrm>
            <a:off x="1295401" y="2556931"/>
            <a:ext cx="9601196" cy="3597379"/>
          </a:xfrm>
        </p:spPr>
        <p:txBody>
          <a:bodyPr>
            <a:normAutofit/>
          </a:bodyPr>
          <a:lstStyle/>
          <a:p>
            <a:r>
              <a:rPr lang="en-US" sz="2000" dirty="0"/>
              <a:t>Transaction data </a:t>
            </a:r>
            <a:r>
              <a:rPr lang="en-US" sz="2000" dirty="0">
                <a:sym typeface="Wingdings" panose="05000000000000000000" pitchFamily="2" charset="2"/>
              </a:rPr>
              <a:t> check if transaction does not cause overdraft</a:t>
            </a:r>
            <a:r>
              <a:rPr lang="en-US" sz="2000" dirty="0"/>
              <a:t> </a:t>
            </a:r>
            <a:r>
              <a:rPr lang="en-US" sz="2000" dirty="0">
                <a:sym typeface="Wingdings" panose="05000000000000000000" pitchFamily="2" charset="2"/>
              </a:rPr>
              <a:t> Encrypted using receiver’s public key  hash of encrypted transaction  RSA signature algorithm using sender’s private key  encrypted transaction + signature sent to receiver</a:t>
            </a:r>
          </a:p>
          <a:p>
            <a:r>
              <a:rPr lang="en-US" sz="2000" dirty="0">
                <a:sym typeface="Wingdings" panose="05000000000000000000" pitchFamily="2" charset="2"/>
              </a:rPr>
              <a:t>Receiver receives data  signature verified using sender’s public key and the hash is compared with hash of encrypted transaction  transaction decrypted using receiver’s private key  transaction if valid is added to current block </a:t>
            </a:r>
            <a:endParaRPr lang="en-US" sz="2000" dirty="0" smtClean="0">
              <a:sym typeface="Wingdings" panose="05000000000000000000" pitchFamily="2" charset="2"/>
            </a:endParaRPr>
          </a:p>
        </p:txBody>
      </p:sp>
    </p:spTree>
    <p:extLst>
      <p:ext uri="{BB962C8B-B14F-4D97-AF65-F5344CB8AC3E}">
        <p14:creationId xmlns:p14="http://schemas.microsoft.com/office/powerpoint/2010/main" val="24828067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Techniques used </a:t>
            </a:r>
            <a:endParaRPr lang="en-US" sz="3600" dirty="0"/>
          </a:p>
        </p:txBody>
      </p:sp>
      <p:sp>
        <p:nvSpPr>
          <p:cNvPr id="3" name="Content Placeholder 2"/>
          <p:cNvSpPr>
            <a:spLocks noGrp="1"/>
          </p:cNvSpPr>
          <p:nvPr>
            <p:ph idx="1"/>
          </p:nvPr>
        </p:nvSpPr>
        <p:spPr>
          <a:xfrm>
            <a:off x="1295401" y="2556931"/>
            <a:ext cx="9601196" cy="3597379"/>
          </a:xfrm>
        </p:spPr>
        <p:txBody>
          <a:bodyPr>
            <a:normAutofit/>
          </a:bodyPr>
          <a:lstStyle/>
          <a:p>
            <a:r>
              <a:rPr lang="en-US" sz="2000" dirty="0">
                <a:sym typeface="Wingdings" panose="05000000000000000000" pitchFamily="2" charset="2"/>
              </a:rPr>
              <a:t>Predetermined number of valid transactions in a block </a:t>
            </a:r>
            <a:r>
              <a:rPr lang="en-US" sz="2000" dirty="0" smtClean="0">
                <a:sym typeface="Wingdings" panose="05000000000000000000" pitchFamily="2" charset="2"/>
              </a:rPr>
              <a:t>(Bitcoin: up to 1MB block size) </a:t>
            </a:r>
            <a:r>
              <a:rPr lang="en-US" sz="2000" dirty="0">
                <a:sym typeface="Wingdings" panose="05000000000000000000" pitchFamily="2" charset="2"/>
              </a:rPr>
              <a:t>block hash calculated  linked to block at the end of the chain  update </a:t>
            </a:r>
            <a:r>
              <a:rPr lang="en-US" sz="2000" dirty="0" smtClean="0">
                <a:sym typeface="Wingdings" panose="05000000000000000000" pitchFamily="2" charset="2"/>
              </a:rPr>
              <a:t>the chain hash</a:t>
            </a:r>
            <a:endParaRPr lang="en-US" sz="2000" dirty="0">
              <a:sym typeface="Wingdings" panose="05000000000000000000" pitchFamily="2" charset="2"/>
            </a:endParaRPr>
          </a:p>
          <a:p>
            <a:r>
              <a:rPr lang="en-US" sz="2000" dirty="0" smtClean="0">
                <a:sym typeface="Wingdings" panose="05000000000000000000" pitchFamily="2" charset="2"/>
              </a:rPr>
              <a:t>Validation of entire chain: The entire blockchain is verified by checking the links between the blocks in the chain up to the genesis block and also comparing the hash of the entire chain (hash of the block hashes) with the chain hash stored in the genesis block.</a:t>
            </a:r>
          </a:p>
          <a:p>
            <a:endParaRPr lang="en-US" sz="2000" dirty="0">
              <a:sym typeface="Wingdings" panose="05000000000000000000" pitchFamily="2" charset="2"/>
            </a:endParaRPr>
          </a:p>
        </p:txBody>
      </p:sp>
    </p:spTree>
    <p:extLst>
      <p:ext uri="{BB962C8B-B14F-4D97-AF65-F5344CB8AC3E}">
        <p14:creationId xmlns:p14="http://schemas.microsoft.com/office/powerpoint/2010/main" val="131422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552513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638</TotalTime>
  <Words>527</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Garamond</vt:lpstr>
      <vt:lpstr>Wingdings</vt:lpstr>
      <vt:lpstr>Organic</vt:lpstr>
      <vt:lpstr>Building the basic architecture of a Blockchain</vt:lpstr>
      <vt:lpstr>What is a Block Chain ?</vt:lpstr>
      <vt:lpstr>Blockchain Structure</vt:lpstr>
      <vt:lpstr>Security Goals</vt:lpstr>
      <vt:lpstr>Techniques used </vt:lpstr>
      <vt:lpstr>Techniques used </vt:lpstr>
      <vt:lpstr>Techniques used </vt:lpstr>
      <vt:lpstr>Thank you</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the basic architecture of a Blockchain</dc:title>
  <dc:creator>Nagendra Kamath</dc:creator>
  <cp:lastModifiedBy>Nagendra Kamath</cp:lastModifiedBy>
  <cp:revision>40</cp:revision>
  <dcterms:created xsi:type="dcterms:W3CDTF">2018-05-07T17:49:43Z</dcterms:created>
  <dcterms:modified xsi:type="dcterms:W3CDTF">2018-05-08T04:28:27Z</dcterms:modified>
</cp:coreProperties>
</file>