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57" r:id="rId5"/>
    <p:sldId id="264" r:id="rId6"/>
    <p:sldId id="260" r:id="rId7"/>
    <p:sldId id="261" r:id="rId8"/>
    <p:sldId id="268" r:id="rId9"/>
    <p:sldId id="270" r:id="rId10"/>
    <p:sldId id="269" r:id="rId11"/>
    <p:sldId id="274" r:id="rId12"/>
    <p:sldId id="283" r:id="rId13"/>
    <p:sldId id="277" r:id="rId14"/>
    <p:sldId id="284" r:id="rId15"/>
    <p:sldId id="272" r:id="rId16"/>
    <p:sldId id="276" r:id="rId17"/>
    <p:sldId id="278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28"/>
    <p:restoredTop sz="97059"/>
  </p:normalViewPr>
  <p:slideViewPr>
    <p:cSldViewPr snapToGrid="0" snapToObjects="1">
      <p:cViewPr>
        <p:scale>
          <a:sx n="130" d="100"/>
          <a:sy n="130" d="100"/>
        </p:scale>
        <p:origin x="166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F9E3-2524-BB44-8320-BE6D1AAD7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27B64-17AE-744F-8AC5-2902E0DC8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6EC0-DBA1-4649-B2B1-50912211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7D54-ECF4-C844-8F4F-52DE25DA18A1}" type="datetimeFigureOut">
              <a:rPr lang="en-IL" smtClean="0"/>
              <a:t>20/10/2021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D653B-74D0-5C42-9EA5-3F62683D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ED68-0566-7D43-8177-7DA4AEA4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6FB6-269F-CA44-B83C-3921926CD3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306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8F07-0D13-A942-B869-6E5CC3A0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EDE8C-2703-4F43-8BDF-8F824CE41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EB77F-B2E0-B941-85AA-C83D4A6E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7D54-ECF4-C844-8F4F-52DE25DA18A1}" type="datetimeFigureOut">
              <a:rPr lang="en-IL" smtClean="0"/>
              <a:t>20/10/2021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5E91A-A073-9C4A-9DBC-D7FB7F0C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2F41E-2B0C-D245-9290-7363B7AE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6FB6-269F-CA44-B83C-3921926CD3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5192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D5709-46BC-2547-A222-5F49C9120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F32CB-9AF0-144F-BD9F-28207F0AC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5C5E8-F792-7842-86EF-08B3950B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7D54-ECF4-C844-8F4F-52DE25DA18A1}" type="datetimeFigureOut">
              <a:rPr lang="en-IL" smtClean="0"/>
              <a:t>20/10/2021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068F2-4B35-B946-BB03-FABC991E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E07F-FE27-E14A-822F-714EFF15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6FB6-269F-CA44-B83C-3921926CD3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9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FA42-6036-424D-BA00-519A80E3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45329-EF1A-6540-B472-48DD2C298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0336D-9082-4848-A37A-F6D5CD65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7D54-ECF4-C844-8F4F-52DE25DA18A1}" type="datetimeFigureOut">
              <a:rPr lang="en-IL" smtClean="0"/>
              <a:t>20/10/2021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53AB7-B9A3-B14C-BCF6-E214DDB6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B50EA-FA6C-F24A-954C-3F1C7AF7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6FB6-269F-CA44-B83C-3921926CD3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075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9EE0-2C8B-9D4F-AA36-71F6C7F4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FDEE9-4A04-E04D-ACFE-168D0D00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CB131-3FFA-254A-9BFF-A16364C4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7D54-ECF4-C844-8F4F-52DE25DA18A1}" type="datetimeFigureOut">
              <a:rPr lang="en-IL" smtClean="0"/>
              <a:t>20/10/2021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5C469-E619-584D-BA68-45CB5DDE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BF75F-D6A4-C647-B8C2-0F8BFBE6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6FB6-269F-CA44-B83C-3921926CD3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079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6604-437F-1B4B-A72C-8E2AF026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2EBD-E646-5945-B0F9-624C935AC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0C2A1-059F-E142-8570-C89033910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5BBA1-5CE1-F742-A762-336FF3CB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7D54-ECF4-C844-8F4F-52DE25DA18A1}" type="datetimeFigureOut">
              <a:rPr lang="en-IL" smtClean="0"/>
              <a:t>20/10/2021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8BCC2-B538-2742-ABF4-85C823B3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7C2AD-7CBD-2245-BEAC-01C20459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6FB6-269F-CA44-B83C-3921926CD3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848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6687-EC84-1E4C-A485-78E2B2B9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C09A9-0C26-394D-A6CE-D5B3D3993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43977-E579-DE4D-9CD7-79D291D91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B11F7-2C6D-0740-8090-F11EABD95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BED33-87CE-1541-A8BA-7C3BAC958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22EE92-7500-2C4B-A1E1-4FA0A4FF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7D54-ECF4-C844-8F4F-52DE25DA18A1}" type="datetimeFigureOut">
              <a:rPr lang="en-IL" smtClean="0"/>
              <a:t>20/10/2021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017FEE-F181-4E43-85DF-4E963F86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2A058-41CA-E249-85A8-8D61327C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6FB6-269F-CA44-B83C-3921926CD3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6056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0959-A74F-7C44-9AC4-B6BC452A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C86D9-C757-6A43-9906-A800E210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7D54-ECF4-C844-8F4F-52DE25DA18A1}" type="datetimeFigureOut">
              <a:rPr lang="en-IL" smtClean="0"/>
              <a:t>20/10/2021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90085-873A-7F46-91C3-FFBAA937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88C46-7192-EE4D-AB9D-01419C2D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6FB6-269F-CA44-B83C-3921926CD3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854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807FE-7505-2C4F-82BA-0C5884ED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7D54-ECF4-C844-8F4F-52DE25DA18A1}" type="datetimeFigureOut">
              <a:rPr lang="en-IL" smtClean="0"/>
              <a:t>20/10/2021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F3F76-CD02-474A-8BBD-1D27D13A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CDD28-A588-FA48-ABA2-936EE5FE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6FB6-269F-CA44-B83C-3921926CD3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504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B6AD-2B0C-844D-867A-6738F283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3B01-CCD1-144B-B10F-3F14E29F6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D4709-7775-CF44-B4B7-79810144E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FD0EF-F9A6-5946-9D3E-BFFF488B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7D54-ECF4-C844-8F4F-52DE25DA18A1}" type="datetimeFigureOut">
              <a:rPr lang="en-IL" smtClean="0"/>
              <a:t>20/10/2021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D1C7D-75DD-D049-A4E1-26D2DEA7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D847A-120F-7B42-A64E-93E1A011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6FB6-269F-CA44-B83C-3921926CD3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394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D9C9-7D8C-8145-9750-A18ACAAB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C91F7-FA3E-0347-9D8B-EB171367A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00D01-1A87-DB4B-9B0C-9C4C76AE9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81051-AD1C-F147-A6C4-2A8FEF71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7D54-ECF4-C844-8F4F-52DE25DA18A1}" type="datetimeFigureOut">
              <a:rPr lang="en-IL" smtClean="0"/>
              <a:t>20/10/2021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09B46-D9AB-1849-84BC-D6F0477F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5C4D9-194D-A74B-A919-A7E154B8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6FB6-269F-CA44-B83C-3921926CD3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85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D341C-2D2E-684A-99AD-5C0D0E2BB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3BACF-C58C-6B44-AFA4-A10871F37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CA2CF-E5CD-5C47-A41F-62688A320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7D54-ECF4-C844-8F4F-52DE25DA18A1}" type="datetimeFigureOut">
              <a:rPr lang="en-IL" smtClean="0"/>
              <a:t>20/10/2021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44225-452B-AA40-AF66-9B8BAD955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F63B4-7C43-CC49-AABA-897521AA0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F6FB6-269F-CA44-B83C-3921926CD36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942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55CA-AA35-7049-A3E2-10AF0CD19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Focal loss for contrastive learning</a:t>
            </a:r>
            <a:endParaRPr lang="en-IL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B3CBF-EF5B-7F4C-8C2D-76AA093B5121}"/>
              </a:ext>
            </a:extLst>
          </p:cNvPr>
          <p:cNvSpPr txBox="1"/>
          <p:nvPr/>
        </p:nvSpPr>
        <p:spPr>
          <a:xfrm>
            <a:off x="4476093" y="4382810"/>
            <a:ext cx="3239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Natan Kaminsky</a:t>
            </a:r>
          </a:p>
          <a:p>
            <a:pPr algn="ctr"/>
            <a:r>
              <a:rPr lang="en-IL" dirty="0"/>
              <a:t>Noam Rotstein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DCC824D-D76D-434D-882C-63B48C884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83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IL" altLang="en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IL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CA7B9-6188-814E-A5BD-606465E3DBEF}"/>
              </a:ext>
            </a:extLst>
          </p:cNvPr>
          <p:cNvSpPr txBox="1"/>
          <p:nvPr/>
        </p:nvSpPr>
        <p:spPr>
          <a:xfrm>
            <a:off x="4156184" y="4078634"/>
            <a:ext cx="3879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b="1" dirty="0"/>
              <a:t>Advanced topics in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41432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A83CBE-8698-EF4F-BDAE-9EF9F39DB2A6}"/>
                  </a:ext>
                </a:extLst>
              </p:cNvPr>
              <p:cNvSpPr txBox="1"/>
              <p:nvPr/>
            </p:nvSpPr>
            <p:spPr>
              <a:xfrm>
                <a:off x="5186217" y="3621392"/>
                <a:ext cx="227811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algn="ctr" defTabSz="914400" eaLnBrk="1" latinLnBrk="0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𝐷𝑖𝑠𝑡𝑟𝑖𝑏𝑢𝑡𝑖𝑜𝑛</m:t>
                      </m:r>
                    </m:oMath>
                  </m:oMathPara>
                </a14:m>
                <a:endParaRPr lang="en-IL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A83CBE-8698-EF4F-BDAE-9EF9F39DB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217" y="3621392"/>
                <a:ext cx="2278116" cy="307777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ABFFD9A-BCE7-014E-A244-51F2807D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Loss Distribution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99A4-66AE-FD4B-82FD-B2387402E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88214" cy="4351338"/>
          </a:xfrm>
        </p:spPr>
        <p:txBody>
          <a:bodyPr>
            <a:normAutofit/>
          </a:bodyPr>
          <a:lstStyle/>
          <a:p>
            <a:endParaRPr lang="en-IL" dirty="0"/>
          </a:p>
          <a:p>
            <a:pPr marL="0" indent="0">
              <a:buNone/>
            </a:pPr>
            <a:endParaRPr lang="en-IL" dirty="0">
              <a:solidFill>
                <a:srgbClr val="00B050"/>
              </a:solidFill>
            </a:endParaRPr>
          </a:p>
          <a:p>
            <a:endParaRPr lang="en-IL" dirty="0">
              <a:solidFill>
                <a:srgbClr val="00B050"/>
              </a:solidFill>
            </a:endParaRPr>
          </a:p>
          <a:p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10F928A-2049-D145-AF08-52206A4367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948821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Focal loss designed for biased loss distribution</a:t>
                </a:r>
              </a:p>
              <a:p>
                <a:r>
                  <a:rPr lang="en-US" dirty="0"/>
                  <a:t>Analyze it for our trained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IL" dirty="0"/>
              </a:p>
              <a:p>
                <a:endParaRPr lang="en-IL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IL" dirty="0">
                  <a:solidFill>
                    <a:srgbClr val="00B050"/>
                  </a:solidFill>
                </a:endParaRPr>
              </a:p>
              <a:p>
                <a:endParaRPr lang="en-IL" dirty="0">
                  <a:solidFill>
                    <a:srgbClr val="00B050"/>
                  </a:solidFill>
                </a:endParaRP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10F928A-2049-D145-AF08-52206A436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9488214" cy="4351338"/>
              </a:xfrm>
              <a:prstGeom prst="rect">
                <a:avLst/>
              </a:prstGeom>
              <a:blipFill>
                <a:blip r:embed="rId4"/>
                <a:stretch>
                  <a:fillRect l="-1203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AC6C0CC-4C56-D24A-88A6-231A09CF60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781"/>
          <a:stretch/>
        </p:blipFill>
        <p:spPr>
          <a:xfrm>
            <a:off x="3368485" y="3929169"/>
            <a:ext cx="5455030" cy="177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1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FD9A-BCE7-014E-A244-51F2807D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Loss Distribution – Clustered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99A4-66AE-FD4B-82FD-B2387402E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861"/>
            <a:ext cx="9488214" cy="1499194"/>
          </a:xfrm>
        </p:spPr>
        <p:txBody>
          <a:bodyPr>
            <a:normAutofit/>
          </a:bodyPr>
          <a:lstStyle/>
          <a:p>
            <a:endParaRPr lang="en-IL" dirty="0"/>
          </a:p>
          <a:p>
            <a:pPr marL="0" indent="0">
              <a:buNone/>
            </a:pPr>
            <a:endParaRPr lang="en-IL" dirty="0">
              <a:solidFill>
                <a:srgbClr val="00B050"/>
              </a:solidFill>
            </a:endParaRPr>
          </a:p>
          <a:p>
            <a:endParaRPr lang="en-IL" dirty="0">
              <a:solidFill>
                <a:srgbClr val="00B050"/>
              </a:solidFill>
            </a:endParaRPr>
          </a:p>
          <a:p>
            <a:endParaRPr lang="en-IL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B1C0F52-178B-CA46-ABB6-E9358B84EC1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94882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Even if queue samples belong to the same class, contrastive approach still tries to reduce their similarity</a:t>
            </a:r>
          </a:p>
          <a:p>
            <a:r>
              <a:rPr lang="en-US" dirty="0"/>
              <a:t>Apply k-means to queue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Mark all cluster of current sample as positive examples</a:t>
            </a:r>
            <a:endParaRPr lang="en-IL" dirty="0">
              <a:solidFill>
                <a:srgbClr val="00B050"/>
              </a:solidFill>
            </a:endParaRPr>
          </a:p>
          <a:p>
            <a:endParaRPr lang="en-IL" dirty="0">
              <a:solidFill>
                <a:srgbClr val="00B050"/>
              </a:solidFill>
            </a:endParaRPr>
          </a:p>
          <a:p>
            <a:endParaRPr lang="en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FAD2D6-91D4-DC45-A63E-E5400F699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708" y="3446886"/>
            <a:ext cx="2170421" cy="34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4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FD9A-BCE7-014E-A244-51F2807D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Loss Distribution – Clustered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99A4-66AE-FD4B-82FD-B2387402E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861"/>
            <a:ext cx="9488214" cy="1499194"/>
          </a:xfrm>
        </p:spPr>
        <p:txBody>
          <a:bodyPr>
            <a:normAutofit/>
          </a:bodyPr>
          <a:lstStyle/>
          <a:p>
            <a:endParaRPr lang="en-IL" dirty="0"/>
          </a:p>
          <a:p>
            <a:pPr marL="0" indent="0">
              <a:buNone/>
            </a:pPr>
            <a:endParaRPr lang="en-IL" dirty="0">
              <a:solidFill>
                <a:srgbClr val="00B050"/>
              </a:solidFill>
            </a:endParaRPr>
          </a:p>
          <a:p>
            <a:endParaRPr lang="en-IL" dirty="0">
              <a:solidFill>
                <a:srgbClr val="00B050"/>
              </a:solidFill>
            </a:endParaRPr>
          </a:p>
          <a:p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87A0F9-5A89-5343-B41D-5912B648A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99" y="2285802"/>
            <a:ext cx="6159402" cy="8183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A938D0-5E90-9C48-B11D-4C30B40B965B}"/>
                  </a:ext>
                </a:extLst>
              </p:cNvPr>
              <p:cNvSpPr txBox="1"/>
              <p:nvPr/>
            </p:nvSpPr>
            <p:spPr>
              <a:xfrm>
                <a:off x="5186217" y="3621392"/>
                <a:ext cx="227811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algn="ctr" defTabSz="914400" eaLnBrk="1" latinLnBrk="0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𝐶𝑙𝑢𝑠𝑡𝑒𝑟𝑒𝑑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𝐷𝑖𝑠𝑡𝑟𝑖𝑏𝑢𝑡𝑖𝑜𝑛</m:t>
                      </m:r>
                    </m:oMath>
                  </m:oMathPara>
                </a14:m>
                <a:endParaRPr lang="en-IL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A938D0-5E90-9C48-B11D-4C30B40B9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217" y="3621392"/>
                <a:ext cx="2278116" cy="307777"/>
              </a:xfrm>
              <a:prstGeom prst="rect">
                <a:avLst/>
              </a:prstGeom>
              <a:blipFill>
                <a:blip r:embed="rId3"/>
                <a:stretch>
                  <a:fillRect l="-2778" r="-556" b="-8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CD7D452D-010A-D14D-B60D-695C5ED58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784" y="3929169"/>
            <a:ext cx="5366731" cy="173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0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FD9A-BCE7-014E-A244-51F2807D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Experiment </a:t>
            </a:r>
            <a:r>
              <a:rPr lang="en-US" dirty="0"/>
              <a:t>3– Clustered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E99A4-66AE-FD4B-82FD-B2387402EF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488214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Pre-Train with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L" dirty="0"/>
              </a:p>
              <a:p>
                <a:r>
                  <a:rPr lang="en-US" dirty="0"/>
                  <a:t> Post-Train with different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IL" dirty="0"/>
                  <a:t> values and clustered loss</a:t>
                </a:r>
              </a:p>
              <a:p>
                <a:endParaRPr lang="en-IL" dirty="0"/>
              </a:p>
              <a:p>
                <a:pPr marL="0" indent="0">
                  <a:buNone/>
                </a:pPr>
                <a:endParaRPr lang="en-IL" dirty="0">
                  <a:solidFill>
                    <a:srgbClr val="00B050"/>
                  </a:solidFill>
                </a:endParaRPr>
              </a:p>
              <a:p>
                <a:endParaRPr lang="en-IL" dirty="0">
                  <a:solidFill>
                    <a:srgbClr val="00B050"/>
                  </a:solidFill>
                </a:endParaRP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E99A4-66AE-FD4B-82FD-B2387402E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488214" cy="4351338"/>
              </a:xfrm>
              <a:blipFill>
                <a:blip r:embed="rId2"/>
                <a:stretch>
                  <a:fillRect l="-1203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5">
                <a:extLst>
                  <a:ext uri="{FF2B5EF4-FFF2-40B4-BE49-F238E27FC236}">
                    <a16:creationId xmlns:a16="http://schemas.microsoft.com/office/drawing/2014/main" id="{05355748-2E04-2A47-9457-723A3A346A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916858"/>
                  </p:ext>
                </p:extLst>
              </p:nvPr>
            </p:nvGraphicFramePr>
            <p:xfrm>
              <a:off x="4021800" y="3580082"/>
              <a:ext cx="3453524" cy="18542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726762">
                      <a:extLst>
                        <a:ext uri="{9D8B030D-6E8A-4147-A177-3AD203B41FA5}">
                          <a16:colId xmlns:a16="http://schemas.microsoft.com/office/drawing/2014/main" val="555558981"/>
                        </a:ext>
                      </a:extLst>
                    </a:gridCol>
                    <a:gridCol w="1726762">
                      <a:extLst>
                        <a:ext uri="{9D8B030D-6E8A-4147-A177-3AD203B41FA5}">
                          <a16:colId xmlns:a16="http://schemas.microsoft.com/office/drawing/2014/main" val="3848818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dirty="0"/>
                            <a:t>Accuracy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436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84.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7506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i="1" dirty="0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1" i="1" smtClean="0">
                                    <a:latin typeface="Cambria Math" panose="02040503050406030204" pitchFamily="18" charset="0"/>
                                  </a:rPr>
                                  <m:t>𝟖𝟒</m:t>
                                </m:r>
                                <m:r>
                                  <a:rPr lang="he-IL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e-IL" b="1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L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0827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1" i="1" smtClean="0">
                                    <a:latin typeface="Cambria Math" panose="02040503050406030204" pitchFamily="18" charset="0"/>
                                  </a:rPr>
                                  <m:t>𝟖𝟒</m:t>
                                </m:r>
                                <m:r>
                                  <a:rPr lang="he-IL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e-IL" b="1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L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138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72292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5">
                <a:extLst>
                  <a:ext uri="{FF2B5EF4-FFF2-40B4-BE49-F238E27FC236}">
                    <a16:creationId xmlns:a16="http://schemas.microsoft.com/office/drawing/2014/main" id="{05355748-2E04-2A47-9457-723A3A346A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916858"/>
                  </p:ext>
                </p:extLst>
              </p:nvPr>
            </p:nvGraphicFramePr>
            <p:xfrm>
              <a:off x="4021800" y="3580082"/>
              <a:ext cx="3453524" cy="18542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726762">
                      <a:extLst>
                        <a:ext uri="{9D8B030D-6E8A-4147-A177-3AD203B41FA5}">
                          <a16:colId xmlns:a16="http://schemas.microsoft.com/office/drawing/2014/main" val="555558981"/>
                        </a:ext>
                      </a:extLst>
                    </a:gridCol>
                    <a:gridCol w="1726762">
                      <a:extLst>
                        <a:ext uri="{9D8B030D-6E8A-4147-A177-3AD203B41FA5}">
                          <a16:colId xmlns:a16="http://schemas.microsoft.com/office/drawing/2014/main" val="3848818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730" t="-6897" r="-100730" b="-4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dirty="0"/>
                            <a:t>Accuracy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436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730" t="-103333" r="-10073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101471" t="-103333" r="-147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7506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730" t="-210345" r="-100730" b="-2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101471" t="-210345" r="-1471" b="-2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0827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730" t="-300000" r="-10073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101471" t="-300000" r="-1471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9138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730" t="-413793" r="-100730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101471" t="-413793" r="-1471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72292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294AEC2-6B02-4142-85B2-BAABD252A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324" y="1535511"/>
            <a:ext cx="4367396" cy="580228"/>
          </a:xfrm>
          <a:prstGeom prst="rect">
            <a:avLst/>
          </a:prstGeom>
        </p:spPr>
      </p:pic>
      <p:sp>
        <p:nvSpPr>
          <p:cNvPr id="8" name="Multiply 7">
            <a:extLst>
              <a:ext uri="{FF2B5EF4-FFF2-40B4-BE49-F238E27FC236}">
                <a16:creationId xmlns:a16="http://schemas.microsoft.com/office/drawing/2014/main" id="{2F21C8AE-6571-2A4F-9C69-EDAA9DDDBB86}"/>
              </a:ext>
            </a:extLst>
          </p:cNvPr>
          <p:cNvSpPr/>
          <p:nvPr/>
        </p:nvSpPr>
        <p:spPr>
          <a:xfrm>
            <a:off x="8821464" y="3229769"/>
            <a:ext cx="1543050" cy="154305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504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FD9A-BCE7-014E-A244-51F2807D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Loss Distribution – Filtered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E99A4-66AE-FD4B-82FD-B2387402E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861"/>
            <a:ext cx="9488214" cy="1499194"/>
          </a:xfrm>
        </p:spPr>
        <p:txBody>
          <a:bodyPr>
            <a:normAutofit/>
          </a:bodyPr>
          <a:lstStyle/>
          <a:p>
            <a:endParaRPr lang="en-IL" dirty="0"/>
          </a:p>
          <a:p>
            <a:pPr marL="0" indent="0">
              <a:buNone/>
            </a:pPr>
            <a:endParaRPr lang="en-IL" dirty="0">
              <a:solidFill>
                <a:srgbClr val="00B050"/>
              </a:solidFill>
            </a:endParaRPr>
          </a:p>
          <a:p>
            <a:endParaRPr lang="en-IL" dirty="0">
              <a:solidFill>
                <a:srgbClr val="00B050"/>
              </a:solidFill>
            </a:endParaRPr>
          </a:p>
          <a:p>
            <a:endParaRPr lang="en-IL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B1C0F52-178B-CA46-ABB6-E9358B84EC1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94882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Clustered too dependent on k-means classification?</a:t>
            </a:r>
          </a:p>
          <a:p>
            <a:pPr lvl="1"/>
            <a:r>
              <a:rPr lang="en-US" dirty="0"/>
              <a:t>Increased similarity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Filtered loss- Remove all samples belonging to the same cluster from the queue</a:t>
            </a:r>
          </a:p>
          <a:p>
            <a:pPr lvl="1"/>
            <a:r>
              <a:rPr lang="en-US" dirty="0"/>
              <a:t>Only avoid decreased similarity</a:t>
            </a:r>
          </a:p>
          <a:p>
            <a:pPr marL="457200" lvl="1" indent="0">
              <a:buNone/>
            </a:pPr>
            <a:endParaRPr lang="en-IL" dirty="0">
              <a:solidFill>
                <a:srgbClr val="00B050"/>
              </a:solidFill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71906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FD9A-BCE7-014E-A244-51F2807D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Loss Distribution – Filtered </a:t>
            </a:r>
            <a:endParaRPr lang="en-I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1F2E13-F25D-CD47-998A-13B7F35AA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610" y="2179914"/>
            <a:ext cx="4876890" cy="8273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54375A-BEDE-3B4E-9909-0E25EB766B4F}"/>
                  </a:ext>
                </a:extLst>
              </p:cNvPr>
              <p:cNvSpPr txBox="1"/>
              <p:nvPr/>
            </p:nvSpPr>
            <p:spPr>
              <a:xfrm>
                <a:off x="5186217" y="3621392"/>
                <a:ext cx="227811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algn="ctr" defTabSz="914400" eaLnBrk="1" latinLnBrk="0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𝐹𝑖𝑙𝑡𝑒𝑟𝑒𝑑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𝐷𝑖𝑠𝑡𝑟𝑖𝑏𝑢𝑡𝑖𝑜𝑛</m:t>
                      </m:r>
                    </m:oMath>
                  </m:oMathPara>
                </a14:m>
                <a:endParaRPr lang="en-IL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54375A-BEDE-3B4E-9909-0E25EB766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217" y="3621392"/>
                <a:ext cx="2278116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D53E473-8758-3A42-9489-58195465A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064" y="3950493"/>
            <a:ext cx="5363377" cy="175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77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FD9A-BCE7-014E-A244-51F2807D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Experiment </a:t>
            </a:r>
            <a:r>
              <a:rPr lang="en-US" dirty="0"/>
              <a:t>4– Filtered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E99A4-66AE-FD4B-82FD-B2387402EF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488214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Pre-Train with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L" dirty="0"/>
              </a:p>
              <a:p>
                <a:r>
                  <a:rPr lang="en-US" dirty="0"/>
                  <a:t> Post-Train with different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IL" dirty="0"/>
                  <a:t> values and filtered loss</a:t>
                </a:r>
              </a:p>
              <a:p>
                <a:endParaRPr lang="en-IL" dirty="0"/>
              </a:p>
              <a:p>
                <a:pPr marL="0" indent="0">
                  <a:buNone/>
                </a:pPr>
                <a:endParaRPr lang="en-IL" dirty="0">
                  <a:solidFill>
                    <a:srgbClr val="00B050"/>
                  </a:solidFill>
                </a:endParaRPr>
              </a:p>
              <a:p>
                <a:endParaRPr lang="en-IL" dirty="0">
                  <a:solidFill>
                    <a:srgbClr val="00B050"/>
                  </a:solidFill>
                </a:endParaRP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E99A4-66AE-FD4B-82FD-B2387402E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488214" cy="4351338"/>
              </a:xfrm>
              <a:blipFill>
                <a:blip r:embed="rId2"/>
                <a:stretch>
                  <a:fillRect l="-1203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5">
                <a:extLst>
                  <a:ext uri="{FF2B5EF4-FFF2-40B4-BE49-F238E27FC236}">
                    <a16:creationId xmlns:a16="http://schemas.microsoft.com/office/drawing/2014/main" id="{05355748-2E04-2A47-9457-723A3A346A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838233"/>
                  </p:ext>
                </p:extLst>
              </p:nvPr>
            </p:nvGraphicFramePr>
            <p:xfrm>
              <a:off x="4021800" y="3580082"/>
              <a:ext cx="3453524" cy="18542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726762">
                      <a:extLst>
                        <a:ext uri="{9D8B030D-6E8A-4147-A177-3AD203B41FA5}">
                          <a16:colId xmlns:a16="http://schemas.microsoft.com/office/drawing/2014/main" val="555558981"/>
                        </a:ext>
                      </a:extLst>
                    </a:gridCol>
                    <a:gridCol w="1726762">
                      <a:extLst>
                        <a:ext uri="{9D8B030D-6E8A-4147-A177-3AD203B41FA5}">
                          <a16:colId xmlns:a16="http://schemas.microsoft.com/office/drawing/2014/main" val="3848818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dirty="0"/>
                            <a:t>Accuracy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436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84.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7506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i="1" dirty="0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0" smtClean="0">
                                    <a:latin typeface="Cambria Math" panose="02040503050406030204" pitchFamily="18" charset="0"/>
                                  </a:rPr>
                                  <m:t>84.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he-IL" b="0" i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L" b="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0827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he-IL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e-IL" b="1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L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138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72292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5">
                <a:extLst>
                  <a:ext uri="{FF2B5EF4-FFF2-40B4-BE49-F238E27FC236}">
                    <a16:creationId xmlns:a16="http://schemas.microsoft.com/office/drawing/2014/main" id="{05355748-2E04-2A47-9457-723A3A346A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838233"/>
                  </p:ext>
                </p:extLst>
              </p:nvPr>
            </p:nvGraphicFramePr>
            <p:xfrm>
              <a:off x="4021800" y="3580082"/>
              <a:ext cx="3453524" cy="18542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726762">
                      <a:extLst>
                        <a:ext uri="{9D8B030D-6E8A-4147-A177-3AD203B41FA5}">
                          <a16:colId xmlns:a16="http://schemas.microsoft.com/office/drawing/2014/main" val="555558981"/>
                        </a:ext>
                      </a:extLst>
                    </a:gridCol>
                    <a:gridCol w="1726762">
                      <a:extLst>
                        <a:ext uri="{9D8B030D-6E8A-4147-A177-3AD203B41FA5}">
                          <a16:colId xmlns:a16="http://schemas.microsoft.com/office/drawing/2014/main" val="3848818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730" t="-6897" r="-100730" b="-4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dirty="0"/>
                            <a:t>Accuracy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436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730" t="-103333" r="-10073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101471" t="-103333" r="-147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7506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730" t="-210345" r="-100730" b="-2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101471" t="-210345" r="-1471" b="-2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0827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730" t="-300000" r="-10073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101471" t="-300000" r="-1471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9138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730" t="-413793" r="-100730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101471" t="-413793" r="-1471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72292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Multiply 6">
            <a:extLst>
              <a:ext uri="{FF2B5EF4-FFF2-40B4-BE49-F238E27FC236}">
                <a16:creationId xmlns:a16="http://schemas.microsoft.com/office/drawing/2014/main" id="{0FFF2B27-17EF-EA49-8369-B60039BFF74C}"/>
              </a:ext>
            </a:extLst>
          </p:cNvPr>
          <p:cNvSpPr/>
          <p:nvPr/>
        </p:nvSpPr>
        <p:spPr>
          <a:xfrm>
            <a:off x="7931574" y="3429000"/>
            <a:ext cx="1642672" cy="1357363"/>
          </a:xfrm>
          <a:custGeom>
            <a:avLst/>
            <a:gdLst>
              <a:gd name="connsiteX0" fmla="*/ 242289 w 1543050"/>
              <a:gd name="connsiteY0" fmla="*/ 498916 h 1543050"/>
              <a:gd name="connsiteX1" fmla="*/ 498916 w 1543050"/>
              <a:gd name="connsiteY1" fmla="*/ 242289 h 1543050"/>
              <a:gd name="connsiteX2" fmla="*/ 771525 w 1543050"/>
              <a:gd name="connsiteY2" fmla="*/ 514898 h 1543050"/>
              <a:gd name="connsiteX3" fmla="*/ 1044134 w 1543050"/>
              <a:gd name="connsiteY3" fmla="*/ 242289 h 1543050"/>
              <a:gd name="connsiteX4" fmla="*/ 1300761 w 1543050"/>
              <a:gd name="connsiteY4" fmla="*/ 498916 h 1543050"/>
              <a:gd name="connsiteX5" fmla="*/ 1028152 w 1543050"/>
              <a:gd name="connsiteY5" fmla="*/ 771525 h 1543050"/>
              <a:gd name="connsiteX6" fmla="*/ 1300761 w 1543050"/>
              <a:gd name="connsiteY6" fmla="*/ 1044134 h 1543050"/>
              <a:gd name="connsiteX7" fmla="*/ 1044134 w 1543050"/>
              <a:gd name="connsiteY7" fmla="*/ 1300761 h 1543050"/>
              <a:gd name="connsiteX8" fmla="*/ 771525 w 1543050"/>
              <a:gd name="connsiteY8" fmla="*/ 1028152 h 1543050"/>
              <a:gd name="connsiteX9" fmla="*/ 498916 w 1543050"/>
              <a:gd name="connsiteY9" fmla="*/ 1300761 h 1543050"/>
              <a:gd name="connsiteX10" fmla="*/ 242289 w 1543050"/>
              <a:gd name="connsiteY10" fmla="*/ 1044134 h 1543050"/>
              <a:gd name="connsiteX11" fmla="*/ 514898 w 1543050"/>
              <a:gd name="connsiteY11" fmla="*/ 771525 h 1543050"/>
              <a:gd name="connsiteX12" fmla="*/ 242289 w 1543050"/>
              <a:gd name="connsiteY12" fmla="*/ 498916 h 1543050"/>
              <a:gd name="connsiteX0" fmla="*/ 0 w 1058472"/>
              <a:gd name="connsiteY0" fmla="*/ 256627 h 1058472"/>
              <a:gd name="connsiteX1" fmla="*/ 256627 w 1058472"/>
              <a:gd name="connsiteY1" fmla="*/ 0 h 1058472"/>
              <a:gd name="connsiteX2" fmla="*/ 529236 w 1058472"/>
              <a:gd name="connsiteY2" fmla="*/ 272609 h 1058472"/>
              <a:gd name="connsiteX3" fmla="*/ 801845 w 1058472"/>
              <a:gd name="connsiteY3" fmla="*/ 0 h 1058472"/>
              <a:gd name="connsiteX4" fmla="*/ 1058472 w 1058472"/>
              <a:gd name="connsiteY4" fmla="*/ 256627 h 1058472"/>
              <a:gd name="connsiteX5" fmla="*/ 785863 w 1058472"/>
              <a:gd name="connsiteY5" fmla="*/ 529236 h 1058472"/>
              <a:gd name="connsiteX6" fmla="*/ 1058472 w 1058472"/>
              <a:gd name="connsiteY6" fmla="*/ 801845 h 1058472"/>
              <a:gd name="connsiteX7" fmla="*/ 801845 w 1058472"/>
              <a:gd name="connsiteY7" fmla="*/ 1058472 h 1058472"/>
              <a:gd name="connsiteX8" fmla="*/ 529236 w 1058472"/>
              <a:gd name="connsiteY8" fmla="*/ 785863 h 1058472"/>
              <a:gd name="connsiteX9" fmla="*/ 256627 w 1058472"/>
              <a:gd name="connsiteY9" fmla="*/ 1058472 h 1058472"/>
              <a:gd name="connsiteX10" fmla="*/ 276225 w 1058472"/>
              <a:gd name="connsiteY10" fmla="*/ 538320 h 1058472"/>
              <a:gd name="connsiteX11" fmla="*/ 272609 w 1058472"/>
              <a:gd name="connsiteY11" fmla="*/ 529236 h 1058472"/>
              <a:gd name="connsiteX12" fmla="*/ 0 w 1058472"/>
              <a:gd name="connsiteY12" fmla="*/ 256627 h 1058472"/>
              <a:gd name="connsiteX0" fmla="*/ 0 w 1058472"/>
              <a:gd name="connsiteY0" fmla="*/ 256627 h 1058472"/>
              <a:gd name="connsiteX1" fmla="*/ 256627 w 1058472"/>
              <a:gd name="connsiteY1" fmla="*/ 0 h 1058472"/>
              <a:gd name="connsiteX2" fmla="*/ 529236 w 1058472"/>
              <a:gd name="connsiteY2" fmla="*/ 272609 h 1058472"/>
              <a:gd name="connsiteX3" fmla="*/ 801845 w 1058472"/>
              <a:gd name="connsiteY3" fmla="*/ 0 h 1058472"/>
              <a:gd name="connsiteX4" fmla="*/ 1058472 w 1058472"/>
              <a:gd name="connsiteY4" fmla="*/ 256627 h 1058472"/>
              <a:gd name="connsiteX5" fmla="*/ 785863 w 1058472"/>
              <a:gd name="connsiteY5" fmla="*/ 529236 h 1058472"/>
              <a:gd name="connsiteX6" fmla="*/ 1058472 w 1058472"/>
              <a:gd name="connsiteY6" fmla="*/ 801845 h 1058472"/>
              <a:gd name="connsiteX7" fmla="*/ 801845 w 1058472"/>
              <a:gd name="connsiteY7" fmla="*/ 1058472 h 1058472"/>
              <a:gd name="connsiteX8" fmla="*/ 529236 w 1058472"/>
              <a:gd name="connsiteY8" fmla="*/ 785863 h 1058472"/>
              <a:gd name="connsiteX9" fmla="*/ 523327 w 1058472"/>
              <a:gd name="connsiteY9" fmla="*/ 769547 h 1058472"/>
              <a:gd name="connsiteX10" fmla="*/ 276225 w 1058472"/>
              <a:gd name="connsiteY10" fmla="*/ 538320 h 1058472"/>
              <a:gd name="connsiteX11" fmla="*/ 272609 w 1058472"/>
              <a:gd name="connsiteY11" fmla="*/ 529236 h 1058472"/>
              <a:gd name="connsiteX12" fmla="*/ 0 w 1058472"/>
              <a:gd name="connsiteY12" fmla="*/ 256627 h 1058472"/>
              <a:gd name="connsiteX0" fmla="*/ 0 w 1058472"/>
              <a:gd name="connsiteY0" fmla="*/ 256627 h 801845"/>
              <a:gd name="connsiteX1" fmla="*/ 256627 w 1058472"/>
              <a:gd name="connsiteY1" fmla="*/ 0 h 801845"/>
              <a:gd name="connsiteX2" fmla="*/ 529236 w 1058472"/>
              <a:gd name="connsiteY2" fmla="*/ 272609 h 801845"/>
              <a:gd name="connsiteX3" fmla="*/ 801845 w 1058472"/>
              <a:gd name="connsiteY3" fmla="*/ 0 h 801845"/>
              <a:gd name="connsiteX4" fmla="*/ 1058472 w 1058472"/>
              <a:gd name="connsiteY4" fmla="*/ 256627 h 801845"/>
              <a:gd name="connsiteX5" fmla="*/ 785863 w 1058472"/>
              <a:gd name="connsiteY5" fmla="*/ 529236 h 801845"/>
              <a:gd name="connsiteX6" fmla="*/ 1058472 w 1058472"/>
              <a:gd name="connsiteY6" fmla="*/ 801845 h 801845"/>
              <a:gd name="connsiteX7" fmla="*/ 592295 w 1058472"/>
              <a:gd name="connsiteY7" fmla="*/ 712397 h 801845"/>
              <a:gd name="connsiteX8" fmla="*/ 529236 w 1058472"/>
              <a:gd name="connsiteY8" fmla="*/ 785863 h 801845"/>
              <a:gd name="connsiteX9" fmla="*/ 523327 w 1058472"/>
              <a:gd name="connsiteY9" fmla="*/ 769547 h 801845"/>
              <a:gd name="connsiteX10" fmla="*/ 276225 w 1058472"/>
              <a:gd name="connsiteY10" fmla="*/ 538320 h 801845"/>
              <a:gd name="connsiteX11" fmla="*/ 272609 w 1058472"/>
              <a:gd name="connsiteY11" fmla="*/ 529236 h 801845"/>
              <a:gd name="connsiteX12" fmla="*/ 0 w 1058472"/>
              <a:gd name="connsiteY12" fmla="*/ 256627 h 801845"/>
              <a:gd name="connsiteX0" fmla="*/ 0 w 1058472"/>
              <a:gd name="connsiteY0" fmla="*/ 256627 h 785863"/>
              <a:gd name="connsiteX1" fmla="*/ 256627 w 1058472"/>
              <a:gd name="connsiteY1" fmla="*/ 0 h 785863"/>
              <a:gd name="connsiteX2" fmla="*/ 529236 w 1058472"/>
              <a:gd name="connsiteY2" fmla="*/ 272609 h 785863"/>
              <a:gd name="connsiteX3" fmla="*/ 801845 w 1058472"/>
              <a:gd name="connsiteY3" fmla="*/ 0 h 785863"/>
              <a:gd name="connsiteX4" fmla="*/ 1058472 w 1058472"/>
              <a:gd name="connsiteY4" fmla="*/ 256627 h 785863"/>
              <a:gd name="connsiteX5" fmla="*/ 785863 w 1058472"/>
              <a:gd name="connsiteY5" fmla="*/ 529236 h 785863"/>
              <a:gd name="connsiteX6" fmla="*/ 706047 w 1058472"/>
              <a:gd name="connsiteY6" fmla="*/ 624045 h 785863"/>
              <a:gd name="connsiteX7" fmla="*/ 592295 w 1058472"/>
              <a:gd name="connsiteY7" fmla="*/ 712397 h 785863"/>
              <a:gd name="connsiteX8" fmla="*/ 529236 w 1058472"/>
              <a:gd name="connsiteY8" fmla="*/ 785863 h 785863"/>
              <a:gd name="connsiteX9" fmla="*/ 523327 w 1058472"/>
              <a:gd name="connsiteY9" fmla="*/ 769547 h 785863"/>
              <a:gd name="connsiteX10" fmla="*/ 276225 w 1058472"/>
              <a:gd name="connsiteY10" fmla="*/ 538320 h 785863"/>
              <a:gd name="connsiteX11" fmla="*/ 272609 w 1058472"/>
              <a:gd name="connsiteY11" fmla="*/ 529236 h 785863"/>
              <a:gd name="connsiteX12" fmla="*/ 0 w 1058472"/>
              <a:gd name="connsiteY12" fmla="*/ 256627 h 785863"/>
              <a:gd name="connsiteX0" fmla="*/ 0 w 1642672"/>
              <a:gd name="connsiteY0" fmla="*/ 571500 h 1100736"/>
              <a:gd name="connsiteX1" fmla="*/ 256627 w 1642672"/>
              <a:gd name="connsiteY1" fmla="*/ 314873 h 1100736"/>
              <a:gd name="connsiteX2" fmla="*/ 529236 w 1642672"/>
              <a:gd name="connsiteY2" fmla="*/ 587482 h 1100736"/>
              <a:gd name="connsiteX3" fmla="*/ 801845 w 1642672"/>
              <a:gd name="connsiteY3" fmla="*/ 314873 h 1100736"/>
              <a:gd name="connsiteX4" fmla="*/ 1642672 w 1642672"/>
              <a:gd name="connsiteY4" fmla="*/ 0 h 1100736"/>
              <a:gd name="connsiteX5" fmla="*/ 785863 w 1642672"/>
              <a:gd name="connsiteY5" fmla="*/ 844109 h 1100736"/>
              <a:gd name="connsiteX6" fmla="*/ 706047 w 1642672"/>
              <a:gd name="connsiteY6" fmla="*/ 938918 h 1100736"/>
              <a:gd name="connsiteX7" fmla="*/ 592295 w 1642672"/>
              <a:gd name="connsiteY7" fmla="*/ 1027270 h 1100736"/>
              <a:gd name="connsiteX8" fmla="*/ 529236 w 1642672"/>
              <a:gd name="connsiteY8" fmla="*/ 1100736 h 1100736"/>
              <a:gd name="connsiteX9" fmla="*/ 523327 w 1642672"/>
              <a:gd name="connsiteY9" fmla="*/ 1084420 h 1100736"/>
              <a:gd name="connsiteX10" fmla="*/ 276225 w 1642672"/>
              <a:gd name="connsiteY10" fmla="*/ 853193 h 1100736"/>
              <a:gd name="connsiteX11" fmla="*/ 272609 w 1642672"/>
              <a:gd name="connsiteY11" fmla="*/ 844109 h 1100736"/>
              <a:gd name="connsiteX12" fmla="*/ 0 w 1642672"/>
              <a:gd name="connsiteY12" fmla="*/ 571500 h 1100736"/>
              <a:gd name="connsiteX0" fmla="*/ 0 w 1642672"/>
              <a:gd name="connsiteY0" fmla="*/ 828127 h 1357363"/>
              <a:gd name="connsiteX1" fmla="*/ 256627 w 1642672"/>
              <a:gd name="connsiteY1" fmla="*/ 571500 h 1357363"/>
              <a:gd name="connsiteX2" fmla="*/ 529236 w 1642672"/>
              <a:gd name="connsiteY2" fmla="*/ 844109 h 1357363"/>
              <a:gd name="connsiteX3" fmla="*/ 1395570 w 1642672"/>
              <a:gd name="connsiteY3" fmla="*/ 0 h 1357363"/>
              <a:gd name="connsiteX4" fmla="*/ 1642672 w 1642672"/>
              <a:gd name="connsiteY4" fmla="*/ 256627 h 1357363"/>
              <a:gd name="connsiteX5" fmla="*/ 785863 w 1642672"/>
              <a:gd name="connsiteY5" fmla="*/ 1100736 h 1357363"/>
              <a:gd name="connsiteX6" fmla="*/ 706047 w 1642672"/>
              <a:gd name="connsiteY6" fmla="*/ 1195545 h 1357363"/>
              <a:gd name="connsiteX7" fmla="*/ 592295 w 1642672"/>
              <a:gd name="connsiteY7" fmla="*/ 1283897 h 1357363"/>
              <a:gd name="connsiteX8" fmla="*/ 529236 w 1642672"/>
              <a:gd name="connsiteY8" fmla="*/ 1357363 h 1357363"/>
              <a:gd name="connsiteX9" fmla="*/ 523327 w 1642672"/>
              <a:gd name="connsiteY9" fmla="*/ 1341047 h 1357363"/>
              <a:gd name="connsiteX10" fmla="*/ 276225 w 1642672"/>
              <a:gd name="connsiteY10" fmla="*/ 1109820 h 1357363"/>
              <a:gd name="connsiteX11" fmla="*/ 272609 w 1642672"/>
              <a:gd name="connsiteY11" fmla="*/ 1100736 h 1357363"/>
              <a:gd name="connsiteX12" fmla="*/ 0 w 1642672"/>
              <a:gd name="connsiteY12" fmla="*/ 828127 h 1357363"/>
              <a:gd name="connsiteX0" fmla="*/ 0 w 1642672"/>
              <a:gd name="connsiteY0" fmla="*/ 828127 h 1357363"/>
              <a:gd name="connsiteX1" fmla="*/ 256627 w 1642672"/>
              <a:gd name="connsiteY1" fmla="*/ 571500 h 1357363"/>
              <a:gd name="connsiteX2" fmla="*/ 529236 w 1642672"/>
              <a:gd name="connsiteY2" fmla="*/ 844109 h 1357363"/>
              <a:gd name="connsiteX3" fmla="*/ 1395570 w 1642672"/>
              <a:gd name="connsiteY3" fmla="*/ 0 h 1357363"/>
              <a:gd name="connsiteX4" fmla="*/ 1642672 w 1642672"/>
              <a:gd name="connsiteY4" fmla="*/ 256627 h 1357363"/>
              <a:gd name="connsiteX5" fmla="*/ 785863 w 1642672"/>
              <a:gd name="connsiteY5" fmla="*/ 1100736 h 1357363"/>
              <a:gd name="connsiteX6" fmla="*/ 692399 w 1642672"/>
              <a:gd name="connsiteY6" fmla="*/ 1186446 h 1357363"/>
              <a:gd name="connsiteX7" fmla="*/ 592295 w 1642672"/>
              <a:gd name="connsiteY7" fmla="*/ 1283897 h 1357363"/>
              <a:gd name="connsiteX8" fmla="*/ 529236 w 1642672"/>
              <a:gd name="connsiteY8" fmla="*/ 1357363 h 1357363"/>
              <a:gd name="connsiteX9" fmla="*/ 523327 w 1642672"/>
              <a:gd name="connsiteY9" fmla="*/ 1341047 h 1357363"/>
              <a:gd name="connsiteX10" fmla="*/ 276225 w 1642672"/>
              <a:gd name="connsiteY10" fmla="*/ 1109820 h 1357363"/>
              <a:gd name="connsiteX11" fmla="*/ 272609 w 1642672"/>
              <a:gd name="connsiteY11" fmla="*/ 1100736 h 1357363"/>
              <a:gd name="connsiteX12" fmla="*/ 0 w 1642672"/>
              <a:gd name="connsiteY12" fmla="*/ 828127 h 135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42672" h="1357363">
                <a:moveTo>
                  <a:pt x="0" y="828127"/>
                </a:moveTo>
                <a:lnTo>
                  <a:pt x="256627" y="571500"/>
                </a:lnTo>
                <a:lnTo>
                  <a:pt x="529236" y="844109"/>
                </a:lnTo>
                <a:lnTo>
                  <a:pt x="1395570" y="0"/>
                </a:lnTo>
                <a:lnTo>
                  <a:pt x="1642672" y="256627"/>
                </a:lnTo>
                <a:lnTo>
                  <a:pt x="785863" y="1100736"/>
                </a:lnTo>
                <a:lnTo>
                  <a:pt x="692399" y="1186446"/>
                </a:lnTo>
                <a:lnTo>
                  <a:pt x="592295" y="1283897"/>
                </a:lnTo>
                <a:lnTo>
                  <a:pt x="529236" y="1357363"/>
                </a:lnTo>
                <a:lnTo>
                  <a:pt x="523327" y="1341047"/>
                </a:lnTo>
                <a:lnTo>
                  <a:pt x="276225" y="1109820"/>
                </a:lnTo>
                <a:lnTo>
                  <a:pt x="272609" y="1100736"/>
                </a:lnTo>
                <a:lnTo>
                  <a:pt x="0" y="828127"/>
                </a:lnTo>
                <a:close/>
              </a:path>
            </a:pathLst>
          </a:cu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1712D-5122-8346-BADF-8CE49FFA2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942" y="1690688"/>
            <a:ext cx="3908409" cy="66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7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FD9A-BCE7-014E-A244-51F2807D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Sum-Up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04C28864-3AF4-DE47-932D-655AB039C5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866653"/>
                  </p:ext>
                </p:extLst>
              </p:nvPr>
            </p:nvGraphicFramePr>
            <p:xfrm>
              <a:off x="2959100" y="2070100"/>
              <a:ext cx="5689600" cy="31623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850900">
                      <a:extLst>
                        <a:ext uri="{9D8B030D-6E8A-4147-A177-3AD203B41FA5}">
                          <a16:colId xmlns:a16="http://schemas.microsoft.com/office/drawing/2014/main" val="555558981"/>
                        </a:ext>
                      </a:extLst>
                    </a:gridCol>
                    <a:gridCol w="1993900">
                      <a:extLst>
                        <a:ext uri="{9D8B030D-6E8A-4147-A177-3AD203B41FA5}">
                          <a16:colId xmlns:a16="http://schemas.microsoft.com/office/drawing/2014/main" val="3848818066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4215575502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394808605"/>
                        </a:ext>
                      </a:extLst>
                    </a:gridCol>
                  </a:tblGrid>
                  <a:tr h="63055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dirty="0"/>
                            <a:t>Accuracy-</a:t>
                          </a:r>
                        </a:p>
                        <a:p>
                          <a:pPr algn="ctr"/>
                          <a:r>
                            <a:rPr lang="en-IL" dirty="0"/>
                            <a:t>Naive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dirty="0"/>
                            <a:t>Accuracy- clustered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dirty="0"/>
                            <a:t>Accuracy- filtered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436605"/>
                      </a:ext>
                    </a:extLst>
                  </a:tr>
                  <a:tr h="63055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84.1%</m:t>
                                </m:r>
                              </m:oMath>
                            </m:oMathPara>
                          </a14:m>
                          <a:endParaRPr lang="en-IL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84.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L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84.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L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7506719"/>
                      </a:ext>
                    </a:extLst>
                  </a:tr>
                  <a:tr h="63055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i="1" dirty="0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84.3%</m:t>
                                </m:r>
                              </m:oMath>
                            </m:oMathPara>
                          </a14:m>
                          <a:endParaRPr lang="en-IL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84.1%</m:t>
                                </m:r>
                              </m:oMath>
                            </m:oMathPara>
                          </a14:m>
                          <a:endParaRPr lang="en-IL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84.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he-IL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L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0827381"/>
                      </a:ext>
                    </a:extLst>
                  </a:tr>
                  <a:tr h="63055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84.2%</m:t>
                                </m:r>
                              </m:oMath>
                            </m:oMathPara>
                          </a14:m>
                          <a:endParaRPr lang="en-IL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84.1%</m:t>
                                </m:r>
                              </m:oMath>
                            </m:oMathPara>
                          </a14:m>
                          <a:endParaRPr lang="en-IL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he-IL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e-IL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L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138999"/>
                      </a:ext>
                    </a:extLst>
                  </a:tr>
                  <a:tr h="63055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83.9%</m:t>
                                </m:r>
                              </m:oMath>
                            </m:oMathPara>
                          </a14:m>
                          <a:endParaRPr lang="en-IL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L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he-IL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e-IL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L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72292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04C28864-3AF4-DE47-932D-655AB039C5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866653"/>
                  </p:ext>
                </p:extLst>
              </p:nvPr>
            </p:nvGraphicFramePr>
            <p:xfrm>
              <a:off x="2959100" y="2070100"/>
              <a:ext cx="5689600" cy="31623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850900">
                      <a:extLst>
                        <a:ext uri="{9D8B030D-6E8A-4147-A177-3AD203B41FA5}">
                          <a16:colId xmlns:a16="http://schemas.microsoft.com/office/drawing/2014/main" val="555558981"/>
                        </a:ext>
                      </a:extLst>
                    </a:gridCol>
                    <a:gridCol w="1993900">
                      <a:extLst>
                        <a:ext uri="{9D8B030D-6E8A-4147-A177-3AD203B41FA5}">
                          <a16:colId xmlns:a16="http://schemas.microsoft.com/office/drawing/2014/main" val="3848818066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4215575502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39480860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1493" t="-6000" r="-573134" b="-4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dirty="0"/>
                            <a:t>Accuracy-</a:t>
                          </a:r>
                        </a:p>
                        <a:p>
                          <a:pPr algn="ctr"/>
                          <a:r>
                            <a:rPr lang="en-IL" dirty="0"/>
                            <a:t>Naive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dirty="0"/>
                            <a:t>Accuracy- clustered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dirty="0"/>
                            <a:t>Accuracy- filtered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436605"/>
                      </a:ext>
                    </a:extLst>
                  </a:tr>
                  <a:tr h="630555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1493" t="-106000" r="-573134" b="-3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43312" t="-106000" r="-144586" b="-3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200893" t="-106000" r="-102679" b="-3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300893" t="-106000" r="-2679" b="-3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7506719"/>
                      </a:ext>
                    </a:extLst>
                  </a:tr>
                  <a:tr h="630555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1493" t="-206000" r="-573134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43312" t="-206000" r="-144586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200893" t="-206000" r="-102679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300893" t="-206000" r="-2679" b="-2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0827381"/>
                      </a:ext>
                    </a:extLst>
                  </a:tr>
                  <a:tr h="630555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1493" t="-312245" r="-573134" b="-10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43312" t="-312245" r="-144586" b="-10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200893" t="-312245" r="-102679" b="-10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300893" t="-312245" r="-2679" b="-1061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9138999"/>
                      </a:ext>
                    </a:extLst>
                  </a:tr>
                  <a:tr h="630555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1493" t="-404000" r="-573134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43312" t="-404000" r="-144586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200893" t="-404000" r="-102679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300893" t="-404000" r="-2679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72292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6080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FD9A-BCE7-014E-A244-51F2807D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IL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77DECFC-0FE8-FE4A-B9F5-BD92FE77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Naive focal loss does not improve contrastive learning</a:t>
            </a:r>
          </a:p>
          <a:p>
            <a:r>
              <a:rPr lang="en-US" dirty="0"/>
              <a:t>Clustering and filtering do not either</a:t>
            </a:r>
          </a:p>
          <a:p>
            <a:r>
              <a:rPr lang="en-US" dirty="0"/>
              <a:t>Combining filtered + focal loss leads to better model accuracy</a:t>
            </a:r>
          </a:p>
          <a:p>
            <a:r>
              <a:rPr lang="en-US" dirty="0"/>
              <a:t>Easily used with different back bones and contrastive loss functions.</a:t>
            </a:r>
            <a:endParaRPr lang="en-IL" dirty="0"/>
          </a:p>
        </p:txBody>
      </p:sp>
      <p:pic>
        <p:nvPicPr>
          <p:cNvPr id="4098" name="Picture 2" descr="Working Together Cartoon Images, Stock Photos &amp; Vectors | Shutterstock">
            <a:extLst>
              <a:ext uri="{FF2B5EF4-FFF2-40B4-BE49-F238E27FC236}">
                <a16:creationId xmlns:a16="http://schemas.microsoft.com/office/drawing/2014/main" id="{1682E600-57CB-CB41-9E5E-EC0552CD6B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1673" y1="68878" x2="11673" y2="68878"/>
                        <a14:foregroundMark x1="13619" y1="67347" x2="18677" y2="44898"/>
                        <a14:foregroundMark x1="10895" y1="84184" x2="11673" y2="79082"/>
                        <a14:foregroundMark x1="13230" y1="51020" x2="12840" y2="48980"/>
                        <a14:foregroundMark x1="13230" y1="50000" x2="13230" y2="46429"/>
                        <a14:foregroundMark x1="13230" y1="47449" x2="13230" y2="45408"/>
                        <a14:backgroundMark x1="68482" y1="59184" x2="67315" y2="51020"/>
                        <a14:backgroundMark x1="67315" y1="51020" x2="67315" y2="51020"/>
                        <a14:backgroundMark x1="64202" y1="37755" x2="61868" y2="23469"/>
                        <a14:backgroundMark x1="66926" y1="61735" x2="66926" y2="60204"/>
                        <a14:backgroundMark x1="63424" y1="58673" x2="62646" y2="54082"/>
                        <a14:backgroundMark x1="57588" y1="54592" x2="56809" y2="53571"/>
                        <a14:backgroundMark x1="54475" y1="36224" x2="53307" y2="32143"/>
                        <a14:backgroundMark x1="61089" y1="41837" x2="59144" y2="37755"/>
                        <a14:backgroundMark x1="50584" y1="39286" x2="49027" y2="352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8631"/>
          <a:stretch/>
        </p:blipFill>
        <p:spPr bwMode="auto">
          <a:xfrm flipH="1">
            <a:off x="7831839" y="3883741"/>
            <a:ext cx="2857054" cy="350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852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FD9A-BCE7-014E-A244-51F2807D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3E414-970C-3E4F-A607-46162329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Other K values</a:t>
            </a:r>
          </a:p>
          <a:p>
            <a:r>
              <a:rPr lang="en-IL" dirty="0"/>
              <a:t>Other unsupervised clustering algorithms</a:t>
            </a:r>
          </a:p>
          <a:p>
            <a:r>
              <a:rPr lang="en-IL" dirty="0"/>
              <a:t>“Smart” augmentations</a:t>
            </a:r>
          </a:p>
        </p:txBody>
      </p:sp>
    </p:spTree>
    <p:extLst>
      <p:ext uri="{BB962C8B-B14F-4D97-AF65-F5344CB8AC3E}">
        <p14:creationId xmlns:p14="http://schemas.microsoft.com/office/powerpoint/2010/main" val="244054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5873-BD83-4844-9756-9B5965A46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Costrastive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5401-3054-384E-A8FD-52B400ACB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Learn such an embedding space in which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Similar sample pairs stay close to each other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Dissimilar ones are far apart</a:t>
            </a:r>
          </a:p>
        </p:txBody>
      </p:sp>
      <p:pic>
        <p:nvPicPr>
          <p:cNvPr id="1026" name="Picture 2" descr="SimCLR">
            <a:extLst>
              <a:ext uri="{FF2B5EF4-FFF2-40B4-BE49-F238E27FC236}">
                <a16:creationId xmlns:a16="http://schemas.microsoft.com/office/drawing/2014/main" id="{DD715E09-6A28-2C40-B390-BF8907773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1" y="3645184"/>
            <a:ext cx="3394930" cy="282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Co">
            <a:extLst>
              <a:ext uri="{FF2B5EF4-FFF2-40B4-BE49-F238E27FC236}">
                <a16:creationId xmlns:a16="http://schemas.microsoft.com/office/drawing/2014/main" id="{153560EF-D835-6D4B-9634-8D5E8332D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21686"/>
            <a:ext cx="4248418" cy="264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2A4613-46E9-9041-834F-1F3433C88955}"/>
              </a:ext>
            </a:extLst>
          </p:cNvPr>
          <p:cNvSpPr txBox="1"/>
          <p:nvPr/>
        </p:nvSpPr>
        <p:spPr>
          <a:xfrm>
            <a:off x="2612569" y="6273568"/>
            <a:ext cx="9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SimCLR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1705C-CBAD-194F-A646-02512842BA31}"/>
              </a:ext>
            </a:extLst>
          </p:cNvPr>
          <p:cNvSpPr txBox="1"/>
          <p:nvPr/>
        </p:nvSpPr>
        <p:spPr>
          <a:xfrm>
            <a:off x="7807148" y="6283093"/>
            <a:ext cx="9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MoCo</a:t>
            </a:r>
          </a:p>
        </p:txBody>
      </p:sp>
    </p:spTree>
    <p:extLst>
      <p:ext uri="{BB962C8B-B14F-4D97-AF65-F5344CB8AC3E}">
        <p14:creationId xmlns:p14="http://schemas.microsoft.com/office/powerpoint/2010/main" val="696638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FD9A-BCE7-014E-A244-51F2807D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100" y="2766218"/>
            <a:ext cx="4953000" cy="1325563"/>
          </a:xfrm>
        </p:spPr>
        <p:txBody>
          <a:bodyPr>
            <a:normAutofit/>
          </a:bodyPr>
          <a:lstStyle/>
          <a:p>
            <a:r>
              <a:rPr lang="en-US" sz="6600" b="1" dirty="0"/>
              <a:t>THANK YOU!</a:t>
            </a:r>
            <a:endParaRPr lang="en-IL" sz="6600" b="1" dirty="0"/>
          </a:p>
        </p:txBody>
      </p:sp>
    </p:spTree>
    <p:extLst>
      <p:ext uri="{BB962C8B-B14F-4D97-AF65-F5344CB8AC3E}">
        <p14:creationId xmlns:p14="http://schemas.microsoft.com/office/powerpoint/2010/main" val="126895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3087-8AB2-4948-9968-C9959981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Focal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1E67-12B9-2D42-A3F8-CE4F4BACE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Easy</a:t>
            </a:r>
            <a:r>
              <a:rPr lang="en-US" i="1" dirty="0"/>
              <a:t> samples- Samples correctly classified as </a:t>
            </a:r>
            <a:r>
              <a:rPr lang="en-US" b="1" i="1" dirty="0"/>
              <a:t>positive/negative examples</a:t>
            </a:r>
          </a:p>
          <a:p>
            <a:r>
              <a:rPr lang="en-US" b="1" i="1" dirty="0"/>
              <a:t>Hard </a:t>
            </a:r>
            <a:r>
              <a:rPr lang="en-US" i="1" dirty="0"/>
              <a:t>samples- Samples misclassified as </a:t>
            </a:r>
            <a:r>
              <a:rPr lang="en-US" b="1" i="1" dirty="0"/>
              <a:t>negative/positive examples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b="1" i="1" dirty="0">
                <a:solidFill>
                  <a:srgbClr val="C00000"/>
                </a:solidFill>
              </a:rPr>
              <a:t>Class imbalance bias (from detection)</a:t>
            </a:r>
            <a:endParaRPr lang="en-IL" dirty="0">
              <a:solidFill>
                <a:srgbClr val="C00000"/>
              </a:solidFill>
            </a:endParaRPr>
          </a:p>
        </p:txBody>
      </p:sp>
      <p:pic>
        <p:nvPicPr>
          <p:cNvPr id="2052" name="Picture 4" descr="3 Ways to Focus a Camera - wikiHow">
            <a:extLst>
              <a:ext uri="{FF2B5EF4-FFF2-40B4-BE49-F238E27FC236}">
                <a16:creationId xmlns:a16="http://schemas.microsoft.com/office/drawing/2014/main" id="{0AE3B79B-6D70-294B-9964-5D44509066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55" b="52577" l="3475" r="40927">
                        <a14:foregroundMark x1="38610" y1="36082" x2="37066" y2="22165"/>
                        <a14:foregroundMark x1="37066" y1="22165" x2="33977" y2="14433"/>
                        <a14:foregroundMark x1="33977" y1="14433" x2="27413" y2="8763"/>
                        <a14:foregroundMark x1="27413" y1="8763" x2="19305" y2="6701"/>
                        <a14:foregroundMark x1="19305" y1="6701" x2="12741" y2="10825"/>
                        <a14:foregroundMark x1="10811" y1="42784" x2="6564" y2="36598"/>
                        <a14:foregroundMark x1="6564" y1="36598" x2="3861" y2="28351"/>
                        <a14:foregroundMark x1="3861" y1="28351" x2="3861" y2="28351"/>
                        <a14:foregroundMark x1="25483" y1="51546" x2="25483" y2="51546"/>
                        <a14:foregroundMark x1="27413" y1="52577" x2="26255" y2="51031"/>
                        <a14:foregroundMark x1="40541" y1="36082" x2="40927" y2="345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4380" b="41131"/>
          <a:stretch/>
        </p:blipFill>
        <p:spPr bwMode="auto">
          <a:xfrm>
            <a:off x="7213600" y="3834137"/>
            <a:ext cx="2423885" cy="234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21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3087-8AB2-4948-9968-C9959981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Focal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1E67-12B9-2D42-A3F8-CE4F4BACE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Training becomes inefficient as most of the samples are easy negatives</a:t>
            </a:r>
          </a:p>
          <a:p>
            <a:r>
              <a:rPr lang="en-US" i="1" dirty="0"/>
              <a:t>Cumulative easy negatives loss overwhelms the total loss</a:t>
            </a:r>
          </a:p>
          <a:p>
            <a:r>
              <a:rPr lang="en-US" i="1" dirty="0"/>
              <a:t>Modify classical cross entropy loss: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E4C44D-12D9-6A48-A5EC-A3AA80C59744}"/>
                  </a:ext>
                </a:extLst>
              </p:cNvPr>
              <p:cNvSpPr txBox="1"/>
              <p:nvPr/>
            </p:nvSpPr>
            <p:spPr>
              <a:xfrm>
                <a:off x="838200" y="4627610"/>
                <a:ext cx="33997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E4C44D-12D9-6A48-A5EC-A3AA80C5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27610"/>
                <a:ext cx="3399777" cy="369332"/>
              </a:xfrm>
              <a:prstGeom prst="rect">
                <a:avLst/>
              </a:prstGeom>
              <a:blipFill>
                <a:blip r:embed="rId2"/>
                <a:stretch>
                  <a:fillRect l="-1866" b="-3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A6477F-68D0-BA4D-BF77-E2AD60174605}"/>
                  </a:ext>
                </a:extLst>
              </p:cNvPr>
              <p:cNvSpPr txBox="1"/>
              <p:nvPr/>
            </p:nvSpPr>
            <p:spPr>
              <a:xfrm>
                <a:off x="6648438" y="4612798"/>
                <a:ext cx="5083571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A6477F-68D0-BA4D-BF77-E2AD60174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438" y="4612798"/>
                <a:ext cx="5083571" cy="398955"/>
              </a:xfrm>
              <a:prstGeom prst="rect">
                <a:avLst/>
              </a:prstGeom>
              <a:blipFill>
                <a:blip r:embed="rId3"/>
                <a:stretch>
                  <a:fillRect l="-995" b="-2812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34755F-ADC1-754A-AF05-CA8F9323C5CA}"/>
              </a:ext>
            </a:extLst>
          </p:cNvPr>
          <p:cNvCxnSpPr>
            <a:cxnSpLocks/>
          </p:cNvCxnSpPr>
          <p:nvPr/>
        </p:nvCxnSpPr>
        <p:spPr>
          <a:xfrm>
            <a:off x="4804229" y="4812276"/>
            <a:ext cx="1045028" cy="0"/>
          </a:xfrm>
          <a:prstGeom prst="straightConnector1">
            <a:avLst/>
          </a:prstGeom>
          <a:ln w="730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E0FC3C6-8A16-A746-9F2A-C73BF3E0A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89466"/>
            <a:ext cx="3220381" cy="68749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C99483-A22B-E34D-B637-63F4B2D361F5}"/>
              </a:ext>
            </a:extLst>
          </p:cNvPr>
          <p:cNvCxnSpPr>
            <a:cxnSpLocks/>
          </p:cNvCxnSpPr>
          <p:nvPr/>
        </p:nvCxnSpPr>
        <p:spPr>
          <a:xfrm>
            <a:off x="4772699" y="5833214"/>
            <a:ext cx="1045028" cy="0"/>
          </a:xfrm>
          <a:prstGeom prst="straightConnector1">
            <a:avLst/>
          </a:prstGeom>
          <a:ln w="730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0FD25FA-27AE-5D46-BE17-C63210961C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456"/>
          <a:stretch/>
        </p:blipFill>
        <p:spPr>
          <a:xfrm>
            <a:off x="6374275" y="5489466"/>
            <a:ext cx="951435" cy="6874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016E94-A773-D044-8791-554C03AC70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966" r="1919"/>
          <a:stretch/>
        </p:blipFill>
        <p:spPr>
          <a:xfrm>
            <a:off x="7851226" y="5489464"/>
            <a:ext cx="1839311" cy="6874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F65BA7-64EC-3641-BC52-21AB855743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920"/>
          <a:stretch/>
        </p:blipFill>
        <p:spPr>
          <a:xfrm>
            <a:off x="9914671" y="5489464"/>
            <a:ext cx="2256846" cy="6874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A59A73-4A07-1F49-A7FF-C9422E3378C3}"/>
                  </a:ext>
                </a:extLst>
              </p:cNvPr>
              <p:cNvSpPr txBox="1"/>
              <p:nvPr/>
            </p:nvSpPr>
            <p:spPr>
              <a:xfrm>
                <a:off x="7013980" y="5648546"/>
                <a:ext cx="3220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                                     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A59A73-4A07-1F49-A7FF-C9422E337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980" y="5648546"/>
                <a:ext cx="322038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64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3087-8AB2-4948-9968-C9959981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Focal loss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78C91-443B-FF4E-9931-D0715A67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926" y="1690688"/>
            <a:ext cx="6463320" cy="37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5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5B8F-D5A5-074B-9A80-B10349CE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Datasets and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8E534-19FF-7443-ACB0-19F51F7BD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Imagenette</a:t>
            </a:r>
            <a:r>
              <a:rPr lang="en-US" i="1" dirty="0"/>
              <a:t> </a:t>
            </a:r>
          </a:p>
          <a:p>
            <a:pPr lvl="1"/>
            <a:r>
              <a:rPr lang="en-US" i="1" dirty="0"/>
              <a:t>Due to computational constraints we will use the data set from the </a:t>
            </a:r>
            <a:r>
              <a:rPr lang="en-US" i="1" dirty="0" err="1"/>
              <a:t>hw</a:t>
            </a:r>
            <a:r>
              <a:rPr lang="en-US" i="1" dirty="0"/>
              <a:t> assignment</a:t>
            </a:r>
          </a:p>
          <a:p>
            <a:pPr lvl="1"/>
            <a:endParaRPr lang="en-US" i="1" dirty="0"/>
          </a:p>
          <a:p>
            <a:r>
              <a:rPr lang="en-US" i="1" dirty="0" err="1"/>
              <a:t>MoCo</a:t>
            </a:r>
            <a:r>
              <a:rPr lang="en-US" i="1" dirty="0"/>
              <a:t> v2</a:t>
            </a:r>
          </a:p>
        </p:txBody>
      </p:sp>
      <p:pic>
        <p:nvPicPr>
          <p:cNvPr id="3074" name="Picture 2" descr="Convert Full ImageNet Pre-trained Model from MXNet to PyTorch">
            <a:extLst>
              <a:ext uri="{FF2B5EF4-FFF2-40B4-BE49-F238E27FC236}">
                <a16:creationId xmlns:a16="http://schemas.microsoft.com/office/drawing/2014/main" id="{B9A9A1C6-3CF3-9245-9297-061D078D6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871" y="4103669"/>
            <a:ext cx="5915480" cy="220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51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FD9A-BCE7-014E-A244-51F2807D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E99A4-66AE-FD4B-82FD-B2387402EF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95962" cy="4351338"/>
              </a:xfrm>
            </p:spPr>
            <p:txBody>
              <a:bodyPr>
                <a:normAutofit/>
              </a:bodyPr>
              <a:lstStyle/>
              <a:p>
                <a:r>
                  <a:rPr lang="en-IL" dirty="0"/>
                  <a:t>Learn the effect of different values of focal loss in contrastive learning</a:t>
                </a:r>
              </a:p>
              <a:p>
                <a:r>
                  <a:rPr lang="en-US" dirty="0"/>
                  <a:t>Examine different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L" dirty="0"/>
                  <a:t> values on results</a:t>
                </a:r>
              </a:p>
              <a:p>
                <a:endParaRPr lang="en-IL" dirty="0"/>
              </a:p>
              <a:p>
                <a:r>
                  <a:rPr lang="en-IL" dirty="0"/>
                  <a:t>Is it a focused loss for this learning?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dirty="0">
                    <a:solidFill>
                      <a:srgbClr val="00B050"/>
                    </a:solidFill>
                  </a:rPr>
                  <a:t>Overlook</a:t>
                </a:r>
                <a:r>
                  <a:rPr lang="en-IL" dirty="0">
                    <a:solidFill>
                      <a:srgbClr val="00B050"/>
                    </a:solidFill>
                  </a:rPr>
                  <a:t> “simple” augmentations (easy positive pair)?</a:t>
                </a:r>
              </a:p>
              <a:p>
                <a:pPr marL="0" indent="0">
                  <a:buNone/>
                </a:pPr>
                <a:endParaRPr lang="en-IL" dirty="0">
                  <a:solidFill>
                    <a:srgbClr val="00B050"/>
                  </a:solidFill>
                </a:endParaRPr>
              </a:p>
              <a:p>
                <a:endParaRPr lang="en-IL" dirty="0">
                  <a:solidFill>
                    <a:srgbClr val="00B050"/>
                  </a:solidFill>
                </a:endParaRP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E99A4-66AE-FD4B-82FD-B2387402E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95962" cy="4351338"/>
              </a:xfrm>
              <a:blipFill>
                <a:blip r:embed="rId2"/>
                <a:stretch>
                  <a:fillRect l="-1587" t="-2326" r="-229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Data Augmentation | How to use Deep Learning when you have Limited Data">
            <a:extLst>
              <a:ext uri="{FF2B5EF4-FFF2-40B4-BE49-F238E27FC236}">
                <a16:creationId xmlns:a16="http://schemas.microsoft.com/office/drawing/2014/main" id="{4622E205-0808-0141-A771-B9A62A65E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4" t="45704" r="44762" b="16576"/>
          <a:stretch/>
        </p:blipFill>
        <p:spPr bwMode="auto">
          <a:xfrm>
            <a:off x="8280480" y="3588410"/>
            <a:ext cx="1340679" cy="1313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ata Augmentation | How to use Deep Learning when you have Limited Data">
            <a:extLst>
              <a:ext uri="{FF2B5EF4-FFF2-40B4-BE49-F238E27FC236}">
                <a16:creationId xmlns:a16="http://schemas.microsoft.com/office/drawing/2014/main" id="{2E25D113-8FB6-A742-AB9A-0D59B1C92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4" t="3992" r="44762" b="58288"/>
          <a:stretch/>
        </p:blipFill>
        <p:spPr bwMode="auto">
          <a:xfrm>
            <a:off x="9816677" y="3588409"/>
            <a:ext cx="1340679" cy="13130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18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FD9A-BCE7-014E-A244-51F2807D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Experiment 1- Naive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E99A4-66AE-FD4B-82FD-B2387402EF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488214" cy="4351338"/>
              </a:xfrm>
            </p:spPr>
            <p:txBody>
              <a:bodyPr>
                <a:normAutofit/>
              </a:bodyPr>
              <a:lstStyle/>
              <a:p>
                <a:r>
                  <a:rPr lang="en-IL" dirty="0"/>
                  <a:t>Learn the effect of different values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L" dirty="0"/>
                  <a:t> focal loss in contrastive learning</a:t>
                </a:r>
              </a:p>
              <a:p>
                <a:r>
                  <a:rPr lang="en-US" dirty="0"/>
                  <a:t>Examine different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L" dirty="0"/>
                  <a:t> values on results</a:t>
                </a:r>
              </a:p>
              <a:p>
                <a:endParaRPr lang="en-IL" dirty="0"/>
              </a:p>
              <a:p>
                <a:pPr marL="0" indent="0">
                  <a:buNone/>
                </a:pPr>
                <a:endParaRPr lang="en-IL" dirty="0">
                  <a:solidFill>
                    <a:srgbClr val="00B050"/>
                  </a:solidFill>
                </a:endParaRPr>
              </a:p>
              <a:p>
                <a:endParaRPr lang="en-IL" dirty="0">
                  <a:solidFill>
                    <a:srgbClr val="00B050"/>
                  </a:solidFill>
                </a:endParaRP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E99A4-66AE-FD4B-82FD-B2387402E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488214" cy="4351338"/>
              </a:xfrm>
              <a:blipFill>
                <a:blip r:embed="rId2"/>
                <a:stretch>
                  <a:fillRect l="-1203" t="-2326" r="-17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446E876-FADE-6945-8D9D-30C0AEEA92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4414737"/>
                  </p:ext>
                </p:extLst>
              </p:nvPr>
            </p:nvGraphicFramePr>
            <p:xfrm>
              <a:off x="4018253" y="3580082"/>
              <a:ext cx="3453524" cy="18542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726762">
                      <a:extLst>
                        <a:ext uri="{9D8B030D-6E8A-4147-A177-3AD203B41FA5}">
                          <a16:colId xmlns:a16="http://schemas.microsoft.com/office/drawing/2014/main" val="555558981"/>
                        </a:ext>
                      </a:extLst>
                    </a:gridCol>
                    <a:gridCol w="1726762">
                      <a:extLst>
                        <a:ext uri="{9D8B030D-6E8A-4147-A177-3AD203B41FA5}">
                          <a16:colId xmlns:a16="http://schemas.microsoft.com/office/drawing/2014/main" val="3848818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dirty="0"/>
                            <a:t>Accuracy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436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𝟖𝟏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he-IL" b="1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L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7506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i="1" dirty="0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81.4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0827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80.7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138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80.7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72292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446E876-FADE-6945-8D9D-30C0AEEA92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4414737"/>
                  </p:ext>
                </p:extLst>
              </p:nvPr>
            </p:nvGraphicFramePr>
            <p:xfrm>
              <a:off x="4018253" y="3580082"/>
              <a:ext cx="3453524" cy="18542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726762">
                      <a:extLst>
                        <a:ext uri="{9D8B030D-6E8A-4147-A177-3AD203B41FA5}">
                          <a16:colId xmlns:a16="http://schemas.microsoft.com/office/drawing/2014/main" val="555558981"/>
                        </a:ext>
                      </a:extLst>
                    </a:gridCol>
                    <a:gridCol w="1726762">
                      <a:extLst>
                        <a:ext uri="{9D8B030D-6E8A-4147-A177-3AD203B41FA5}">
                          <a16:colId xmlns:a16="http://schemas.microsoft.com/office/drawing/2014/main" val="3848818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730" t="-6897" r="-100730" b="-4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dirty="0"/>
                            <a:t>Accuracy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436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730" t="-103333" r="-10073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101471" t="-103333" r="-147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7506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730" t="-210345" r="-100730" b="-2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101471" t="-210345" r="-1471" b="-2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0827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730" t="-300000" r="-10073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101471" t="-300000" r="-1471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9138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730" t="-413793" r="-100730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101471" t="-413793" r="-1471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72292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Multiply 9">
            <a:extLst>
              <a:ext uri="{FF2B5EF4-FFF2-40B4-BE49-F238E27FC236}">
                <a16:creationId xmlns:a16="http://schemas.microsoft.com/office/drawing/2014/main" id="{A7D9A0BC-6CAD-3742-A71B-66A8188A72F3}"/>
              </a:ext>
            </a:extLst>
          </p:cNvPr>
          <p:cNvSpPr/>
          <p:nvPr/>
        </p:nvSpPr>
        <p:spPr>
          <a:xfrm>
            <a:off x="8821464" y="3229769"/>
            <a:ext cx="1543050" cy="154305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1143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FD9A-BCE7-014E-A244-51F2807D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Experiment </a:t>
            </a:r>
            <a:r>
              <a:rPr lang="en-US" dirty="0"/>
              <a:t>2 – Post Training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E99A4-66AE-FD4B-82FD-B2387402EF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488214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Pre-Train with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L" dirty="0"/>
              </a:p>
              <a:p>
                <a:r>
                  <a:rPr lang="en-US" dirty="0"/>
                  <a:t>Post-Train with different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IL" dirty="0"/>
                  <a:t> values</a:t>
                </a:r>
              </a:p>
              <a:p>
                <a:endParaRPr lang="en-IL" dirty="0"/>
              </a:p>
              <a:p>
                <a:pPr marL="0" indent="0">
                  <a:buNone/>
                </a:pPr>
                <a:endParaRPr lang="en-IL" dirty="0">
                  <a:solidFill>
                    <a:srgbClr val="00B050"/>
                  </a:solidFill>
                </a:endParaRPr>
              </a:p>
              <a:p>
                <a:endParaRPr lang="en-IL" dirty="0">
                  <a:solidFill>
                    <a:srgbClr val="00B050"/>
                  </a:solidFill>
                </a:endParaRPr>
              </a:p>
              <a:p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E99A4-66AE-FD4B-82FD-B2387402E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488214" cy="4351338"/>
              </a:xfrm>
              <a:blipFill>
                <a:blip r:embed="rId2"/>
                <a:stretch>
                  <a:fillRect l="-1203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5">
                <a:extLst>
                  <a:ext uri="{FF2B5EF4-FFF2-40B4-BE49-F238E27FC236}">
                    <a16:creationId xmlns:a16="http://schemas.microsoft.com/office/drawing/2014/main" id="{05355748-2E04-2A47-9457-723A3A346A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7657053"/>
                  </p:ext>
                </p:extLst>
              </p:nvPr>
            </p:nvGraphicFramePr>
            <p:xfrm>
              <a:off x="4021800" y="3580082"/>
              <a:ext cx="3453524" cy="18542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726762">
                      <a:extLst>
                        <a:ext uri="{9D8B030D-6E8A-4147-A177-3AD203B41FA5}">
                          <a16:colId xmlns:a16="http://schemas.microsoft.com/office/drawing/2014/main" val="555558981"/>
                        </a:ext>
                      </a:extLst>
                    </a:gridCol>
                    <a:gridCol w="1726762">
                      <a:extLst>
                        <a:ext uri="{9D8B030D-6E8A-4147-A177-3AD203B41FA5}">
                          <a16:colId xmlns:a16="http://schemas.microsoft.com/office/drawing/2014/main" val="3848818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dirty="0"/>
                            <a:t>Accuracy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436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84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7506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i="1" dirty="0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1" i="1" smtClean="0">
                                    <a:latin typeface="Cambria Math" panose="02040503050406030204" pitchFamily="18" charset="0"/>
                                  </a:rPr>
                                  <m:t>𝟖𝟒</m:t>
                                </m:r>
                                <m:r>
                                  <a:rPr lang="he-IL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he-IL" b="1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L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0827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84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138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83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he-IL" b="0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72292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5">
                <a:extLst>
                  <a:ext uri="{FF2B5EF4-FFF2-40B4-BE49-F238E27FC236}">
                    <a16:creationId xmlns:a16="http://schemas.microsoft.com/office/drawing/2014/main" id="{05355748-2E04-2A47-9457-723A3A346A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7657053"/>
                  </p:ext>
                </p:extLst>
              </p:nvPr>
            </p:nvGraphicFramePr>
            <p:xfrm>
              <a:off x="4021800" y="3580082"/>
              <a:ext cx="3453524" cy="18542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726762">
                      <a:extLst>
                        <a:ext uri="{9D8B030D-6E8A-4147-A177-3AD203B41FA5}">
                          <a16:colId xmlns:a16="http://schemas.microsoft.com/office/drawing/2014/main" val="555558981"/>
                        </a:ext>
                      </a:extLst>
                    </a:gridCol>
                    <a:gridCol w="1726762">
                      <a:extLst>
                        <a:ext uri="{9D8B030D-6E8A-4147-A177-3AD203B41FA5}">
                          <a16:colId xmlns:a16="http://schemas.microsoft.com/office/drawing/2014/main" val="3848818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730" t="-6897" r="-100730" b="-4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dirty="0"/>
                            <a:t>Accuracy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436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730" t="-103333" r="-10073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101471" t="-103333" r="-147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7506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730" t="-210345" r="-100730" b="-2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101471" t="-210345" r="-1471" b="-2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0827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730" t="-300000" r="-10073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101471" t="-300000" r="-1471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9138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730" t="-413793" r="-100730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3"/>
                          <a:stretch>
                            <a:fillRect l="-101471" t="-413793" r="-1471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72292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Multiply 6">
            <a:extLst>
              <a:ext uri="{FF2B5EF4-FFF2-40B4-BE49-F238E27FC236}">
                <a16:creationId xmlns:a16="http://schemas.microsoft.com/office/drawing/2014/main" id="{483B8406-7651-2A49-9F8E-2D313736218D}"/>
              </a:ext>
            </a:extLst>
          </p:cNvPr>
          <p:cNvSpPr/>
          <p:nvPr/>
        </p:nvSpPr>
        <p:spPr>
          <a:xfrm>
            <a:off x="8821464" y="3229769"/>
            <a:ext cx="1543050" cy="154305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3882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8673</TotalTime>
  <Words>523</Words>
  <Application>Microsoft Macintosh PowerPoint</Application>
  <PresentationFormat>Widescreen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Office Theme</vt:lpstr>
      <vt:lpstr>Focal loss for contrastive learning</vt:lpstr>
      <vt:lpstr>Costrastive learning</vt:lpstr>
      <vt:lpstr>Focal loss</vt:lpstr>
      <vt:lpstr>Focal loss</vt:lpstr>
      <vt:lpstr>Focal loss</vt:lpstr>
      <vt:lpstr>Datasets and models</vt:lpstr>
      <vt:lpstr>Experiments</vt:lpstr>
      <vt:lpstr>Experiment 1- Naive</vt:lpstr>
      <vt:lpstr>Experiment 2 – Post Training</vt:lpstr>
      <vt:lpstr>Loss Distribution</vt:lpstr>
      <vt:lpstr>Loss Distribution – Clustered </vt:lpstr>
      <vt:lpstr>Loss Distribution – Clustered </vt:lpstr>
      <vt:lpstr>Experiment 3– Clustered</vt:lpstr>
      <vt:lpstr>Loss Distribution – Filtered </vt:lpstr>
      <vt:lpstr>Loss Distribution – Filtered </vt:lpstr>
      <vt:lpstr>Experiment 4– Filtered</vt:lpstr>
      <vt:lpstr>Results Sum-Up</vt:lpstr>
      <vt:lpstr>Conclusions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Focal loss for contrastive learning</dc:title>
  <dc:creator>Noam Rotstein</dc:creator>
  <cp:lastModifiedBy>Noam Rotstein</cp:lastModifiedBy>
  <cp:revision>44</cp:revision>
  <dcterms:created xsi:type="dcterms:W3CDTF">2021-06-22T12:54:32Z</dcterms:created>
  <dcterms:modified xsi:type="dcterms:W3CDTF">2021-10-21T13:18:32Z</dcterms:modified>
</cp:coreProperties>
</file>