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59" r:id="rId3"/>
    <p:sldId id="258" r:id="rId4"/>
    <p:sldId id="311" r:id="rId5"/>
    <p:sldId id="260" r:id="rId6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8"/>
    </p:embeddedFont>
    <p:embeddedFont>
      <p:font typeface="DM Sans" pitchFamily="2" charset="77"/>
      <p:regular r:id="rId9"/>
      <p:bold r:id="rId10"/>
      <p:italic r:id="rId11"/>
      <p:boldItalic r:id="rId12"/>
    </p:embeddedFont>
    <p:embeddedFont>
      <p:font typeface="Inter Tight" pitchFamily="2" charset="0"/>
      <p:regular r:id="rId13"/>
      <p:bold r:id="rId14"/>
      <p:italic r:id="rId15"/>
      <p:boldItalic r:id="rId16"/>
    </p:embeddedFont>
    <p:embeddedFont>
      <p:font typeface="Inter Tight ExtraBold" pitchFamily="2" charset="0"/>
      <p:bold r:id="rId17"/>
      <p:italic r:id="rId18"/>
      <p:boldItalic r:id="rId19"/>
    </p:embeddedFont>
    <p:embeddedFont>
      <p:font typeface="Sen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FFD9D0-DE4F-43E3-8919-6337CC9E8C71}">
  <a:tblStyle styleId="{94FFD9D0-DE4F-43E3-8919-6337CC9E8C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F3ADB5-433E-411D-BA26-B8B34F8057A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29" d="100"/>
          <a:sy n="129" d="100"/>
        </p:scale>
        <p:origin x="-1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31aa0e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31aa0e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31aa0ebd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b31aa0ebd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31aa0ebd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31aa0ebd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31aa0ebd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31aa0ebd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6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1500" y="900850"/>
            <a:ext cx="4821000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61500" y="3517300"/>
            <a:ext cx="482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-548800" y="-633041"/>
            <a:ext cx="10290925" cy="4275465"/>
            <a:chOff x="-548800" y="-633041"/>
            <a:chExt cx="10290925" cy="427546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48800" y="2691636"/>
              <a:ext cx="952850" cy="9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34900" y="-633041"/>
              <a:ext cx="1707224" cy="1703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52350" y="698400"/>
            <a:ext cx="10539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52350" y="39663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57651">
            <a:off x="8048765" y="-176612"/>
            <a:ext cx="1196589" cy="119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175" y="-422325"/>
            <a:ext cx="874600" cy="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383991"/>
            <a:ext cx="4872900" cy="14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08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67279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67279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587034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87034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67279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7034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9681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>
            <a:off x="51656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968150" y="2404187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150650" y="2404177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968150" y="3618738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150650" y="3618738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6"/>
          </p:nvPr>
        </p:nvSpPr>
        <p:spPr>
          <a:xfrm>
            <a:off x="1672799" y="12499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1672799" y="2404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8"/>
          </p:nvPr>
        </p:nvSpPr>
        <p:spPr>
          <a:xfrm>
            <a:off x="167279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9"/>
          </p:nvPr>
        </p:nvSpPr>
        <p:spPr>
          <a:xfrm>
            <a:off x="5870349" y="12500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5870349" y="240417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1"/>
          </p:nvPr>
        </p:nvSpPr>
        <p:spPr>
          <a:xfrm>
            <a:off x="587034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35825" y="-948925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543300" y="2273900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55997">
            <a:off x="-450939" y="-201640"/>
            <a:ext cx="1097813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464050" y="-225725"/>
            <a:ext cx="454225" cy="9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3275" y="4484175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2"/>
          <p:cNvGrpSpPr/>
          <p:nvPr/>
        </p:nvGrpSpPr>
        <p:grpSpPr>
          <a:xfrm>
            <a:off x="713217" y="4604001"/>
            <a:ext cx="1707336" cy="834575"/>
            <a:chOff x="713217" y="4604001"/>
            <a:chExt cx="1707336" cy="834575"/>
          </a:xfrm>
        </p:grpSpPr>
        <p:pic>
          <p:nvPicPr>
            <p:cNvPr id="283" name="Google Shape;283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47">
              <a:off x="71232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47">
              <a:off x="158687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250" y="4192302"/>
            <a:ext cx="911050" cy="90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32"/>
          <p:cNvGrpSpPr/>
          <p:nvPr/>
        </p:nvGrpSpPr>
        <p:grpSpPr>
          <a:xfrm>
            <a:off x="-1248926" y="-1363524"/>
            <a:ext cx="11745125" cy="7827549"/>
            <a:chOff x="-1248926" y="-1363524"/>
            <a:chExt cx="11745125" cy="7827549"/>
          </a:xfrm>
        </p:grpSpPr>
        <p:pic>
          <p:nvPicPr>
            <p:cNvPr id="287" name="Google Shape;28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8334449" y="-1356100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1256351" y="430227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" name="Google Shape;2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147864" flipH="1">
            <a:off x="-152684" y="130437"/>
            <a:ext cx="996669" cy="8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291751" y="489381"/>
            <a:ext cx="968050" cy="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3"/>
          <p:cNvGrpSpPr/>
          <p:nvPr/>
        </p:nvGrpSpPr>
        <p:grpSpPr>
          <a:xfrm>
            <a:off x="-2548205" y="9"/>
            <a:ext cx="14521247" cy="5176911"/>
            <a:chOff x="-2548205" y="9"/>
            <a:chExt cx="14521247" cy="5176911"/>
          </a:xfrm>
        </p:grpSpPr>
        <p:pic>
          <p:nvPicPr>
            <p:cNvPr id="293" name="Google Shape;293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420867" y="9909"/>
              <a:ext cx="3562075" cy="354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557330" y="1906370"/>
              <a:ext cx="3279675" cy="326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33"/>
          <p:cNvGrpSpPr/>
          <p:nvPr/>
        </p:nvGrpSpPr>
        <p:grpSpPr>
          <a:xfrm>
            <a:off x="-1455951" y="-1614825"/>
            <a:ext cx="12049124" cy="8335575"/>
            <a:chOff x="-1455951" y="-1614825"/>
            <a:chExt cx="12049124" cy="8335575"/>
          </a:xfrm>
        </p:grpSpPr>
        <p:pic>
          <p:nvPicPr>
            <p:cNvPr id="296" name="Google Shape;2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455951" y="-16148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23999" y="45664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88278">
            <a:off x="8091981" y="28797"/>
            <a:ext cx="994391" cy="102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4798" y="4500688"/>
            <a:ext cx="656591" cy="64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8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-919501" y="-893375"/>
            <a:ext cx="2169174" cy="2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>
            <a:spLocks noGrp="1"/>
          </p:cNvSpPr>
          <p:nvPr>
            <p:ph type="ctrTitle"/>
          </p:nvPr>
        </p:nvSpPr>
        <p:spPr>
          <a:xfrm>
            <a:off x="1343143" y="424075"/>
            <a:ext cx="6457714" cy="7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Avatars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1"/>
          </p:nvPr>
        </p:nvSpPr>
        <p:spPr>
          <a:xfrm>
            <a:off x="2161500" y="3517300"/>
            <a:ext cx="482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/>
              <a:t>eam</a:t>
            </a:r>
            <a:r>
              <a:rPr lang="en" dirty="0"/>
              <a:t> members</a:t>
            </a:r>
            <a:endParaRPr dirty="0"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624" y="388130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52570">
            <a:off x="186250" y="-177699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088260">
            <a:off x="7775957" y="3391759"/>
            <a:ext cx="1029860" cy="1057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7"/>
          <p:cNvCxnSpPr/>
          <p:nvPr/>
        </p:nvCxnSpPr>
        <p:spPr>
          <a:xfrm>
            <a:off x="2109150" y="3920674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8" name="Google Shape;31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6625" y="153000"/>
            <a:ext cx="776500" cy="7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1;p37">
            <a:extLst>
              <a:ext uri="{FF2B5EF4-FFF2-40B4-BE49-F238E27FC236}">
                <a16:creationId xmlns:a16="http://schemas.microsoft.com/office/drawing/2014/main" id="{4157BA33-76BC-CDE9-A668-3D4EB5FE7352}"/>
              </a:ext>
            </a:extLst>
          </p:cNvPr>
          <p:cNvSpPr txBox="1">
            <a:spLocks/>
          </p:cNvSpPr>
          <p:nvPr/>
        </p:nvSpPr>
        <p:spPr>
          <a:xfrm>
            <a:off x="2210778" y="3820104"/>
            <a:ext cx="4665198" cy="105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6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</a:rPr>
              <a:t>Nikhil Kapila</a:t>
            </a:r>
          </a:p>
          <a:p>
            <a:r>
              <a:rPr lang="en-US" sz="2000" dirty="0" err="1">
                <a:solidFill>
                  <a:schemeClr val="accent3"/>
                </a:solidFill>
              </a:rPr>
              <a:t>Isham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Rasik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Muhammad </a:t>
            </a:r>
            <a:r>
              <a:rPr lang="en-US" sz="2000" dirty="0" err="1">
                <a:solidFill>
                  <a:schemeClr val="accent3"/>
                </a:solidFill>
              </a:rPr>
              <a:t>AlBarham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" name="Google Shape;311;p37">
            <a:extLst>
              <a:ext uri="{FF2B5EF4-FFF2-40B4-BE49-F238E27FC236}">
                <a16:creationId xmlns:a16="http://schemas.microsoft.com/office/drawing/2014/main" id="{D2AE769B-7D11-3A41-67EC-356F6C0EA425}"/>
              </a:ext>
            </a:extLst>
          </p:cNvPr>
          <p:cNvSpPr txBox="1">
            <a:spLocks/>
          </p:cNvSpPr>
          <p:nvPr/>
        </p:nvSpPr>
        <p:spPr>
          <a:xfrm>
            <a:off x="1484327" y="1481322"/>
            <a:ext cx="6457714" cy="185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6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</a:rPr>
              <a:t>Tasks completed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Challenge 1: Enhancing TTS </a:t>
            </a:r>
            <a:r>
              <a:rPr lang="en-US" sz="2000">
                <a:solidFill>
                  <a:schemeClr val="accent3"/>
                </a:solidFill>
              </a:rPr>
              <a:t>functionality by</a:t>
            </a:r>
            <a:endParaRPr lang="en-US" sz="2000" dirty="0">
              <a:solidFill>
                <a:schemeClr val="accent3"/>
              </a:solidFill>
            </a:endParaRP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1. Filtering offensive words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2. Adding diacritical marks to Arabic words</a:t>
            </a:r>
          </a:p>
          <a:p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dirty="0">
                <a:solidFill>
                  <a:schemeClr val="accent3"/>
                </a:solidFill>
              </a:rPr>
              <a:t>GPEC Challenge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12" flipH="1">
            <a:off x="-2666334" y="-1312283"/>
            <a:ext cx="3626671" cy="36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>
            <a:spLocks noGrp="1"/>
          </p:cNvSpPr>
          <p:nvPr>
            <p:ph type="title"/>
          </p:nvPr>
        </p:nvSpPr>
        <p:spPr>
          <a:xfrm>
            <a:off x="1079007" y="723427"/>
            <a:ext cx="7417159" cy="9913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Our skateboard</a:t>
            </a:r>
            <a:br>
              <a:rPr lang="en" sz="3600" dirty="0"/>
            </a:br>
            <a:r>
              <a:rPr lang="en" sz="3200" dirty="0"/>
              <a:t>Filtering offensive words using </a:t>
            </a:r>
            <a:r>
              <a:rPr lang="en" sz="3200" dirty="0">
                <a:solidFill>
                  <a:schemeClr val="accent3"/>
                </a:solidFill>
              </a:rPr>
              <a:t>LLMs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357" name="Google Shape;357;p40"/>
          <p:cNvSpPr txBox="1">
            <a:spLocks noGrp="1"/>
          </p:cNvSpPr>
          <p:nvPr>
            <p:ph type="subTitle" idx="1"/>
          </p:nvPr>
        </p:nvSpPr>
        <p:spPr>
          <a:xfrm>
            <a:off x="1210084" y="2810838"/>
            <a:ext cx="6959881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power of LLMs to filter out TTS inputs and prevent hate speech / negative sentiments</a:t>
            </a:r>
            <a:endParaRPr dirty="0"/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01236">
            <a:off x="5870609" y="-261759"/>
            <a:ext cx="3742326" cy="239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01236">
            <a:off x="-1414775" y="3436012"/>
            <a:ext cx="3742326" cy="239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993047" flipH="1">
            <a:off x="-553230" y="-170347"/>
            <a:ext cx="1688629" cy="138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0206" y="3958800"/>
            <a:ext cx="989819" cy="969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40"/>
          <p:cNvCxnSpPr/>
          <p:nvPr/>
        </p:nvCxnSpPr>
        <p:spPr>
          <a:xfrm>
            <a:off x="2366598" y="281083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02868A69-58DF-390F-A8B3-E6818FBB1D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0910"/>
          <a:stretch/>
        </p:blipFill>
        <p:spPr>
          <a:xfrm>
            <a:off x="1210084" y="1801549"/>
            <a:ext cx="6671031" cy="820312"/>
          </a:xfrm>
          <a:prstGeom prst="rect">
            <a:avLst/>
          </a:prstGeom>
        </p:spPr>
      </p:pic>
      <p:sp>
        <p:nvSpPr>
          <p:cNvPr id="9" name="Google Shape;357;p40">
            <a:extLst>
              <a:ext uri="{FF2B5EF4-FFF2-40B4-BE49-F238E27FC236}">
                <a16:creationId xmlns:a16="http://schemas.microsoft.com/office/drawing/2014/main" id="{4DFB1E1E-ADDC-479F-E18F-08E249B077DE}"/>
              </a:ext>
            </a:extLst>
          </p:cNvPr>
          <p:cNvSpPr txBox="1">
            <a:spLocks/>
          </p:cNvSpPr>
          <p:nvPr/>
        </p:nvSpPr>
        <p:spPr>
          <a:xfrm>
            <a:off x="1322929" y="3356984"/>
            <a:ext cx="6757584" cy="171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indent="0" algn="l"/>
            <a:r>
              <a:rPr lang="en-US" dirty="0"/>
              <a:t>Problems solved: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Remove/ filter out hate speech</a:t>
            </a:r>
            <a:br>
              <a:rPr lang="en-US" dirty="0"/>
            </a:br>
            <a:endParaRPr lang="en-US" dirty="0"/>
          </a:p>
          <a:p>
            <a:pPr marL="0" indent="0" algn="l"/>
            <a:r>
              <a:rPr lang="en-US" dirty="0"/>
              <a:t>Future steps: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Extend this to dubbing. Possible problems: Can lead to a longer output compared to input.</a:t>
            </a:r>
          </a:p>
          <a:p>
            <a:pPr marL="0" indent="0"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356;p40">
            <a:extLst>
              <a:ext uri="{FF2B5EF4-FFF2-40B4-BE49-F238E27FC236}">
                <a16:creationId xmlns:a16="http://schemas.microsoft.com/office/drawing/2014/main" id="{E0BF82B7-9B23-AC88-0B55-9CC2365916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420" y="619639"/>
            <a:ext cx="7417159" cy="9913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Our “extended” skateboard</a:t>
            </a:r>
            <a:br>
              <a:rPr lang="en" sz="3600" dirty="0"/>
            </a:br>
            <a:r>
              <a:rPr lang="en" sz="3200" dirty="0"/>
              <a:t>Adding diacritical marks to Arabic sentences using </a:t>
            </a:r>
            <a:r>
              <a:rPr lang="en" sz="3200" dirty="0">
                <a:solidFill>
                  <a:schemeClr val="accent3"/>
                </a:solidFill>
              </a:rPr>
              <a:t>external libraries</a:t>
            </a:r>
            <a:endParaRPr sz="3600" dirty="0">
              <a:solidFill>
                <a:schemeClr val="accent3"/>
              </a:solidFill>
            </a:endParaRPr>
          </a:p>
        </p:txBody>
      </p:sp>
      <p:cxnSp>
        <p:nvCxnSpPr>
          <p:cNvPr id="47" name="Google Shape;362;p40">
            <a:extLst>
              <a:ext uri="{FF2B5EF4-FFF2-40B4-BE49-F238E27FC236}">
                <a16:creationId xmlns:a16="http://schemas.microsoft.com/office/drawing/2014/main" id="{E5A2B38D-2304-597B-59FC-903155147594}"/>
              </a:ext>
            </a:extLst>
          </p:cNvPr>
          <p:cNvCxnSpPr/>
          <p:nvPr/>
        </p:nvCxnSpPr>
        <p:spPr>
          <a:xfrm>
            <a:off x="2019934" y="2572299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Picture 47" descr="A diagram of a diagram&#10;&#10;Description automatically generated">
            <a:extLst>
              <a:ext uri="{FF2B5EF4-FFF2-40B4-BE49-F238E27FC236}">
                <a16:creationId xmlns:a16="http://schemas.microsoft.com/office/drawing/2014/main" id="{DE1A1A83-E069-9821-7578-CCD7F129D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751" b="-841"/>
          <a:stretch/>
        </p:blipFill>
        <p:spPr>
          <a:xfrm>
            <a:off x="989724" y="1610943"/>
            <a:ext cx="6671031" cy="820312"/>
          </a:xfrm>
          <a:prstGeom prst="rect">
            <a:avLst/>
          </a:prstGeom>
        </p:spPr>
      </p:pic>
      <p:sp>
        <p:nvSpPr>
          <p:cNvPr id="49" name="Google Shape;357;p40">
            <a:extLst>
              <a:ext uri="{FF2B5EF4-FFF2-40B4-BE49-F238E27FC236}">
                <a16:creationId xmlns:a16="http://schemas.microsoft.com/office/drawing/2014/main" id="{F0FBCEA1-5045-4359-4CBE-18952E7B31A1}"/>
              </a:ext>
            </a:extLst>
          </p:cNvPr>
          <p:cNvSpPr txBox="1">
            <a:spLocks/>
          </p:cNvSpPr>
          <p:nvPr/>
        </p:nvSpPr>
        <p:spPr>
          <a:xfrm>
            <a:off x="946448" y="2674201"/>
            <a:ext cx="6757584" cy="217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indent="0" algn="l"/>
            <a:r>
              <a:rPr lang="en-US" dirty="0"/>
              <a:t>Problems solved: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Adding </a:t>
            </a:r>
            <a:r>
              <a:rPr lang="en-US" dirty="0" err="1"/>
              <a:t>diacritization</a:t>
            </a:r>
            <a:r>
              <a:rPr lang="en-US" dirty="0"/>
              <a:t> helps in pronouncing Arabic sentences which can sometimes even change meanings.</a:t>
            </a:r>
            <a:br>
              <a:rPr lang="en-US" dirty="0"/>
            </a:br>
            <a:endParaRPr lang="en-US" dirty="0"/>
          </a:p>
          <a:p>
            <a:pPr marL="0" indent="0" algn="l"/>
            <a:r>
              <a:rPr lang="en-US" dirty="0"/>
              <a:t>Issues: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 could be possible that the TTS model already takes care of this task.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356;p40">
            <a:extLst>
              <a:ext uri="{FF2B5EF4-FFF2-40B4-BE49-F238E27FC236}">
                <a16:creationId xmlns:a16="http://schemas.microsoft.com/office/drawing/2014/main" id="{E0BF82B7-9B23-AC88-0B55-9CC2365916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204" y="172378"/>
            <a:ext cx="7417159" cy="9913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GPEC challenge</a:t>
            </a:r>
            <a:br>
              <a:rPr lang="en" sz="2400" dirty="0"/>
            </a:br>
            <a:r>
              <a:rPr lang="en" sz="3200" dirty="0"/>
              <a:t>Dubbed video e-mailed to </a:t>
            </a:r>
            <a:r>
              <a:rPr lang="en" sz="3200" dirty="0">
                <a:solidFill>
                  <a:schemeClr val="accent3"/>
                </a:solidFill>
              </a:rPr>
              <a:t>user</a:t>
            </a:r>
            <a:endParaRPr sz="3600" dirty="0">
              <a:solidFill>
                <a:schemeClr val="accent3"/>
              </a:solidFill>
            </a:endParaRPr>
          </a:p>
        </p:txBody>
      </p:sp>
      <p:cxnSp>
        <p:nvCxnSpPr>
          <p:cNvPr id="47" name="Google Shape;362;p40">
            <a:extLst>
              <a:ext uri="{FF2B5EF4-FFF2-40B4-BE49-F238E27FC236}">
                <a16:creationId xmlns:a16="http://schemas.microsoft.com/office/drawing/2014/main" id="{E5A2B38D-2304-597B-59FC-903155147594}"/>
              </a:ext>
            </a:extLst>
          </p:cNvPr>
          <p:cNvCxnSpPr/>
          <p:nvPr/>
        </p:nvCxnSpPr>
        <p:spPr>
          <a:xfrm>
            <a:off x="2019934" y="2572299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357;p40">
            <a:extLst>
              <a:ext uri="{FF2B5EF4-FFF2-40B4-BE49-F238E27FC236}">
                <a16:creationId xmlns:a16="http://schemas.microsoft.com/office/drawing/2014/main" id="{F0FBCEA1-5045-4359-4CBE-18952E7B31A1}"/>
              </a:ext>
            </a:extLst>
          </p:cNvPr>
          <p:cNvSpPr txBox="1">
            <a:spLocks/>
          </p:cNvSpPr>
          <p:nvPr/>
        </p:nvSpPr>
        <p:spPr>
          <a:xfrm>
            <a:off x="946448" y="2912758"/>
            <a:ext cx="6757584" cy="217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6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indent="0" algn="l"/>
            <a:r>
              <a:rPr lang="en-US" dirty="0"/>
              <a:t>The program dubs a YouTube video link and emails the user the dubbed video in a specific language.</a:t>
            </a:r>
            <a:br>
              <a:rPr lang="en-US" dirty="0"/>
            </a:br>
            <a:endParaRPr lang="en-US" dirty="0"/>
          </a:p>
          <a:p>
            <a:pPr marL="0" indent="0" algn="l"/>
            <a:r>
              <a:rPr lang="en-US" dirty="0"/>
              <a:t>Future steps: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Ability to record instead of using YouTube video links.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???</a:t>
            </a:r>
          </a:p>
          <a:p>
            <a:pPr marL="0" indent="0" algn="l"/>
            <a:endParaRPr lang="en-US" dirty="0"/>
          </a:p>
        </p:txBody>
      </p:sp>
      <p:pic>
        <p:nvPicPr>
          <p:cNvPr id="3" name="Picture 2" descr="A diagram of a computer language&#10;&#10;Description automatically generated">
            <a:extLst>
              <a:ext uri="{FF2B5EF4-FFF2-40B4-BE49-F238E27FC236}">
                <a16:creationId xmlns:a16="http://schemas.microsoft.com/office/drawing/2014/main" id="{9B651E95-7E37-2CCE-3075-0C72E24D3E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77"/>
          <a:stretch/>
        </p:blipFill>
        <p:spPr>
          <a:xfrm>
            <a:off x="1044959" y="1142697"/>
            <a:ext cx="6875648" cy="16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9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571211" y="1744890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Inspiration for College by Slidesgo">
  <a:themeElements>
    <a:clrScheme name="Simple Light">
      <a:dk1>
        <a:srgbClr val="FFFFFF"/>
      </a:dk1>
      <a:lt1>
        <a:srgbClr val="202336"/>
      </a:lt1>
      <a:dk2>
        <a:srgbClr val="70C6DA"/>
      </a:dk2>
      <a:lt2>
        <a:srgbClr val="534DD9"/>
      </a:lt2>
      <a:accent1>
        <a:srgbClr val="D662EC"/>
      </a:accent1>
      <a:accent2>
        <a:srgbClr val="E2785E"/>
      </a:accent2>
      <a:accent3>
        <a:srgbClr val="FFDB6A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</Words>
  <Application>Microsoft Macintosh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DM Sans</vt:lpstr>
      <vt:lpstr>Sen</vt:lpstr>
      <vt:lpstr>Arial</vt:lpstr>
      <vt:lpstr>Inter Tight ExtraBold</vt:lpstr>
      <vt:lpstr>Inter Tight</vt:lpstr>
      <vt:lpstr>Anaheim</vt:lpstr>
      <vt:lpstr>Design Inspiration for College by Slidesgo</vt:lpstr>
      <vt:lpstr>team Avatars</vt:lpstr>
      <vt:lpstr>Our skateboard Filtering offensive words using LLMs</vt:lpstr>
      <vt:lpstr>Our “extended” skateboard Adding diacritical marks to Arabic sentences using external libraries</vt:lpstr>
      <vt:lpstr>GPEC challenge Dubbed video e-mailed to user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Avatars</dc:title>
  <cp:lastModifiedBy>Kapila, Nikhil</cp:lastModifiedBy>
  <cp:revision>3</cp:revision>
  <dcterms:modified xsi:type="dcterms:W3CDTF">2024-05-11T12:54:48Z</dcterms:modified>
</cp:coreProperties>
</file>