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64" r:id="rId7"/>
    <p:sldId id="263" r:id="rId8"/>
    <p:sldId id="266" r:id="rId9"/>
    <p:sldId id="262" r:id="rId10"/>
    <p:sldId id="265" r:id="rId11"/>
    <p:sldId id="260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es-ES" sz="4500" dirty="0">
                <a:solidFill>
                  <a:schemeClr val="bg1"/>
                </a:solidFill>
              </a:rPr>
              <a:t>Polimorfismo con genéricos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895244"/>
          </a:xfrm>
        </p:spPr>
        <p:txBody>
          <a:bodyPr rtlCol="0">
            <a:normAutofit fontScale="55000" lnSpcReduction="20000"/>
          </a:bodyPr>
          <a:lstStyle/>
          <a:p>
            <a:pPr algn="ctr" rtl="0"/>
            <a:r>
              <a:rPr lang="es-ES" dirty="0">
                <a:solidFill>
                  <a:srgbClr val="7CEBFF"/>
                </a:solidFill>
              </a:rPr>
              <a:t>Andino </a:t>
            </a:r>
            <a:r>
              <a:rPr lang="es-ES" dirty="0" err="1">
                <a:solidFill>
                  <a:srgbClr val="7CEBFF"/>
                </a:solidFill>
              </a:rPr>
              <a:t>alex</a:t>
            </a:r>
            <a:endParaRPr lang="es-ES" dirty="0">
              <a:solidFill>
                <a:srgbClr val="7CEBFF"/>
              </a:solidFill>
            </a:endParaRPr>
          </a:p>
          <a:p>
            <a:pPr algn="ctr" rtl="0"/>
            <a:r>
              <a:rPr lang="es-ES" dirty="0">
                <a:solidFill>
                  <a:srgbClr val="7CEBFF"/>
                </a:solidFill>
              </a:rPr>
              <a:t>Morales Israel</a:t>
            </a:r>
          </a:p>
          <a:p>
            <a:pPr algn="ctr" rtl="0"/>
            <a:r>
              <a:rPr lang="es-ES" dirty="0">
                <a:solidFill>
                  <a:srgbClr val="7CEBFF"/>
                </a:solidFill>
              </a:rPr>
              <a:t>Olmedo Stalin</a:t>
            </a:r>
          </a:p>
          <a:p>
            <a:pPr algn="ctr" rtl="0"/>
            <a:r>
              <a:rPr lang="es-ES" dirty="0">
                <a:solidFill>
                  <a:srgbClr val="7CEBFF"/>
                </a:solidFill>
              </a:rPr>
              <a:t>Valladares </a:t>
            </a:r>
            <a:r>
              <a:rPr lang="es-ES" dirty="0" err="1">
                <a:solidFill>
                  <a:srgbClr val="7CEBFF"/>
                </a:solidFill>
              </a:rPr>
              <a:t>gabriela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genericidad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3C854C4-E905-9365-A8A8-7C6DB6965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734008" cy="3678303"/>
          </a:xfrm>
        </p:spPr>
        <p:txBody>
          <a:bodyPr/>
          <a:lstStyle/>
          <a:p>
            <a:r>
              <a:rPr lang="es-ES" dirty="0"/>
              <a:t>Forma de crear herramientas de propósito general (clases, métodos) y especializarlas para situaciones específicas.</a:t>
            </a:r>
          </a:p>
          <a:p>
            <a:r>
              <a:rPr lang="es-ES" dirty="0"/>
              <a:t>Propiedad que permite definir una clase o una función sin tener que especificar el tipo de todos o algunos de sus miembros o argumentos.</a:t>
            </a:r>
          </a:p>
          <a:p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4B0077-EE67-FB91-D23F-435D0EFA1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0" t="34195" r="56631" b="41058"/>
          <a:stretch/>
        </p:blipFill>
        <p:spPr>
          <a:xfrm>
            <a:off x="7593496" y="3075843"/>
            <a:ext cx="2544417" cy="169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C97F9-F69E-9D80-2844-18E857FC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Palabras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B36801-F0A3-37CF-55D1-30B7C3CEA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/>
              <a:t>Utilizan la palabra clave </a:t>
            </a:r>
            <a:r>
              <a:rPr lang="es-ES" sz="2000" dirty="0" err="1"/>
              <a:t>template</a:t>
            </a:r>
            <a:r>
              <a:rPr lang="es-ES" sz="2000" dirty="0"/>
              <a:t> (plantilla) </a:t>
            </a:r>
          </a:p>
          <a:p>
            <a:pPr lvl="1" algn="just"/>
            <a:r>
              <a:rPr lang="es-ES" sz="1800" dirty="0"/>
              <a:t>Dos tipos de plantillas: </a:t>
            </a:r>
          </a:p>
          <a:p>
            <a:pPr lvl="2" algn="just"/>
            <a:r>
              <a:rPr lang="es-ES" sz="1600" dirty="0"/>
              <a:t>Plantillas de funciones: son útiles para implementar funciones que aceptan argumentos de tipo arbitrario. </a:t>
            </a:r>
          </a:p>
          <a:p>
            <a:pPr lvl="2" algn="just"/>
            <a:r>
              <a:rPr lang="es-ES" sz="1600" dirty="0"/>
              <a:t>Plantillas de clase: su utilidad principal consiste en agrupar variables cuyo tipo no está predeterminado (clases contenedoras)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104932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8550530-F844-8025-B902-C8D1B0C67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61" y="1715956"/>
            <a:ext cx="4388373" cy="3837128"/>
          </a:xfrm>
        </p:spPr>
        <p:txBody>
          <a:bodyPr/>
          <a:lstStyle/>
          <a:p>
            <a:r>
              <a:rPr lang="es-ES" dirty="0"/>
              <a:t>1º Sobrecargar el operador &gt; para </a:t>
            </a:r>
            <a:r>
              <a:rPr lang="es-ES" dirty="0" err="1"/>
              <a:t>TCuenta</a:t>
            </a:r>
            <a:r>
              <a:rPr lang="es-ES" dirty="0"/>
              <a:t> </a:t>
            </a:r>
          </a:p>
          <a:p>
            <a:r>
              <a:rPr lang="es-ES" dirty="0"/>
              <a:t>2º Sobrecargar la función máximo para </a:t>
            </a:r>
            <a:r>
              <a:rPr lang="es-ES" dirty="0" err="1"/>
              <a:t>TCuenta</a:t>
            </a:r>
            <a:endParaRPr lang="es-EC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0BE6708-8DDB-61A9-176E-987ADF124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034" y="2438409"/>
            <a:ext cx="4991100" cy="311467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8A3A7EFC-292E-F49C-D7F0-01FC50BD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C" dirty="0"/>
              <a:t>Como funciona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FCB488-AD12-4A06-D3D7-7E6B2297AD93}"/>
              </a:ext>
            </a:extLst>
          </p:cNvPr>
          <p:cNvSpPr txBox="1"/>
          <p:nvPr/>
        </p:nvSpPr>
        <p:spPr>
          <a:xfrm>
            <a:off x="3365409" y="6090871"/>
            <a:ext cx="824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¿Y si no sabemos en primer lugar los tipos que otros van a crear para ser comparados?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2715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15368-8A8F-3B14-2A60-74AE25D2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Como se declara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46B1255-D0C8-A96A-0DB9-2FAD8767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963636"/>
            <a:ext cx="5087075" cy="536005"/>
          </a:xfrm>
        </p:spPr>
        <p:txBody>
          <a:bodyPr/>
          <a:lstStyle/>
          <a:p>
            <a:r>
              <a:rPr lang="es-EC" dirty="0"/>
              <a:t>Clase genérica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68EB4BC-58DA-5AA7-FFDE-E8A895A18B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9462" y="2499641"/>
            <a:ext cx="2542563" cy="2401611"/>
          </a:xfrm>
          <a:ln>
            <a:solidFill>
              <a:schemeClr val="accent1"/>
            </a:solidFill>
          </a:ln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0AF5BBE-8A9C-DFBC-0593-DAC73A32B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62025" y="2412180"/>
            <a:ext cx="5087073" cy="553373"/>
          </a:xfrm>
        </p:spPr>
        <p:txBody>
          <a:bodyPr/>
          <a:lstStyle/>
          <a:p>
            <a:r>
              <a:rPr lang="es-EC" dirty="0"/>
              <a:t>Métodos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0C784BC6-66EC-2B95-666D-81A1B2DC2D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473073" y="3313043"/>
            <a:ext cx="3684516" cy="2637338"/>
          </a:xfrm>
          <a:ln>
            <a:solidFill>
              <a:schemeClr val="accent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B11C86F-4873-5729-2DE9-D15C62622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637" y="4901252"/>
            <a:ext cx="4634456" cy="15108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7358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7ECAE-BFD7-2CBB-91AC-BCDD19D0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Ejemplo java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D9B3B74-E920-CD69-7CE3-AC9B3CF1A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580" y="2181225"/>
            <a:ext cx="6882840" cy="3678238"/>
          </a:xfrm>
        </p:spPr>
      </p:pic>
    </p:spTree>
    <p:extLst>
      <p:ext uri="{BB962C8B-B14F-4D97-AF65-F5344CB8AC3E}">
        <p14:creationId xmlns:p14="http://schemas.microsoft.com/office/powerpoint/2010/main" val="360881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7ECAE-BFD7-2CBB-91AC-BCDD19D0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Ejemplo </a:t>
            </a:r>
            <a:r>
              <a:rPr lang="es-EC" dirty="0" err="1"/>
              <a:t>c++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7C1C06-D905-C237-210F-62E6B71B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669" y="953947"/>
            <a:ext cx="4005883" cy="576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chemeClr val="bg2"/>
                </a:solidFill>
              </a:rPr>
              <a:t>alguien@ejemplo.com</a:t>
            </a:r>
          </a:p>
          <a:p>
            <a:pPr rtl="0"/>
            <a:endParaRPr lang="es-ES">
              <a:solidFill>
                <a:schemeClr val="bg2"/>
              </a:solidFill>
            </a:endParaRPr>
          </a:p>
          <a:p>
            <a:pPr rtl="0"/>
            <a:endParaRPr lang="es-ES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41</TotalTime>
  <Words>161</Words>
  <Application>Microsoft Office PowerPoint</Application>
  <PresentationFormat>Panorámica</PresentationFormat>
  <Paragraphs>27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Dividendo</vt:lpstr>
      <vt:lpstr>Polimorfismo con genéricos</vt:lpstr>
      <vt:lpstr>genericidad</vt:lpstr>
      <vt:lpstr>Palabras clave</vt:lpstr>
      <vt:lpstr>Como funciona</vt:lpstr>
      <vt:lpstr>Como se declara</vt:lpstr>
      <vt:lpstr>Ejemplo java</vt:lpstr>
      <vt:lpstr>Ejemplo c++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Polimorfismo con genéricos</dc:title>
  <dc:creator>Jessica Gabriela Valladares C.</dc:creator>
  <cp:lastModifiedBy>Jessica Gabriela Valladares C.</cp:lastModifiedBy>
  <cp:revision>1</cp:revision>
  <dcterms:created xsi:type="dcterms:W3CDTF">2022-06-06T20:22:43Z</dcterms:created>
  <dcterms:modified xsi:type="dcterms:W3CDTF">2022-06-06T21:04:06Z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