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1CE5A03C-47A8-4608-B739-DCD2BAFFBFB9}" type="datetime1">
              <a:rPr lang="en-US" spc="-5" smtClean="0"/>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B586D8C9-6937-4ABF-AB6D-4D436A16A364}" type="datetime1">
              <a:rPr lang="en-US" spc="-5" smtClean="0"/>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6" name="Holder 6"/>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DA90E90D-3E19-4099-B618-06C9DD9E2B8F}" type="datetime1">
              <a:rPr lang="en-US" spc="-5" smtClean="0"/>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4" name="Holder 4"/>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89EE49AB-8AC0-4452-B5AF-F369F05D3A30}" type="datetime1">
              <a:rPr lang="en-US" spc="-5" smtClean="0"/>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3" name="Holder 3"/>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D24F81F3-3315-4D2C-972E-96C6B1D4473B}" type="datetime1">
              <a:rPr lang="en-US" spc="-5" smtClean="0"/>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12700">
              <a:lnSpc>
                <a:spcPts val="1240"/>
              </a:lnSpc>
            </a:pPr>
            <a:fld id="{EA723EAD-84B2-42F9-8388-F22D80B5654E}" type="datetime1">
              <a:rPr lang="en-US" spc="-5" smtClean="0"/>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1" y="1707896"/>
            <a:ext cx="6934200" cy="2673350"/>
          </a:xfrm>
          <a:prstGeom prst="rect">
            <a:avLst/>
          </a:prstGeom>
        </p:spPr>
        <p:txBody>
          <a:bodyPr vert="horz" wrap="square" lIns="0" tIns="8890" rIns="0" bIns="0" rtlCol="0">
            <a:spAutoFit/>
          </a:bodyPr>
          <a:lstStyle/>
          <a:p>
            <a:pPr marL="12065" marR="5080" algn="ctr">
              <a:lnSpc>
                <a:spcPct val="102000"/>
              </a:lnSpc>
              <a:spcBef>
                <a:spcPts val="70"/>
              </a:spcBef>
            </a:pPr>
            <a:r>
              <a:rPr sz="1600" b="1" spc="-25" dirty="0">
                <a:latin typeface="Times New Roman" panose="02020603050405020304"/>
                <a:cs typeface="Times New Roman" panose="02020603050405020304"/>
              </a:rPr>
              <a:t>DEPARTMENT </a:t>
            </a:r>
            <a:r>
              <a:rPr sz="1600" b="1" spc="-5" dirty="0">
                <a:latin typeface="Times New Roman" panose="02020603050405020304"/>
                <a:cs typeface="Times New Roman" panose="02020603050405020304"/>
              </a:rPr>
              <a:t>OF COMPUTER SCIENCE</a:t>
            </a:r>
            <a:r>
              <a:rPr sz="1600" b="1" spc="-12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&amp;  </a:t>
            </a:r>
            <a:r>
              <a:rPr sz="1600" b="1" spc="-5" dirty="0">
                <a:latin typeface="Times New Roman" panose="02020603050405020304"/>
                <a:cs typeface="Times New Roman" panose="02020603050405020304"/>
              </a:rPr>
              <a:t>ENGINEERING </a:t>
            </a:r>
            <a:endParaRPr lang="en-IN" sz="1600" b="1" spc="-5" dirty="0">
              <a:latin typeface="Times New Roman" panose="02020603050405020304"/>
              <a:cs typeface="Times New Roman" panose="02020603050405020304"/>
            </a:endParaRPr>
          </a:p>
          <a:p>
            <a:pPr marL="12065" marR="5080" algn="ctr">
              <a:lnSpc>
                <a:spcPct val="102000"/>
              </a:lnSpc>
              <a:spcBef>
                <a:spcPts val="70"/>
              </a:spcBef>
            </a:pPr>
            <a:r>
              <a:rPr sz="1600" b="1" spc="-5" dirty="0">
                <a:latin typeface="Times New Roman" panose="02020603050405020304"/>
                <a:cs typeface="Times New Roman" panose="02020603050405020304"/>
              </a:rPr>
              <a:t>SCHOOL OF COMPUTING  </a:t>
            </a:r>
            <a:endParaRPr lang="en-US" sz="1600" b="1" spc="-5" dirty="0">
              <a:latin typeface="Times New Roman" panose="02020603050405020304"/>
              <a:cs typeface="Times New Roman" panose="02020603050405020304"/>
            </a:endParaRPr>
          </a:p>
          <a:p>
            <a:pPr marL="12065" marR="5080" algn="ctr">
              <a:lnSpc>
                <a:spcPct val="102000"/>
              </a:lnSpc>
              <a:spcBef>
                <a:spcPts val="70"/>
              </a:spcBef>
            </a:pPr>
            <a:r>
              <a:rPr lang="en-IN" sz="1600" b="1" spc="-5" dirty="0">
                <a:latin typeface="Times New Roman" panose="02020603050405020304"/>
                <a:cs typeface="Times New Roman" panose="02020603050405020304"/>
              </a:rPr>
              <a:t>1156CS701-MAJOR PROJECT </a:t>
            </a:r>
            <a:endParaRPr lang="en-IN" sz="1600" b="1" spc="-5" dirty="0">
              <a:latin typeface="Times New Roman" panose="02020603050405020304"/>
              <a:cs typeface="Times New Roman" panose="02020603050405020304"/>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INTERNSHIP THROUGH DIND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ENCORA PVT.LTD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marL="12065" marR="5080" algn="ctr">
              <a:lnSpc>
                <a:spcPct val="102000"/>
              </a:lnSpc>
              <a:spcBef>
                <a:spcPts val="70"/>
              </a:spcBef>
            </a:pPr>
            <a:r>
              <a:rPr lang="en-IN" sz="1600" b="1" spc="-5" dirty="0">
                <a:latin typeface="Times New Roman" panose="02020603050405020304"/>
                <a:cs typeface="Times New Roman" panose="02020603050405020304"/>
              </a:rPr>
              <a:t>WINTER </a:t>
            </a:r>
            <a:r>
              <a:rPr sz="1600" b="1" spc="-5" dirty="0">
                <a:latin typeface="Times New Roman" panose="02020603050405020304"/>
                <a:cs typeface="Times New Roman" panose="02020603050405020304"/>
              </a:rPr>
              <a:t>SEMESTER(</a:t>
            </a:r>
            <a:r>
              <a:rPr lang="en-IN" sz="1600" b="1" spc="-5" dirty="0">
                <a:latin typeface="Times New Roman" panose="02020603050405020304"/>
                <a:cs typeface="Times New Roman" panose="02020603050405020304"/>
              </a:rPr>
              <a:t>2023</a:t>
            </a:r>
            <a:r>
              <a:rPr sz="1600" b="1" spc="-5" dirty="0">
                <a:latin typeface="Times New Roman" panose="02020603050405020304"/>
                <a:cs typeface="Times New Roman" panose="02020603050405020304"/>
              </a:rPr>
              <a:t>-2</a:t>
            </a:r>
            <a:r>
              <a:rPr lang="en-US" sz="1600" b="1" spc="-5" dirty="0">
                <a:latin typeface="Times New Roman" panose="02020603050405020304"/>
                <a:cs typeface="Times New Roman" panose="02020603050405020304"/>
              </a:rPr>
              <a:t>02</a:t>
            </a:r>
            <a:r>
              <a:rPr lang="en-IN" sz="1600" b="1" spc="-5" dirty="0">
                <a:latin typeface="Times New Roman" panose="02020603050405020304"/>
                <a:cs typeface="Times New Roman" panose="02020603050405020304"/>
              </a:rPr>
              <a:t>4</a:t>
            </a:r>
            <a:r>
              <a:rPr sz="1600" b="1" spc="-5" dirty="0">
                <a:latin typeface="Times New Roman" panose="02020603050405020304"/>
                <a:cs typeface="Times New Roman" panose="02020603050405020304"/>
              </a:rPr>
              <a:t>)</a:t>
            </a:r>
            <a:endParaRPr lang="en-IN" sz="1600" b="1" spc="-5" dirty="0">
              <a:latin typeface="Times New Roman" panose="02020603050405020304"/>
              <a:cs typeface="Times New Roman" panose="02020603050405020304"/>
            </a:endParaRPr>
          </a:p>
          <a:p>
            <a:pPr marL="12065" marR="5080" algn="ctr">
              <a:lnSpc>
                <a:spcPct val="102000"/>
              </a:lnSpc>
              <a:spcBef>
                <a:spcPts val="70"/>
              </a:spcBef>
            </a:pPr>
            <a:r>
              <a:rPr sz="1600" b="1" spc="-5" dirty="0">
                <a:latin typeface="Times New Roman" panose="02020603050405020304"/>
                <a:cs typeface="Times New Roman" panose="02020603050405020304"/>
              </a:rPr>
              <a:t>  INITIAL</a:t>
            </a:r>
            <a:r>
              <a:rPr lang="en-US" sz="1600" b="1" spc="-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REVIEW</a:t>
            </a:r>
            <a:endParaRPr sz="1600" dirty="0">
              <a:latin typeface="Times New Roman" panose="02020603050405020304"/>
              <a:cs typeface="Times New Roman" panose="02020603050405020304"/>
            </a:endParaRPr>
          </a:p>
          <a:p>
            <a:pPr>
              <a:lnSpc>
                <a:spcPct val="100000"/>
              </a:lnSpc>
            </a:pPr>
            <a:endParaRPr sz="1700" dirty="0">
              <a:latin typeface="Times New Roman" panose="02020603050405020304"/>
              <a:cs typeface="Times New Roman" panose="02020603050405020304"/>
            </a:endParaRPr>
          </a:p>
          <a:p>
            <a:pPr algn="ctr">
              <a:lnSpc>
                <a:spcPct val="100000"/>
              </a:lnSpc>
              <a:spcBef>
                <a:spcPts val="45"/>
              </a:spcBef>
            </a:pPr>
            <a:r>
              <a:rPr lang="en-US" sz="2000" b="1"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r>
              <a:rPr b="1" dirty="0">
                <a:latin typeface="Times New Roman" panose="02020603050405020304"/>
                <a:cs typeface="Times New Roman" panose="02020603050405020304"/>
              </a:rPr>
              <a:t>C</a:t>
            </a:r>
            <a:r>
              <a:rPr lang="en-US" b="1" dirty="0">
                <a:latin typeface="Times New Roman" panose="02020603050405020304"/>
                <a:cs typeface="Times New Roman" panose="02020603050405020304"/>
              </a:rPr>
              <a:t>YBER</a:t>
            </a:r>
            <a:r>
              <a:rPr b="1" dirty="0">
                <a:latin typeface="Times New Roman" panose="02020603050405020304"/>
                <a:cs typeface="Times New Roman" panose="02020603050405020304"/>
              </a:rPr>
              <a:t> </a:t>
            </a:r>
            <a:r>
              <a:rPr lang="en-US" b="1" dirty="0">
                <a:latin typeface="Times New Roman" panose="02020603050405020304"/>
                <a:cs typeface="Times New Roman" panose="02020603050405020304"/>
              </a:rPr>
              <a:t>HACKING</a:t>
            </a:r>
            <a:r>
              <a:rPr b="1" dirty="0">
                <a:latin typeface="Times New Roman" panose="02020603050405020304"/>
                <a:cs typeface="Times New Roman" panose="02020603050405020304"/>
              </a:rPr>
              <a:t> </a:t>
            </a:r>
            <a:r>
              <a:rPr lang="en-US" b="1" dirty="0">
                <a:latin typeface="Times New Roman" panose="02020603050405020304"/>
                <a:cs typeface="Times New Roman" panose="02020603050405020304"/>
              </a:rPr>
              <a:t>BREACHES</a:t>
            </a:r>
            <a:r>
              <a:rPr b="1" dirty="0">
                <a:latin typeface="Times New Roman" panose="02020603050405020304"/>
                <a:cs typeface="Times New Roman" panose="02020603050405020304"/>
              </a:rPr>
              <a:t> </a:t>
            </a:r>
            <a:r>
              <a:rPr lang="en-US" b="1" dirty="0">
                <a:latin typeface="Times New Roman" panose="02020603050405020304"/>
                <a:cs typeface="Times New Roman" panose="02020603050405020304"/>
              </a:rPr>
              <a:t>PREDICTION</a:t>
            </a:r>
            <a:r>
              <a:rPr b="1" dirty="0">
                <a:latin typeface="Times New Roman" panose="02020603050405020304"/>
                <a:cs typeface="Times New Roman" panose="02020603050405020304"/>
              </a:rPr>
              <a:t> </a:t>
            </a:r>
            <a:r>
              <a:rPr lang="en-US" b="1" dirty="0">
                <a:latin typeface="Times New Roman" panose="02020603050405020304"/>
                <a:cs typeface="Times New Roman" panose="02020603050405020304"/>
              </a:rPr>
              <a:t>USING     MACHINE LEARNING</a:t>
            </a:r>
            <a:r>
              <a:rPr sz="2000" b="1" spc="-5"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p:txBody>
      </p:sp>
      <p:sp>
        <p:nvSpPr>
          <p:cNvPr id="8" name="object 8"/>
          <p:cNvSpPr txBox="1">
            <a:spLocks noGrp="1"/>
          </p:cNvSpPr>
          <p:nvPr>
            <p:ph type="ftr" sz="quarter" idx="5"/>
          </p:nvPr>
        </p:nvSpPr>
        <p:spPr>
          <a:xfrm>
            <a:off x="4035425" y="6400800"/>
            <a:ext cx="83121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3" name="object 3"/>
          <p:cNvSpPr txBox="1"/>
          <p:nvPr/>
        </p:nvSpPr>
        <p:spPr>
          <a:xfrm>
            <a:off x="4254246" y="4883022"/>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panose="02020603050405020304"/>
                <a:cs typeface="Times New Roman" panose="02020603050405020304"/>
              </a:rPr>
              <a:t>PRESENTED</a:t>
            </a:r>
            <a:r>
              <a:rPr sz="1400" b="1" spc="-7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endParaRPr sz="1400">
              <a:latin typeface="Times New Roman" panose="02020603050405020304"/>
              <a:cs typeface="Times New Roman" panose="02020603050405020304"/>
            </a:endParaRPr>
          </a:p>
        </p:txBody>
      </p:sp>
      <p:sp>
        <p:nvSpPr>
          <p:cNvPr id="4" name="object 4"/>
          <p:cNvSpPr txBox="1"/>
          <p:nvPr/>
        </p:nvSpPr>
        <p:spPr>
          <a:xfrm>
            <a:off x="4157345" y="5257800"/>
            <a:ext cx="4211955" cy="762000"/>
          </a:xfrm>
          <a:prstGeom prst="rect">
            <a:avLst/>
          </a:prstGeom>
        </p:spPr>
        <p:txBody>
          <a:bodyPr vert="horz" wrap="square" lIns="0" tIns="46990" rIns="0" bIns="0" rtlCol="0">
            <a:spAutoFit/>
          </a:bodyPr>
          <a:lstStyle/>
          <a:p>
            <a:pPr marL="190500" indent="-177800">
              <a:lnSpc>
                <a:spcPct val="100000"/>
              </a:lnSpc>
              <a:spcBef>
                <a:spcPts val="370"/>
              </a:spcBef>
              <a:buAutoNum type="arabicPeriod"/>
              <a:tabLst>
                <a:tab pos="190500" algn="l"/>
              </a:tabLst>
            </a:pPr>
            <a:r>
              <a:rPr lang="en-US" sz="1400" b="1" spc="-5" dirty="0">
                <a:latin typeface="Times New Roman" panose="02020603050405020304"/>
                <a:cs typeface="Times New Roman" panose="02020603050405020304"/>
              </a:rPr>
              <a:t>NALLURI KARTHIK</a:t>
            </a:r>
            <a:r>
              <a:rPr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a:t>
            </a:r>
            <a:r>
              <a:rPr lang="en-US" sz="1400" b="1" dirty="0">
                <a:latin typeface="Times New Roman" panose="02020603050405020304"/>
                <a:cs typeface="Times New Roman" panose="02020603050405020304"/>
              </a:rPr>
              <a:t>VTU15337</a:t>
            </a:r>
            <a:r>
              <a:rPr sz="1400" b="1" spc="-5" dirty="0">
                <a:latin typeface="Times New Roman" panose="02020603050405020304"/>
                <a:cs typeface="Times New Roman" panose="02020603050405020304"/>
              </a:rPr>
              <a:t>)(</a:t>
            </a:r>
            <a:r>
              <a:rPr lang="en-US" sz="1400" b="1" spc="-5" dirty="0">
                <a:latin typeface="Times New Roman" panose="02020603050405020304"/>
                <a:cs typeface="Times New Roman" panose="02020603050405020304"/>
              </a:rPr>
              <a:t>20UECS0659</a:t>
            </a:r>
            <a:r>
              <a:rPr sz="1400" b="1" spc="-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US" sz="1400" b="1" dirty="0">
                <a:latin typeface="Times New Roman" panose="02020603050405020304"/>
                <a:cs typeface="Times New Roman" panose="02020603050405020304"/>
              </a:rPr>
              <a:t>KOTA MANISH           </a:t>
            </a:r>
            <a:r>
              <a:rPr sz="1400" b="1" dirty="0">
                <a:latin typeface="Times New Roman" panose="02020603050405020304"/>
                <a:cs typeface="Times New Roman" panose="02020603050405020304"/>
              </a:rPr>
              <a:t>(VTU</a:t>
            </a:r>
            <a:r>
              <a:rPr lang="en-US" sz="1400" b="1" dirty="0">
                <a:latin typeface="Times New Roman" panose="02020603050405020304"/>
                <a:cs typeface="Times New Roman" panose="02020603050405020304"/>
              </a:rPr>
              <a:t>17731</a:t>
            </a:r>
            <a:r>
              <a:rPr sz="1400" b="1" spc="-5" dirty="0">
                <a:latin typeface="Times New Roman" panose="02020603050405020304"/>
                <a:cs typeface="Times New Roman" panose="02020603050405020304"/>
              </a:rPr>
              <a:t>)(</a:t>
            </a:r>
            <a:r>
              <a:rPr lang="en-US" sz="1400" b="1" spc="-5" dirty="0">
                <a:latin typeface="Times New Roman" panose="02020603050405020304"/>
                <a:cs typeface="Times New Roman" panose="02020603050405020304"/>
              </a:rPr>
              <a:t>20UECS0501</a:t>
            </a:r>
            <a:r>
              <a:rPr sz="1400" b="1" spc="-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marL="12700" indent="0">
              <a:lnSpc>
                <a:spcPct val="100000"/>
              </a:lnSpc>
              <a:spcBef>
                <a:spcPts val="270"/>
              </a:spcBef>
              <a:buNone/>
              <a:tabLst>
                <a:tab pos="190500" algn="l"/>
              </a:tabLst>
            </a:pPr>
            <a:endParaRPr sz="1400">
              <a:latin typeface="Times New Roman" panose="02020603050405020304"/>
              <a:cs typeface="Times New Roman" panose="02020603050405020304"/>
            </a:endParaRPr>
          </a:p>
        </p:txBody>
      </p:sp>
      <p:sp>
        <p:nvSpPr>
          <p:cNvPr id="5" name="object 5"/>
          <p:cNvSpPr txBox="1"/>
          <p:nvPr/>
        </p:nvSpPr>
        <p:spPr>
          <a:xfrm>
            <a:off x="636227" y="4845263"/>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panose="02020603050405020304"/>
                <a:cs typeface="Times New Roman" panose="02020603050405020304"/>
              </a:rPr>
              <a:t>SUPERVISED</a:t>
            </a:r>
            <a:r>
              <a:rPr sz="1400" b="1" spc="-7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endParaRPr sz="1400">
              <a:latin typeface="Times New Roman" panose="02020603050405020304"/>
              <a:cs typeface="Times New Roman" panose="02020603050405020304"/>
            </a:endParaRPr>
          </a:p>
        </p:txBody>
      </p:sp>
      <p:sp>
        <p:nvSpPr>
          <p:cNvPr id="6" name="object 6"/>
          <p:cNvSpPr txBox="1"/>
          <p:nvPr/>
        </p:nvSpPr>
        <p:spPr>
          <a:xfrm>
            <a:off x="636226" y="5308363"/>
            <a:ext cx="2371090" cy="258445"/>
          </a:xfrm>
          <a:prstGeom prst="rect">
            <a:avLst/>
          </a:prstGeom>
        </p:spPr>
        <p:txBody>
          <a:bodyPr vert="horz" wrap="square" lIns="0" tIns="12700" rIns="0" bIns="0" rtlCol="0">
            <a:spAutoFit/>
          </a:bodyPr>
          <a:lstStyle/>
          <a:p>
            <a:pPr marL="12700" algn="l">
              <a:lnSpc>
                <a:spcPct val="100000"/>
              </a:lnSpc>
              <a:spcBef>
                <a:spcPts val="100"/>
              </a:spcBef>
            </a:pPr>
            <a:r>
              <a:rPr sz="1600" b="1">
                <a:latin typeface="Times New Roman" panose="02020603050405020304"/>
                <a:cs typeface="Times New Roman" panose="02020603050405020304"/>
              </a:rPr>
              <a:t> </a:t>
            </a:r>
            <a:r>
              <a:rPr sz="1400" b="1">
                <a:solidFill>
                  <a:schemeClr val="tx1"/>
                </a:solidFill>
                <a:latin typeface="Times New Roman" panose="02020603050405020304" pitchFamily="18" charset="0"/>
                <a:cs typeface="Times New Roman" panose="02020603050405020304" pitchFamily="18" charset="0"/>
              </a:rPr>
              <a:t>D</a:t>
            </a:r>
            <a:r>
              <a:rPr lang="en-US" sz="1400" b="1">
                <a:solidFill>
                  <a:schemeClr val="tx1"/>
                </a:solidFill>
                <a:latin typeface="Times New Roman" panose="02020603050405020304" pitchFamily="18" charset="0"/>
                <a:cs typeface="Times New Roman" panose="02020603050405020304" pitchFamily="18" charset="0"/>
              </a:rPr>
              <a:t>R</a:t>
            </a:r>
            <a:r>
              <a:rPr sz="1400" b="1">
                <a:solidFill>
                  <a:schemeClr val="tx1"/>
                </a:solidFill>
                <a:latin typeface="Times New Roman" panose="02020603050405020304" pitchFamily="18" charset="0"/>
                <a:cs typeface="Times New Roman" panose="02020603050405020304" pitchFamily="18" charset="0"/>
              </a:rPr>
              <a:t>. P.J. B</a:t>
            </a:r>
            <a:r>
              <a:rPr lang="en-US" sz="1400" b="1">
                <a:solidFill>
                  <a:schemeClr val="tx1"/>
                </a:solidFill>
                <a:latin typeface="Times New Roman" panose="02020603050405020304" pitchFamily="18" charset="0"/>
                <a:cs typeface="Times New Roman" panose="02020603050405020304" pitchFamily="18" charset="0"/>
              </a:rPr>
              <a:t>ESLIN</a:t>
            </a:r>
            <a:r>
              <a:rPr sz="1400" b="1">
                <a:solidFill>
                  <a:schemeClr val="tx1"/>
                </a:solidFill>
                <a:latin typeface="Times New Roman" panose="02020603050405020304" pitchFamily="18" charset="0"/>
                <a:cs typeface="Times New Roman" panose="02020603050405020304" pitchFamily="18" charset="0"/>
              </a:rPr>
              <a:t> </a:t>
            </a:r>
            <a:r>
              <a:rPr lang="en-US" sz="1400" b="1">
                <a:solidFill>
                  <a:schemeClr val="tx1"/>
                </a:solidFill>
                <a:latin typeface="Times New Roman" panose="02020603050405020304" pitchFamily="18" charset="0"/>
                <a:cs typeface="Times New Roman" panose="02020603050405020304" pitchFamily="18" charset="0"/>
              </a:rPr>
              <a:t>PAJILA</a:t>
            </a:r>
            <a:r>
              <a:rPr sz="1400" b="1">
                <a:solidFill>
                  <a:schemeClr val="tx1"/>
                </a:solidFill>
                <a:latin typeface="Times New Roman" panose="02020603050405020304"/>
                <a:cs typeface="Times New Roman" panose="02020603050405020304"/>
              </a:rPr>
              <a:t> </a:t>
            </a:r>
            <a:endParaRPr sz="1400" b="1">
              <a:solidFill>
                <a:schemeClr val="tx1"/>
              </a:solidFill>
              <a:latin typeface="Times New Roman" panose="02020603050405020304"/>
              <a:cs typeface="Times New Roman" panose="02020603050405020304"/>
            </a:endParaRPr>
          </a:p>
        </p:txBody>
      </p:sp>
      <p:sp>
        <p:nvSpPr>
          <p:cNvPr id="10" name="Date Placeholder 9"/>
          <p:cNvSpPr>
            <a:spLocks noGrp="1"/>
          </p:cNvSpPr>
          <p:nvPr>
            <p:ph type="dt" sz="half" idx="6"/>
          </p:nvPr>
        </p:nvSpPr>
        <p:spPr/>
        <p:txBody>
          <a:bodyPr/>
          <a:lstStyle/>
          <a:p>
            <a:pPr marL="12700">
              <a:lnSpc>
                <a:spcPts val="1240"/>
              </a:lnSpc>
            </a:pPr>
            <a:fld id="{C4EC10C3-7543-45B1-B257-8C3B3E23DDE0}" type="datetime1">
              <a:rPr lang="en-US" spc="-5" smtClean="0"/>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fld>
            <a:endParaRPr spc="-5" dirty="0"/>
          </a:p>
        </p:txBody>
      </p:sp>
      <p:sp>
        <p:nvSpPr>
          <p:cNvPr id="4" name="object 4"/>
          <p:cNvSpPr txBox="1">
            <a:spLocks noGrp="1"/>
          </p:cNvSpPr>
          <p:nvPr>
            <p:ph type="ftr" sz="quarter" idx="5"/>
          </p:nvPr>
        </p:nvSpPr>
        <p:spPr>
          <a:xfrm>
            <a:off x="4092575" y="6475730"/>
            <a:ext cx="75628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7" name="Text Box 6"/>
          <p:cNvSpPr txBox="1"/>
          <p:nvPr/>
        </p:nvSpPr>
        <p:spPr>
          <a:xfrm>
            <a:off x="561975" y="1029335"/>
            <a:ext cx="7934325" cy="4523105"/>
          </a:xfrm>
          <a:prstGeom prst="rect">
            <a:avLst/>
          </a:prstGeom>
          <a:noFill/>
        </p:spPr>
        <p:txBody>
          <a:bodyPr wrap="square" rtlCol="0" anchor="t">
            <a:spAutoFit/>
          </a:bodyPr>
          <a:p>
            <a:pPr algn="l"/>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Cyber-physical systems (cps) have made significant progress in many dynamic applications due to the integration between physical processes, computational resources, and communication capabilities.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However, cyber-attacks are a major threat to these systems. Unlike faults that occurs by accidents cyber-physical systems, cyber-attacks occur intelligently and stealthy. Some of these attacks which are called deception attacks, inject false data from sensors or controllers, and also by compromising with some cyber components, corrupt data, or enter misinformation into the system.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If the system is unaware of the existence of these attacks, it won’t be able to detect them, and performance may be disrupted or disabled altogether.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Therefore, it is necessary to adapt algorithms to identify these types of attacks in these systems.It should be noted that the data generated in these systems is produced in very large number, with so much variety, and high speed, so it is important to use machine learning algorithms to facilitate the analysis and evaluation of data and to identify hidden patterns.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fld>
            <a:endParaRPr spc="-5" dirty="0"/>
          </a:p>
        </p:txBody>
      </p:sp>
      <p:sp>
        <p:nvSpPr>
          <p:cNvPr id="4" name="object 4"/>
          <p:cNvSpPr txBox="1">
            <a:spLocks noGrp="1"/>
          </p:cNvSpPr>
          <p:nvPr>
            <p:ph type="ftr" sz="quarter" idx="5"/>
          </p:nvPr>
        </p:nvSpPr>
        <p:spPr>
          <a:xfrm>
            <a:off x="4007485" y="6475730"/>
            <a:ext cx="84137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600" y="616332"/>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a:p>
        </p:txBody>
      </p:sp>
      <p:sp>
        <p:nvSpPr>
          <p:cNvPr id="6" name="Text Box 5"/>
          <p:cNvSpPr txBox="1"/>
          <p:nvPr/>
        </p:nvSpPr>
        <p:spPr>
          <a:xfrm>
            <a:off x="523875" y="1066800"/>
            <a:ext cx="8305800" cy="424624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Objective: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The objective of this project is to enhance cybersecurity by developing and implementing proactive measures to prevent, detect, and respond to cyber hacking breaches. This includes strengthening network defenses, educating users on security best practices, and continuously monitoring for threats. The goal is to safeguard sensitive data, protect privacy, and ensure the resilience of digital infrastructure against evolving cyber threats and attacks.</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Scope: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The project scope encompasses assessing existing cybersecurity measures, identifying vulnerabilities, implementing security enhancements, conducting user awareness training, and establishing continuous monitoring protocols. It aims to fortify digital systems and data protection against cyber hacking breaches.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fld>
            <a:endParaRPr spc="-5" dirty="0"/>
          </a:p>
        </p:txBody>
      </p:sp>
      <p:sp>
        <p:nvSpPr>
          <p:cNvPr id="5" name="object 5"/>
          <p:cNvSpPr txBox="1">
            <a:spLocks noGrp="1"/>
          </p:cNvSpPr>
          <p:nvPr>
            <p:ph type="ftr" sz="quarter" idx="5"/>
          </p:nvPr>
        </p:nvSpPr>
        <p:spPr>
          <a:xfrm>
            <a:off x="3988435" y="6475730"/>
            <a:ext cx="86042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nvGraphicFramePr>
        <p:xfrm>
          <a:off x="783100" y="1664462"/>
          <a:ext cx="7995286" cy="2318198"/>
        </p:xfrm>
        <a:graphic>
          <a:graphicData uri="http://schemas.openxmlformats.org/drawingml/2006/table">
            <a:tbl>
              <a:tblPr firstRow="1" bandRow="1">
                <a:tableStyleId>{2D5ABB26-0587-4C30-8999-92F81FD0307C}</a:tableStyleId>
              </a:tblPr>
              <a:tblGrid>
                <a:gridCol w="1628229"/>
                <a:gridCol w="1628229"/>
                <a:gridCol w="1773052"/>
                <a:gridCol w="1483360"/>
                <a:gridCol w="1482416"/>
              </a:tblGrid>
              <a:tr h="487649">
                <a:tc>
                  <a:txBody>
                    <a:bodyPr/>
                    <a:lstStyle/>
                    <a:p>
                      <a:pPr marL="85090">
                        <a:lnSpc>
                          <a:spcPct val="100000"/>
                        </a:lnSpc>
                        <a:spcBef>
                          <a:spcPts val="595"/>
                        </a:spcBef>
                      </a:pPr>
                      <a:r>
                        <a:rPr lang="en-IN" sz="2000" b="1" spc="-5" dirty="0">
                          <a:latin typeface="Times New Roman" panose="02020603050405020304"/>
                          <a:cs typeface="Times New Roman" panose="02020603050405020304"/>
                        </a:rPr>
                        <a:t>January</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00000"/>
                        </a:lnSpc>
                        <a:spcBef>
                          <a:spcPts val="595"/>
                        </a:spcBef>
                      </a:pPr>
                      <a:r>
                        <a:rPr lang="en-IN" sz="2000" b="1" spc="-5" dirty="0">
                          <a:latin typeface="Times New Roman" panose="02020603050405020304"/>
                          <a:cs typeface="Times New Roman" panose="02020603050405020304"/>
                        </a:rPr>
                        <a:t>February</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00000"/>
                        </a:lnSpc>
                        <a:spcBef>
                          <a:spcPts val="595"/>
                        </a:spcBef>
                      </a:pPr>
                      <a:r>
                        <a:rPr lang="en-IN" sz="2000" b="1" spc="-10" dirty="0">
                          <a:latin typeface="Times New Roman" panose="02020603050405020304"/>
                          <a:cs typeface="Times New Roman" panose="02020603050405020304"/>
                        </a:rPr>
                        <a:t>March</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spc="-5" dirty="0">
                          <a:latin typeface="Times New Roman" panose="02020603050405020304"/>
                          <a:cs typeface="Times New Roman" panose="02020603050405020304"/>
                        </a:rPr>
                        <a:t>April</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dirty="0">
                          <a:latin typeface="Times New Roman" panose="02020603050405020304"/>
                          <a:cs typeface="Times New Roman" panose="02020603050405020304"/>
                        </a:rPr>
                        <a:t>May</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tr>
              <a:tr h="1830549">
                <a:tc>
                  <a:txBody>
                    <a:bodyPr/>
                    <a:lstStyle/>
                    <a:p>
                      <a:pPr>
                        <a:lnSpc>
                          <a:spcPct val="100000"/>
                        </a:lnSpc>
                      </a:pPr>
                      <a:r>
                        <a:rPr lang="en-US" sz="1800" dirty="0">
                          <a:latin typeface="Times New Roman" panose="02020603050405020304"/>
                          <a:cs typeface="Times New Roman" panose="02020603050405020304"/>
                        </a:rPr>
                        <a:t>Project allocation  and use to gather the requirements regarding the project</a:t>
                      </a:r>
                      <a:endParaRPr lang="en-US" sz="1800" dirty="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a:latin typeface="Times New Roman" panose="02020603050405020304"/>
                          <a:cs typeface="Times New Roman" panose="02020603050405020304"/>
                        </a:rPr>
                        <a:t>Studing IEEE papers to understand the research landscape, indentify gaps, and extract insights for my project</a:t>
                      </a:r>
                      <a:endParaRPr lang="en-US" sz="18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a:latin typeface="Times New Roman" panose="02020603050405020304"/>
                          <a:cs typeface="Times New Roman" panose="02020603050405020304"/>
                        </a:rPr>
                        <a:t>Start making project and gathering information for presentation</a:t>
                      </a:r>
                      <a:endParaRPr lang="en-US" sz="18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1800" dirty="0">
                          <a:latin typeface="Times New Roman" panose="02020603050405020304"/>
                          <a:cs typeface="Times New Roman" panose="02020603050405020304"/>
                        </a:rPr>
                        <a:t>Implementation and output of the project </a:t>
                      </a:r>
                      <a:endParaRPr lang="en-US" sz="1800" dirty="0">
                        <a:latin typeface="Times New Roman" panose="02020603050405020304"/>
                        <a:cs typeface="Times New Roman" panose="02020603050405020304"/>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a:lnSpc>
                          <a:spcPct val="100000"/>
                        </a:lnSpc>
                      </a:pPr>
                      <a:r>
                        <a:rPr lang="en-US" sz="1800" dirty="0">
                          <a:latin typeface="Times New Roman" panose="02020603050405020304"/>
                          <a:cs typeface="Times New Roman" panose="02020603050405020304"/>
                        </a:rPr>
                        <a:t>Demonistrationof the project and final review</a:t>
                      </a:r>
                      <a:endParaRPr lang="en-US" sz="1800" dirty="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fld>
            <a:endParaRPr spc="-5" dirty="0"/>
          </a:p>
        </p:txBody>
      </p:sp>
      <p:sp>
        <p:nvSpPr>
          <p:cNvPr id="5" name="object 5"/>
          <p:cNvSpPr txBox="1">
            <a:spLocks noGrp="1"/>
          </p:cNvSpPr>
          <p:nvPr>
            <p:ph type="ftr" sz="quarter" idx="5"/>
          </p:nvPr>
        </p:nvSpPr>
        <p:spPr>
          <a:xfrm>
            <a:off x="3977640" y="6475730"/>
            <a:ext cx="871220"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panose="02020603050405020304"/>
                <a:cs typeface="Times New Roman" panose="02020603050405020304"/>
              </a:rPr>
              <a:t>TOOLS </a:t>
            </a:r>
            <a:r>
              <a:rPr sz="2400" b="1" spc="-25" dirty="0">
                <a:latin typeface="Times New Roman" panose="02020603050405020304"/>
                <a:cs typeface="Times New Roman" panose="02020603050405020304"/>
              </a:rPr>
              <a:t>TO </a:t>
            </a:r>
            <a:r>
              <a:rPr sz="2400" b="1" spc="-5" dirty="0">
                <a:latin typeface="Times New Roman" panose="02020603050405020304"/>
                <a:cs typeface="Times New Roman" panose="02020603050405020304"/>
              </a:rPr>
              <a:t>BE USED IN THE</a:t>
            </a:r>
            <a:r>
              <a:rPr sz="2400" b="1" spc="-1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PROJECT</a:t>
            </a:r>
            <a:endParaRPr sz="2400">
              <a:latin typeface="Times New Roman" panose="02020603050405020304"/>
              <a:cs typeface="Times New Roman" panose="02020603050405020304"/>
            </a:endParaRPr>
          </a:p>
        </p:txBody>
      </p:sp>
      <p:sp>
        <p:nvSpPr>
          <p:cNvPr id="7" name="Text Box 6"/>
          <p:cNvSpPr txBox="1"/>
          <p:nvPr/>
        </p:nvSpPr>
        <p:spPr>
          <a:xfrm>
            <a:off x="610235" y="1371600"/>
            <a:ext cx="6520815" cy="1198880"/>
          </a:xfrm>
          <a:prstGeom prst="rect">
            <a:avLst/>
          </a:prstGeom>
          <a:noFill/>
        </p:spPr>
        <p:txBody>
          <a:bodyPr wrap="square" rtlCol="0">
            <a:spAutoFit/>
          </a:bodyPr>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 Programming Language : Python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Libraries  :Flask, Pandas, Mysql.connector, Os, Smtplib, Numpy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IDE/Workbench              : PyCharm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Technology                     :Python 3.6+</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fld>
            <a:endParaRPr spc="-5" dirty="0"/>
          </a:p>
        </p:txBody>
      </p:sp>
      <p:sp>
        <p:nvSpPr>
          <p:cNvPr id="4" name="object 4"/>
          <p:cNvSpPr txBox="1">
            <a:spLocks noGrp="1"/>
          </p:cNvSpPr>
          <p:nvPr>
            <p:ph type="ftr" sz="quarter" idx="5"/>
          </p:nvPr>
        </p:nvSpPr>
        <p:spPr>
          <a:xfrm>
            <a:off x="3921125" y="6475730"/>
            <a:ext cx="92773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600" y="616332"/>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6" name="Text Box 5"/>
          <p:cNvSpPr txBox="1"/>
          <p:nvPr/>
        </p:nvSpPr>
        <p:spPr>
          <a:xfrm>
            <a:off x="536575" y="1143000"/>
            <a:ext cx="8206740" cy="2306955"/>
          </a:xfrm>
          <a:prstGeom prst="rect">
            <a:avLst/>
          </a:prstGeom>
          <a:noFill/>
        </p:spPr>
        <p:txBody>
          <a:bodyPr wrap="square" rtlCol="0">
            <a:spAutoFit/>
          </a:bodyPr>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Cyber hacking breaches pose a critical challenge, jeopardizing data security, privacy, and infrastructure integrity.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These incidents result in financial losses, identity theft, and compromised systems, affecting individuals, organizations, and governments.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Addressing this issue requires robust cybersecurity measures and proactive strategies to counter evolving cyber threats effectively.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This application is built for automating the processing of attendance. </a:t>
            </a: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It also enhances the speed of performing attendance task easily.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fld>
            <a:endParaRPr spc="-5" dirty="0"/>
          </a:p>
        </p:txBody>
      </p:sp>
      <p:sp>
        <p:nvSpPr>
          <p:cNvPr id="4" name="object 4"/>
          <p:cNvSpPr txBox="1">
            <a:spLocks noGrp="1"/>
          </p:cNvSpPr>
          <p:nvPr>
            <p:ph type="ftr" sz="quarter" idx="5"/>
          </p:nvPr>
        </p:nvSpPr>
        <p:spPr>
          <a:xfrm>
            <a:off x="4035425" y="6475730"/>
            <a:ext cx="81343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3</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3545</Words>
  <Application>WPS Presentation</Application>
  <PresentationFormat>On-screen Show (4:3)</PresentationFormat>
  <Paragraphs>118</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Times New Roman</vt:lpstr>
      <vt:lpstr>Calibri</vt:lpstr>
      <vt:lpstr>Times New Roman</vt:lpstr>
      <vt:lpstr>Verdana</vt:lpstr>
      <vt:lpstr>Wingdings</vt:lpstr>
      <vt:lpstr>Microsoft YaHei</vt:lpstr>
      <vt:lpstr>Arial Unicode MS</vt:lpstr>
      <vt:lpstr>Calibri</vt:lpstr>
      <vt:lpstr>Office Theme</vt:lpstr>
      <vt:lpstr>PowerPoint 演示文稿</vt:lpstr>
      <vt:lpstr>PROJECT TITLE JUSTIFICATION</vt:lpstr>
      <vt:lpstr>OBJECTIVE &amp; SCOPE OF THE PROJECT</vt:lpstr>
      <vt:lpstr>TIME PLAN OF THE PROJECT</vt:lpstr>
      <vt:lpstr>PowerPoint 演示文稿</vt:lpstr>
      <vt:lpstr>SOCIETAL IMPORTANCE OF THE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Nalluri Karthik</cp:lastModifiedBy>
  <cp:revision>15</cp:revision>
  <dcterms:created xsi:type="dcterms:W3CDTF">2021-02-04T08:47:00Z</dcterms:created>
  <dcterms:modified xsi:type="dcterms:W3CDTF">2024-02-12T12:56:31Z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0D095C04D9CD40E595BCB5943826F130</vt:lpwstr>
  </property>
  <property fmtid="{D5CDD505-2E9C-101B-9397-08002B2CF9AE}" pid="4" name="KSOProductBuildVer">
    <vt:lpwstr>1033-11.2.0.11225</vt:lpwstr>
  </property>
</Properties>
</file>