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4"/>
  </p:handoutMasterIdLst>
  <p:sldIdLst>
    <p:sldId id="257" r:id="rId3"/>
    <p:sldId id="267" r:id="rId5"/>
    <p:sldId id="260" r:id="rId6"/>
    <p:sldId id="269" r:id="rId7"/>
    <p:sldId id="271" r:id="rId8"/>
    <p:sldId id="285" r:id="rId9"/>
    <p:sldId id="283" r:id="rId10"/>
    <p:sldId id="276" r:id="rId11"/>
    <p:sldId id="277" r:id="rId12"/>
    <p:sldId id="282" r:id="rId13"/>
    <p:sldId id="280" r:id="rId14"/>
    <p:sldId id="275" r:id="rId15"/>
    <p:sldId id="274" r:id="rId16"/>
    <p:sldId id="273" r:id="rId17"/>
    <p:sldId id="272" r:id="rId18"/>
    <p:sldId id="287" r:id="rId19"/>
    <p:sldId id="288" r:id="rId20"/>
    <p:sldId id="278" r:id="rId21"/>
    <p:sldId id="284" r:id="rId22"/>
    <p:sldId id="286"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1546" y="67"/>
      </p:cViewPr>
      <p:guideLst>
        <p:guide orient="horz" pos="2160"/>
        <p:guide pos="2872"/>
      </p:guideLst>
    </p:cSldViewPr>
  </p:slideViewPr>
  <p:notesTextViewPr>
    <p:cViewPr>
      <p:scale>
        <a:sx n="1" d="1"/>
        <a:sy n="1" d="1"/>
      </p:scale>
      <p:origin x="0" y="0"/>
    </p:cViewPr>
  </p:notesTextViewPr>
  <p:notesViewPr>
    <p:cSldViewPr>
      <p:cViewPr varScale="1">
        <p:scale>
          <a:sx n="66" d="100"/>
          <a:sy n="66" d="100"/>
        </p:scale>
        <p:origin x="3134" y="8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IN"/>
              <a:t>REVIEW-I</a:t>
            </a:r>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ED86515-8EBA-400E-A96D-2F8A6C60D655}" type="datetimeFigureOut">
              <a:rPr lang="en-IN" smtClean="0"/>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IN"/>
              <a:t>BATCH NO:                   PRESENTED DATE:</a:t>
            </a:r>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4878CF-8FC7-4370-B28D-5CC1922D65AA}" type="slidenum">
              <a:rPr lang="en-IN" smtClean="0"/>
            </a:fld>
            <a:endParaRPr lang="en-IN"/>
          </a:p>
        </p:txBody>
      </p:sp>
    </p:spTree>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IN"/>
              <a:t>REVIEW-I</a:t>
            </a: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32EFEE-7E95-432F-B5F7-1629128B8B50}" type="datetimeFigureOut">
              <a:rPr lang="en-IN" smtClean="0"/>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IN"/>
              <a:t>BATCH NO:                   PRESENTED DATE:</a:t>
            </a: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769F63-365D-4A0A-B033-A46EF4671CBB}" type="slidenum">
              <a:rPr lang="en-IN" smtClean="0"/>
            </a:fld>
            <a:endParaRPr lang="en-IN"/>
          </a:p>
        </p:txBody>
      </p:sp>
    </p:spTree>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0769F63-365D-4A0A-B033-A46EF4671CBB}" type="slidenum">
              <a:rPr lang="en-IN" smtClean="0"/>
            </a:fld>
            <a:endParaRPr lang="en-IN"/>
          </a:p>
        </p:txBody>
      </p:sp>
      <p:sp>
        <p:nvSpPr>
          <p:cNvPr id="5" name="Footer Placeholder 4"/>
          <p:cNvSpPr>
            <a:spLocks noGrp="1"/>
          </p:cNvSpPr>
          <p:nvPr>
            <p:ph type="ftr" sz="quarter" idx="11"/>
          </p:nvPr>
        </p:nvSpPr>
        <p:spPr/>
        <p:txBody>
          <a:bodyPr/>
          <a:lstStyle/>
          <a:p>
            <a:r>
              <a:rPr lang="en-IN"/>
              <a:t>BATCH NO:                   PRESENTED DATE:</a:t>
            </a:r>
            <a:endParaRPr lang="en-IN"/>
          </a:p>
        </p:txBody>
      </p:sp>
      <p:sp>
        <p:nvSpPr>
          <p:cNvPr id="6" name="Header Placeholder 5"/>
          <p:cNvSpPr>
            <a:spLocks noGrp="1"/>
          </p:cNvSpPr>
          <p:nvPr>
            <p:ph type="hdr" sz="quarter" idx="12"/>
          </p:nvPr>
        </p:nvSpPr>
        <p:spPr/>
        <p:txBody>
          <a:bodyPr/>
          <a:lstStyle/>
          <a:p>
            <a:r>
              <a:rPr lang="en-IN"/>
              <a:t>REVIEW-I</a:t>
            </a:r>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Header Placeholder 3"/>
          <p:cNvSpPr>
            <a:spLocks noGrp="1"/>
          </p:cNvSpPr>
          <p:nvPr>
            <p:ph type="hdr" sz="quarter"/>
          </p:nvPr>
        </p:nvSpPr>
        <p:spPr/>
        <p:txBody>
          <a:bodyPr/>
          <a:p>
            <a:r>
              <a:rPr lang="en-IN"/>
              <a:t>REVIEW-I</a:t>
            </a:r>
            <a:endParaRPr lang="en-IN"/>
          </a:p>
        </p:txBody>
      </p:sp>
      <p:sp>
        <p:nvSpPr>
          <p:cNvPr id="5" name="Footer Placeholder 4"/>
          <p:cNvSpPr>
            <a:spLocks noGrp="1"/>
          </p:cNvSpPr>
          <p:nvPr>
            <p:ph type="ftr" sz="quarter" idx="4"/>
          </p:nvPr>
        </p:nvSpPr>
        <p:spPr/>
        <p:txBody>
          <a:bodyPr/>
          <a:p>
            <a:r>
              <a:rPr lang="en-IN"/>
              <a:t>BATCH NO:                   PRESENTED DATE:</a:t>
            </a:r>
            <a:endParaRPr lang="en-IN"/>
          </a:p>
        </p:txBody>
      </p:sp>
      <p:sp>
        <p:nvSpPr>
          <p:cNvPr id="6" name="Slide Number Placeholder 5"/>
          <p:cNvSpPr>
            <a:spLocks noGrp="1"/>
          </p:cNvSpPr>
          <p:nvPr>
            <p:ph type="sldNum" sz="quarter" idx="5"/>
          </p:nvPr>
        </p:nvSpPr>
        <p:spPr/>
        <p:txBody>
          <a:bodyPr/>
          <a:p>
            <a:fld id="{20769F63-365D-4A0A-B033-A46EF4671CBB}"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5.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5.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70D537-EDE2-49AE-810C-8B0B3D1F84AB}" type="datetime1">
              <a:rPr lang="en-IN" smtClean="0"/>
            </a:fld>
            <a:endParaRPr lang="en-IN"/>
          </a:p>
        </p:txBody>
      </p:sp>
      <p:sp>
        <p:nvSpPr>
          <p:cNvPr id="5" name="Footer Placeholder 4"/>
          <p:cNvSpPr>
            <a:spLocks noGrp="1"/>
          </p:cNvSpPr>
          <p:nvPr>
            <p:ph type="ftr" sz="quarter" idx="11"/>
          </p:nvPr>
        </p:nvSpPr>
        <p:spPr>
          <a:xfrm>
            <a:off x="812805" y="6272785"/>
            <a:ext cx="4745736" cy="365125"/>
          </a:xfrm>
        </p:spPr>
        <p:txBody>
          <a:bodyPr/>
          <a:lstStyle/>
          <a:p>
            <a:r>
              <a:rPr lang="en-IN"/>
              <a:t>BATCH NO:        DEPARTMENT OF COMPUTER SCIENCE &amp; ENGINEERING</a:t>
            </a:r>
            <a:endParaRPr lang="en-IN"/>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FA00FD27-8DB0-4CB2-BD37-BEA95C6A1008}"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363BA35F-3FF9-4172-8315-9A07D29B3C60}" type="datetime1">
              <a:rPr lang="en-IN" smtClean="0"/>
            </a:fld>
            <a:endParaRPr lang="en-IN"/>
          </a:p>
        </p:txBody>
      </p:sp>
      <p:sp>
        <p:nvSpPr>
          <p:cNvPr id="8" name="Footer Placeholder 7"/>
          <p:cNvSpPr>
            <a:spLocks noGrp="1"/>
          </p:cNvSpPr>
          <p:nvPr>
            <p:ph type="ftr" sz="quarter" idx="11"/>
          </p:nvPr>
        </p:nvSpPr>
        <p:spPr/>
        <p:txBody>
          <a:bodyPr/>
          <a:lstStyle/>
          <a:p>
            <a:r>
              <a:rPr lang="en-IN"/>
              <a:t>BATCH NO:        DEPARTMENT OF COMPUTER SCIENCE &amp; ENGINEERING</a:t>
            </a:r>
            <a:endParaRPr lang="en-IN"/>
          </a:p>
        </p:txBody>
      </p:sp>
      <p:sp>
        <p:nvSpPr>
          <p:cNvPr id="9" name="Slide Number Placeholder 8"/>
          <p:cNvSpPr>
            <a:spLocks noGrp="1"/>
          </p:cNvSpPr>
          <p:nvPr>
            <p:ph type="sldNum" sz="quarter" idx="12"/>
          </p:nvPr>
        </p:nvSpPr>
        <p:spPr/>
        <p:txBody>
          <a:bodyPr/>
          <a:lstStyle/>
          <a:p>
            <a:fld id="{FA00FD27-8DB0-4CB2-BD37-BEA95C6A1008}"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2CA4DB02-0D07-4586-887F-03783EBD29DC}" type="datetime1">
              <a:rPr lang="en-IN" smtClean="0"/>
            </a:fld>
            <a:endParaRPr lang="en-IN"/>
          </a:p>
        </p:txBody>
      </p:sp>
      <p:sp>
        <p:nvSpPr>
          <p:cNvPr id="8" name="Footer Placeholder 7"/>
          <p:cNvSpPr>
            <a:spLocks noGrp="1"/>
          </p:cNvSpPr>
          <p:nvPr>
            <p:ph type="ftr" sz="quarter" idx="11"/>
          </p:nvPr>
        </p:nvSpPr>
        <p:spPr/>
        <p:txBody>
          <a:bodyPr/>
          <a:lstStyle/>
          <a:p>
            <a:r>
              <a:rPr lang="en-IN"/>
              <a:t>BATCH NO:        DEPARTMENT OF COMPUTER SCIENCE &amp; ENGINEERING</a:t>
            </a:r>
            <a:endParaRPr lang="en-IN"/>
          </a:p>
        </p:txBody>
      </p:sp>
      <p:sp>
        <p:nvSpPr>
          <p:cNvPr id="9" name="Slide Number Placeholder 8"/>
          <p:cNvSpPr>
            <a:spLocks noGrp="1"/>
          </p:cNvSpPr>
          <p:nvPr>
            <p:ph type="sldNum" sz="quarter" idx="12"/>
          </p:nvPr>
        </p:nvSpPr>
        <p:spPr/>
        <p:txBody>
          <a:bodyPr/>
          <a:lstStyle/>
          <a:p>
            <a:fld id="{FA00FD27-8DB0-4CB2-BD37-BEA95C6A1008}"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29B7F2CF-3883-4F4C-B632-6E38E4E094B5}" type="datetime1">
              <a:rPr lang="en-IN" smtClean="0"/>
            </a:fld>
            <a:endParaRPr lang="en-IN"/>
          </a:p>
        </p:txBody>
      </p:sp>
      <p:sp>
        <p:nvSpPr>
          <p:cNvPr id="8" name="Footer Placeholder 7"/>
          <p:cNvSpPr>
            <a:spLocks noGrp="1"/>
          </p:cNvSpPr>
          <p:nvPr>
            <p:ph type="ftr" sz="quarter" idx="11"/>
          </p:nvPr>
        </p:nvSpPr>
        <p:spPr/>
        <p:txBody>
          <a:bodyPr/>
          <a:lstStyle/>
          <a:p>
            <a:r>
              <a:rPr lang="en-IN"/>
              <a:t>BATCH NO:        DEPARTMENT OF COMPUTER SCIENCE &amp; ENGINEERING</a:t>
            </a:r>
            <a:endParaRPr lang="en-IN"/>
          </a:p>
        </p:txBody>
      </p:sp>
      <p:sp>
        <p:nvSpPr>
          <p:cNvPr id="9" name="Slide Number Placeholder 8"/>
          <p:cNvSpPr>
            <a:spLocks noGrp="1"/>
          </p:cNvSpPr>
          <p:nvPr>
            <p:ph type="sldNum" sz="quarter" idx="12"/>
          </p:nvPr>
        </p:nvSpPr>
        <p:spPr/>
        <p:txBody>
          <a:bodyPr/>
          <a:lstStyle/>
          <a:p>
            <a:fld id="{FA00FD27-8DB0-4CB2-BD37-BEA95C6A1008}"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B1066AE2-AF1D-4677-96D7-EBAA6AE25E23}" type="datetime1">
              <a:rPr lang="en-IN" smtClean="0"/>
            </a:fld>
            <a:endParaRPr lang="en-IN"/>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r>
              <a:rPr lang="en-IN"/>
              <a:t>BATCH NO:        DEPARTMENT OF COMPUTER SCIENCE &amp; ENGINEERING</a:t>
            </a:r>
            <a:endParaRPr lang="en-IN"/>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FA00FD27-8DB0-4CB2-BD37-BEA95C6A1008}"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D01B02B2-2503-42D5-8933-DD97C0BEA5D0}" type="datetime1">
              <a:rPr lang="en-IN" smtClean="0"/>
            </a:fld>
            <a:endParaRPr lang="en-IN"/>
          </a:p>
        </p:txBody>
      </p:sp>
      <p:sp>
        <p:nvSpPr>
          <p:cNvPr id="6" name="Footer Placeholder 5"/>
          <p:cNvSpPr>
            <a:spLocks noGrp="1"/>
          </p:cNvSpPr>
          <p:nvPr>
            <p:ph type="ftr" sz="quarter" idx="11"/>
          </p:nvPr>
        </p:nvSpPr>
        <p:spPr/>
        <p:txBody>
          <a:bodyPr/>
          <a:lstStyle/>
          <a:p>
            <a:r>
              <a:rPr lang="en-IN"/>
              <a:t>BATCH NO:        DEPARTMENT OF COMPUTER SCIENCE &amp; ENGINEERING</a:t>
            </a:r>
            <a:endParaRPr lang="en-IN"/>
          </a:p>
        </p:txBody>
      </p:sp>
      <p:sp>
        <p:nvSpPr>
          <p:cNvPr id="7" name="Slide Number Placeholder 6"/>
          <p:cNvSpPr>
            <a:spLocks noGrp="1"/>
          </p:cNvSpPr>
          <p:nvPr>
            <p:ph type="sldNum" sz="quarter" idx="12"/>
          </p:nvPr>
        </p:nvSpPr>
        <p:spPr/>
        <p:txBody>
          <a:bodyPr/>
          <a:lstStyle/>
          <a:p>
            <a:fld id="{FA00FD27-8DB0-4CB2-BD37-BEA95C6A1008}"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15CB3616-465C-495D-9A00-056676821BE6}" type="datetime1">
              <a:rPr lang="en-IN" smtClean="0"/>
            </a:fld>
            <a:endParaRPr lang="en-IN"/>
          </a:p>
        </p:txBody>
      </p:sp>
      <p:sp>
        <p:nvSpPr>
          <p:cNvPr id="8" name="Footer Placeholder 7"/>
          <p:cNvSpPr>
            <a:spLocks noGrp="1"/>
          </p:cNvSpPr>
          <p:nvPr>
            <p:ph type="ftr" sz="quarter" idx="11"/>
          </p:nvPr>
        </p:nvSpPr>
        <p:spPr/>
        <p:txBody>
          <a:bodyPr/>
          <a:lstStyle/>
          <a:p>
            <a:r>
              <a:rPr lang="en-IN"/>
              <a:t>BATCH NO:        DEPARTMENT OF COMPUTER SCIENCE &amp; ENGINEERING</a:t>
            </a:r>
            <a:endParaRPr lang="en-IN"/>
          </a:p>
        </p:txBody>
      </p:sp>
      <p:sp>
        <p:nvSpPr>
          <p:cNvPr id="9" name="Slide Number Placeholder 8"/>
          <p:cNvSpPr>
            <a:spLocks noGrp="1"/>
          </p:cNvSpPr>
          <p:nvPr>
            <p:ph type="sldNum" sz="quarter" idx="12"/>
          </p:nvPr>
        </p:nvSpPr>
        <p:spPr/>
        <p:txBody>
          <a:bodyPr/>
          <a:lstStyle/>
          <a:p>
            <a:fld id="{FA00FD27-8DB0-4CB2-BD37-BEA95C6A1008}"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55F0F884-C838-417E-99C1-DE1F0E45D1A5}" type="datetime1">
              <a:rPr lang="en-IN" smtClean="0"/>
            </a:fld>
            <a:endParaRPr lang="en-IN"/>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r>
              <a:rPr lang="en-IN"/>
              <a:t>BATCH NO: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1429E6-F48A-43E5-A67A-B601591398FA}" type="datetime1">
              <a:rPr lang="en-IN" smtClean="0"/>
            </a:fld>
            <a:endParaRPr lang="en-IN"/>
          </a:p>
        </p:txBody>
      </p:sp>
      <p:sp>
        <p:nvSpPr>
          <p:cNvPr id="3" name="Footer Placeholder 2"/>
          <p:cNvSpPr>
            <a:spLocks noGrp="1"/>
          </p:cNvSpPr>
          <p:nvPr>
            <p:ph type="ftr" sz="quarter" idx="11"/>
          </p:nvPr>
        </p:nvSpPr>
        <p:spPr/>
        <p:txBody>
          <a:bodyPr/>
          <a:lstStyle/>
          <a:p>
            <a:r>
              <a:rPr lang="en-IN"/>
              <a:t>BATCH NO:        DEPARTMENT OF COMPUTER SCIENCE &amp; ENGINEERING</a:t>
            </a:r>
            <a:endParaRPr lang="en-IN"/>
          </a:p>
        </p:txBody>
      </p:sp>
      <p:sp>
        <p:nvSpPr>
          <p:cNvPr id="4" name="Slide Number Placeholder 3"/>
          <p:cNvSpPr>
            <a:spLocks noGrp="1"/>
          </p:cNvSpPr>
          <p:nvPr>
            <p:ph type="sldNum" sz="quarter" idx="12"/>
          </p:nvPr>
        </p:nvSpPr>
        <p:spPr/>
        <p:txBody>
          <a:bodyPr/>
          <a:lstStyle/>
          <a:p>
            <a:fld id="{FA00FD27-8DB0-4CB2-BD37-BEA95C6A1008}"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073DCE43-7549-4D6F-B1F3-E92C10B6BCCC}" type="datetime1">
              <a:rPr lang="en-IN" smtClean="0"/>
            </a:fld>
            <a:endParaRPr lang="en-IN"/>
          </a:p>
        </p:txBody>
      </p:sp>
      <p:sp>
        <p:nvSpPr>
          <p:cNvPr id="10" name="Footer Placeholder 9"/>
          <p:cNvSpPr>
            <a:spLocks noGrp="1"/>
          </p:cNvSpPr>
          <p:nvPr>
            <p:ph type="ftr" sz="quarter" idx="11"/>
          </p:nvPr>
        </p:nvSpPr>
        <p:spPr/>
        <p:txBody>
          <a:bodyPr/>
          <a:lstStyle/>
          <a:p>
            <a:r>
              <a:rPr lang="en-IN"/>
              <a:t>BATCH NO:        DEPARTMENT OF COMPUTER SCIENCE &amp; ENGINEERING</a:t>
            </a:r>
            <a:endParaRPr lang="en-IN"/>
          </a:p>
        </p:txBody>
      </p:sp>
      <p:sp>
        <p:nvSpPr>
          <p:cNvPr id="11" name="Slide Number Placeholder 10"/>
          <p:cNvSpPr>
            <a:spLocks noGrp="1"/>
          </p:cNvSpPr>
          <p:nvPr>
            <p:ph type="sldNum" sz="quarter" idx="12"/>
          </p:nvPr>
        </p:nvSpPr>
        <p:spPr/>
        <p:txBody>
          <a:bodyPr/>
          <a:lstStyle/>
          <a:p>
            <a:fld id="{FA00FD27-8DB0-4CB2-BD37-BEA95C6A1008}"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F4BACCD4-F58A-4D26-959D-A6D58818C3CA}" type="datetime1">
              <a:rPr lang="en-IN" smtClean="0"/>
            </a:fld>
            <a:endParaRPr lang="en-IN"/>
          </a:p>
        </p:txBody>
      </p:sp>
      <p:sp>
        <p:nvSpPr>
          <p:cNvPr id="10" name="Slide Number Placeholder 9"/>
          <p:cNvSpPr>
            <a:spLocks noGrp="1"/>
          </p:cNvSpPr>
          <p:nvPr>
            <p:ph type="sldNum" sz="quarter" idx="12"/>
          </p:nvPr>
        </p:nvSpPr>
        <p:spPr/>
        <p:txBody>
          <a:bodyPr/>
          <a:lstStyle/>
          <a:p>
            <a:fld id="{FA00FD27-8DB0-4CB2-BD37-BEA95C6A1008}"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3.png"/><Relationship Id="rId14" Type="http://schemas.openxmlformats.org/officeDocument/2006/relationships/image" Target="../media/image6.png"/><Relationship Id="rId13" Type="http://schemas.microsoft.com/office/2007/relationships/hdphoto" Target="../media/image4.wdp"/><Relationship Id="rId12" Type="http://schemas.openxmlformats.org/officeDocument/2006/relationships/image" Target="../media/image5.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2">
                <a:duotone>
                  <a:schemeClr val="accent1">
                    <a:shade val="45000"/>
                    <a:satMod val="135000"/>
                  </a:schemeClr>
                  <a:prstClr val="white"/>
                </a:duotone>
                <a:extLst>
                  <a:ext uri="{BEBA8EAE-BF5A-486C-A8C5-ECC9F3942E4B}">
                    <a14:imgProps xmlns:a14="http://schemas.microsoft.com/office/drawing/2010/main">
                      <a14:imgLayer r:embed="rId13">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9BEDCF45-E68F-436B-B297-193DBD8C6844}" type="datetime1">
              <a:rPr lang="en-IN" smtClean="0"/>
            </a:fld>
            <a:endParaRPr lang="en-IN"/>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r>
              <a:rPr lang="en-IN"/>
              <a:t>BATCH NO:        DEPARTMENT OF COMPUTER SCIENCE &amp; ENGINEERING</a:t>
            </a:r>
            <a:endParaRPr lang="en-IN" dirty="0"/>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r>
              <a:rPr lang="en-IN"/>
              <a:t>BATCH-NO:</a:t>
            </a:r>
            <a:endParaRPr lang="en-IN" dirty="0"/>
          </a:p>
        </p:txBody>
      </p:sp>
      <p:pic>
        <p:nvPicPr>
          <p:cNvPr id="10" name="Picture 9"/>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7308304" y="468078"/>
            <a:ext cx="1119658" cy="111965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200" b="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3.jpeg"/><Relationship Id="rId1" Type="http://schemas.openxmlformats.org/officeDocument/2006/relationships/image" Target="../media/image12.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 VTU"/>
          <p:cNvPicPr/>
          <p:nvPr/>
        </p:nvPicPr>
        <p:blipFill>
          <a:blip r:embed="rId1">
            <a:extLst>
              <a:ext uri="{28A0092B-C50C-407E-A947-70E740481C1C}">
                <a14:useLocalDpi xmlns:a14="http://schemas.microsoft.com/office/drawing/2010/main" val="0"/>
              </a:ext>
            </a:extLst>
          </a:blip>
          <a:srcRect/>
          <a:stretch>
            <a:fillRect/>
          </a:stretch>
        </p:blipFill>
        <p:spPr bwMode="auto">
          <a:xfrm>
            <a:off x="2915816" y="839440"/>
            <a:ext cx="3096344" cy="710214"/>
          </a:xfrm>
          <a:prstGeom prst="rect">
            <a:avLst/>
          </a:prstGeom>
          <a:noFill/>
          <a:ln>
            <a:noFill/>
          </a:ln>
        </p:spPr>
      </p:pic>
      <p:sp>
        <p:nvSpPr>
          <p:cNvPr id="4" name="Rectangle 3"/>
          <p:cNvSpPr/>
          <p:nvPr/>
        </p:nvSpPr>
        <p:spPr>
          <a:xfrm>
            <a:off x="755576" y="1676043"/>
            <a:ext cx="7848872" cy="2368550"/>
          </a:xfrm>
          <a:prstGeom prst="rect">
            <a:avLst/>
          </a:prstGeom>
        </p:spPr>
        <p:txBody>
          <a:bodyPr wrap="square">
            <a:spAutoFit/>
          </a:bodyPr>
          <a:lstStyle/>
          <a:p>
            <a:pPr algn="ctr"/>
            <a:r>
              <a:rPr lang="en-US" sz="1600" b="1" dirty="0">
                <a:latin typeface="Times New Roman" panose="02020603050405020304" pitchFamily="18" charset="0"/>
                <a:ea typeface="Verdana" panose="020B0604030504040204" pitchFamily="34" charset="0"/>
                <a:cs typeface="Times New Roman" panose="02020603050405020304" pitchFamily="18" charset="0"/>
              </a:rPr>
              <a:t>DEPARTMENT OF COMPUTER SCIENCE &amp; ENGINEERING</a:t>
            </a:r>
            <a:endParaRPr lang="en-US" sz="1600" b="1" dirty="0">
              <a:latin typeface="Times New Roman" panose="02020603050405020304" pitchFamily="18" charset="0"/>
              <a:ea typeface="Verdana" panose="020B0604030504040204" pitchFamily="34" charset="0"/>
              <a:cs typeface="Times New Roman" panose="02020603050405020304" pitchFamily="18" charset="0"/>
            </a:endParaRPr>
          </a:p>
          <a:p>
            <a:pPr algn="ctr"/>
            <a:r>
              <a:rPr lang="en-US" sz="1600" b="1" dirty="0">
                <a:latin typeface="Times New Roman" panose="02020603050405020304" pitchFamily="18" charset="0"/>
                <a:ea typeface="Verdana" panose="020B0604030504040204" pitchFamily="34" charset="0"/>
                <a:cs typeface="Times New Roman" panose="02020603050405020304" pitchFamily="18" charset="0"/>
              </a:rPr>
              <a:t>SCHOOL OF COMPUTING</a:t>
            </a:r>
            <a:endParaRPr lang="en-US" sz="1600" b="1" dirty="0">
              <a:latin typeface="Times New Roman" panose="02020603050405020304" pitchFamily="18" charset="0"/>
              <a:ea typeface="Verdana" panose="020B0604030504040204" pitchFamily="34" charset="0"/>
              <a:cs typeface="Times New Roman" panose="02020603050405020304" pitchFamily="18" charset="0"/>
            </a:endParaRPr>
          </a:p>
          <a:p>
            <a:pPr lvl="0" algn="ctr" eaLnBrk="1" latinLnBrk="1" hangingPunct="1"/>
            <a:r>
              <a:rPr lang="en-US" altLang="en-US" sz="1600" b="1" dirty="0">
                <a:latin typeface="Times New Roman" panose="02020603050405020304" pitchFamily="18" charset="0"/>
                <a:ea typeface="Verdana" panose="020B0604030504040204" pitchFamily="34" charset="0"/>
              </a:rPr>
              <a:t>1156CS701- MAJOR PROJECT </a:t>
            </a:r>
            <a:endParaRPr lang="en-US" altLang="en-US" sz="1600" b="1" dirty="0">
              <a:latin typeface="Times New Roman" panose="02020603050405020304" pitchFamily="18" charset="0"/>
              <a:ea typeface="Verdana" panose="020B0604030504040204" pitchFamily="34" charset="0"/>
            </a:endParaRPr>
          </a:p>
          <a:p>
            <a:pPr algn="ctr" rtl="0">
              <a:spcBef>
                <a:spcPts val="0"/>
              </a:spcBef>
              <a:spcAft>
                <a:spcPts val="0"/>
              </a:spcAft>
            </a:pPr>
            <a:r>
              <a:rPr lang="en-IN" sz="1800" b="1" i="0" u="none" strike="noStrike" dirty="0">
                <a:solidFill>
                  <a:srgbClr val="000000"/>
                </a:solidFill>
                <a:effectLst/>
                <a:latin typeface="Times New Roman" panose="02020603050405020304" pitchFamily="18" charset="0"/>
              </a:rPr>
              <a:t>INTERNSHIP THROUGH </a:t>
            </a:r>
            <a:r>
              <a:rPr lang="en-IN" b="1" dirty="0">
                <a:solidFill>
                  <a:srgbClr val="000000"/>
                </a:solidFill>
                <a:latin typeface="Times New Roman" panose="02020603050405020304" pitchFamily="18" charset="0"/>
              </a:rPr>
              <a:t>DIND</a:t>
            </a:r>
            <a:endParaRPr lang="en-IN" b="1" dirty="0">
              <a:solidFill>
                <a:srgbClr val="000000"/>
              </a:solidFill>
              <a:latin typeface="Times New Roman" panose="02020603050405020304" pitchFamily="18" charset="0"/>
            </a:endParaRPr>
          </a:p>
          <a:p>
            <a:pPr algn="ctr"/>
            <a:r>
              <a:rPr lang="en-US" sz="1600" b="1" dirty="0">
                <a:latin typeface="Times New Roman" panose="02020603050405020304" pitchFamily="18" charset="0"/>
                <a:ea typeface="Verdana" panose="020B0604030504040204" pitchFamily="34" charset="0"/>
                <a:cs typeface="Times New Roman" panose="02020603050405020304" pitchFamily="18" charset="0"/>
              </a:rPr>
              <a:t>ENCORA PVT.LTD</a:t>
            </a:r>
            <a:endParaRPr lang="en-US" sz="1600" b="1" dirty="0">
              <a:latin typeface="Times New Roman" panose="02020603050405020304" pitchFamily="18" charset="0"/>
              <a:ea typeface="Verdana" panose="020B0604030504040204" pitchFamily="34" charset="0"/>
              <a:cs typeface="Times New Roman" panose="02020603050405020304" pitchFamily="18" charset="0"/>
            </a:endParaRPr>
          </a:p>
          <a:p>
            <a:pPr algn="ctr"/>
            <a:r>
              <a:rPr lang="en-US" sz="1600" b="1" dirty="0">
                <a:latin typeface="Times New Roman" panose="02020603050405020304" pitchFamily="18" charset="0"/>
                <a:ea typeface="Verdana" panose="020B0604030504040204" pitchFamily="34" charset="0"/>
                <a:cs typeface="Times New Roman" panose="02020603050405020304" pitchFamily="18" charset="0"/>
              </a:rPr>
              <a:t>WINTER SEMESTER(2023-2024) </a:t>
            </a:r>
            <a:endParaRPr lang="en-US" sz="1600" b="1" dirty="0">
              <a:latin typeface="Times New Roman" panose="02020603050405020304" pitchFamily="18" charset="0"/>
              <a:ea typeface="Verdana" panose="020B0604030504040204" pitchFamily="34" charset="0"/>
              <a:cs typeface="Times New Roman" panose="02020603050405020304" pitchFamily="18" charset="0"/>
            </a:endParaRPr>
          </a:p>
          <a:p>
            <a:pPr algn="ctr"/>
            <a:r>
              <a:rPr lang="en-US" sz="1600" b="1" dirty="0">
                <a:latin typeface="Times New Roman" panose="02020603050405020304" pitchFamily="18" charset="0"/>
                <a:ea typeface="Verdana" panose="020B0604030504040204" pitchFamily="34" charset="0"/>
                <a:cs typeface="Times New Roman" panose="02020603050405020304" pitchFamily="18" charset="0"/>
              </a:rPr>
              <a:t>REVIEW - I</a:t>
            </a:r>
            <a:endParaRPr lang="en-US" sz="1600" b="1" dirty="0">
              <a:latin typeface="Times New Roman" panose="02020603050405020304" pitchFamily="18" charset="0"/>
              <a:ea typeface="Verdana" panose="020B0604030504040204" pitchFamily="34" charset="0"/>
              <a:cs typeface="Times New Roman" panose="02020603050405020304" pitchFamily="18" charset="0"/>
            </a:endParaRPr>
          </a:p>
          <a:p>
            <a:pPr algn="ct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p>
            <a:pPr algn="ctr"/>
            <a:endParaRPr lang="en-IN" dirty="0"/>
          </a:p>
        </p:txBody>
      </p:sp>
      <p:sp>
        <p:nvSpPr>
          <p:cNvPr id="7" name="Rectangle 6"/>
          <p:cNvSpPr/>
          <p:nvPr/>
        </p:nvSpPr>
        <p:spPr>
          <a:xfrm rot="10800000" flipV="1">
            <a:off x="296545" y="3716020"/>
            <a:ext cx="7875270" cy="706755"/>
          </a:xfrm>
          <a:prstGeom prst="rect">
            <a:avLst/>
          </a:prstGeom>
        </p:spPr>
        <p:txBody>
          <a:bodyPr wrap="square">
            <a:spAutoFit/>
          </a:bodyPr>
          <a:lstStyle/>
          <a:p>
            <a:pPr algn="ctr"/>
            <a:r>
              <a:rPr lang="en-IN" sz="2000" b="1" dirty="0">
                <a:latin typeface="Times New Roman" panose="02020603050405020304" pitchFamily="18" charset="0"/>
                <a:cs typeface="Times New Roman" panose="02020603050405020304" pitchFamily="18" charset="0"/>
              </a:rPr>
              <a:t>“</a:t>
            </a:r>
            <a:r>
              <a:rPr lang="en-US" altLang="en-IN" sz="2000" b="1" dirty="0">
                <a:latin typeface="Times New Roman" panose="02020603050405020304" pitchFamily="18" charset="0"/>
                <a:cs typeface="Times New Roman" panose="02020603050405020304" pitchFamily="18" charset="0"/>
              </a:rPr>
              <a:t>CYBER HACKING BREACHES PREDCTION USING </a:t>
            </a:r>
            <a:endParaRPr lang="en-US" altLang="en-IN" sz="2000" b="1" dirty="0">
              <a:latin typeface="Times New Roman" panose="02020603050405020304" pitchFamily="18" charset="0"/>
              <a:cs typeface="Times New Roman" panose="02020603050405020304" pitchFamily="18" charset="0"/>
            </a:endParaRPr>
          </a:p>
          <a:p>
            <a:pPr algn="ctr"/>
            <a:r>
              <a:rPr lang="en-US" altLang="en-IN" sz="2000" b="1" dirty="0">
                <a:latin typeface="Times New Roman" panose="02020603050405020304" pitchFamily="18" charset="0"/>
                <a:cs typeface="Times New Roman" panose="02020603050405020304" pitchFamily="18" charset="0"/>
              </a:rPr>
              <a:t>MACHINE LEARNING</a:t>
            </a:r>
            <a:r>
              <a:rPr lang="en-IN" sz="2000" b="1" dirty="0">
                <a:latin typeface="Times New Roman" panose="02020603050405020304" pitchFamily="18" charset="0"/>
                <a:cs typeface="Times New Roman" panose="02020603050405020304" pitchFamily="18" charset="0"/>
              </a:rPr>
              <a:t>”</a:t>
            </a:r>
            <a:endParaRPr lang="en-IN" sz="2000" dirty="0"/>
          </a:p>
        </p:txBody>
      </p:sp>
      <p:sp>
        <p:nvSpPr>
          <p:cNvPr id="8" name="Rectangle 7"/>
          <p:cNvSpPr/>
          <p:nvPr/>
        </p:nvSpPr>
        <p:spPr>
          <a:xfrm>
            <a:off x="3707904" y="4869160"/>
            <a:ext cx="5220072" cy="1383665"/>
          </a:xfrm>
          <a:prstGeom prst="rect">
            <a:avLst/>
          </a:prstGeom>
        </p:spPr>
        <p:txBody>
          <a:bodyPr wrap="square">
            <a:spAutoFit/>
          </a:bodyPr>
          <a:lstStyle/>
          <a:p>
            <a:pPr algn="just"/>
            <a:r>
              <a:rPr lang="en-IN" sz="1400" b="1" dirty="0">
                <a:latin typeface="Times New Roman" panose="02020603050405020304" pitchFamily="18" charset="0"/>
                <a:cs typeface="Times New Roman" panose="02020603050405020304" pitchFamily="18" charset="0"/>
              </a:rPr>
              <a:t>PRESENTED BY</a:t>
            </a:r>
            <a:endParaRPr lang="en-IN" sz="1400" b="1" dirty="0">
              <a:latin typeface="Times New Roman" panose="02020603050405020304" pitchFamily="18" charset="0"/>
              <a:cs typeface="Times New Roman" panose="02020603050405020304" pitchFamily="18" charset="0"/>
            </a:endParaRPr>
          </a:p>
          <a:p>
            <a:pPr algn="just"/>
            <a:endParaRPr lang="en-IN" sz="1400" b="1" dirty="0">
              <a:latin typeface="Times New Roman" panose="02020603050405020304" pitchFamily="18" charset="0"/>
              <a:cs typeface="Times New Roman" panose="02020603050405020304" pitchFamily="18" charset="0"/>
            </a:endParaRPr>
          </a:p>
          <a:p>
            <a:pPr algn="just"/>
            <a:r>
              <a:rPr lang="en-IN" sz="1400" b="1" dirty="0">
                <a:latin typeface="Times New Roman" panose="02020603050405020304" pitchFamily="18" charset="0"/>
                <a:cs typeface="Times New Roman" panose="02020603050405020304" pitchFamily="18" charset="0"/>
              </a:rPr>
              <a:t>1. </a:t>
            </a:r>
            <a:r>
              <a:rPr lang="en-US" altLang="en-IN" sz="1400" b="1" dirty="0">
                <a:latin typeface="Times New Roman" panose="02020603050405020304" pitchFamily="18" charset="0"/>
                <a:cs typeface="Times New Roman" panose="02020603050405020304" pitchFamily="18" charset="0"/>
              </a:rPr>
              <a:t>NALLURI KARTHIK </a:t>
            </a:r>
            <a:r>
              <a:rPr lang="en-IN" sz="1400" b="1" dirty="0">
                <a:latin typeface="Times New Roman" panose="02020603050405020304" pitchFamily="18" charset="0"/>
                <a:cs typeface="Times New Roman" panose="02020603050405020304" pitchFamily="18" charset="0"/>
              </a:rPr>
              <a:t> (VTU</a:t>
            </a:r>
            <a:r>
              <a:rPr lang="en-US" altLang="en-IN" sz="1400" b="1" dirty="0">
                <a:latin typeface="Times New Roman" panose="02020603050405020304" pitchFamily="18" charset="0"/>
                <a:cs typeface="Times New Roman" panose="02020603050405020304" pitchFamily="18" charset="0"/>
              </a:rPr>
              <a:t>15337</a:t>
            </a:r>
            <a:r>
              <a:rPr lang="en-IN" sz="1400" b="1" dirty="0">
                <a:latin typeface="Times New Roman" panose="02020603050405020304" pitchFamily="18" charset="0"/>
                <a:cs typeface="Times New Roman" panose="02020603050405020304" pitchFamily="18" charset="0"/>
              </a:rPr>
              <a:t>)(</a:t>
            </a:r>
            <a:r>
              <a:rPr lang="en-US" altLang="en-IN" sz="1400" b="1" dirty="0">
                <a:latin typeface="Times New Roman" panose="02020603050405020304" pitchFamily="18" charset="0"/>
                <a:cs typeface="Times New Roman" panose="02020603050405020304" pitchFamily="18" charset="0"/>
              </a:rPr>
              <a:t>20UECS0659</a:t>
            </a:r>
            <a:r>
              <a:rPr lang="en-IN" sz="1400" b="1" dirty="0">
                <a:latin typeface="Times New Roman" panose="02020603050405020304" pitchFamily="18" charset="0"/>
                <a:cs typeface="Times New Roman" panose="02020603050405020304" pitchFamily="18" charset="0"/>
              </a:rPr>
              <a:t>)</a:t>
            </a:r>
            <a:endParaRPr lang="en-IN" sz="1400" b="1" dirty="0">
              <a:latin typeface="Times New Roman" panose="02020603050405020304" pitchFamily="18" charset="0"/>
              <a:cs typeface="Times New Roman" panose="02020603050405020304" pitchFamily="18" charset="0"/>
            </a:endParaRPr>
          </a:p>
          <a:p>
            <a:pPr algn="just"/>
            <a:r>
              <a:rPr lang="en-IN" sz="1400" b="1" dirty="0">
                <a:latin typeface="Times New Roman" panose="02020603050405020304" pitchFamily="18" charset="0"/>
                <a:cs typeface="Times New Roman" panose="02020603050405020304" pitchFamily="18" charset="0"/>
              </a:rPr>
              <a:t>2. </a:t>
            </a:r>
            <a:r>
              <a:rPr lang="en-US" altLang="en-IN" sz="1400" b="1" dirty="0">
                <a:latin typeface="Times New Roman" panose="02020603050405020304" pitchFamily="18" charset="0"/>
                <a:cs typeface="Times New Roman" panose="02020603050405020304" pitchFamily="18" charset="0"/>
              </a:rPr>
              <a:t>KOTA  MANISH           </a:t>
            </a:r>
            <a:r>
              <a:rPr lang="en-IN" sz="1400" b="1" dirty="0">
                <a:latin typeface="Times New Roman" panose="02020603050405020304" pitchFamily="18" charset="0"/>
                <a:cs typeface="Times New Roman" panose="02020603050405020304" pitchFamily="18" charset="0"/>
              </a:rPr>
              <a:t>(VTU</a:t>
            </a:r>
            <a:r>
              <a:rPr lang="en-US" altLang="en-IN" sz="1400" b="1" dirty="0">
                <a:latin typeface="Times New Roman" panose="02020603050405020304" pitchFamily="18" charset="0"/>
                <a:cs typeface="Times New Roman" panose="02020603050405020304" pitchFamily="18" charset="0"/>
              </a:rPr>
              <a:t>17731</a:t>
            </a:r>
            <a:r>
              <a:rPr lang="en-IN" sz="1400" b="1" dirty="0">
                <a:latin typeface="Times New Roman" panose="02020603050405020304" pitchFamily="18" charset="0"/>
                <a:cs typeface="Times New Roman" panose="02020603050405020304" pitchFamily="18" charset="0"/>
              </a:rPr>
              <a:t>)(</a:t>
            </a:r>
            <a:r>
              <a:rPr lang="en-US" altLang="en-IN" sz="1400" b="1" dirty="0">
                <a:latin typeface="Times New Roman" panose="02020603050405020304" pitchFamily="18" charset="0"/>
                <a:cs typeface="Times New Roman" panose="02020603050405020304" pitchFamily="18" charset="0"/>
              </a:rPr>
              <a:t>20UECS0501</a:t>
            </a:r>
            <a:r>
              <a:rPr lang="en-IN" sz="1400" b="1" dirty="0">
                <a:latin typeface="Times New Roman" panose="02020603050405020304" pitchFamily="18" charset="0"/>
                <a:cs typeface="Times New Roman" panose="02020603050405020304" pitchFamily="18" charset="0"/>
              </a:rPr>
              <a:t>)</a:t>
            </a:r>
            <a:endParaRPr lang="en-IN" sz="1400" b="1" dirty="0">
              <a:latin typeface="Times New Roman" panose="02020603050405020304" pitchFamily="18" charset="0"/>
              <a:cs typeface="Times New Roman" panose="02020603050405020304" pitchFamily="18" charset="0"/>
            </a:endParaRPr>
          </a:p>
          <a:p>
            <a:pPr algn="just"/>
            <a:endParaRPr lang="en-IN" sz="1400" b="1" dirty="0">
              <a:latin typeface="Times New Roman" panose="02020603050405020304" pitchFamily="18" charset="0"/>
              <a:cs typeface="Times New Roman" panose="02020603050405020304" pitchFamily="18" charset="0"/>
            </a:endParaRPr>
          </a:p>
          <a:p>
            <a:pPr algn="just"/>
            <a:endParaRPr lang="en-IN" sz="1400" b="1" dirty="0">
              <a:latin typeface="Times New Roman" panose="02020603050405020304" pitchFamily="18" charset="0"/>
              <a:cs typeface="Times New Roman" panose="02020603050405020304" pitchFamily="18" charset="0"/>
            </a:endParaRPr>
          </a:p>
        </p:txBody>
      </p:sp>
      <p:sp>
        <p:nvSpPr>
          <p:cNvPr id="9" name="Rectangle 8"/>
          <p:cNvSpPr/>
          <p:nvPr/>
        </p:nvSpPr>
        <p:spPr>
          <a:xfrm>
            <a:off x="216024" y="4831998"/>
            <a:ext cx="3185592" cy="737235"/>
          </a:xfrm>
          <a:prstGeom prst="rect">
            <a:avLst/>
          </a:prstGeom>
        </p:spPr>
        <p:txBody>
          <a:bodyPr wrap="square">
            <a:spAutoFit/>
          </a:bodyPr>
          <a:lstStyle/>
          <a:p>
            <a:r>
              <a:rPr lang="en-US" altLang="en-IN" sz="1400" b="1" dirty="0">
                <a:latin typeface="Times New Roman" panose="02020603050405020304" pitchFamily="18" charset="0"/>
                <a:cs typeface="Times New Roman" panose="02020603050405020304" pitchFamily="18" charset="0"/>
              </a:rPr>
              <a:t>  </a:t>
            </a:r>
            <a:r>
              <a:rPr lang="en-IN" sz="1400" b="1" dirty="0">
                <a:latin typeface="Times New Roman" panose="02020603050405020304" pitchFamily="18" charset="0"/>
                <a:cs typeface="Times New Roman" panose="02020603050405020304" pitchFamily="18" charset="0"/>
              </a:rPr>
              <a:t>SUPERVISED BY</a:t>
            </a:r>
            <a:endParaRPr lang="en-IN" sz="1400" b="1" dirty="0">
              <a:latin typeface="Times New Roman" panose="02020603050405020304" pitchFamily="18" charset="0"/>
              <a:cs typeface="Times New Roman" panose="02020603050405020304" pitchFamily="18" charset="0"/>
            </a:endParaRPr>
          </a:p>
          <a:p>
            <a:endParaRPr lang="en-IN" sz="1400" b="1" dirty="0">
              <a:latin typeface="Times New Roman" panose="02020603050405020304" pitchFamily="18" charset="0"/>
              <a:cs typeface="Times New Roman" panose="02020603050405020304" pitchFamily="18" charset="0"/>
            </a:endParaRPr>
          </a:p>
          <a:p>
            <a:r>
              <a:rPr lang="en-US" altLang="en-IN" sz="1400" dirty="0"/>
              <a:t>  </a:t>
            </a:r>
            <a:r>
              <a:rPr lang="en-US" altLang="en-IN" sz="1400" b="1" dirty="0">
                <a:latin typeface="Times New Roman" panose="02020603050405020304" pitchFamily="18" charset="0"/>
                <a:cs typeface="Times New Roman" panose="02020603050405020304" pitchFamily="18" charset="0"/>
              </a:rPr>
              <a:t>DR .P.J. BESLIN PAJILA</a:t>
            </a:r>
            <a:endParaRPr lang="en-US" altLang="en-IN" sz="1400" b="1"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BDE25BC2-97E0-42D5-B1EE-307C8651BB35}" type="datetime1">
              <a:rPr lang="en-IN" smtClean="0"/>
            </a:fld>
            <a:endParaRPr lang="en-IN"/>
          </a:p>
        </p:txBody>
      </p:sp>
      <p:sp>
        <p:nvSpPr>
          <p:cNvPr id="3" name="Footer Placeholder 2"/>
          <p:cNvSpPr>
            <a:spLocks noGrp="1"/>
          </p:cNvSpPr>
          <p:nvPr>
            <p:ph type="ftr" sz="quarter" idx="11"/>
          </p:nvPr>
        </p:nvSpPr>
        <p:spPr/>
        <p:txBody>
          <a:bodyPr/>
          <a:lstStyle/>
          <a:p>
            <a:r>
              <a:rPr lang="en-IN"/>
              <a:t>BATCH NO:</a:t>
            </a:r>
            <a:r>
              <a:rPr lang="en-US" altLang="en-IN"/>
              <a:t>3</a:t>
            </a:r>
            <a:r>
              <a:rPr lang="en-IN"/>
              <a:t>        DEPARTMENT OF COMPUTER SCIENCE &amp; ENGINEERING</a:t>
            </a:r>
            <a:endParaRPr lang="en-IN"/>
          </a:p>
        </p:txBody>
      </p:sp>
      <p:sp>
        <p:nvSpPr>
          <p:cNvPr id="10" name="Slide Number Placeholder 9"/>
          <p:cNvSpPr>
            <a:spLocks noGrp="1"/>
          </p:cNvSpPr>
          <p:nvPr>
            <p:ph type="sldNum" sz="quarter" idx="12"/>
          </p:nvPr>
        </p:nvSpPr>
        <p:spPr>
          <a:xfrm>
            <a:off x="349111" y="6356351"/>
            <a:ext cx="8166239" cy="365125"/>
          </a:xfrm>
        </p:spPr>
        <p:txBody>
          <a:bodyPr/>
          <a:lstStyle/>
          <a:p>
            <a:fld id="{FA00FD27-8DB0-4CB2-BD37-BEA95C6A1008}" type="slidenum">
              <a:rPr lang="en-IN" smtClean="0"/>
            </a:fld>
            <a:endParaRPr lang="en-IN" dirty="0"/>
          </a:p>
        </p:txBody>
      </p:sp>
      <p:sp>
        <p:nvSpPr>
          <p:cNvPr id="12" name="Text Box 11"/>
          <p:cNvSpPr txBox="1"/>
          <p:nvPr/>
        </p:nvSpPr>
        <p:spPr>
          <a:xfrm>
            <a:off x="8604250" y="6309360"/>
            <a:ext cx="287020" cy="275590"/>
          </a:xfrm>
          <a:prstGeom prst="rect">
            <a:avLst/>
          </a:prstGeom>
          <a:noFill/>
        </p:spPr>
        <p:txBody>
          <a:bodyPr wrap="square" rtlCol="0">
            <a:spAutoFit/>
          </a:bodyPr>
          <a:p>
            <a:r>
              <a:rPr lang="en-US" sz="1200" b="1">
                <a:solidFill>
                  <a:schemeClr val="bg1"/>
                </a:solidFill>
              </a:rPr>
              <a:t>1</a:t>
            </a:r>
            <a:endParaRPr lang="en-US" sz="1200" b="1">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85800" y="730250"/>
            <a:ext cx="7772400" cy="1263650"/>
          </a:xfrm>
        </p:spPr>
        <p:txBody>
          <a:bodyPr/>
          <a:p>
            <a:pPr algn="l"/>
            <a:r>
              <a:rPr lang="en-IN">
                <a:sym typeface="+mn-ea"/>
              </a:rPr>
              <a:t> </a:t>
            </a:r>
            <a:r>
              <a:rPr lang="en-US" sz="2400" b="1" dirty="0">
                <a:latin typeface="Times New Roman" panose="02020603050405020304" pitchFamily="18" charset="0"/>
                <a:cs typeface="Times New Roman" panose="02020603050405020304" pitchFamily="18" charset="0"/>
                <a:sym typeface="+mn-ea"/>
              </a:rPr>
              <a:t>MODULE:2 -SYSTEM</a:t>
            </a:r>
            <a:endParaRPr lang="en-US" sz="2400" b="1" dirty="0">
              <a:latin typeface="Times New Roman" panose="02020603050405020304" pitchFamily="18" charset="0"/>
              <a:cs typeface="Times New Roman" panose="02020603050405020304" pitchFamily="18" charset="0"/>
              <a:sym typeface="+mn-ea"/>
            </a:endParaRPr>
          </a:p>
        </p:txBody>
      </p:sp>
      <p:sp>
        <p:nvSpPr>
          <p:cNvPr id="7" name="Content Placeholder 6"/>
          <p:cNvSpPr>
            <a:spLocks noGrp="1"/>
          </p:cNvSpPr>
          <p:nvPr>
            <p:ph idx="1"/>
          </p:nvPr>
        </p:nvSpPr>
        <p:spPr>
          <a:xfrm>
            <a:off x="685800" y="1760855"/>
            <a:ext cx="7772400" cy="4411345"/>
          </a:xfrm>
        </p:spPr>
        <p:txBody>
          <a:bodyPr>
            <a:normAutofit/>
          </a:bodyPr>
          <a:p>
            <a:pPr marR="0" lvl="0" algn="just">
              <a:lnSpc>
                <a:spcPct val="150000"/>
              </a:lnSpc>
              <a:spcBef>
                <a:spcPts val="0"/>
              </a:spcBef>
              <a:spcAft>
                <a:spcPts val="0"/>
              </a:spcAft>
              <a:buClr>
                <a:srgbClr val="000000"/>
              </a:buClr>
              <a:buFont typeface="Wingdings" panose="05000000000000000000" charset="0"/>
              <a:buChar char="§"/>
            </a:pPr>
            <a:r>
              <a:rPr lang="en-US" sz="1500" b="1" dirty="0">
                <a:latin typeface="Times New Roman" panose="02020603050405020304" pitchFamily="18" charset="0"/>
                <a:ea typeface="Calibri" panose="020F0502020204030204" charset="0"/>
                <a:cs typeface="Times New Roman" panose="02020603050405020304" pitchFamily="18" charset="0"/>
                <a:sym typeface="+mn-ea"/>
              </a:rPr>
              <a:t>2.1  </a:t>
            </a:r>
            <a:r>
              <a:rPr lang="en-US" sz="1600" b="1" dirty="0">
                <a:latin typeface="Times New Roman" panose="02020603050405020304" pitchFamily="18" charset="0"/>
                <a:ea typeface="Calibri" panose="020F0502020204030204" charset="0"/>
                <a:cs typeface="Times New Roman" panose="02020603050405020304" pitchFamily="18" charset="0"/>
                <a:sym typeface="+mn-ea"/>
              </a:rPr>
              <a:t>  </a:t>
            </a:r>
            <a:r>
              <a:rPr lang="en-US" sz="1600" b="1" dirty="0">
                <a:latin typeface="Times New Roman" panose="02020603050405020304" pitchFamily="18" charset="0"/>
                <a:ea typeface="Calibri" panose="020F0502020204030204" charset="0"/>
                <a:cs typeface="Times New Roman" panose="02020603050405020304" pitchFamily="18" charset="0"/>
                <a:sym typeface="+mn-ea"/>
              </a:rPr>
              <a:t>Working on dataset:</a:t>
            </a:r>
            <a:r>
              <a:rPr lang="en-US" sz="1600" dirty="0">
                <a:latin typeface="Times New Roman" panose="02020603050405020304" pitchFamily="18" charset="0"/>
                <a:ea typeface="Calibri" panose="020F0502020204030204" charset="0"/>
                <a:cs typeface="Times New Roman" panose="02020603050405020304" pitchFamily="18" charset="0"/>
                <a:sym typeface="+mn-ea"/>
              </a:rPr>
              <a:t>System checks for data whether it is available or not and load the data in csv files.</a:t>
            </a:r>
            <a:endParaRPr lang="en-US" sz="1600" dirty="0">
              <a:latin typeface="Times New Roman" panose="02020603050405020304" pitchFamily="18" charset="0"/>
              <a:ea typeface="Calibri" panose="020F0502020204030204" charset="0"/>
              <a:cs typeface="Times New Roman" panose="02020603050405020304" pitchFamily="18" charset="0"/>
            </a:endParaRPr>
          </a:p>
          <a:p>
            <a:pPr marR="0" lvl="0" algn="just">
              <a:lnSpc>
                <a:spcPct val="150000"/>
              </a:lnSpc>
              <a:spcBef>
                <a:spcPts val="0"/>
              </a:spcBef>
              <a:spcAft>
                <a:spcPts val="0"/>
              </a:spcAft>
              <a:buClr>
                <a:srgbClr val="000000"/>
              </a:buClr>
            </a:pPr>
            <a:r>
              <a:rPr lang="en-US" sz="1600" b="1" dirty="0">
                <a:latin typeface="Times New Roman" panose="02020603050405020304" pitchFamily="18" charset="0"/>
                <a:ea typeface="Calibri" panose="020F0502020204030204" charset="0"/>
                <a:cs typeface="Times New Roman" panose="02020603050405020304" pitchFamily="18" charset="0"/>
                <a:sym typeface="+mn-ea"/>
              </a:rPr>
              <a:t>2.2    </a:t>
            </a:r>
            <a:r>
              <a:rPr lang="en-US" sz="1600" b="1" dirty="0">
                <a:latin typeface="Times New Roman" panose="02020603050405020304" pitchFamily="18" charset="0"/>
                <a:ea typeface="Calibri" panose="020F0502020204030204" charset="0"/>
                <a:cs typeface="Times New Roman" panose="02020603050405020304" pitchFamily="18" charset="0"/>
                <a:sym typeface="+mn-ea"/>
              </a:rPr>
              <a:t>Pre-processing:</a:t>
            </a:r>
            <a:r>
              <a:rPr lang="en-US" sz="1600" dirty="0">
                <a:latin typeface="Times New Roman" panose="02020603050405020304" pitchFamily="18" charset="0"/>
                <a:ea typeface="Calibri" panose="020F0502020204030204" charset="0"/>
                <a:cs typeface="Times New Roman" panose="02020603050405020304" pitchFamily="18" charset="0"/>
                <a:sym typeface="+mn-ea"/>
              </a:rPr>
              <a:t>Data need to be pre-processed according the models it helps to increase the accuracy of the model and better information about the data.</a:t>
            </a:r>
            <a:endParaRPr lang="en-US" sz="1600" dirty="0">
              <a:latin typeface="Times New Roman" panose="02020603050405020304" pitchFamily="18" charset="0"/>
              <a:ea typeface="Calibri" panose="020F0502020204030204" charset="0"/>
              <a:cs typeface="Times New Roman" panose="02020603050405020304" pitchFamily="18" charset="0"/>
            </a:endParaRPr>
          </a:p>
          <a:p>
            <a:pPr marR="0" lvl="0" algn="just">
              <a:lnSpc>
                <a:spcPct val="150000"/>
              </a:lnSpc>
              <a:spcBef>
                <a:spcPts val="0"/>
              </a:spcBef>
              <a:spcAft>
                <a:spcPts val="0"/>
              </a:spcAft>
              <a:buClr>
                <a:srgbClr val="000000"/>
              </a:buClr>
            </a:pPr>
            <a:r>
              <a:rPr lang="en-US" sz="1600" b="1" dirty="0">
                <a:latin typeface="Times New Roman" panose="02020603050405020304" pitchFamily="18" charset="0"/>
                <a:ea typeface="Calibri" panose="020F0502020204030204" charset="0"/>
                <a:cs typeface="Times New Roman" panose="02020603050405020304" pitchFamily="18" charset="0"/>
                <a:sym typeface="+mn-ea"/>
              </a:rPr>
              <a:t>2.3    </a:t>
            </a:r>
            <a:r>
              <a:rPr lang="en-US" sz="1600" b="1" dirty="0">
                <a:latin typeface="Times New Roman" panose="02020603050405020304" pitchFamily="18" charset="0"/>
                <a:ea typeface="Calibri" panose="020F0502020204030204" charset="0"/>
                <a:cs typeface="Times New Roman" panose="02020603050405020304" pitchFamily="18" charset="0"/>
                <a:sym typeface="+mn-ea"/>
              </a:rPr>
              <a:t>Training the data:</a:t>
            </a:r>
            <a:r>
              <a:rPr lang="en-US" sz="1600" dirty="0">
                <a:latin typeface="Times New Roman" panose="02020603050405020304" pitchFamily="18" charset="0"/>
                <a:ea typeface="Calibri" panose="020F0502020204030204" charset="0"/>
                <a:cs typeface="Times New Roman" panose="02020603050405020304" pitchFamily="18" charset="0"/>
                <a:sym typeface="+mn-ea"/>
              </a:rPr>
              <a:t>After pre-processing the data will split into two parts as train and test data before training with the given algorithms.</a:t>
            </a:r>
            <a:endParaRPr lang="en-US" sz="1600" dirty="0">
              <a:latin typeface="Times New Roman" panose="02020603050405020304" pitchFamily="18" charset="0"/>
              <a:ea typeface="Calibri" panose="020F0502020204030204" charset="0"/>
              <a:cs typeface="Times New Roman" panose="02020603050405020304" pitchFamily="18" charset="0"/>
            </a:endParaRPr>
          </a:p>
          <a:p>
            <a:pPr marR="0" lvl="0" algn="just">
              <a:lnSpc>
                <a:spcPct val="150000"/>
              </a:lnSpc>
              <a:spcBef>
                <a:spcPts val="0"/>
              </a:spcBef>
              <a:spcAft>
                <a:spcPts val="0"/>
              </a:spcAft>
              <a:buClr>
                <a:srgbClr val="000000"/>
              </a:buClr>
            </a:pPr>
            <a:r>
              <a:rPr lang="en-US" sz="1600" b="1" dirty="0">
                <a:latin typeface="Times New Roman" panose="02020603050405020304" pitchFamily="18" charset="0"/>
                <a:ea typeface="Calibri" panose="020F0502020204030204" charset="0"/>
                <a:cs typeface="Times New Roman" panose="02020603050405020304" pitchFamily="18" charset="0"/>
                <a:sym typeface="+mn-ea"/>
              </a:rPr>
              <a:t>2.4    </a:t>
            </a:r>
            <a:r>
              <a:rPr lang="en-US" sz="1600" b="1" dirty="0">
                <a:latin typeface="Times New Roman" panose="02020603050405020304" pitchFamily="18" charset="0"/>
                <a:ea typeface="Calibri" panose="020F0502020204030204" charset="0"/>
                <a:cs typeface="Times New Roman" panose="02020603050405020304" pitchFamily="18" charset="0"/>
                <a:sym typeface="+mn-ea"/>
              </a:rPr>
              <a:t>Model Building:</a:t>
            </a:r>
            <a:r>
              <a:rPr lang="en-US" sz="1600" dirty="0">
                <a:latin typeface="Times New Roman" panose="02020603050405020304" pitchFamily="18" charset="0"/>
                <a:ea typeface="Calibri" panose="020F0502020204030204" charset="0"/>
                <a:cs typeface="Times New Roman" panose="02020603050405020304" pitchFamily="18" charset="0"/>
                <a:sym typeface="+mn-ea"/>
              </a:rPr>
              <a:t>To create a model that predicts the personality with better accuracy, this module will help user.</a:t>
            </a:r>
            <a:endParaRPr lang="en-US" sz="1600" dirty="0">
              <a:latin typeface="Times New Roman" panose="02020603050405020304" pitchFamily="18" charset="0"/>
              <a:ea typeface="Calibri" panose="020F0502020204030204" charset="0"/>
              <a:cs typeface="Times New Roman" panose="02020603050405020304" pitchFamily="18" charset="0"/>
            </a:endParaRPr>
          </a:p>
          <a:p>
            <a:pPr marR="0" lvl="0" algn="just">
              <a:lnSpc>
                <a:spcPct val="150000"/>
              </a:lnSpc>
              <a:spcBef>
                <a:spcPts val="0"/>
              </a:spcBef>
              <a:spcAft>
                <a:spcPts val="0"/>
              </a:spcAft>
              <a:buClr>
                <a:srgbClr val="000000"/>
              </a:buClr>
            </a:pPr>
            <a:r>
              <a:rPr lang="en-US" sz="1600" b="1" dirty="0">
                <a:latin typeface="Times New Roman" panose="02020603050405020304" pitchFamily="18" charset="0"/>
                <a:ea typeface="Calibri" panose="020F0502020204030204" charset="0"/>
                <a:cs typeface="Times New Roman" panose="02020603050405020304" pitchFamily="18" charset="0"/>
                <a:sym typeface="+mn-ea"/>
              </a:rPr>
              <a:t>2.5    </a:t>
            </a:r>
            <a:r>
              <a:rPr lang="en-US" sz="1600" b="1" dirty="0">
                <a:latin typeface="Times New Roman" panose="02020603050405020304" pitchFamily="18" charset="0"/>
                <a:ea typeface="Calibri" panose="020F0502020204030204" charset="0"/>
                <a:cs typeface="Times New Roman" panose="02020603050405020304" pitchFamily="18" charset="0"/>
                <a:sym typeface="+mn-ea"/>
              </a:rPr>
              <a:t>Generated Score:</a:t>
            </a:r>
            <a:r>
              <a:rPr lang="en-US" sz="1600" dirty="0">
                <a:latin typeface="Times New Roman" panose="02020603050405020304" pitchFamily="18" charset="0"/>
                <a:ea typeface="Calibri" panose="020F0502020204030204" charset="0"/>
                <a:cs typeface="Times New Roman" panose="02020603050405020304" pitchFamily="18" charset="0"/>
                <a:sym typeface="+mn-ea"/>
              </a:rPr>
              <a:t>Here user view the score in %  </a:t>
            </a:r>
            <a:endParaRPr lang="en-US" sz="1600" dirty="0">
              <a:latin typeface="Times New Roman" panose="02020603050405020304" pitchFamily="18" charset="0"/>
              <a:ea typeface="Calibri" panose="020F0502020204030204" charset="0"/>
              <a:cs typeface="Times New Roman" panose="02020603050405020304" pitchFamily="18" charset="0"/>
            </a:endParaRPr>
          </a:p>
          <a:p>
            <a:pPr marR="0" lvl="0" algn="just">
              <a:lnSpc>
                <a:spcPct val="150000"/>
              </a:lnSpc>
              <a:spcBef>
                <a:spcPts val="0"/>
              </a:spcBef>
              <a:spcAft>
                <a:spcPts val="0"/>
              </a:spcAft>
              <a:buClr>
                <a:srgbClr val="000000"/>
              </a:buClr>
            </a:pPr>
            <a:r>
              <a:rPr lang="en-US" sz="1600" b="1" dirty="0">
                <a:latin typeface="Times New Roman" panose="02020603050405020304" pitchFamily="18" charset="0"/>
                <a:ea typeface="Calibri" panose="020F0502020204030204" charset="0"/>
                <a:cs typeface="Times New Roman" panose="02020603050405020304" pitchFamily="18" charset="0"/>
                <a:sym typeface="+mn-ea"/>
              </a:rPr>
              <a:t>2.7    </a:t>
            </a:r>
            <a:r>
              <a:rPr lang="en-US" sz="1600" b="1" dirty="0">
                <a:latin typeface="Times New Roman" panose="02020603050405020304" pitchFamily="18" charset="0"/>
                <a:ea typeface="Calibri" panose="020F0502020204030204" charset="0"/>
                <a:cs typeface="Times New Roman" panose="02020603050405020304" pitchFamily="18" charset="0"/>
                <a:sym typeface="+mn-ea"/>
              </a:rPr>
              <a:t>Generate Results:</a:t>
            </a:r>
            <a:r>
              <a:rPr lang="en-US" sz="1600" dirty="0">
                <a:latin typeface="Times New Roman" panose="02020603050405020304" pitchFamily="18" charset="0"/>
                <a:ea typeface="Calibri" panose="020F0502020204030204" charset="0"/>
                <a:cs typeface="Times New Roman" panose="02020603050405020304" pitchFamily="18" charset="0"/>
                <a:sym typeface="+mn-ea"/>
              </a:rPr>
              <a:t>We train the machine learning algorithm and predict the cyber-attack detection.</a:t>
            </a:r>
            <a:endParaRPr lang="en-US" sz="1600" dirty="0">
              <a:latin typeface="Times New Roman" panose="02020603050405020304" pitchFamily="18" charset="0"/>
              <a:ea typeface="Calibri" panose="020F0502020204030204" charset="0"/>
              <a:cs typeface="Times New Roman" panose="02020603050405020304" pitchFamily="18" charset="0"/>
            </a:endParaRPr>
          </a:p>
          <a:p>
            <a:endParaRPr lang="en-US" sz="1600"/>
          </a:p>
        </p:txBody>
      </p:sp>
      <p:sp>
        <p:nvSpPr>
          <p:cNvPr id="2" name="Date Placeholder 1"/>
          <p:cNvSpPr>
            <a:spLocks noGrp="1"/>
          </p:cNvSpPr>
          <p:nvPr>
            <p:ph type="dt" sz="half" idx="10"/>
          </p:nvPr>
        </p:nvSpPr>
        <p:spPr/>
        <p:txBody>
          <a:bodyPr/>
          <a:lstStyle/>
          <a:p>
            <a:fld id="{3DFA64C2-3100-4457-8742-75526715C368}" type="datetime1">
              <a:rPr lang="en-IN" smtClean="0"/>
            </a:fld>
            <a:endParaRPr lang="en-IN"/>
          </a:p>
        </p:txBody>
      </p:sp>
      <p:sp>
        <p:nvSpPr>
          <p:cNvPr id="4" name="Footer Placeholder 3"/>
          <p:cNvSpPr>
            <a:spLocks noGrp="1"/>
          </p:cNvSpPr>
          <p:nvPr>
            <p:ph type="ftr" sz="quarter" idx="11"/>
          </p:nvPr>
        </p:nvSpPr>
        <p:spPr/>
        <p:txBody>
          <a:bodyPr/>
          <a:lstStyle/>
          <a:p>
            <a:r>
              <a:rPr lang="en-IN"/>
              <a:t>BATCH NO:</a:t>
            </a:r>
            <a:r>
              <a:rPr lang="en-US" altLang="en-IN"/>
              <a:t>3</a:t>
            </a:r>
            <a:r>
              <a:rPr lang="en-IN"/>
              <a:t>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fld>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IMPLEMENTATION</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marL="0" indent="0" algn="just">
              <a:buFont typeface="Wingdings" panose="05000000000000000000" pitchFamily="2" charset="2"/>
              <a:buNone/>
            </a:pPr>
            <a:r>
              <a:rPr lang="en-US" sz="1500" b="1" dirty="0">
                <a:latin typeface="Times New Roman" panose="02020603050405020304" pitchFamily="18" charset="0"/>
                <a:cs typeface="Times New Roman" panose="02020603050405020304" pitchFamily="18" charset="0"/>
              </a:rPr>
              <a:t>1. </a:t>
            </a:r>
            <a:r>
              <a:rPr lang="en-US" sz="1600" b="1" dirty="0">
                <a:latin typeface="Times New Roman" panose="02020603050405020304" pitchFamily="18" charset="0"/>
                <a:cs typeface="Times New Roman" panose="02020603050405020304" pitchFamily="18" charset="0"/>
              </a:rPr>
              <a:t>Take the Dataset</a:t>
            </a:r>
            <a:r>
              <a:rPr lang="en-US" sz="1500" b="1" dirty="0">
                <a:latin typeface="Times New Roman" panose="02020603050405020304" pitchFamily="18" charset="0"/>
                <a:cs typeface="Times New Roman" panose="02020603050405020304" pitchFamily="18" charset="0"/>
              </a:rPr>
              <a:t>:</a:t>
            </a:r>
            <a:r>
              <a:rPr lang="en-US" sz="1500" dirty="0">
                <a:latin typeface="Times New Roman" panose="02020603050405020304" pitchFamily="18" charset="0"/>
                <a:cs typeface="Times New Roman" panose="02020603050405020304" pitchFamily="18" charset="0"/>
              </a:rPr>
              <a:t> The system accepts and processes the dataset provided by the user. This </a:t>
            </a:r>
            <a:endParaRPr lang="en-US" sz="1500" dirty="0">
              <a:latin typeface="Times New Roman" panose="02020603050405020304" pitchFamily="18" charset="0"/>
              <a:cs typeface="Times New Roman" panose="02020603050405020304" pitchFamily="18" charset="0"/>
            </a:endParaRPr>
          </a:p>
          <a:p>
            <a:pPr marL="0" indent="0" algn="just">
              <a:buFont typeface="Wingdings" panose="05000000000000000000" pitchFamily="2" charset="2"/>
              <a:buNone/>
            </a:pPr>
            <a:r>
              <a:rPr lang="en-US" sz="1500" dirty="0">
                <a:latin typeface="Times New Roman" panose="02020603050405020304" pitchFamily="18" charset="0"/>
                <a:cs typeface="Times New Roman" panose="02020603050405020304" pitchFamily="18" charset="0"/>
              </a:rPr>
              <a:t>dataset forms the foundation for building the predictive model. </a:t>
            </a:r>
            <a:endParaRPr lang="en-US" sz="1500" dirty="0">
              <a:latin typeface="Times New Roman" panose="02020603050405020304" pitchFamily="18" charset="0"/>
              <a:cs typeface="Times New Roman" panose="02020603050405020304" pitchFamily="18" charset="0"/>
            </a:endParaRPr>
          </a:p>
          <a:p>
            <a:pPr marL="0" indent="0" algn="just">
              <a:buFont typeface="Wingdings" panose="05000000000000000000" pitchFamily="2" charset="2"/>
              <a:buNone/>
            </a:pPr>
            <a:r>
              <a:rPr lang="en-US" sz="1500" b="1" dirty="0">
                <a:latin typeface="Times New Roman" panose="02020603050405020304" pitchFamily="18" charset="0"/>
                <a:cs typeface="Times New Roman" panose="02020603050405020304" pitchFamily="18" charset="0"/>
              </a:rPr>
              <a:t>2. </a:t>
            </a:r>
            <a:r>
              <a:rPr lang="en-US" sz="1600" b="1" dirty="0">
                <a:latin typeface="Times New Roman" panose="02020603050405020304" pitchFamily="18" charset="0"/>
                <a:cs typeface="Times New Roman" panose="02020603050405020304" pitchFamily="18" charset="0"/>
              </a:rPr>
              <a:t>Preprocessing</a:t>
            </a:r>
            <a:r>
              <a:rPr lang="en-US" sz="1500" b="1" dirty="0">
                <a:latin typeface="Times New Roman" panose="02020603050405020304" pitchFamily="18" charset="0"/>
                <a:cs typeface="Times New Roman" panose="02020603050405020304" pitchFamily="18" charset="0"/>
              </a:rPr>
              <a:t>:</a:t>
            </a:r>
            <a:r>
              <a:rPr lang="en-US" sz="1500" dirty="0">
                <a:latin typeface="Times New Roman" panose="02020603050405020304" pitchFamily="18" charset="0"/>
                <a:cs typeface="Times New Roman" panose="02020603050405020304" pitchFamily="18" charset="0"/>
              </a:rPr>
              <a:t> Before training a predictive model, the system preprocesses the dataset. This </a:t>
            </a:r>
            <a:endParaRPr lang="en-US" sz="1500" dirty="0">
              <a:latin typeface="Times New Roman" panose="02020603050405020304" pitchFamily="18" charset="0"/>
              <a:cs typeface="Times New Roman" panose="02020603050405020304" pitchFamily="18" charset="0"/>
            </a:endParaRPr>
          </a:p>
          <a:p>
            <a:pPr marL="0" indent="0" algn="just">
              <a:buFont typeface="Wingdings" panose="05000000000000000000" pitchFamily="2" charset="2"/>
              <a:buNone/>
            </a:pPr>
            <a:r>
              <a:rPr lang="en-US" sz="1500" dirty="0">
                <a:latin typeface="Times New Roman" panose="02020603050405020304" pitchFamily="18" charset="0"/>
                <a:cs typeface="Times New Roman" panose="02020603050405020304" pitchFamily="18" charset="0"/>
              </a:rPr>
              <a:t>includes handling missing data, data cleaning, and feature extraction. Preprocessing ensures that </a:t>
            </a:r>
            <a:endParaRPr lang="en-US" sz="1500" dirty="0">
              <a:latin typeface="Times New Roman" panose="02020603050405020304" pitchFamily="18" charset="0"/>
              <a:cs typeface="Times New Roman" panose="02020603050405020304" pitchFamily="18" charset="0"/>
            </a:endParaRPr>
          </a:p>
          <a:p>
            <a:pPr marL="0" indent="0" algn="just">
              <a:buFont typeface="Wingdings" panose="05000000000000000000" pitchFamily="2" charset="2"/>
              <a:buNone/>
            </a:pPr>
            <a:r>
              <a:rPr lang="en-US" sz="1500" dirty="0">
                <a:latin typeface="Times New Roman" panose="02020603050405020304" pitchFamily="18" charset="0"/>
                <a:cs typeface="Times New Roman" panose="02020603050405020304" pitchFamily="18" charset="0"/>
              </a:rPr>
              <a:t>the data is in a suitable format for modeling. </a:t>
            </a:r>
            <a:endParaRPr lang="en-US" sz="1500" dirty="0">
              <a:latin typeface="Times New Roman" panose="02020603050405020304" pitchFamily="18" charset="0"/>
              <a:cs typeface="Times New Roman" panose="02020603050405020304" pitchFamily="18" charset="0"/>
            </a:endParaRPr>
          </a:p>
          <a:p>
            <a:pPr marL="0" indent="0" algn="just">
              <a:buFont typeface="Wingdings" panose="05000000000000000000" pitchFamily="2" charset="2"/>
              <a:buNone/>
            </a:pPr>
            <a:r>
              <a:rPr lang="en-US" sz="1500" b="1" dirty="0">
                <a:latin typeface="Times New Roman" panose="02020603050405020304" pitchFamily="18" charset="0"/>
                <a:cs typeface="Times New Roman" panose="02020603050405020304" pitchFamily="18" charset="0"/>
              </a:rPr>
              <a:t>3. </a:t>
            </a:r>
            <a:r>
              <a:rPr lang="en-US" sz="1600" b="1" dirty="0">
                <a:latin typeface="Times New Roman" panose="02020603050405020304" pitchFamily="18" charset="0"/>
                <a:cs typeface="Times New Roman" panose="02020603050405020304" pitchFamily="18" charset="0"/>
              </a:rPr>
              <a:t>Training</a:t>
            </a:r>
            <a:r>
              <a:rPr lang="en-US" sz="1500" b="1"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The system uses machine learning techniques and Python modules to train a model </a:t>
            </a:r>
            <a:endParaRPr lang="en-US" sz="1500" dirty="0">
              <a:latin typeface="Times New Roman" panose="02020603050405020304" pitchFamily="18" charset="0"/>
              <a:cs typeface="Times New Roman" panose="02020603050405020304" pitchFamily="18" charset="0"/>
            </a:endParaRPr>
          </a:p>
          <a:p>
            <a:pPr marL="0" indent="0" algn="just">
              <a:buFont typeface="Wingdings" panose="05000000000000000000" pitchFamily="2" charset="2"/>
              <a:buNone/>
            </a:pPr>
            <a:r>
              <a:rPr lang="en-US" sz="1500" dirty="0">
                <a:latin typeface="Times New Roman" panose="02020603050405020304" pitchFamily="18" charset="0"/>
                <a:cs typeface="Times New Roman" panose="02020603050405020304" pitchFamily="18" charset="0"/>
              </a:rPr>
              <a:t>based on the preprocessed dataset. The model learns patterns and relationships within the data, </a:t>
            </a:r>
            <a:endParaRPr lang="en-US" sz="1500" dirty="0">
              <a:latin typeface="Times New Roman" panose="02020603050405020304" pitchFamily="18" charset="0"/>
              <a:cs typeface="Times New Roman" panose="02020603050405020304" pitchFamily="18" charset="0"/>
            </a:endParaRPr>
          </a:p>
          <a:p>
            <a:pPr marL="0" indent="0" algn="just">
              <a:buFont typeface="Wingdings" panose="05000000000000000000" pitchFamily="2" charset="2"/>
              <a:buNone/>
            </a:pPr>
            <a:r>
              <a:rPr lang="en-US" sz="1500" dirty="0">
                <a:latin typeface="Times New Roman" panose="02020603050405020304" pitchFamily="18" charset="0"/>
                <a:cs typeface="Times New Roman" panose="02020603050405020304" pitchFamily="18" charset="0"/>
              </a:rPr>
              <a:t>allowing it to make predictions. </a:t>
            </a:r>
            <a:endParaRPr lang="en-US" sz="1500" dirty="0">
              <a:latin typeface="Times New Roman" panose="02020603050405020304" pitchFamily="18" charset="0"/>
              <a:cs typeface="Times New Roman" panose="02020603050405020304" pitchFamily="18" charset="0"/>
            </a:endParaRPr>
          </a:p>
          <a:p>
            <a:pPr marL="0" indent="0" algn="just">
              <a:buFont typeface="Wingdings" panose="05000000000000000000" pitchFamily="2" charset="2"/>
              <a:buNone/>
            </a:pPr>
            <a:r>
              <a:rPr lang="en-US" sz="1500" b="1" dirty="0">
                <a:latin typeface="Times New Roman" panose="02020603050405020304" pitchFamily="18" charset="0"/>
                <a:cs typeface="Times New Roman" panose="02020603050405020304" pitchFamily="18" charset="0"/>
              </a:rPr>
              <a:t>4. </a:t>
            </a:r>
            <a:r>
              <a:rPr lang="en-US" sz="1600" b="1" dirty="0">
                <a:latin typeface="Times New Roman" panose="02020603050405020304" pitchFamily="18" charset="0"/>
                <a:cs typeface="Times New Roman" panose="02020603050405020304" pitchFamily="18" charset="0"/>
              </a:rPr>
              <a:t>Generate Results</a:t>
            </a:r>
            <a:r>
              <a:rPr lang="en-US" sz="1500" b="1" dirty="0">
                <a:latin typeface="Times New Roman" panose="02020603050405020304" pitchFamily="18" charset="0"/>
                <a:cs typeface="Times New Roman" panose="02020603050405020304" pitchFamily="18" charset="0"/>
              </a:rPr>
              <a:t>:</a:t>
            </a:r>
            <a:r>
              <a:rPr lang="en-US" sz="1500" dirty="0">
                <a:latin typeface="Times New Roman" panose="02020603050405020304" pitchFamily="18" charset="0"/>
                <a:cs typeface="Times New Roman" panose="02020603050405020304" pitchFamily="18" charset="0"/>
              </a:rPr>
              <a:t> Once the model is trained, the system can generate results based on user </a:t>
            </a:r>
            <a:endParaRPr lang="en-US" sz="1500" dirty="0">
              <a:latin typeface="Times New Roman" panose="02020603050405020304" pitchFamily="18" charset="0"/>
              <a:cs typeface="Times New Roman" panose="02020603050405020304" pitchFamily="18" charset="0"/>
            </a:endParaRPr>
          </a:p>
          <a:p>
            <a:pPr marL="0" indent="0" algn="just">
              <a:buFont typeface="Wingdings" panose="05000000000000000000" pitchFamily="2" charset="2"/>
              <a:buNone/>
            </a:pPr>
            <a:r>
              <a:rPr lang="en-US" sz="1500" dirty="0">
                <a:latin typeface="Times New Roman" panose="02020603050405020304" pitchFamily="18" charset="0"/>
                <a:cs typeface="Times New Roman" panose="02020603050405020304" pitchFamily="18" charset="0"/>
              </a:rPr>
              <a:t>input values. These results typically indicate whether the input data corresponds to a specific </a:t>
            </a:r>
            <a:endParaRPr lang="en-US" sz="1500" dirty="0">
              <a:latin typeface="Times New Roman" panose="02020603050405020304" pitchFamily="18" charset="0"/>
              <a:cs typeface="Times New Roman" panose="02020603050405020304" pitchFamily="18" charset="0"/>
            </a:endParaRPr>
          </a:p>
          <a:p>
            <a:pPr marL="0" indent="0" algn="just">
              <a:buFont typeface="Wingdings" panose="05000000000000000000" pitchFamily="2" charset="2"/>
              <a:buNone/>
            </a:pPr>
            <a:r>
              <a:rPr lang="en-US" sz="1500" dirty="0">
                <a:latin typeface="Times New Roman" panose="02020603050405020304" pitchFamily="18" charset="0"/>
                <a:cs typeface="Times New Roman" panose="02020603050405020304" pitchFamily="18" charset="0"/>
              </a:rPr>
              <a:t>condition, event, or prediction, such as Medical Insurance Cost</a:t>
            </a:r>
            <a:endParaRPr lang="en-US" sz="15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6C6BF4AC-4E26-4D1F-9003-921A18503A76}" type="datetime1">
              <a:rPr lang="en-IN" smtClean="0"/>
            </a:fld>
            <a:endParaRPr lang="en-IN"/>
          </a:p>
        </p:txBody>
      </p:sp>
      <p:sp>
        <p:nvSpPr>
          <p:cNvPr id="4" name="Footer Placeholder 3"/>
          <p:cNvSpPr>
            <a:spLocks noGrp="1"/>
          </p:cNvSpPr>
          <p:nvPr>
            <p:ph type="ftr" sz="quarter" idx="11"/>
          </p:nvPr>
        </p:nvSpPr>
        <p:spPr/>
        <p:txBody>
          <a:bodyPr/>
          <a:lstStyle/>
          <a:p>
            <a:r>
              <a:rPr lang="en-IN"/>
              <a:t>BATCH NO:</a:t>
            </a:r>
            <a:r>
              <a:rPr lang="en-US" altLang="en-IN"/>
              <a:t>3</a:t>
            </a:r>
            <a:r>
              <a:rPr lang="en-IN"/>
              <a:t>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fld>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ARCHITECTURE DIAGRAM</a:t>
            </a:r>
            <a:endParaRPr lang="en-US" sz="2400" b="1"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B8D055EC-92E0-4521-8D38-203B5CE64B47}" type="datetime1">
              <a:rPr lang="en-IN" smtClean="0"/>
            </a:fld>
            <a:endParaRPr lang="en-IN"/>
          </a:p>
        </p:txBody>
      </p:sp>
      <p:sp>
        <p:nvSpPr>
          <p:cNvPr id="4" name="Footer Placeholder 3"/>
          <p:cNvSpPr>
            <a:spLocks noGrp="1"/>
          </p:cNvSpPr>
          <p:nvPr>
            <p:ph type="ftr" sz="quarter" idx="11"/>
          </p:nvPr>
        </p:nvSpPr>
        <p:spPr/>
        <p:txBody>
          <a:bodyPr/>
          <a:lstStyle/>
          <a:p>
            <a:r>
              <a:rPr lang="en-IN"/>
              <a:t>BATCH NO: </a:t>
            </a:r>
            <a:r>
              <a:rPr lang="en-US" altLang="en-IN"/>
              <a:t>3</a:t>
            </a:r>
            <a:r>
              <a:rPr lang="en-IN"/>
              <a:t>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fld>
            <a:endParaRPr lang="en-IN"/>
          </a:p>
        </p:txBody>
      </p:sp>
      <p:pic>
        <p:nvPicPr>
          <p:cNvPr id="6" name="Content Placeholder 5"/>
          <p:cNvPicPr>
            <a:picLocks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716405" y="1617345"/>
            <a:ext cx="5521325" cy="432689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84505"/>
            <a:ext cx="7772400" cy="1310640"/>
          </a:xfrm>
        </p:spPr>
        <p:txBody>
          <a:bodyPr>
            <a:normAutofit/>
          </a:bodyPr>
          <a:lstStyle/>
          <a:p>
            <a:r>
              <a:rPr lang="en-US" sz="2400" b="1" dirty="0">
                <a:latin typeface="Times New Roman" panose="02020603050405020304" pitchFamily="18" charset="0"/>
                <a:cs typeface="Times New Roman" panose="02020603050405020304" pitchFamily="18" charset="0"/>
              </a:rPr>
              <a:t>DATA FLOW DIAGRAM</a:t>
            </a:r>
            <a:endParaRPr lang="en-US" sz="2400" b="1"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55E3AA76-41E4-444A-A1EB-FF3D494392FE}" type="datetime1">
              <a:rPr lang="en-IN" smtClean="0"/>
            </a:fld>
            <a:endParaRPr lang="en-IN"/>
          </a:p>
        </p:txBody>
      </p:sp>
      <p:sp>
        <p:nvSpPr>
          <p:cNvPr id="4" name="Footer Placeholder 3"/>
          <p:cNvSpPr>
            <a:spLocks noGrp="1"/>
          </p:cNvSpPr>
          <p:nvPr>
            <p:ph type="ftr" sz="quarter" idx="11"/>
          </p:nvPr>
        </p:nvSpPr>
        <p:spPr/>
        <p:txBody>
          <a:bodyPr/>
          <a:lstStyle/>
          <a:p>
            <a:r>
              <a:rPr lang="en-IN"/>
              <a:t>BATCH NO:</a:t>
            </a:r>
            <a:r>
              <a:rPr lang="en-US" altLang="en-IN"/>
              <a:t>3</a:t>
            </a:r>
            <a:r>
              <a:rPr lang="en-IN"/>
              <a:t>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fld>
            <a:endParaRPr lang="en-IN"/>
          </a:p>
        </p:txBody>
      </p:sp>
      <p:pic>
        <p:nvPicPr>
          <p:cNvPr id="6" name="Content Placeholder 5" descr="Screenshot (152)"/>
          <p:cNvPicPr>
            <a:picLocks noChangeAspect="1"/>
          </p:cNvPicPr>
          <p:nvPr>
            <p:ph idx="1"/>
          </p:nvPr>
        </p:nvPicPr>
        <p:blipFill>
          <a:blip r:embed="rId1"/>
          <a:stretch>
            <a:fillRect/>
          </a:stretch>
        </p:blipFill>
        <p:spPr>
          <a:xfrm>
            <a:off x="905510" y="1616710"/>
            <a:ext cx="6808470" cy="455549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ER- DIAGRAM</a:t>
            </a:r>
            <a:endParaRPr lang="en-US" sz="2400" b="1"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80BA5178-A27B-409B-9787-8D37FAD366B6}" type="datetime1">
              <a:rPr lang="en-IN" smtClean="0"/>
            </a:fld>
            <a:endParaRPr lang="en-IN"/>
          </a:p>
        </p:txBody>
      </p:sp>
      <p:sp>
        <p:nvSpPr>
          <p:cNvPr id="4" name="Footer Placeholder 3"/>
          <p:cNvSpPr>
            <a:spLocks noGrp="1"/>
          </p:cNvSpPr>
          <p:nvPr>
            <p:ph type="ftr" sz="quarter" idx="11"/>
          </p:nvPr>
        </p:nvSpPr>
        <p:spPr/>
        <p:txBody>
          <a:bodyPr/>
          <a:lstStyle/>
          <a:p>
            <a:r>
              <a:rPr lang="en-IN"/>
              <a:t>BATCH NO: </a:t>
            </a:r>
            <a:r>
              <a:rPr lang="en-US" altLang="en-IN"/>
              <a:t>3</a:t>
            </a:r>
            <a:r>
              <a:rPr lang="en-IN"/>
              <a:t>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fld>
            <a:endParaRPr lang="en-IN"/>
          </a:p>
        </p:txBody>
      </p:sp>
      <p:pic>
        <p:nvPicPr>
          <p:cNvPr id="6" name="Content Placeholder 5"/>
          <p:cNvPicPr>
            <a:picLocks noChangeAspect="1"/>
          </p:cNvPicPr>
          <p:nvPr>
            <p:ph idx="1"/>
          </p:nvPr>
        </p:nvPicPr>
        <p:blipFill>
          <a:blip r:embed="rId1"/>
          <a:stretch>
            <a:fillRect/>
          </a:stretch>
        </p:blipFill>
        <p:spPr>
          <a:xfrm>
            <a:off x="780415" y="2165350"/>
            <a:ext cx="7581900" cy="39624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5295"/>
            <a:ext cx="7772400" cy="1651635"/>
          </a:xfrm>
        </p:spPr>
        <p:txBody>
          <a:bodyPr>
            <a:normAutofit/>
          </a:bodyPr>
          <a:lstStyle/>
          <a:p>
            <a:r>
              <a:rPr lang="en-US" sz="2400" b="1" dirty="0">
                <a:latin typeface="Times New Roman" panose="02020603050405020304" pitchFamily="18" charset="0"/>
                <a:cs typeface="Times New Roman" panose="02020603050405020304" pitchFamily="18" charset="0"/>
              </a:rPr>
              <a:t>CONCLUSION</a:t>
            </a: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2121535"/>
            <a:ext cx="8364220" cy="4050665"/>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AF08D5C2-CE6C-4B97-8923-65CF7B1D307C}" type="datetime1">
              <a:rPr lang="en-IN" smtClean="0"/>
            </a:fld>
            <a:endParaRPr lang="en-IN"/>
          </a:p>
        </p:txBody>
      </p:sp>
      <p:sp>
        <p:nvSpPr>
          <p:cNvPr id="4" name="Footer Placeholder 3"/>
          <p:cNvSpPr>
            <a:spLocks noGrp="1"/>
          </p:cNvSpPr>
          <p:nvPr>
            <p:ph type="ftr" sz="quarter" idx="11"/>
          </p:nvPr>
        </p:nvSpPr>
        <p:spPr/>
        <p:txBody>
          <a:bodyPr/>
          <a:lstStyle/>
          <a:p>
            <a:r>
              <a:rPr lang="en-IN"/>
              <a:t>BATCH NO: </a:t>
            </a:r>
            <a:r>
              <a:rPr lang="en-US" altLang="en-IN"/>
              <a:t>3</a:t>
            </a:r>
            <a:r>
              <a:rPr lang="en-IN"/>
              <a:t>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fld>
            <a:endParaRPr lang="en-IN"/>
          </a:p>
        </p:txBody>
      </p:sp>
      <p:sp>
        <p:nvSpPr>
          <p:cNvPr id="7" name="Text Box 6"/>
          <p:cNvSpPr txBox="1"/>
          <p:nvPr/>
        </p:nvSpPr>
        <p:spPr>
          <a:xfrm>
            <a:off x="485140" y="1935480"/>
            <a:ext cx="8228330" cy="2030095"/>
          </a:xfrm>
          <a:prstGeom prst="rect">
            <a:avLst/>
          </a:prstGeom>
          <a:noFill/>
        </p:spPr>
        <p:txBody>
          <a:bodyPr wrap="square" rtlCol="0">
            <a:spAutoFit/>
          </a:bodyPr>
          <a:p>
            <a:pPr algn="just"/>
            <a:r>
              <a:rPr lang="en-US">
                <a:latin typeface="Times New Roman" panose="02020603050405020304" pitchFamily="18" charset="0"/>
                <a:cs typeface="Times New Roman" panose="02020603050405020304" pitchFamily="18" charset="0"/>
              </a:rPr>
              <a:t>We analyzed a hacking breach dataset from the incident inter arraival time and the breach size, and showed that they both should be modeled by stochastic process  rather than distribution because they exhibit autocorrelations.here we are using a ARMA GARCH process for the evaluation of breaching incidents.we used support vector machine algorithm for classification purpose.we conducted both qualitative and quantitative analysis to draw further insights. The earlier the breach is detected, we will either stop any damage to the data or prevent damaging data.</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400" dirty="0">
                <a:latin typeface="Times New Roman" panose="02020603050405020304" pitchFamily="18" charset="0"/>
                <a:cs typeface="Times New Roman" panose="02020603050405020304" pitchFamily="18" charset="0"/>
              </a:rPr>
              <a:t>OFFER LETTER SOFT COPY/SCANNED COPY</a:t>
            </a:r>
            <a:br>
              <a:rPr lang="en-IN" sz="4400" dirty="0">
                <a:latin typeface="Times New Roman" panose="02020603050405020304" pitchFamily="18" charset="0"/>
                <a:cs typeface="Times New Roman" panose="02020603050405020304" pitchFamily="18" charset="0"/>
              </a:rPr>
            </a:br>
            <a:endParaRPr lang="en-IN" dirty="0"/>
          </a:p>
        </p:txBody>
      </p:sp>
      <p:pic>
        <p:nvPicPr>
          <p:cNvPr id="9" name="Content Placeholder 8" descr="NK INTERN LETTER"/>
          <p:cNvPicPr>
            <a:picLocks noChangeAspect="1"/>
          </p:cNvPicPr>
          <p:nvPr>
            <p:ph sz="half" idx="1"/>
          </p:nvPr>
        </p:nvPicPr>
        <p:blipFill>
          <a:blip r:embed="rId1"/>
          <a:stretch>
            <a:fillRect/>
          </a:stretch>
        </p:blipFill>
        <p:spPr>
          <a:xfrm>
            <a:off x="827405" y="1988820"/>
            <a:ext cx="3037840" cy="3977640"/>
          </a:xfrm>
          <a:prstGeom prst="rect">
            <a:avLst/>
          </a:prstGeom>
        </p:spPr>
      </p:pic>
      <p:pic>
        <p:nvPicPr>
          <p:cNvPr id="10" name="Content Placeholder 9" descr="KM INTERN LETTER"/>
          <p:cNvPicPr>
            <a:picLocks noChangeAspect="1"/>
          </p:cNvPicPr>
          <p:nvPr>
            <p:ph sz="half" idx="2"/>
          </p:nvPr>
        </p:nvPicPr>
        <p:blipFill>
          <a:blip r:embed="rId2"/>
          <a:stretch>
            <a:fillRect/>
          </a:stretch>
        </p:blipFill>
        <p:spPr>
          <a:xfrm>
            <a:off x="5003800" y="1916430"/>
            <a:ext cx="3072765" cy="3977640"/>
          </a:xfrm>
          <a:prstGeom prst="rect">
            <a:avLst/>
          </a:prstGeom>
        </p:spPr>
      </p:pic>
      <p:sp>
        <p:nvSpPr>
          <p:cNvPr id="4" name="Date Placeholder 3"/>
          <p:cNvSpPr>
            <a:spLocks noGrp="1"/>
          </p:cNvSpPr>
          <p:nvPr>
            <p:ph type="dt" sz="half" idx="10"/>
          </p:nvPr>
        </p:nvSpPr>
        <p:spPr/>
        <p:txBody>
          <a:bodyPr/>
          <a:lstStyle/>
          <a:p>
            <a:fld id="{29B7F2CF-3883-4F4C-B632-6E38E4E094B5}" type="datetime1">
              <a:rPr lang="en-IN" smtClean="0"/>
            </a:fld>
            <a:endParaRPr lang="en-IN"/>
          </a:p>
        </p:txBody>
      </p:sp>
      <p:sp>
        <p:nvSpPr>
          <p:cNvPr id="5" name="Footer Placeholder 4"/>
          <p:cNvSpPr>
            <a:spLocks noGrp="1"/>
          </p:cNvSpPr>
          <p:nvPr>
            <p:ph type="ftr" sz="quarter" idx="11"/>
          </p:nvPr>
        </p:nvSpPr>
        <p:spPr/>
        <p:txBody>
          <a:bodyPr/>
          <a:lstStyle/>
          <a:p>
            <a:r>
              <a:rPr lang="en-IN"/>
              <a:t>BATCH NO: </a:t>
            </a:r>
            <a:r>
              <a:rPr lang="en-US" altLang="en-IN"/>
              <a:t>3</a:t>
            </a:r>
            <a:r>
              <a:rPr lang="en-IN"/>
              <a:t>       DEPARTMENT OF COMPUTER SCIENCE &amp; ENGINEERING</a:t>
            </a:r>
            <a:endParaRPr lang="en-IN"/>
          </a:p>
        </p:txBody>
      </p:sp>
      <p:sp>
        <p:nvSpPr>
          <p:cNvPr id="6" name="Slide Number Placeholder 5"/>
          <p:cNvSpPr>
            <a:spLocks noGrp="1"/>
          </p:cNvSpPr>
          <p:nvPr>
            <p:ph type="sldNum" sz="quarter" idx="12"/>
          </p:nvPr>
        </p:nvSpPr>
        <p:spPr/>
        <p:txBody>
          <a:bodyPr/>
          <a:lstStyle/>
          <a:p>
            <a:fld id="{FA00FD27-8DB0-4CB2-BD37-BEA95C6A1008}" type="slidenum">
              <a:rPr lang="en-IN" smtClean="0"/>
            </a:fld>
            <a:endParaRPr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dirty="0">
                <a:latin typeface="Times New Roman" panose="02020603050405020304" pitchFamily="18" charset="0"/>
                <a:cs typeface="Times New Roman" panose="02020603050405020304" pitchFamily="18" charset="0"/>
              </a:rPr>
              <a:t>INDUSTRY DETAILS </a:t>
            </a:r>
            <a:br>
              <a:rPr lang="en-IN" sz="4400"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p:txBody>
          <a:bodyPr>
            <a:normAutofit/>
          </a:bodyPr>
          <a:lstStyle/>
          <a:p>
            <a:r>
              <a:rPr lang="en-IN" dirty="0"/>
              <a:t>Industry Guide Name : Anuhya Reddy</a:t>
            </a:r>
            <a:endParaRPr lang="en-IN" dirty="0"/>
          </a:p>
          <a:p>
            <a:r>
              <a:rPr lang="en-IN" dirty="0"/>
              <a:t>Industry Mobile Number : 9885488485</a:t>
            </a:r>
            <a:endParaRPr lang="en-IN" dirty="0"/>
          </a:p>
          <a:p>
            <a:r>
              <a:rPr lang="en-IN" dirty="0"/>
              <a:t>Industry Guide Mail ID : encoraanuhya@gmail.com</a:t>
            </a:r>
            <a:endParaRPr lang="en-IN" dirty="0"/>
          </a:p>
          <a:p>
            <a:r>
              <a:rPr lang="en-IN" dirty="0"/>
              <a:t>Industry Address :  Pallavaram -Thoraipakkam Road, Chennai,Tamil Nadu- 600097</a:t>
            </a:r>
            <a:endParaRPr lang="en-IN" dirty="0"/>
          </a:p>
          <a:p>
            <a:r>
              <a:rPr lang="en-IN" dirty="0"/>
              <a:t>Time line/Duration given by Industry for completion of Project : 4 Months(</a:t>
            </a:r>
            <a:r>
              <a:rPr lang="en-IN"/>
              <a:t>Jan </a:t>
            </a:r>
            <a:r>
              <a:rPr lang="en-US" altLang="en-IN"/>
              <a:t>17</a:t>
            </a:r>
            <a:r>
              <a:rPr lang="en-IN"/>
              <a:t>-</a:t>
            </a:r>
            <a:r>
              <a:rPr lang="en-US" altLang="en-IN"/>
              <a:t>May17</a:t>
            </a:r>
            <a:r>
              <a:rPr lang="en-IN"/>
              <a:t>)</a:t>
            </a:r>
            <a:endParaRPr lang="en-IN" dirty="0"/>
          </a:p>
          <a:p>
            <a:r>
              <a:rPr lang="en-IN" dirty="0"/>
              <a:t>Date of Reporting to Industry</a:t>
            </a:r>
            <a:r>
              <a:rPr lang="en-US" altLang="en-IN" dirty="0"/>
              <a:t> :Jan-17th-2024</a:t>
            </a:r>
            <a:endParaRPr lang="en-IN" dirty="0"/>
          </a:p>
          <a:p>
            <a:pPr marL="0" indent="0">
              <a:buNone/>
            </a:pPr>
            <a:endParaRPr lang="en-IN" dirty="0"/>
          </a:p>
        </p:txBody>
      </p:sp>
      <p:sp>
        <p:nvSpPr>
          <p:cNvPr id="4" name="Date Placeholder 3"/>
          <p:cNvSpPr>
            <a:spLocks noGrp="1"/>
          </p:cNvSpPr>
          <p:nvPr>
            <p:ph type="dt" sz="half" idx="10"/>
          </p:nvPr>
        </p:nvSpPr>
        <p:spPr/>
        <p:txBody>
          <a:bodyPr/>
          <a:lstStyle/>
          <a:p>
            <a:fld id="{29B7F2CF-3883-4F4C-B632-6E38E4E094B5}" type="datetime1">
              <a:rPr lang="en-IN" smtClean="0"/>
            </a:fld>
            <a:endParaRPr lang="en-IN"/>
          </a:p>
        </p:txBody>
      </p:sp>
      <p:sp>
        <p:nvSpPr>
          <p:cNvPr id="5" name="Footer Placeholder 4"/>
          <p:cNvSpPr>
            <a:spLocks noGrp="1"/>
          </p:cNvSpPr>
          <p:nvPr>
            <p:ph type="ftr" sz="quarter" idx="11"/>
          </p:nvPr>
        </p:nvSpPr>
        <p:spPr/>
        <p:txBody>
          <a:bodyPr/>
          <a:lstStyle/>
          <a:p>
            <a:r>
              <a:rPr lang="en-IN"/>
              <a:t>BATCH NO: </a:t>
            </a:r>
            <a:r>
              <a:rPr lang="en-US" altLang="en-IN"/>
              <a:t>3</a:t>
            </a:r>
            <a:r>
              <a:rPr lang="en-IN"/>
              <a:t>      DEPARTMENT OF COMPUTER SCIENCE &amp; ENGINEERING</a:t>
            </a:r>
            <a:endParaRPr lang="en-IN"/>
          </a:p>
        </p:txBody>
      </p:sp>
      <p:sp>
        <p:nvSpPr>
          <p:cNvPr id="6" name="Slide Number Placeholder 5"/>
          <p:cNvSpPr>
            <a:spLocks noGrp="1"/>
          </p:cNvSpPr>
          <p:nvPr>
            <p:ph type="sldNum" sz="quarter" idx="12"/>
          </p:nvPr>
        </p:nvSpPr>
        <p:spPr/>
        <p:txBody>
          <a:bodyPr/>
          <a:lstStyle/>
          <a:p>
            <a:fld id="{FA00FD27-8DB0-4CB2-BD37-BEA95C6A1008}" type="slidenum">
              <a:rPr lang="en-IN" smtClean="0"/>
            </a:fld>
            <a:endParaRPr lang="en-I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a:latin typeface="Times New Roman" panose="02020603050405020304" pitchFamily="18" charset="0"/>
                <a:cs typeface="Times New Roman" panose="02020603050405020304" pitchFamily="18" charset="0"/>
              </a:rPr>
              <a:t>REFERENCES</a:t>
            </a:r>
            <a:endParaRPr lang="en-IN" sz="2400" dirty="0"/>
          </a:p>
        </p:txBody>
      </p:sp>
      <p:sp>
        <p:nvSpPr>
          <p:cNvPr id="3" name="Content Placeholder 2"/>
          <p:cNvSpPr>
            <a:spLocks noGrp="1"/>
          </p:cNvSpPr>
          <p:nvPr>
            <p:ph idx="1"/>
          </p:nvPr>
        </p:nvSpPr>
        <p:spPr>
          <a:xfrm>
            <a:off x="685800" y="1707515"/>
            <a:ext cx="7772400" cy="4464685"/>
          </a:xfrm>
        </p:spPr>
        <p:txBody>
          <a:bodyPr>
            <a:normAutofit lnSpcReduction="10000"/>
          </a:bodyPr>
          <a:lstStyle/>
          <a:p>
            <a:pPr marL="0" indent="0" algn="just">
              <a:buFont typeface="Wingdings" panose="05000000000000000000" pitchFamily="2" charset="2"/>
              <a:buNone/>
            </a:pPr>
            <a:r>
              <a:rPr lang="en-IN" sz="1800" dirty="0">
                <a:latin typeface="Times New Roman" panose="02020603050405020304" pitchFamily="18" charset="0"/>
                <a:ea typeface="Times New Roman" panose="02020603050405020304" pitchFamily="18" charset="0"/>
                <a:sym typeface="+mn-ea"/>
              </a:rPr>
              <a:t>[1]</a:t>
            </a:r>
            <a:r>
              <a:rPr lang="en-US" altLang="en-IN" sz="1800" dirty="0">
                <a:latin typeface="Times New Roman" panose="02020603050405020304" pitchFamily="18" charset="0"/>
                <a:ea typeface="Times New Roman" panose="02020603050405020304" pitchFamily="18" charset="0"/>
                <a:sym typeface="+mn-ea"/>
              </a:rPr>
              <a:t> </a:t>
            </a:r>
            <a:r>
              <a:rPr lang="en-IN" sz="1800" dirty="0">
                <a:latin typeface="Times New Roman" panose="02020603050405020304" pitchFamily="18" charset="0"/>
                <a:ea typeface="Times New Roman" panose="02020603050405020304" pitchFamily="18" charset="0"/>
                <a:sym typeface="+mn-ea"/>
              </a:rPr>
              <a:t> Kwon, </a:t>
            </a:r>
            <a:r>
              <a:rPr lang="en-IN" sz="1800" dirty="0" err="1">
                <a:latin typeface="Times New Roman" panose="02020603050405020304" pitchFamily="18" charset="0"/>
                <a:ea typeface="Times New Roman" panose="02020603050405020304" pitchFamily="18" charset="0"/>
                <a:sym typeface="+mn-ea"/>
              </a:rPr>
              <a:t>Cheolhyeon</a:t>
            </a:r>
            <a:r>
              <a:rPr lang="en-IN" sz="1800" dirty="0">
                <a:latin typeface="Times New Roman" panose="02020603050405020304" pitchFamily="18" charset="0"/>
                <a:ea typeface="Times New Roman" panose="02020603050405020304" pitchFamily="18" charset="0"/>
                <a:sym typeface="+mn-ea"/>
              </a:rPr>
              <a:t>, </a:t>
            </a:r>
            <a:r>
              <a:rPr lang="en-IN" sz="1800" dirty="0" err="1">
                <a:latin typeface="Times New Roman" panose="02020603050405020304" pitchFamily="18" charset="0"/>
                <a:ea typeface="Times New Roman" panose="02020603050405020304" pitchFamily="18" charset="0"/>
                <a:sym typeface="+mn-ea"/>
              </a:rPr>
              <a:t>Weiyi</a:t>
            </a:r>
            <a:r>
              <a:rPr lang="en-IN" sz="1800" dirty="0">
                <a:latin typeface="Times New Roman" panose="02020603050405020304" pitchFamily="18" charset="0"/>
                <a:ea typeface="Times New Roman" panose="02020603050405020304" pitchFamily="18" charset="0"/>
                <a:sym typeface="+mn-ea"/>
              </a:rPr>
              <a:t> Liu, and </a:t>
            </a:r>
            <a:r>
              <a:rPr lang="en-IN" sz="1800" dirty="0" err="1">
                <a:latin typeface="Times New Roman" panose="02020603050405020304" pitchFamily="18" charset="0"/>
                <a:ea typeface="Times New Roman" panose="02020603050405020304" pitchFamily="18" charset="0"/>
                <a:sym typeface="+mn-ea"/>
              </a:rPr>
              <a:t>Inseok</a:t>
            </a:r>
            <a:r>
              <a:rPr lang="en-IN" sz="1800" dirty="0">
                <a:latin typeface="Times New Roman" panose="02020603050405020304" pitchFamily="18" charset="0"/>
                <a:ea typeface="Times New Roman" panose="02020603050405020304" pitchFamily="18" charset="0"/>
                <a:sym typeface="+mn-ea"/>
              </a:rPr>
              <a:t> </a:t>
            </a:r>
            <a:r>
              <a:rPr lang="en-US" altLang="en-IN" sz="1800" dirty="0">
                <a:latin typeface="Times New Roman" panose="02020603050405020304" pitchFamily="18" charset="0"/>
                <a:ea typeface="Times New Roman" panose="02020603050405020304" pitchFamily="18" charset="0"/>
                <a:sym typeface="+mn-ea"/>
              </a:rPr>
              <a:t>     </a:t>
            </a:r>
            <a:r>
              <a:rPr lang="en-IN" sz="1800" dirty="0">
                <a:latin typeface="Times New Roman" panose="02020603050405020304" pitchFamily="18" charset="0"/>
                <a:ea typeface="Times New Roman" panose="02020603050405020304" pitchFamily="18" charset="0"/>
                <a:sym typeface="+mn-ea"/>
              </a:rPr>
              <a:t>Hwang. ”Security analysis for cyber-physical systems against stealthy deception attacks.” In 2013 American control conference, IEEE (2013): 3344-3349.</a:t>
            </a:r>
            <a:endParaRPr lang="en-IN" sz="1800" dirty="0">
              <a:latin typeface="Times New Roman" panose="02020603050405020304" pitchFamily="18" charset="0"/>
              <a:ea typeface="Times New Roman" panose="02020603050405020304" pitchFamily="18" charset="0"/>
            </a:endParaRPr>
          </a:p>
          <a:p>
            <a:pPr marL="0" indent="0" algn="just">
              <a:buFont typeface="Wingdings" panose="05000000000000000000" pitchFamily="2" charset="2"/>
              <a:buNone/>
            </a:pPr>
            <a:r>
              <a:rPr lang="en-IN" sz="1800" dirty="0">
                <a:latin typeface="Times New Roman" panose="02020603050405020304" pitchFamily="18" charset="0"/>
                <a:ea typeface="Times New Roman" panose="02020603050405020304" pitchFamily="18" charset="0"/>
                <a:sym typeface="+mn-ea"/>
              </a:rPr>
              <a:t>[2] </a:t>
            </a:r>
            <a:r>
              <a:rPr lang="en-IN" sz="1800" dirty="0" err="1">
                <a:latin typeface="Times New Roman" panose="02020603050405020304" pitchFamily="18" charset="0"/>
                <a:ea typeface="Times New Roman" panose="02020603050405020304" pitchFamily="18" charset="0"/>
                <a:sym typeface="+mn-ea"/>
              </a:rPr>
              <a:t>Pajic</a:t>
            </a:r>
            <a:r>
              <a:rPr lang="en-IN" sz="1800" dirty="0">
                <a:latin typeface="Times New Roman" panose="02020603050405020304" pitchFamily="18" charset="0"/>
                <a:ea typeface="Times New Roman" panose="02020603050405020304" pitchFamily="18" charset="0"/>
                <a:sym typeface="+mn-ea"/>
              </a:rPr>
              <a:t>, </a:t>
            </a:r>
            <a:r>
              <a:rPr lang="en-IN" sz="1800" dirty="0" err="1">
                <a:latin typeface="Times New Roman" panose="02020603050405020304" pitchFamily="18" charset="0"/>
                <a:ea typeface="Times New Roman" panose="02020603050405020304" pitchFamily="18" charset="0"/>
                <a:sym typeface="+mn-ea"/>
              </a:rPr>
              <a:t>Miroslav</a:t>
            </a:r>
            <a:r>
              <a:rPr lang="en-IN" sz="1800" dirty="0">
                <a:latin typeface="Times New Roman" panose="02020603050405020304" pitchFamily="18" charset="0"/>
                <a:ea typeface="Times New Roman" panose="02020603050405020304" pitchFamily="18" charset="0"/>
                <a:sym typeface="+mn-ea"/>
              </a:rPr>
              <a:t>, James Weimer, Nicola </a:t>
            </a:r>
            <a:r>
              <a:rPr lang="en-IN" sz="1800" dirty="0" err="1">
                <a:latin typeface="Times New Roman" panose="02020603050405020304" pitchFamily="18" charset="0"/>
                <a:ea typeface="Times New Roman" panose="02020603050405020304" pitchFamily="18" charset="0"/>
                <a:sym typeface="+mn-ea"/>
              </a:rPr>
              <a:t>Bezzo</a:t>
            </a:r>
            <a:r>
              <a:rPr lang="en-IN" sz="1800" dirty="0">
                <a:latin typeface="Times New Roman" panose="02020603050405020304" pitchFamily="18" charset="0"/>
                <a:ea typeface="Times New Roman" panose="02020603050405020304" pitchFamily="18" charset="0"/>
                <a:sym typeface="+mn-ea"/>
              </a:rPr>
              <a:t>, Oleg </a:t>
            </a:r>
            <a:r>
              <a:rPr lang="en-IN" sz="1800" dirty="0" err="1">
                <a:latin typeface="Times New Roman" panose="02020603050405020304" pitchFamily="18" charset="0"/>
                <a:ea typeface="Times New Roman" panose="02020603050405020304" pitchFamily="18" charset="0"/>
                <a:sym typeface="+mn-ea"/>
              </a:rPr>
              <a:t>Sokolsky</a:t>
            </a:r>
            <a:r>
              <a:rPr lang="en-IN" sz="1800" dirty="0">
                <a:latin typeface="Times New Roman" panose="02020603050405020304" pitchFamily="18" charset="0"/>
                <a:ea typeface="Times New Roman" panose="02020603050405020304" pitchFamily="18" charset="0"/>
                <a:sym typeface="+mn-ea"/>
              </a:rPr>
              <a:t>, George J. Pappas, and </a:t>
            </a:r>
            <a:r>
              <a:rPr lang="en-IN" sz="1800" dirty="0" err="1">
                <a:latin typeface="Times New Roman" panose="02020603050405020304" pitchFamily="18" charset="0"/>
                <a:ea typeface="Times New Roman" panose="02020603050405020304" pitchFamily="18" charset="0"/>
                <a:sym typeface="+mn-ea"/>
              </a:rPr>
              <a:t>Insup</a:t>
            </a:r>
            <a:r>
              <a:rPr lang="en-IN" sz="1800" dirty="0">
                <a:latin typeface="Times New Roman" panose="02020603050405020304" pitchFamily="18" charset="0"/>
                <a:ea typeface="Times New Roman" panose="02020603050405020304" pitchFamily="18" charset="0"/>
                <a:sym typeface="+mn-ea"/>
              </a:rPr>
              <a:t> Lee. ”Design and implementation of attack-resilient </a:t>
            </a:r>
            <a:r>
              <a:rPr lang="en-IN" sz="1800" dirty="0" err="1">
                <a:latin typeface="Times New Roman" panose="02020603050405020304" pitchFamily="18" charset="0"/>
                <a:ea typeface="Times New Roman" panose="02020603050405020304" pitchFamily="18" charset="0"/>
                <a:sym typeface="+mn-ea"/>
              </a:rPr>
              <a:t>cyberphysical</a:t>
            </a:r>
            <a:r>
              <a:rPr lang="en-IN" sz="1800" dirty="0">
                <a:latin typeface="Times New Roman" panose="02020603050405020304" pitchFamily="18" charset="0"/>
                <a:ea typeface="Times New Roman" panose="02020603050405020304" pitchFamily="18" charset="0"/>
                <a:sym typeface="+mn-ea"/>
              </a:rPr>
              <a:t> systems: With a focus on attack-resilient state estimators.” IEEE Control Systems Magazine 37, no. 2 (2017): 66-81. </a:t>
            </a:r>
            <a:endParaRPr lang="en-IN" sz="1800" dirty="0">
              <a:latin typeface="Times New Roman" panose="02020603050405020304" pitchFamily="18" charset="0"/>
              <a:ea typeface="Times New Roman" panose="02020603050405020304" pitchFamily="18" charset="0"/>
              <a:sym typeface="+mn-ea"/>
            </a:endParaRPr>
          </a:p>
          <a:p>
            <a:pPr marL="0" indent="0" algn="just">
              <a:buFont typeface="Wingdings" panose="05000000000000000000" pitchFamily="2" charset="2"/>
              <a:buNone/>
            </a:pPr>
            <a:r>
              <a:rPr lang="en-IN" sz="1800" dirty="0">
                <a:latin typeface="Times New Roman" panose="02020603050405020304" pitchFamily="18" charset="0"/>
                <a:ea typeface="Times New Roman" panose="02020603050405020304" pitchFamily="18" charset="0"/>
                <a:sym typeface="+mn-ea"/>
              </a:rPr>
              <a:t>[3] Sheng, Long, </a:t>
            </a:r>
            <a:r>
              <a:rPr lang="en-IN" sz="1800" dirty="0" err="1">
                <a:latin typeface="Times New Roman" panose="02020603050405020304" pitchFamily="18" charset="0"/>
                <a:ea typeface="Times New Roman" panose="02020603050405020304" pitchFamily="18" charset="0"/>
                <a:sym typeface="+mn-ea"/>
              </a:rPr>
              <a:t>Ya</a:t>
            </a:r>
            <a:r>
              <a:rPr lang="en-IN" sz="1800" dirty="0">
                <a:latin typeface="Times New Roman" panose="02020603050405020304" pitchFamily="18" charset="0"/>
                <a:ea typeface="Times New Roman" panose="02020603050405020304" pitchFamily="18" charset="0"/>
                <a:sym typeface="+mn-ea"/>
              </a:rPr>
              <a:t>-Jun Pan, and Xiang Gong. ”Consensus formation control for a class of networked multiple mobile robot systems.” Journal of Control Science and Engineering 2012 (2012). </a:t>
            </a:r>
            <a:endParaRPr lang="en-IN" sz="1800" dirty="0">
              <a:latin typeface="Times New Roman" panose="02020603050405020304" pitchFamily="18" charset="0"/>
              <a:ea typeface="Times New Roman" panose="02020603050405020304" pitchFamily="18" charset="0"/>
              <a:sym typeface="+mn-ea"/>
            </a:endParaRPr>
          </a:p>
          <a:p>
            <a:pPr marL="0" indent="0" algn="just">
              <a:buFont typeface="Wingdings" panose="05000000000000000000" pitchFamily="2" charset="2"/>
              <a:buNone/>
            </a:pPr>
            <a:r>
              <a:rPr lang="en-IN" sz="1800" dirty="0">
                <a:latin typeface="Times New Roman" panose="02020603050405020304" pitchFamily="18" charset="0"/>
                <a:ea typeface="Times New Roman" panose="02020603050405020304" pitchFamily="18" charset="0"/>
                <a:sym typeface="+mn-ea"/>
              </a:rPr>
              <a:t>[4] Zeng, </a:t>
            </a:r>
            <a:r>
              <a:rPr lang="en-IN" sz="1800" dirty="0" err="1">
                <a:latin typeface="Times New Roman" panose="02020603050405020304" pitchFamily="18" charset="0"/>
                <a:ea typeface="Times New Roman" panose="02020603050405020304" pitchFamily="18" charset="0"/>
                <a:sym typeface="+mn-ea"/>
              </a:rPr>
              <a:t>Wente</a:t>
            </a:r>
            <a:r>
              <a:rPr lang="en-IN" sz="1800" dirty="0">
                <a:latin typeface="Times New Roman" panose="02020603050405020304" pitchFamily="18" charset="0"/>
                <a:ea typeface="Times New Roman" panose="02020603050405020304" pitchFamily="18" charset="0"/>
                <a:sym typeface="+mn-ea"/>
              </a:rPr>
              <a:t>, and Mo-Yuen Chow. ”Resilient distributed control in the presence of misbehaving agents in networked control systems.” IEEE transactions on cybernetics 44, no. 11 (2014): 2038-2049. </a:t>
            </a:r>
            <a:endParaRPr lang="en-IN" sz="1800" dirty="0">
              <a:latin typeface="Times New Roman" panose="02020603050405020304" pitchFamily="18" charset="0"/>
              <a:ea typeface="Times New Roman" panose="02020603050405020304" pitchFamily="18" charset="0"/>
              <a:sym typeface="+mn-ea"/>
            </a:endParaRPr>
          </a:p>
          <a:p>
            <a:pPr marL="0" indent="0" algn="just">
              <a:buFont typeface="Wingdings" panose="05000000000000000000" pitchFamily="2" charset="2"/>
              <a:buNone/>
            </a:pPr>
            <a:r>
              <a:rPr lang="en-IN" sz="1800" dirty="0">
                <a:latin typeface="Times New Roman" panose="02020603050405020304" pitchFamily="18" charset="0"/>
                <a:ea typeface="Times New Roman" panose="02020603050405020304" pitchFamily="18" charset="0"/>
                <a:sym typeface="+mn-ea"/>
              </a:rPr>
              <a:t>[5] Sun, </a:t>
            </a:r>
            <a:r>
              <a:rPr lang="en-IN" sz="1800" dirty="0" err="1">
                <a:latin typeface="Times New Roman" panose="02020603050405020304" pitchFamily="18" charset="0"/>
                <a:ea typeface="Times New Roman" panose="02020603050405020304" pitchFamily="18" charset="0"/>
                <a:sym typeface="+mn-ea"/>
              </a:rPr>
              <a:t>Hongtao</a:t>
            </a:r>
            <a:r>
              <a:rPr lang="en-IN" sz="1800" dirty="0">
                <a:latin typeface="Times New Roman" panose="02020603050405020304" pitchFamily="18" charset="0"/>
                <a:ea typeface="Times New Roman" panose="02020603050405020304" pitchFamily="18" charset="0"/>
                <a:sym typeface="+mn-ea"/>
              </a:rPr>
              <a:t>, Chen </a:t>
            </a:r>
            <a:r>
              <a:rPr lang="en-IN" sz="1800" dirty="0" err="1">
                <a:latin typeface="Times New Roman" panose="02020603050405020304" pitchFamily="18" charset="0"/>
                <a:ea typeface="Times New Roman" panose="02020603050405020304" pitchFamily="18" charset="0"/>
                <a:sym typeface="+mn-ea"/>
              </a:rPr>
              <a:t>Peng</a:t>
            </a:r>
            <a:r>
              <a:rPr lang="en-IN" sz="1800" dirty="0">
                <a:latin typeface="Times New Roman" panose="02020603050405020304" pitchFamily="18" charset="0"/>
                <a:ea typeface="Times New Roman" panose="02020603050405020304" pitchFamily="18" charset="0"/>
                <a:sym typeface="+mn-ea"/>
              </a:rPr>
              <a:t>, </a:t>
            </a:r>
            <a:r>
              <a:rPr lang="en-IN" sz="1800" dirty="0" err="1">
                <a:latin typeface="Times New Roman" panose="02020603050405020304" pitchFamily="18" charset="0"/>
                <a:ea typeface="Times New Roman" panose="02020603050405020304" pitchFamily="18" charset="0"/>
                <a:sym typeface="+mn-ea"/>
              </a:rPr>
              <a:t>Taicheng</a:t>
            </a:r>
            <a:r>
              <a:rPr lang="en-IN" sz="1800" dirty="0">
                <a:latin typeface="Times New Roman" panose="02020603050405020304" pitchFamily="18" charset="0"/>
                <a:ea typeface="Times New Roman" panose="02020603050405020304" pitchFamily="18" charset="0"/>
                <a:sym typeface="+mn-ea"/>
              </a:rPr>
              <a:t> Yang, </a:t>
            </a:r>
            <a:r>
              <a:rPr lang="en-IN" sz="1800" dirty="0" err="1">
                <a:latin typeface="Times New Roman" panose="02020603050405020304" pitchFamily="18" charset="0"/>
                <a:ea typeface="Times New Roman" panose="02020603050405020304" pitchFamily="18" charset="0"/>
                <a:sym typeface="+mn-ea"/>
              </a:rPr>
              <a:t>Hao</a:t>
            </a:r>
            <a:r>
              <a:rPr lang="en-IN" sz="1800" dirty="0">
                <a:latin typeface="Times New Roman" panose="02020603050405020304" pitchFamily="18" charset="0"/>
                <a:ea typeface="Times New Roman" panose="02020603050405020304" pitchFamily="18" charset="0"/>
                <a:sym typeface="+mn-ea"/>
              </a:rPr>
              <a:t> Zhang, and </a:t>
            </a:r>
            <a:r>
              <a:rPr lang="en-IN" sz="1800" dirty="0" err="1">
                <a:latin typeface="Times New Roman" panose="02020603050405020304" pitchFamily="18" charset="0"/>
                <a:ea typeface="Times New Roman" panose="02020603050405020304" pitchFamily="18" charset="0"/>
                <a:sym typeface="+mn-ea"/>
              </a:rPr>
              <a:t>Wangli</a:t>
            </a:r>
            <a:r>
              <a:rPr lang="en-IN" sz="1800" dirty="0">
                <a:latin typeface="Times New Roman" panose="02020603050405020304" pitchFamily="18" charset="0"/>
                <a:ea typeface="Times New Roman" panose="02020603050405020304" pitchFamily="18" charset="0"/>
                <a:sym typeface="+mn-ea"/>
              </a:rPr>
              <a:t> He. ”Resilient control of networked control systems with stochastic denial of service attacks.” </a:t>
            </a:r>
            <a:r>
              <a:rPr lang="en-IN" sz="1800" dirty="0" err="1">
                <a:latin typeface="Times New Roman" panose="02020603050405020304" pitchFamily="18" charset="0"/>
                <a:ea typeface="Times New Roman" panose="02020603050405020304" pitchFamily="18" charset="0"/>
                <a:sym typeface="+mn-ea"/>
              </a:rPr>
              <a:t>Neurocomputing</a:t>
            </a:r>
            <a:r>
              <a:rPr lang="en-IN" sz="1800" dirty="0">
                <a:latin typeface="Times New Roman" panose="02020603050405020304" pitchFamily="18" charset="0"/>
                <a:ea typeface="Times New Roman" panose="02020603050405020304" pitchFamily="18" charset="0"/>
                <a:sym typeface="+mn-ea"/>
              </a:rPr>
              <a:t> 270 (2017): 170-177.</a:t>
            </a:r>
            <a:endParaRPr lang="en-IN" sz="1800" dirty="0">
              <a:latin typeface="Times New Roman" panose="02020603050405020304" pitchFamily="18" charset="0"/>
              <a:ea typeface="Times New Roman" panose="02020603050405020304" pitchFamily="18" charset="0"/>
            </a:endParaRPr>
          </a:p>
          <a:p>
            <a:pPr marL="0" indent="0" algn="just">
              <a:buFont typeface="Wingdings" panose="05000000000000000000" pitchFamily="2" charset="2"/>
              <a:buNone/>
            </a:pPr>
            <a:endParaRPr lang="en-IN" sz="1800" dirty="0">
              <a:latin typeface="Times New Roman" panose="02020603050405020304" pitchFamily="18" charset="0"/>
              <a:ea typeface="Times New Roman" panose="02020603050405020304" pitchFamily="18" charset="0"/>
            </a:endParaRPr>
          </a:p>
          <a:p>
            <a:pPr marL="0" indent="0">
              <a:buFont typeface="Wingdings" panose="05000000000000000000" pitchFamily="2" charset="2"/>
              <a:buNone/>
            </a:pPr>
            <a:endParaRPr lang="en-IN" sz="18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55BBB77E-706F-4434-957B-D8355BF4ED0A}" type="datetime1">
              <a:rPr lang="en-IN" smtClean="0"/>
            </a:fld>
            <a:endParaRPr lang="en-IN"/>
          </a:p>
        </p:txBody>
      </p:sp>
      <p:sp>
        <p:nvSpPr>
          <p:cNvPr id="4" name="Footer Placeholder 3"/>
          <p:cNvSpPr>
            <a:spLocks noGrp="1"/>
          </p:cNvSpPr>
          <p:nvPr>
            <p:ph type="ftr" sz="quarter" idx="11"/>
          </p:nvPr>
        </p:nvSpPr>
        <p:spPr/>
        <p:txBody>
          <a:bodyPr/>
          <a:lstStyle/>
          <a:p>
            <a:r>
              <a:rPr lang="en-IN"/>
              <a:t>BATCH NO:</a:t>
            </a:r>
            <a:r>
              <a:rPr lang="en-US" altLang="en-IN"/>
              <a:t>3</a:t>
            </a:r>
            <a:r>
              <a:rPr lang="en-IN"/>
              <a:t>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fld>
            <a:endParaRPr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605" y="1628775"/>
            <a:ext cx="8229600" cy="4356735"/>
          </a:xfrm>
        </p:spPr>
        <p:txBody>
          <a:bodyPr>
            <a:normAutofit lnSpcReduction="10000"/>
          </a:bodyPr>
          <a:lstStyle/>
          <a:p>
            <a:pPr marL="0" indent="0" algn="just">
              <a:buFont typeface="Wingdings" panose="05000000000000000000" pitchFamily="2" charset="2"/>
              <a:buNone/>
            </a:pPr>
            <a:r>
              <a:rPr lang="en-IN" dirty="0">
                <a:latin typeface="Times New Roman" panose="02020603050405020304" pitchFamily="18" charset="0"/>
                <a:ea typeface="Times New Roman" panose="02020603050405020304" pitchFamily="18" charset="0"/>
                <a:sym typeface="+mn-ea"/>
              </a:rPr>
              <a:t>[</a:t>
            </a:r>
            <a:r>
              <a:rPr lang="en-IN" sz="1800" dirty="0">
                <a:latin typeface="Times New Roman" panose="02020603050405020304" pitchFamily="18" charset="0"/>
                <a:ea typeface="Times New Roman" panose="02020603050405020304" pitchFamily="18" charset="0"/>
                <a:sym typeface="+mn-ea"/>
              </a:rPr>
              <a:t>6] Zhang, </a:t>
            </a:r>
            <a:r>
              <a:rPr lang="en-IN" sz="1800" dirty="0" err="1">
                <a:latin typeface="Times New Roman" panose="02020603050405020304" pitchFamily="18" charset="0"/>
                <a:ea typeface="Times New Roman" panose="02020603050405020304" pitchFamily="18" charset="0"/>
                <a:sym typeface="+mn-ea"/>
              </a:rPr>
              <a:t>Haotian</a:t>
            </a:r>
            <a:r>
              <a:rPr lang="en-IN" sz="1800" dirty="0">
                <a:latin typeface="Times New Roman" panose="02020603050405020304" pitchFamily="18" charset="0"/>
                <a:ea typeface="Times New Roman" panose="02020603050405020304" pitchFamily="18" charset="0"/>
                <a:sym typeface="+mn-ea"/>
              </a:rPr>
              <a:t>, and </a:t>
            </a:r>
            <a:r>
              <a:rPr lang="en-IN" sz="1800" dirty="0" err="1">
                <a:latin typeface="Times New Roman" panose="02020603050405020304" pitchFamily="18" charset="0"/>
                <a:ea typeface="Times New Roman" panose="02020603050405020304" pitchFamily="18" charset="0"/>
                <a:sym typeface="+mn-ea"/>
              </a:rPr>
              <a:t>Shreyas</a:t>
            </a:r>
            <a:r>
              <a:rPr lang="en-IN" sz="1800" dirty="0">
                <a:latin typeface="Times New Roman" panose="02020603050405020304" pitchFamily="18" charset="0"/>
                <a:ea typeface="Times New Roman" panose="02020603050405020304" pitchFamily="18" charset="0"/>
                <a:sym typeface="+mn-ea"/>
              </a:rPr>
              <a:t> </a:t>
            </a:r>
            <a:r>
              <a:rPr lang="en-IN" sz="1800" dirty="0" err="1">
                <a:latin typeface="Times New Roman" panose="02020603050405020304" pitchFamily="18" charset="0"/>
                <a:ea typeface="Times New Roman" panose="02020603050405020304" pitchFamily="18" charset="0"/>
                <a:sym typeface="+mn-ea"/>
              </a:rPr>
              <a:t>Sundaram</a:t>
            </a:r>
            <a:r>
              <a:rPr lang="en-IN" sz="1800" dirty="0">
                <a:latin typeface="Times New Roman" panose="02020603050405020304" pitchFamily="18" charset="0"/>
                <a:ea typeface="Times New Roman" panose="02020603050405020304" pitchFamily="18" charset="0"/>
                <a:sym typeface="+mn-ea"/>
              </a:rPr>
              <a:t>. ”Robustness of information diffusion algorithms to locally bounded adversaries.” In 2012 American Control Conference (ACC), IEEE (2012): 5855-5861. </a:t>
            </a:r>
            <a:endParaRPr lang="en-IN" sz="1800" dirty="0">
              <a:latin typeface="Times New Roman" panose="02020603050405020304" pitchFamily="18" charset="0"/>
              <a:ea typeface="Times New Roman" panose="02020603050405020304" pitchFamily="18" charset="0"/>
              <a:sym typeface="+mn-ea"/>
            </a:endParaRPr>
          </a:p>
          <a:p>
            <a:pPr marL="0" indent="0" algn="just">
              <a:buFont typeface="Wingdings" panose="05000000000000000000" pitchFamily="2" charset="2"/>
              <a:buNone/>
            </a:pPr>
            <a:r>
              <a:rPr lang="en-IN" sz="1800" dirty="0">
                <a:latin typeface="Times New Roman" panose="02020603050405020304" pitchFamily="18" charset="0"/>
                <a:ea typeface="Times New Roman" panose="02020603050405020304" pitchFamily="18" charset="0"/>
                <a:sym typeface="+mn-ea"/>
              </a:rPr>
              <a:t>[</a:t>
            </a:r>
            <a:r>
              <a:rPr lang="en-US" altLang="en-IN" sz="1800" dirty="0">
                <a:latin typeface="Times New Roman" panose="02020603050405020304" pitchFamily="18" charset="0"/>
                <a:ea typeface="Times New Roman" panose="02020603050405020304" pitchFamily="18" charset="0"/>
                <a:sym typeface="+mn-ea"/>
              </a:rPr>
              <a:t>7</a:t>
            </a:r>
            <a:r>
              <a:rPr lang="en-IN" sz="1800" dirty="0">
                <a:latin typeface="Times New Roman" panose="02020603050405020304" pitchFamily="18" charset="0"/>
                <a:ea typeface="Times New Roman" panose="02020603050405020304" pitchFamily="18" charset="0"/>
                <a:sym typeface="+mn-ea"/>
              </a:rPr>
              <a:t>] </a:t>
            </a:r>
            <a:r>
              <a:rPr lang="en-IN" sz="1800" dirty="0" err="1">
                <a:latin typeface="Times New Roman" panose="02020603050405020304" pitchFamily="18" charset="0"/>
                <a:ea typeface="Times New Roman" panose="02020603050405020304" pitchFamily="18" charset="0"/>
                <a:sym typeface="+mn-ea"/>
              </a:rPr>
              <a:t>Ozay</a:t>
            </a:r>
            <a:r>
              <a:rPr lang="en-IN" sz="1800" dirty="0">
                <a:latin typeface="Times New Roman" panose="02020603050405020304" pitchFamily="18" charset="0"/>
                <a:ea typeface="Times New Roman" panose="02020603050405020304" pitchFamily="18" charset="0"/>
                <a:sym typeface="+mn-ea"/>
              </a:rPr>
              <a:t>, Mete, </a:t>
            </a:r>
            <a:r>
              <a:rPr lang="en-IN" sz="1800" dirty="0" err="1">
                <a:latin typeface="Times New Roman" panose="02020603050405020304" pitchFamily="18" charset="0"/>
                <a:ea typeface="Times New Roman" panose="02020603050405020304" pitchFamily="18" charset="0"/>
                <a:sym typeface="+mn-ea"/>
              </a:rPr>
              <a:t>Inaki</a:t>
            </a:r>
            <a:r>
              <a:rPr lang="en-IN" sz="1800" dirty="0">
                <a:latin typeface="Times New Roman" panose="02020603050405020304" pitchFamily="18" charset="0"/>
                <a:ea typeface="Times New Roman" panose="02020603050405020304" pitchFamily="18" charset="0"/>
                <a:sym typeface="+mn-ea"/>
              </a:rPr>
              <a:t> </a:t>
            </a:r>
            <a:r>
              <a:rPr lang="en-IN" sz="1800" dirty="0" err="1">
                <a:latin typeface="Times New Roman" panose="02020603050405020304" pitchFamily="18" charset="0"/>
                <a:ea typeface="Times New Roman" panose="02020603050405020304" pitchFamily="18" charset="0"/>
                <a:sym typeface="+mn-ea"/>
              </a:rPr>
              <a:t>Esnaola</a:t>
            </a:r>
            <a:r>
              <a:rPr lang="en-IN" sz="1800" dirty="0">
                <a:latin typeface="Times New Roman" panose="02020603050405020304" pitchFamily="18" charset="0"/>
                <a:ea typeface="Times New Roman" panose="02020603050405020304" pitchFamily="18" charset="0"/>
                <a:sym typeface="+mn-ea"/>
              </a:rPr>
              <a:t>, </a:t>
            </a:r>
            <a:r>
              <a:rPr lang="en-IN" sz="1800" dirty="0" err="1">
                <a:latin typeface="Times New Roman" panose="02020603050405020304" pitchFamily="18" charset="0"/>
                <a:ea typeface="Times New Roman" panose="02020603050405020304" pitchFamily="18" charset="0"/>
                <a:sym typeface="+mn-ea"/>
              </a:rPr>
              <a:t>Fatos</a:t>
            </a:r>
            <a:r>
              <a:rPr lang="en-IN" sz="1800" dirty="0">
                <a:latin typeface="Times New Roman" panose="02020603050405020304" pitchFamily="18" charset="0"/>
                <a:ea typeface="Times New Roman" panose="02020603050405020304" pitchFamily="18" charset="0"/>
                <a:sym typeface="+mn-ea"/>
              </a:rPr>
              <a:t> </a:t>
            </a:r>
            <a:r>
              <a:rPr lang="en-IN" sz="1800" dirty="0" err="1">
                <a:latin typeface="Times New Roman" panose="02020603050405020304" pitchFamily="18" charset="0"/>
                <a:ea typeface="Times New Roman" panose="02020603050405020304" pitchFamily="18" charset="0"/>
                <a:sym typeface="+mn-ea"/>
              </a:rPr>
              <a:t>Tunay</a:t>
            </a:r>
            <a:r>
              <a:rPr lang="en-IN" sz="1800" dirty="0">
                <a:latin typeface="Times New Roman" panose="02020603050405020304" pitchFamily="18" charset="0"/>
                <a:ea typeface="Times New Roman" panose="02020603050405020304" pitchFamily="18" charset="0"/>
                <a:sym typeface="+mn-ea"/>
              </a:rPr>
              <a:t> </a:t>
            </a:r>
            <a:r>
              <a:rPr lang="en-IN" sz="1800" dirty="0" err="1">
                <a:latin typeface="Times New Roman" panose="02020603050405020304" pitchFamily="18" charset="0"/>
                <a:ea typeface="Times New Roman" panose="02020603050405020304" pitchFamily="18" charset="0"/>
                <a:sym typeface="+mn-ea"/>
              </a:rPr>
              <a:t>Yarman</a:t>
            </a:r>
            <a:r>
              <a:rPr lang="en-IN" sz="1800" dirty="0">
                <a:latin typeface="Times New Roman" panose="02020603050405020304" pitchFamily="18" charset="0"/>
                <a:ea typeface="Times New Roman" panose="02020603050405020304" pitchFamily="18" charset="0"/>
                <a:sym typeface="+mn-ea"/>
              </a:rPr>
              <a:t> </a:t>
            </a:r>
            <a:r>
              <a:rPr lang="en-IN" sz="1800" dirty="0" err="1">
                <a:latin typeface="Times New Roman" panose="02020603050405020304" pitchFamily="18" charset="0"/>
                <a:ea typeface="Times New Roman" panose="02020603050405020304" pitchFamily="18" charset="0"/>
                <a:sym typeface="+mn-ea"/>
              </a:rPr>
              <a:t>Vural</a:t>
            </a:r>
            <a:r>
              <a:rPr lang="en-IN" sz="1800" dirty="0">
                <a:latin typeface="Times New Roman" panose="02020603050405020304" pitchFamily="18" charset="0"/>
                <a:ea typeface="Times New Roman" panose="02020603050405020304" pitchFamily="18" charset="0"/>
                <a:sym typeface="+mn-ea"/>
              </a:rPr>
              <a:t>, </a:t>
            </a:r>
            <a:r>
              <a:rPr lang="en-IN" sz="1800" dirty="0" err="1">
                <a:latin typeface="Times New Roman" panose="02020603050405020304" pitchFamily="18" charset="0"/>
                <a:ea typeface="Times New Roman" panose="02020603050405020304" pitchFamily="18" charset="0"/>
                <a:sym typeface="+mn-ea"/>
              </a:rPr>
              <a:t>Sanjeev</a:t>
            </a:r>
            <a:r>
              <a:rPr lang="en-IN" sz="1800" dirty="0">
                <a:latin typeface="Times New Roman" panose="02020603050405020304" pitchFamily="18" charset="0"/>
                <a:ea typeface="Times New Roman" panose="02020603050405020304" pitchFamily="18" charset="0"/>
                <a:sym typeface="+mn-ea"/>
              </a:rPr>
              <a:t> R. Kulkarni, and H. Vincent Poor. ”Machine learning methods for attack detection in the smart grid.” IEEE transactions on neural networks and learning systems 27, no. 8 (2015): 1773-1786.</a:t>
            </a:r>
            <a:endParaRPr lang="en-IN" sz="1800" dirty="0">
              <a:latin typeface="Times New Roman" panose="02020603050405020304" pitchFamily="18" charset="0"/>
              <a:ea typeface="Times New Roman" panose="02020603050405020304" pitchFamily="18" charset="0"/>
              <a:sym typeface="+mn-ea"/>
            </a:endParaRPr>
          </a:p>
          <a:p>
            <a:pPr marL="0" indent="0" algn="just">
              <a:buFont typeface="Wingdings" panose="05000000000000000000" pitchFamily="2" charset="2"/>
              <a:buNone/>
            </a:pPr>
            <a:r>
              <a:rPr lang="en-IN" sz="1800" dirty="0">
                <a:latin typeface="Times New Roman" panose="02020603050405020304" pitchFamily="18" charset="0"/>
                <a:ea typeface="Times New Roman" panose="02020603050405020304" pitchFamily="18" charset="0"/>
                <a:sym typeface="+mn-ea"/>
              </a:rPr>
              <a:t>[</a:t>
            </a:r>
            <a:r>
              <a:rPr lang="en-US" altLang="en-IN" sz="1800" dirty="0">
                <a:latin typeface="Times New Roman" panose="02020603050405020304" pitchFamily="18" charset="0"/>
                <a:ea typeface="Times New Roman" panose="02020603050405020304" pitchFamily="18" charset="0"/>
                <a:sym typeface="+mn-ea"/>
              </a:rPr>
              <a:t>8</a:t>
            </a:r>
            <a:r>
              <a:rPr lang="en-IN" sz="1800" dirty="0">
                <a:latin typeface="Times New Roman" panose="02020603050405020304" pitchFamily="18" charset="0"/>
                <a:ea typeface="Times New Roman" panose="02020603050405020304" pitchFamily="18" charset="0"/>
                <a:sym typeface="+mn-ea"/>
              </a:rPr>
              <a:t>] </a:t>
            </a:r>
            <a:r>
              <a:rPr lang="en-IN" sz="1800" dirty="0" err="1">
                <a:latin typeface="Times New Roman" panose="02020603050405020304" pitchFamily="18" charset="0"/>
                <a:ea typeface="Times New Roman" panose="02020603050405020304" pitchFamily="18" charset="0"/>
                <a:sym typeface="+mn-ea"/>
              </a:rPr>
              <a:t>Tianfield</a:t>
            </a:r>
            <a:r>
              <a:rPr lang="en-IN" sz="1800" dirty="0">
                <a:latin typeface="Times New Roman" panose="02020603050405020304" pitchFamily="18" charset="0"/>
                <a:ea typeface="Times New Roman" panose="02020603050405020304" pitchFamily="18" charset="0"/>
                <a:sym typeface="+mn-ea"/>
              </a:rPr>
              <a:t>, </a:t>
            </a:r>
            <a:r>
              <a:rPr lang="en-IN" sz="1800" dirty="0" err="1">
                <a:latin typeface="Times New Roman" panose="02020603050405020304" pitchFamily="18" charset="0"/>
                <a:ea typeface="Times New Roman" panose="02020603050405020304" pitchFamily="18" charset="0"/>
                <a:sym typeface="+mn-ea"/>
              </a:rPr>
              <a:t>Huaglory</a:t>
            </a:r>
            <a:r>
              <a:rPr lang="en-IN" sz="1800" dirty="0">
                <a:latin typeface="Times New Roman" panose="02020603050405020304" pitchFamily="18" charset="0"/>
                <a:ea typeface="Times New Roman" panose="02020603050405020304" pitchFamily="18" charset="0"/>
                <a:sym typeface="+mn-ea"/>
              </a:rPr>
              <a:t>. ”Data mining based cyber-attack detection.” System simulation technology 13, no. 2 (2017): 90-104. </a:t>
            </a:r>
            <a:endParaRPr lang="en-IN" sz="1800" dirty="0">
              <a:latin typeface="Times New Roman" panose="02020603050405020304" pitchFamily="18" charset="0"/>
              <a:ea typeface="Times New Roman" panose="02020603050405020304" pitchFamily="18" charset="0"/>
              <a:sym typeface="+mn-ea"/>
            </a:endParaRPr>
          </a:p>
          <a:p>
            <a:pPr marL="0" indent="0" algn="just">
              <a:buFont typeface="Wingdings" panose="05000000000000000000" pitchFamily="2" charset="2"/>
              <a:buNone/>
            </a:pPr>
            <a:r>
              <a:rPr lang="en-IN" sz="1800" dirty="0">
                <a:latin typeface="Times New Roman" panose="02020603050405020304" pitchFamily="18" charset="0"/>
                <a:ea typeface="Times New Roman" panose="02020603050405020304" pitchFamily="18" charset="0"/>
                <a:sym typeface="+mn-ea"/>
              </a:rPr>
              <a:t>[</a:t>
            </a:r>
            <a:r>
              <a:rPr lang="en-US" altLang="en-IN" sz="1800" dirty="0">
                <a:latin typeface="Times New Roman" panose="02020603050405020304" pitchFamily="18" charset="0"/>
                <a:ea typeface="Times New Roman" panose="02020603050405020304" pitchFamily="18" charset="0"/>
                <a:sym typeface="+mn-ea"/>
              </a:rPr>
              <a:t>9</a:t>
            </a:r>
            <a:r>
              <a:rPr lang="en-IN" sz="1800" dirty="0">
                <a:latin typeface="Times New Roman" panose="02020603050405020304" pitchFamily="18" charset="0"/>
                <a:ea typeface="Times New Roman" panose="02020603050405020304" pitchFamily="18" charset="0"/>
                <a:sym typeface="+mn-ea"/>
              </a:rPr>
              <a:t>] </a:t>
            </a:r>
            <a:r>
              <a:rPr lang="en-IN" sz="1800" dirty="0" err="1">
                <a:latin typeface="Times New Roman" panose="02020603050405020304" pitchFamily="18" charset="0"/>
                <a:ea typeface="Times New Roman" panose="02020603050405020304" pitchFamily="18" charset="0"/>
                <a:sym typeface="+mn-ea"/>
              </a:rPr>
              <a:t>Pasqualetti</a:t>
            </a:r>
            <a:r>
              <a:rPr lang="en-IN" sz="1800" dirty="0">
                <a:latin typeface="Times New Roman" panose="02020603050405020304" pitchFamily="18" charset="0"/>
                <a:ea typeface="Times New Roman" panose="02020603050405020304" pitchFamily="18" charset="0"/>
                <a:sym typeface="+mn-ea"/>
              </a:rPr>
              <a:t>, Fabio, Florian </a:t>
            </a:r>
            <a:r>
              <a:rPr lang="en-IN" sz="1800" dirty="0" err="1">
                <a:latin typeface="Times New Roman" panose="02020603050405020304" pitchFamily="18" charset="0"/>
                <a:ea typeface="Times New Roman" panose="02020603050405020304" pitchFamily="18" charset="0"/>
                <a:sym typeface="+mn-ea"/>
              </a:rPr>
              <a:t>Dorfler</a:t>
            </a:r>
            <a:r>
              <a:rPr lang="en-IN" sz="1800" dirty="0">
                <a:latin typeface="Times New Roman" panose="02020603050405020304" pitchFamily="18" charset="0"/>
                <a:ea typeface="Times New Roman" panose="02020603050405020304" pitchFamily="18" charset="0"/>
                <a:sym typeface="+mn-ea"/>
              </a:rPr>
              <a:t>, and Francesco </a:t>
            </a:r>
            <a:r>
              <a:rPr lang="en-IN" sz="1800" dirty="0" err="1">
                <a:latin typeface="Times New Roman" panose="02020603050405020304" pitchFamily="18" charset="0"/>
                <a:ea typeface="Times New Roman" panose="02020603050405020304" pitchFamily="18" charset="0"/>
                <a:sym typeface="+mn-ea"/>
              </a:rPr>
              <a:t>Bullo</a:t>
            </a:r>
            <a:r>
              <a:rPr lang="en-IN" sz="1800" dirty="0">
                <a:latin typeface="Times New Roman" panose="02020603050405020304" pitchFamily="18" charset="0"/>
                <a:ea typeface="Times New Roman" panose="02020603050405020304" pitchFamily="18" charset="0"/>
                <a:sym typeface="+mn-ea"/>
              </a:rPr>
              <a:t>. ”Attack detection and ¨ identification in cyber-physical systems.” IEEE Transactions on Automatic Control 58, no. 11 (2013): 2715-2729.</a:t>
            </a:r>
            <a:endParaRPr lang="en-IN" sz="1800" dirty="0">
              <a:latin typeface="Times New Roman" panose="02020603050405020304" pitchFamily="18" charset="0"/>
              <a:ea typeface="Times New Roman" panose="02020603050405020304" pitchFamily="18" charset="0"/>
            </a:endParaRPr>
          </a:p>
          <a:p>
            <a:pPr marL="0" indent="0">
              <a:buFont typeface="Wingdings" panose="05000000000000000000" pitchFamily="2" charset="2"/>
              <a:buNone/>
            </a:pPr>
            <a:endParaRPr lang="en-IN" dirty="0">
              <a:latin typeface="Times New Roman" panose="02020603050405020304" pitchFamily="18" charset="0"/>
              <a:ea typeface="Times New Roman" panose="02020603050405020304" pitchFamily="18" charset="0"/>
            </a:endParaRPr>
          </a:p>
          <a:p>
            <a:pPr marL="0" indent="0">
              <a:buFont typeface="Wingdings" panose="05000000000000000000" pitchFamily="2" charset="2"/>
              <a:buNone/>
            </a:pPr>
            <a:endParaRPr lang="en-US" sz="2000"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fld id="{747948F5-3D04-4C41-85E6-B1A4E0F730CC}" type="datetime1">
              <a:rPr lang="en-IN" smtClean="0"/>
            </a:fld>
            <a:endParaRPr lang="en-IN"/>
          </a:p>
        </p:txBody>
      </p:sp>
      <p:sp>
        <p:nvSpPr>
          <p:cNvPr id="3" name="Footer Placeholder 2"/>
          <p:cNvSpPr>
            <a:spLocks noGrp="1"/>
          </p:cNvSpPr>
          <p:nvPr>
            <p:ph type="ftr" sz="quarter" idx="11"/>
          </p:nvPr>
        </p:nvSpPr>
        <p:spPr/>
        <p:txBody>
          <a:bodyPr/>
          <a:lstStyle/>
          <a:p>
            <a:r>
              <a:rPr lang="en-IN"/>
              <a:t>BATCH NO: </a:t>
            </a:r>
            <a:r>
              <a:rPr lang="en-US" altLang="en-IN"/>
              <a:t>3</a:t>
            </a:r>
            <a:r>
              <a:rPr lang="en-IN"/>
              <a:t>       DEPARTMENT OF COMPUTER SCIENCE &amp; ENGINEERING</a:t>
            </a:r>
            <a:endParaRPr lang="en-IN"/>
          </a:p>
        </p:txBody>
      </p:sp>
      <p:sp>
        <p:nvSpPr>
          <p:cNvPr id="4" name="Slide Number Placeholder 3"/>
          <p:cNvSpPr>
            <a:spLocks noGrp="1"/>
          </p:cNvSpPr>
          <p:nvPr>
            <p:ph type="sldNum" sz="quarter" idx="12"/>
          </p:nvPr>
        </p:nvSpPr>
        <p:spPr/>
        <p:txBody>
          <a:bodyPr/>
          <a:lstStyle/>
          <a:p>
            <a:fld id="{FA00FD27-8DB0-4CB2-BD37-BEA95C6A1008}" type="slidenum">
              <a:rPr lang="en-IN" smtClean="0"/>
            </a:fld>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ED5206-148C-4A5A-B90D-45CD799BDAFA}" type="datetime1">
              <a:rPr lang="en-IN" smtClean="0"/>
            </a:fld>
            <a:endParaRPr lang="en-IN"/>
          </a:p>
        </p:txBody>
      </p:sp>
      <p:sp>
        <p:nvSpPr>
          <p:cNvPr id="5" name="Footer Placeholder 4"/>
          <p:cNvSpPr>
            <a:spLocks noGrp="1"/>
          </p:cNvSpPr>
          <p:nvPr>
            <p:ph type="ftr" sz="quarter" idx="11"/>
          </p:nvPr>
        </p:nvSpPr>
        <p:spPr/>
        <p:txBody>
          <a:bodyPr/>
          <a:lstStyle/>
          <a:p>
            <a:r>
              <a:rPr lang="en-IN"/>
              <a:t>BATCH NO:</a:t>
            </a:r>
            <a:r>
              <a:rPr lang="en-US" altLang="en-IN"/>
              <a:t>3</a:t>
            </a:r>
            <a:r>
              <a:rPr lang="en-IN"/>
              <a:t>        DEPARTMENT OF COMPUTER SCIENCE &amp; ENGINEERING</a:t>
            </a:r>
            <a:endParaRPr lang="en-IN"/>
          </a:p>
        </p:txBody>
      </p:sp>
      <p:sp>
        <p:nvSpPr>
          <p:cNvPr id="3" name="Slide Number Placeholder 2"/>
          <p:cNvSpPr>
            <a:spLocks noGrp="1"/>
          </p:cNvSpPr>
          <p:nvPr>
            <p:ph type="sldNum" sz="quarter" idx="12"/>
          </p:nvPr>
        </p:nvSpPr>
        <p:spPr/>
        <p:txBody>
          <a:bodyPr/>
          <a:lstStyle/>
          <a:p>
            <a:fld id="{FA00FD27-8DB0-4CB2-BD37-BEA95C6A1008}" type="slidenum">
              <a:rPr lang="en-IN" smtClean="0"/>
            </a:fld>
            <a:endParaRPr lang="en-IN"/>
          </a:p>
        </p:txBody>
      </p:sp>
      <p:sp>
        <p:nvSpPr>
          <p:cNvPr id="4" name="Title 1"/>
          <p:cNvSpPr txBox="1"/>
          <p:nvPr/>
        </p:nvSpPr>
        <p:spPr>
          <a:xfrm>
            <a:off x="457200" y="326593"/>
            <a:ext cx="8229600" cy="72614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a:latin typeface="Times New Roman" panose="02020603050405020304" pitchFamily="18" charset="0"/>
                <a:cs typeface="Times New Roman" panose="02020603050405020304" pitchFamily="18" charset="0"/>
              </a:rPr>
              <a:t>AGENDA</a:t>
            </a:r>
            <a:endParaRPr lang="en-IN" b="1" dirty="0">
              <a:latin typeface="Times New Roman" panose="02020603050405020304" pitchFamily="18" charset="0"/>
              <a:cs typeface="Times New Roman" panose="02020603050405020304" pitchFamily="18" charset="0"/>
            </a:endParaRPr>
          </a:p>
        </p:txBody>
      </p:sp>
      <p:sp>
        <p:nvSpPr>
          <p:cNvPr id="6" name="Content Placeholder 2"/>
          <p:cNvSpPr txBox="1"/>
          <p:nvPr/>
        </p:nvSpPr>
        <p:spPr>
          <a:xfrm>
            <a:off x="457200" y="1340485"/>
            <a:ext cx="8229600" cy="4503420"/>
          </a:xfrm>
          <a:prstGeom prst="rect">
            <a:avLst/>
          </a:prstGeom>
        </p:spPr>
        <p:txBody>
          <a:bodyPr>
            <a:normAutofit fontScale="675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en-IN" sz="2400" dirty="0">
                <a:latin typeface="Times New Roman" panose="02020603050405020304" pitchFamily="18" charset="0"/>
                <a:cs typeface="Times New Roman" panose="02020603050405020304" pitchFamily="18" charset="0"/>
              </a:rPr>
              <a:t>ABSTRACT</a:t>
            </a: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OBJECTIVE</a:t>
            </a: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INTRODUCTION</a:t>
            </a: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LITERATURE REVIEW</a:t>
            </a: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DESIGN AND METHODOLOGIES</a:t>
            </a: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IMPLEMENTATION</a:t>
            </a: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CONCLUSION</a:t>
            </a: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OFFER LETTER SOFT COPY/SCANNED COPY</a:t>
            </a: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INDUSTRY DETAILS </a:t>
            </a: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REFERENCES</a:t>
            </a:r>
            <a:endParaRPr lang="en-IN" sz="24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pPr lvl="1"/>
            <a:endParaRPr lang="en-IN" sz="175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down)">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down)">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down)">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wipe(down)">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wipe(down)">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wipe(down)">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wipe(down)">
                                      <p:cBhvr>
                                        <p:cTn id="42" dur="500"/>
                                        <p:tgtEl>
                                          <p:spTgt spid="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Effect transition="in" filter="wipe(down)">
                                      <p:cBhvr>
                                        <p:cTn id="47" dur="500"/>
                                        <p:tgtEl>
                                          <p:spTgt spid="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6">
                                            <p:txEl>
                                              <p:pRg st="9" end="9"/>
                                            </p:txEl>
                                          </p:spTgt>
                                        </p:tgtEl>
                                        <p:attrNameLst>
                                          <p:attrName>style.visibility</p:attrName>
                                        </p:attrNameLst>
                                      </p:cBhvr>
                                      <p:to>
                                        <p:strVal val="visible"/>
                                      </p:to>
                                    </p:set>
                                    <p:animEffect transition="in" filter="wipe(down)">
                                      <p:cBhvr>
                                        <p:cTn id="52" dur="500"/>
                                        <p:tgtEl>
                                          <p:spTgt spid="6">
                                            <p:txEl>
                                              <p:pRg st="9" end="9"/>
                                            </p:txEl>
                                          </p:spTgt>
                                        </p:tgtEl>
                                      </p:cBhvr>
                                    </p:animEffect>
                                  </p:childTnLst>
                                </p:cTn>
                              </p:par>
                            </p:childTnLst>
                          </p:cTn>
                        </p:par>
                      </p:childTnLst>
                    </p:cTn>
                  </p:par>
                </p:childTnLst>
              </p:cTn>
              <p:nextCondLst>
                <p:cond evt="onClick" delay="0">
                  <p:tgtEl>
                    <p:spTgt spid="3"/>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IN" sz="8800" dirty="0">
                <a:latin typeface="Times New Roman" panose="02020603050405020304" pitchFamily="18" charset="0"/>
                <a:cs typeface="Times New Roman" panose="02020603050405020304" pitchFamily="18" charset="0"/>
              </a:rPr>
              <a:t>THANK YOU</a:t>
            </a:r>
            <a:endParaRPr lang="en-IN" sz="88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9AA6929D-FBF1-49B9-B7EB-CAFAE318BF09}" type="datetime1">
              <a:rPr lang="en-IN" smtClean="0"/>
            </a:fld>
            <a:endParaRPr lang="en-IN"/>
          </a:p>
        </p:txBody>
      </p:sp>
      <p:sp>
        <p:nvSpPr>
          <p:cNvPr id="4" name="Footer Placeholder 3"/>
          <p:cNvSpPr>
            <a:spLocks noGrp="1"/>
          </p:cNvSpPr>
          <p:nvPr>
            <p:ph type="ftr" sz="quarter" idx="11"/>
          </p:nvPr>
        </p:nvSpPr>
        <p:spPr/>
        <p:txBody>
          <a:bodyPr/>
          <a:lstStyle/>
          <a:p>
            <a:r>
              <a:rPr lang="en-IN"/>
              <a:t>BATCH NO: </a:t>
            </a:r>
            <a:r>
              <a:rPr lang="en-US" altLang="en-IN"/>
              <a:t>3</a:t>
            </a:r>
            <a:r>
              <a:rPr lang="en-IN"/>
              <a:t>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fld>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2780"/>
            <a:ext cx="8229600" cy="712470"/>
          </a:xfrm>
        </p:spPr>
        <p:txBody>
          <a:bodyPr>
            <a:normAutofit/>
          </a:bodyPr>
          <a:lstStyle/>
          <a:p>
            <a:r>
              <a:rPr lang="en-IN" sz="2400" b="1" dirty="0">
                <a:latin typeface="Times New Roman" panose="02020603050405020304" pitchFamily="18" charset="0"/>
                <a:cs typeface="Times New Roman" panose="02020603050405020304" pitchFamily="18" charset="0"/>
              </a:rPr>
              <a:t>ABSTRACT</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25600"/>
            <a:ext cx="8229600" cy="4899660"/>
          </a:xfrm>
        </p:spPr>
        <p:txBody>
          <a:bodyPr>
            <a:noAutofit/>
          </a:bodyPr>
          <a:lstStyle/>
          <a:p>
            <a:pPr marL="0" indent="0" algn="just">
              <a:buNone/>
            </a:pPr>
            <a:r>
              <a:rPr lang="en-IN" sz="1800" dirty="0">
                <a:latin typeface="Times New Roman" panose="02020603050405020304" pitchFamily="18" charset="0"/>
                <a:cs typeface="Times New Roman" panose="02020603050405020304" pitchFamily="18" charset="0"/>
              </a:rPr>
              <a:t>Cyber-physical systems (cps) have made significant progress in many dynamic applications due to the integration between physical processes, computational resources, and communication capabilities. However, cyber-attacks are a major threat to these systems. Unlike faults that occurs by accidents cyber-physical systems, cyber-attacks occur intelligently and stealthy. Some of these attacks which are called deception attacks, inject false data from sensors or controllers, and also by compromising with some cyber components, corrupt data, or enter misinformation into the system. If the system is unaware of the existence of these attacks, it won’t be able to detect them, and performance may be disrupted or disabled altogether. Therefore, it is necessary to adapt algorithms to identify these types of attacks in these systems. It should be noted that the data generated in these systems is produced in very large number, with so much variety, and high speed, so it is important to use machine learning algorithms to facilitate the analysis and evaluation of data and to identify hidden patterns. In this research, the CPS is modeled as a network of agents that move in union with each other, and one agent is considered as a leader, and the other agents are commanded by the leader.</a:t>
            </a:r>
            <a:r>
              <a:rPr lang="en-IN"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9BEE4593-0D8E-4444-A56B-222217CE2EFB}" type="datetime1">
              <a:rPr lang="en-IN" smtClean="0"/>
            </a:fld>
            <a:endParaRPr lang="en-IN"/>
          </a:p>
        </p:txBody>
      </p:sp>
      <p:sp>
        <p:nvSpPr>
          <p:cNvPr id="4" name="Footer Placeholder 3"/>
          <p:cNvSpPr>
            <a:spLocks noGrp="1"/>
          </p:cNvSpPr>
          <p:nvPr>
            <p:ph type="ftr" sz="quarter" idx="11"/>
          </p:nvPr>
        </p:nvSpPr>
        <p:spPr>
          <a:xfrm>
            <a:off x="685800" y="6391910"/>
            <a:ext cx="4745990" cy="434975"/>
          </a:xfrm>
        </p:spPr>
        <p:txBody>
          <a:bodyPr/>
          <a:lstStyle/>
          <a:p>
            <a:r>
              <a:rPr lang="en-IN"/>
              <a:t>BATCH NO: </a:t>
            </a:r>
            <a:r>
              <a:rPr lang="en-US" altLang="en-IN"/>
              <a:t>3</a:t>
            </a:r>
            <a:r>
              <a:rPr lang="en-IN"/>
              <a:t>       DEPARTMENT OF COMPUTER SCIENCE &amp; ENGINEERING</a:t>
            </a:r>
            <a:endParaRPr lang="en-IN" dirty="0"/>
          </a:p>
        </p:txBody>
      </p:sp>
      <p:sp>
        <p:nvSpPr>
          <p:cNvPr id="5" name="Slide Number Placeholder 4"/>
          <p:cNvSpPr>
            <a:spLocks noGrp="1"/>
          </p:cNvSpPr>
          <p:nvPr>
            <p:ph type="sldNum" sz="quarter" idx="12"/>
          </p:nvPr>
        </p:nvSpPr>
        <p:spPr/>
        <p:txBody>
          <a:bodyPr/>
          <a:lstStyle/>
          <a:p>
            <a:fld id="{FA00FD27-8DB0-4CB2-BD37-BEA95C6A1008}" type="slidenum">
              <a:rPr lang="en-IN" smtClean="0"/>
            </a:fld>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7370" y="484505"/>
            <a:ext cx="7910830" cy="1296035"/>
          </a:xfrm>
        </p:spPr>
        <p:txBody>
          <a:bodyPr/>
          <a:lstStyle/>
          <a:p>
            <a:r>
              <a:rPr lang="en-IN" sz="2400" b="1" dirty="0">
                <a:latin typeface="Times New Roman" panose="02020603050405020304" pitchFamily="18" charset="0"/>
                <a:cs typeface="Times New Roman" panose="02020603050405020304" pitchFamily="18" charset="0"/>
              </a:rPr>
              <a:t>OBJECTIVES</a:t>
            </a:r>
            <a:r>
              <a:rPr lang="en-IN" dirty="0"/>
              <a:t> </a:t>
            </a:r>
            <a:endParaRPr lang="en-IN" dirty="0"/>
          </a:p>
        </p:txBody>
      </p:sp>
      <p:sp>
        <p:nvSpPr>
          <p:cNvPr id="3" name="Content Placeholder 2"/>
          <p:cNvSpPr>
            <a:spLocks noGrp="1"/>
          </p:cNvSpPr>
          <p:nvPr>
            <p:ph idx="1"/>
          </p:nvPr>
        </p:nvSpPr>
        <p:spPr>
          <a:xfrm>
            <a:off x="467360" y="1670050"/>
            <a:ext cx="7990840" cy="4502150"/>
          </a:xfrm>
        </p:spPr>
        <p:txBody>
          <a:bodyPr>
            <a:normAutofit fontScale="80000"/>
          </a:bodyPr>
          <a:lstStyle/>
          <a:p>
            <a:pPr marL="0" indent="0">
              <a:buNone/>
            </a:pPr>
            <a:r>
              <a:rPr lang="en-IN" sz="2400" b="1" dirty="0">
                <a:latin typeface="Times New Roman" panose="02020603050405020304" pitchFamily="18" charset="0"/>
                <a:cs typeface="Times New Roman" panose="02020603050405020304" pitchFamily="18" charset="0"/>
              </a:rPr>
              <a:t>Aim of the Project:</a:t>
            </a:r>
            <a:endParaRPr lang="en-IN" sz="2400" b="1" dirty="0">
              <a:latin typeface="Times New Roman" panose="02020603050405020304" pitchFamily="18" charset="0"/>
              <a:cs typeface="Times New Roman" panose="02020603050405020304" pitchFamily="18" charset="0"/>
            </a:endParaRPr>
          </a:p>
          <a:p>
            <a:pPr marL="0" indent="0" algn="just">
              <a:buNone/>
            </a:pPr>
            <a:r>
              <a:rPr lang="en-IN" sz="2500" dirty="0">
                <a:latin typeface="Times New Roman" panose="02020603050405020304" pitchFamily="18" charset="0"/>
                <a:cs typeface="Times New Roman" panose="02020603050405020304" pitchFamily="18" charset="0"/>
              </a:rPr>
              <a:t>Cyber hacking breaches are driven by various motivations, including financial gain, cyber espionage, hacktivism, and personal curiosity. Criminals seek profit through data theft and fraud, while state actors engage in espionage. Hacktivists pursue political or social causes, and some hackers explore vulnerabilities for personal notoriety, highlighting diverse threats in cybersecurity.</a:t>
            </a:r>
            <a:endParaRPr lang="en-IN" sz="2500" b="1" dirty="0">
              <a:latin typeface="Times New Roman" panose="02020603050405020304" pitchFamily="18" charset="0"/>
              <a:cs typeface="Times New Roman" panose="02020603050405020304" pitchFamily="18" charset="0"/>
            </a:endParaRPr>
          </a:p>
          <a:p>
            <a:pPr marL="0" indent="0" algn="just">
              <a:buNone/>
            </a:pPr>
            <a:r>
              <a:rPr lang="en-US" sz="2400" b="1" dirty="0">
                <a:latin typeface="Times New Roman" panose="02020603050405020304" pitchFamily="18" charset="0"/>
                <a:cs typeface="Times New Roman" panose="02020603050405020304" pitchFamily="18" charset="0"/>
              </a:rPr>
              <a:t>Scope of the Project:</a:t>
            </a:r>
            <a:endParaRPr lang="en-US" sz="2400" b="1" dirty="0">
              <a:latin typeface="Times New Roman" panose="02020603050405020304" pitchFamily="18" charset="0"/>
              <a:cs typeface="Times New Roman" panose="02020603050405020304" pitchFamily="18" charset="0"/>
            </a:endParaRPr>
          </a:p>
          <a:p>
            <a:pPr marL="0" indent="0" algn="just">
              <a:buNone/>
            </a:pPr>
            <a:r>
              <a:rPr lang="en-US" sz="2500" dirty="0">
                <a:latin typeface="Times New Roman" panose="02020603050405020304" pitchFamily="18" charset="0"/>
                <a:cs typeface="Times New Roman" panose="02020603050405020304" pitchFamily="18" charset="0"/>
              </a:rPr>
              <a:t>The project scope encompasses assessing existing cybersecurity measures, identifying vulnerabilities, implementing security enhancements, conducting user awareness training, and establishing continuous monitoring protocols. It aims to fortify digital systems and data protection against cyber hacking breaches.  </a:t>
            </a:r>
            <a:endParaRPr lang="en-US" sz="2500" dirty="0">
              <a:latin typeface="Times New Roman" panose="02020603050405020304" pitchFamily="18" charset="0"/>
              <a:cs typeface="Times New Roman" panose="02020603050405020304" pitchFamily="18" charset="0"/>
            </a:endParaRPr>
          </a:p>
          <a:p>
            <a:pPr marL="0" indent="0" algn="just">
              <a:buNone/>
            </a:pPr>
            <a:endParaRPr lang="en-IN" sz="2500" dirty="0">
              <a:latin typeface="Times New Roman" panose="02020603050405020304" pitchFamily="18" charset="0"/>
              <a:cs typeface="Times New Roman" panose="02020603050405020304" pitchFamily="18" charset="0"/>
            </a:endParaRPr>
          </a:p>
          <a:p>
            <a:pPr marL="0" indent="0">
              <a:buNone/>
            </a:pPr>
            <a:endParaRPr lang="en-IN" sz="25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1CBBD127-996A-4642-9EFF-AA98AF31AED5}" type="datetime1">
              <a:rPr lang="en-IN" smtClean="0"/>
            </a:fld>
            <a:endParaRPr lang="en-IN"/>
          </a:p>
        </p:txBody>
      </p:sp>
      <p:sp>
        <p:nvSpPr>
          <p:cNvPr id="4" name="Footer Placeholder 3"/>
          <p:cNvSpPr>
            <a:spLocks noGrp="1"/>
          </p:cNvSpPr>
          <p:nvPr>
            <p:ph type="ftr" sz="quarter" idx="11"/>
          </p:nvPr>
        </p:nvSpPr>
        <p:spPr/>
        <p:txBody>
          <a:bodyPr/>
          <a:lstStyle/>
          <a:p>
            <a:r>
              <a:rPr lang="en-IN"/>
              <a:t>BATCH NO: </a:t>
            </a:r>
            <a:r>
              <a:rPr lang="en-US" altLang="en-IN"/>
              <a:t>3</a:t>
            </a:r>
            <a:r>
              <a:rPr lang="en-IN"/>
              <a:t>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fld>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91160"/>
            <a:ext cx="8229600" cy="1035050"/>
          </a:xfrm>
        </p:spPr>
        <p:txBody>
          <a:bodyPr>
            <a:normAutofit/>
          </a:bodyPr>
          <a:lstStyle/>
          <a:p>
            <a:r>
              <a:rPr lang="en-US" sz="2400" b="1" dirty="0">
                <a:latin typeface="Times New Roman" panose="02020603050405020304" pitchFamily="18" charset="0"/>
                <a:cs typeface="Times New Roman" panose="02020603050405020304" pitchFamily="18" charset="0"/>
              </a:rPr>
              <a:t>INTRODUCTION</a:t>
            </a: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3390" y="1616710"/>
            <a:ext cx="7908925" cy="4555490"/>
          </a:xfrm>
        </p:spPr>
        <p:txBody>
          <a:bodyPr>
            <a:normAutofit fontScale="90000"/>
          </a:bodyPr>
          <a:lstStyle/>
          <a:p>
            <a:pPr marL="0" indent="0" algn="just">
              <a:buFont typeface="Wingdings" panose="05000000000000000000" pitchFamily="2" charset="2"/>
              <a:buNone/>
            </a:pPr>
            <a:r>
              <a:rPr lang="en-US" dirty="0">
                <a:solidFill>
                  <a:srgbClr val="000000"/>
                </a:solidFill>
                <a:latin typeface="Times New Roman" panose="02020603050405020304" pitchFamily="18" charset="0"/>
                <a:ea typeface="Calibri" panose="020F0502020204030204" charset="0"/>
                <a:cs typeface="Times New Roman" panose="02020603050405020304" pitchFamily="18" charset="0"/>
                <a:sym typeface="+mn-ea"/>
              </a:rPr>
              <a:t>Recent advances in technology have led to the introduction of cyber-physical systems, which due to their better computational and communicational ability and integration between physical and cyber-components, has led to significant advances in many dynamic applications. But this improvement comes at the cost of being vulnerable to cyber-attacks. Cyber-physical systems are made up of logical elements and embedded computers, which communicate with communication channels such as the Internet of Things(</a:t>
            </a:r>
            <a:r>
              <a:rPr lang="en-US" dirty="0" err="1">
                <a:solidFill>
                  <a:srgbClr val="000000"/>
                </a:solidFill>
                <a:latin typeface="Times New Roman" panose="02020603050405020304" pitchFamily="18" charset="0"/>
                <a:ea typeface="Calibri" panose="020F0502020204030204" charset="0"/>
                <a:cs typeface="Times New Roman" panose="02020603050405020304" pitchFamily="18" charset="0"/>
                <a:sym typeface="+mn-ea"/>
              </a:rPr>
              <a:t>IoT</a:t>
            </a:r>
            <a:r>
              <a:rPr lang="en-US" dirty="0">
                <a:solidFill>
                  <a:srgbClr val="000000"/>
                </a:solidFill>
                <a:latin typeface="Times New Roman" panose="02020603050405020304" pitchFamily="18" charset="0"/>
                <a:ea typeface="Calibri" panose="020F0502020204030204" charset="0"/>
                <a:cs typeface="Times New Roman" panose="02020603050405020304" pitchFamily="18" charset="0"/>
                <a:sym typeface="+mn-ea"/>
              </a:rPr>
              <a:t>). More specifically, these systems include digital or cyber components, analog components, physical devices and humans that designed to operate between physical and cyber parts. In other words, a cyber-physical system is any system that includes cyber and physical components and humans, and has the ability to trade between the physical and cyber parts. In cyber-physical systems, the security of these types of systems becomes more important due to the addition of the physical part. </a:t>
            </a:r>
            <a:r>
              <a:rPr lang="en-US" dirty="0">
                <a:latin typeface="Times New Roman" panose="02020603050405020304" pitchFamily="18" charset="0"/>
                <a:ea typeface="Calibri" panose="020F0502020204030204" charset="0"/>
                <a:cs typeface="Times New Roman" panose="02020603050405020304" pitchFamily="18" charset="0"/>
                <a:sym typeface="+mn-ea"/>
              </a:rPr>
              <a:t>Physical components including sensors, which receive data from the physical environment, maybe attacked and be injected incorrect data into the system. One of the most important challenges of a cyber-physical system, in its physical part is the presence of a large number of sensors in the environment, which collect so much data, with so much variety, and at high speed. </a:t>
            </a:r>
            <a:endParaRPr lang="en-US"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9D9CC52F-1A39-45FF-BF4F-DC6B8923C628}" type="datetime1">
              <a:rPr lang="en-IN" smtClean="0"/>
            </a:fld>
            <a:endParaRPr lang="en-IN"/>
          </a:p>
        </p:txBody>
      </p:sp>
      <p:sp>
        <p:nvSpPr>
          <p:cNvPr id="4" name="Footer Placeholder 3"/>
          <p:cNvSpPr>
            <a:spLocks noGrp="1"/>
          </p:cNvSpPr>
          <p:nvPr>
            <p:ph type="ftr" sz="quarter" idx="11"/>
          </p:nvPr>
        </p:nvSpPr>
        <p:spPr/>
        <p:txBody>
          <a:bodyPr/>
          <a:lstStyle/>
          <a:p>
            <a:r>
              <a:rPr lang="en-IN"/>
              <a:t>BATCH NO: </a:t>
            </a:r>
            <a:r>
              <a:rPr lang="en-US" altLang="en-IN"/>
              <a:t>3</a:t>
            </a:r>
            <a:r>
              <a:rPr lang="en-IN"/>
              <a:t>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fld>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5800" y="635"/>
            <a:ext cx="7772400" cy="1259840"/>
          </a:xfrm>
        </p:spPr>
        <p:txBody>
          <a:bodyPr>
            <a:normAutofit/>
          </a:bodyPr>
          <a:lstStyle/>
          <a:p>
            <a:r>
              <a:rPr lang="en-IN" sz="2400" b="1" dirty="0">
                <a:latin typeface="Times New Roman" panose="02020603050405020304" pitchFamily="18" charset="0"/>
                <a:cs typeface="Times New Roman" panose="02020603050405020304" pitchFamily="18" charset="0"/>
              </a:rPr>
              <a:t>LITERATURE REVIEW</a:t>
            </a:r>
            <a:endParaRPr lang="en-US" sz="2400" b="1" dirty="0"/>
          </a:p>
        </p:txBody>
      </p:sp>
      <p:sp>
        <p:nvSpPr>
          <p:cNvPr id="2" name="Content Placeholder 1"/>
          <p:cNvSpPr>
            <a:spLocks noGrp="1"/>
          </p:cNvSpPr>
          <p:nvPr>
            <p:ph sz="half" idx="1"/>
          </p:nvPr>
        </p:nvSpPr>
        <p:spPr/>
        <p:txBody>
          <a:bodyPr>
            <a:normAutofit/>
          </a:bodyPr>
          <a:lstStyle/>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endParaRPr lang="en-US" sz="2400" dirty="0"/>
          </a:p>
        </p:txBody>
      </p:sp>
      <p:sp>
        <p:nvSpPr>
          <p:cNvPr id="6" name="Date Placeholder 5"/>
          <p:cNvSpPr>
            <a:spLocks noGrp="1"/>
          </p:cNvSpPr>
          <p:nvPr>
            <p:ph type="dt" sz="half" idx="10"/>
          </p:nvPr>
        </p:nvSpPr>
        <p:spPr/>
        <p:txBody>
          <a:bodyPr/>
          <a:lstStyle/>
          <a:p>
            <a:fld id="{6895D223-330B-46C2-80AA-364D74E53CFC}" type="datetime1">
              <a:rPr lang="en-IN" smtClean="0"/>
            </a:fld>
            <a:endParaRPr lang="en-IN"/>
          </a:p>
        </p:txBody>
      </p:sp>
      <p:sp>
        <p:nvSpPr>
          <p:cNvPr id="3" name="Footer Placeholder 2"/>
          <p:cNvSpPr>
            <a:spLocks noGrp="1"/>
          </p:cNvSpPr>
          <p:nvPr>
            <p:ph type="ftr" sz="quarter" idx="11"/>
          </p:nvPr>
        </p:nvSpPr>
        <p:spPr/>
        <p:txBody>
          <a:bodyPr/>
          <a:lstStyle/>
          <a:p>
            <a:r>
              <a:rPr lang="en-IN"/>
              <a:t>BATCH NO:</a:t>
            </a:r>
            <a:r>
              <a:rPr lang="en-US" altLang="en-IN"/>
              <a:t>3</a:t>
            </a:r>
            <a:r>
              <a:rPr lang="en-IN"/>
              <a:t>       DEPARTMENT OF COMPUTER SCIENCE &amp; ENGINEERING</a:t>
            </a:r>
            <a:endParaRPr lang="en-IN"/>
          </a:p>
        </p:txBody>
      </p:sp>
      <p:sp>
        <p:nvSpPr>
          <p:cNvPr id="4" name="Slide Number Placeholder 3"/>
          <p:cNvSpPr>
            <a:spLocks noGrp="1"/>
          </p:cNvSpPr>
          <p:nvPr>
            <p:ph type="sldNum" sz="quarter" idx="12"/>
          </p:nvPr>
        </p:nvSpPr>
        <p:spPr/>
        <p:txBody>
          <a:bodyPr/>
          <a:lstStyle/>
          <a:p>
            <a:fld id="{FA00FD27-8DB0-4CB2-BD37-BEA95C6A1008}" type="slidenum">
              <a:rPr lang="en-IN" smtClean="0"/>
            </a:fld>
            <a:endParaRPr lang="en-IN"/>
          </a:p>
        </p:txBody>
      </p:sp>
      <p:graphicFrame>
        <p:nvGraphicFramePr>
          <p:cNvPr id="9" name="Content Placeholder 8"/>
          <p:cNvGraphicFramePr/>
          <p:nvPr>
            <p:ph sz="half" idx="2"/>
          </p:nvPr>
        </p:nvGraphicFramePr>
        <p:xfrm>
          <a:off x="0" y="1556385"/>
          <a:ext cx="9116060" cy="4210685"/>
        </p:xfrm>
        <a:graphic>
          <a:graphicData uri="http://schemas.openxmlformats.org/drawingml/2006/table">
            <a:tbl>
              <a:tblPr firstRow="1" bandRow="1">
                <a:tableStyleId>{5C22544A-7EE6-4342-B048-85BDC9FD1C3A}</a:tableStyleId>
              </a:tblPr>
              <a:tblGrid>
                <a:gridCol w="485140"/>
                <a:gridCol w="1223645"/>
                <a:gridCol w="1218565"/>
                <a:gridCol w="1697990"/>
                <a:gridCol w="4490720"/>
              </a:tblGrid>
              <a:tr h="579120">
                <a:tc>
                  <a:txBody>
                    <a:bodyPr/>
                    <a:p>
                      <a:pPr algn="ctr">
                        <a:buNone/>
                      </a:pPr>
                      <a:r>
                        <a:rPr lang="en-US" sz="1400" dirty="0">
                          <a:solidFill>
                            <a:srgbClr val="00B0F0"/>
                          </a:solidFill>
                          <a:latin typeface="Times New Roman" panose="02020603050405020304" pitchFamily="18" charset="0"/>
                          <a:cs typeface="Times New Roman" panose="02020603050405020304" pitchFamily="18" charset="0"/>
                          <a:sym typeface="+mn-ea"/>
                        </a:rPr>
                        <a:t>S. No</a:t>
                      </a:r>
                      <a:endParaRPr lang="en-US" sz="1400" dirty="0">
                        <a:solidFill>
                          <a:srgbClr val="00B0F0"/>
                        </a:solidFill>
                        <a:latin typeface="Times New Roman" panose="02020603050405020304" pitchFamily="18" charset="0"/>
                        <a:cs typeface="Times New Roman" panose="02020603050405020304" pitchFamily="18" charset="0"/>
                        <a:sym typeface="+mn-ea"/>
                      </a:endParaRPr>
                    </a:p>
                  </a:txBody>
                  <a:tcPr/>
                </a:tc>
                <a:tc>
                  <a:txBody>
                    <a:bodyPr/>
                    <a:p>
                      <a:pPr algn="ctr">
                        <a:buNone/>
                      </a:pPr>
                      <a:r>
                        <a:rPr lang="en-US" sz="1400" dirty="0">
                          <a:solidFill>
                            <a:srgbClr val="00B0F0"/>
                          </a:solidFill>
                          <a:latin typeface="Times New Roman" panose="02020603050405020304" pitchFamily="18" charset="0"/>
                          <a:cs typeface="Times New Roman" panose="02020603050405020304" pitchFamily="18" charset="0"/>
                          <a:sym typeface="+mn-ea"/>
                        </a:rPr>
                        <a:t>Journal Type with year</a:t>
                      </a:r>
                      <a:endParaRPr lang="en-US" sz="1400"/>
                    </a:p>
                  </a:txBody>
                  <a:tcPr/>
                </a:tc>
                <a:tc>
                  <a:txBody>
                    <a:bodyPr/>
                    <a:p>
                      <a:pPr algn="ctr">
                        <a:buNone/>
                      </a:pPr>
                      <a:r>
                        <a:rPr lang="en-US" sz="1400" dirty="0">
                          <a:solidFill>
                            <a:srgbClr val="00B0F0"/>
                          </a:solidFill>
                          <a:latin typeface="Times New Roman" panose="02020603050405020304" pitchFamily="18" charset="0"/>
                          <a:cs typeface="Times New Roman" panose="02020603050405020304" pitchFamily="18" charset="0"/>
                          <a:sym typeface="+mn-ea"/>
                        </a:rPr>
                        <a:t>Authors</a:t>
                      </a:r>
                      <a:endParaRPr lang="en-US" sz="1800" b="1" dirty="0">
                        <a:solidFill>
                          <a:srgbClr val="00B0F0"/>
                        </a:solidFill>
                        <a:latin typeface="Times New Roman" panose="02020603050405020304" pitchFamily="18" charset="0"/>
                        <a:cs typeface="Times New Roman" panose="02020603050405020304" pitchFamily="18" charset="0"/>
                      </a:endParaRPr>
                    </a:p>
                    <a:p>
                      <a:pPr>
                        <a:buNone/>
                      </a:pPr>
                      <a:endParaRPr lang="en-US"/>
                    </a:p>
                  </a:txBody>
                  <a:tcPr/>
                </a:tc>
                <a:tc>
                  <a:txBody>
                    <a:bodyPr/>
                    <a:p>
                      <a:pPr algn="ctr">
                        <a:buNone/>
                      </a:pPr>
                      <a:r>
                        <a:rPr lang="en-US" sz="1400" dirty="0">
                          <a:solidFill>
                            <a:srgbClr val="00B0F0"/>
                          </a:solidFill>
                          <a:latin typeface="Times New Roman" panose="02020603050405020304" pitchFamily="18" charset="0"/>
                          <a:cs typeface="Times New Roman" panose="02020603050405020304" pitchFamily="18" charset="0"/>
                          <a:sym typeface="+mn-ea"/>
                        </a:rPr>
                        <a:t>Title</a:t>
                      </a:r>
                      <a:endParaRPr lang="en-US" sz="1400" dirty="0">
                        <a:solidFill>
                          <a:srgbClr val="00B0F0"/>
                        </a:solidFill>
                        <a:latin typeface="Times New Roman" panose="02020603050405020304" pitchFamily="18" charset="0"/>
                        <a:cs typeface="Times New Roman" panose="02020603050405020304" pitchFamily="18" charset="0"/>
                        <a:sym typeface="+mn-ea"/>
                      </a:endParaRPr>
                    </a:p>
                  </a:txBody>
                  <a:tcPr/>
                </a:tc>
                <a:tc>
                  <a:txBody>
                    <a:bodyPr/>
                    <a:p>
                      <a:pPr algn="ctr">
                        <a:buNone/>
                      </a:pPr>
                      <a:r>
                        <a:rPr lang="en-US" sz="1400" dirty="0">
                          <a:solidFill>
                            <a:srgbClr val="00B0F0"/>
                          </a:solidFill>
                          <a:latin typeface="Times New Roman" panose="02020603050405020304" pitchFamily="18" charset="0"/>
                          <a:cs typeface="Times New Roman" panose="02020603050405020304" pitchFamily="18" charset="0"/>
                          <a:sym typeface="+mn-ea"/>
                        </a:rPr>
                        <a:t>Outcomes</a:t>
                      </a:r>
                      <a:endParaRPr lang="en-US" sz="1400"/>
                    </a:p>
                  </a:txBody>
                  <a:tcPr/>
                </a:tc>
              </a:tr>
              <a:tr h="1423035">
                <a:tc>
                  <a:txBody>
                    <a:bodyPr/>
                    <a:p>
                      <a:pPr>
                        <a:buNone/>
                      </a:pPr>
                      <a:r>
                        <a:rPr lang="en-US" sz="1400"/>
                        <a:t>1.</a:t>
                      </a:r>
                      <a:endParaRPr lang="en-US" sz="1400"/>
                    </a:p>
                  </a:txBody>
                  <a:tcPr/>
                </a:tc>
                <a:tc>
                  <a:txBody>
                    <a:bodyPr/>
                    <a:p>
                      <a:pPr>
                        <a:buNone/>
                      </a:pPr>
                      <a:r>
                        <a:rPr lang="en-IN" sz="1400" dirty="0" smtClean="0">
                          <a:solidFill>
                            <a:schemeClr val="tx1"/>
                          </a:solidFill>
                          <a:effectLst/>
                          <a:latin typeface="Times New Roman" panose="02020603050405020304" pitchFamily="18" charset="0"/>
                          <a:cs typeface="Times New Roman" panose="02020603050405020304" pitchFamily="18" charset="0"/>
                          <a:sym typeface="+mn-ea"/>
                        </a:rPr>
                        <a:t>Journal, 2013</a:t>
                      </a:r>
                      <a:endParaRPr lang="en-US" sz="1400" b="0" i="0" kern="1200" dirty="0">
                        <a:solidFill>
                          <a:schemeClr val="tx1"/>
                        </a:solidFill>
                        <a:effectLst/>
                        <a:latin typeface="Times New Roman" panose="02020603050405020304" pitchFamily="18" charset="0"/>
                        <a:ea typeface="+mn-ea"/>
                        <a:cs typeface="Times New Roman" panose="02020603050405020304" pitchFamily="18" charset="0"/>
                      </a:endParaRPr>
                    </a:p>
                    <a:p>
                      <a:pPr>
                        <a:buNone/>
                      </a:pPr>
                      <a:endParaRPr lang="en-US" sz="1400"/>
                    </a:p>
                  </a:txBody>
                  <a:tcPr/>
                </a:tc>
                <a:tc>
                  <a:txBody>
                    <a:bodyPr/>
                    <a:p>
                      <a:pPr algn="ctr">
                        <a:buNone/>
                      </a:pPr>
                      <a:r>
                        <a:rPr lang="en-IN" sz="1400" dirty="0" smtClean="0">
                          <a:solidFill>
                            <a:schemeClr val="tx1"/>
                          </a:solidFill>
                          <a:effectLst/>
                          <a:latin typeface="Times New Roman" panose="02020603050405020304" pitchFamily="18" charset="0"/>
                          <a:cs typeface="Times New Roman" panose="02020603050405020304" pitchFamily="18" charset="0"/>
                          <a:sym typeface="+mn-ea"/>
                        </a:rPr>
                        <a:t>Kwon, </a:t>
                      </a:r>
                      <a:r>
                        <a:rPr lang="en-IN" sz="1400" dirty="0" err="1" smtClean="0">
                          <a:solidFill>
                            <a:schemeClr val="tx1"/>
                          </a:solidFill>
                          <a:effectLst/>
                          <a:latin typeface="Times New Roman" panose="02020603050405020304" pitchFamily="18" charset="0"/>
                          <a:cs typeface="Times New Roman" panose="02020603050405020304" pitchFamily="18" charset="0"/>
                          <a:sym typeface="+mn-ea"/>
                        </a:rPr>
                        <a:t>Cheolhyeon</a:t>
                      </a:r>
                      <a:r>
                        <a:rPr lang="en-IN" sz="1400" dirty="0" smtClean="0">
                          <a:solidFill>
                            <a:schemeClr val="tx1"/>
                          </a:solidFill>
                          <a:effectLst/>
                          <a:latin typeface="Times New Roman" panose="02020603050405020304" pitchFamily="18" charset="0"/>
                          <a:cs typeface="Times New Roman" panose="02020603050405020304" pitchFamily="18" charset="0"/>
                          <a:sym typeface="+mn-ea"/>
                        </a:rPr>
                        <a:t>, </a:t>
                      </a:r>
                      <a:r>
                        <a:rPr lang="en-IN" sz="1400" dirty="0" err="1" smtClean="0">
                          <a:solidFill>
                            <a:schemeClr val="tx1"/>
                          </a:solidFill>
                          <a:effectLst/>
                          <a:latin typeface="Times New Roman" panose="02020603050405020304" pitchFamily="18" charset="0"/>
                          <a:cs typeface="Times New Roman" panose="02020603050405020304" pitchFamily="18" charset="0"/>
                          <a:sym typeface="+mn-ea"/>
                        </a:rPr>
                        <a:t>Weiyi</a:t>
                      </a:r>
                      <a:r>
                        <a:rPr lang="en-IN" sz="1400" dirty="0" smtClean="0">
                          <a:solidFill>
                            <a:schemeClr val="tx1"/>
                          </a:solidFill>
                          <a:effectLst/>
                          <a:latin typeface="Times New Roman" panose="02020603050405020304" pitchFamily="18" charset="0"/>
                          <a:cs typeface="Times New Roman" panose="02020603050405020304" pitchFamily="18" charset="0"/>
                          <a:sym typeface="+mn-ea"/>
                        </a:rPr>
                        <a:t> Liu, and </a:t>
                      </a:r>
                      <a:r>
                        <a:rPr lang="en-IN" sz="1400" dirty="0" err="1" smtClean="0">
                          <a:solidFill>
                            <a:schemeClr val="tx1"/>
                          </a:solidFill>
                          <a:effectLst/>
                          <a:latin typeface="Times New Roman" panose="02020603050405020304" pitchFamily="18" charset="0"/>
                          <a:cs typeface="Times New Roman" panose="02020603050405020304" pitchFamily="18" charset="0"/>
                          <a:sym typeface="+mn-ea"/>
                        </a:rPr>
                        <a:t>Inseok</a:t>
                      </a:r>
                      <a:r>
                        <a:rPr lang="en-IN" sz="1400" dirty="0" smtClean="0">
                          <a:solidFill>
                            <a:schemeClr val="tx1"/>
                          </a:solidFill>
                          <a:effectLst/>
                          <a:latin typeface="Times New Roman" panose="02020603050405020304" pitchFamily="18" charset="0"/>
                          <a:cs typeface="Times New Roman" panose="02020603050405020304" pitchFamily="18" charset="0"/>
                          <a:sym typeface="+mn-ea"/>
                        </a:rPr>
                        <a:t> Hwang</a:t>
                      </a:r>
                      <a:endParaRPr lang="en-US" sz="1800" b="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ctr">
                        <a:buNone/>
                      </a:pPr>
                      <a:endParaRPr lang="en-US"/>
                    </a:p>
                  </a:txBody>
                  <a:tcPr/>
                </a:tc>
                <a:tc>
                  <a:txBody>
                    <a:bodyPr/>
                    <a:p>
                      <a:pPr algn="ctr">
                        <a:buNone/>
                      </a:pPr>
                      <a:r>
                        <a:rPr lang="en-US" sz="1400" dirty="0" smtClean="0">
                          <a:solidFill>
                            <a:schemeClr val="tx1"/>
                          </a:solidFill>
                          <a:effectLst/>
                          <a:latin typeface="Times New Roman" panose="02020603050405020304" pitchFamily="18" charset="0"/>
                          <a:cs typeface="Times New Roman" panose="02020603050405020304" pitchFamily="18" charset="0"/>
                          <a:sym typeface="+mn-ea"/>
                        </a:rPr>
                        <a:t>Security analysis for cyber-physical systems against stealthy deception attacks</a:t>
                      </a:r>
                      <a:endParaRPr lang="en-US" sz="1400"/>
                    </a:p>
                  </a:txBody>
                  <a:tcPr/>
                </a:tc>
                <a:tc>
                  <a:txBody>
                    <a:bodyPr/>
                    <a:p>
                      <a:pPr algn="ctr">
                        <a:buNone/>
                      </a:pPr>
                      <a:r>
                        <a:rPr lang="en-US" sz="1400" dirty="0" smtClean="0">
                          <a:latin typeface="Times New Roman" panose="02020603050405020304" pitchFamily="18" charset="0"/>
                          <a:cs typeface="Times New Roman" panose="02020603050405020304" pitchFamily="18" charset="0"/>
                          <a:sym typeface="+mn-ea"/>
                        </a:rPr>
                        <a:t>The security issue in the state estimation problem is investigated for a networked control system (NCS). The communication channels between the sensors and the remote estimator in the NCS are vulnerable to attacks from malicious adversaries. </a:t>
                      </a:r>
                      <a:endParaRPr lang="en-IN" sz="1800" b="0" kern="1200" dirty="0">
                        <a:solidFill>
                          <a:schemeClr val="tx1"/>
                        </a:solidFill>
                        <a:effectLst/>
                        <a:latin typeface="Times New Roman" panose="02020603050405020304" pitchFamily="18" charset="0"/>
                        <a:ea typeface="+mn-ea"/>
                        <a:cs typeface="Times New Roman" panose="02020603050405020304" pitchFamily="18" charset="0"/>
                      </a:endParaRPr>
                    </a:p>
                    <a:p>
                      <a:pPr algn="ctr">
                        <a:buNone/>
                      </a:pPr>
                      <a:endParaRPr lang="en-US"/>
                    </a:p>
                  </a:txBody>
                  <a:tcPr/>
                </a:tc>
              </a:tr>
              <a:tr h="2199005">
                <a:tc>
                  <a:txBody>
                    <a:bodyPr/>
                    <a:p>
                      <a:pPr>
                        <a:buNone/>
                      </a:pPr>
                      <a:r>
                        <a:rPr lang="en-US" sz="1400"/>
                        <a:t>2.</a:t>
                      </a:r>
                      <a:endParaRPr lang="en-US" sz="1400"/>
                    </a:p>
                  </a:txBody>
                  <a:tcPr/>
                </a:tc>
                <a:tc>
                  <a:txBody>
                    <a:bodyPr/>
                    <a:p>
                      <a:pPr>
                        <a:buNone/>
                      </a:pPr>
                      <a:r>
                        <a:rPr lang="en-US" sz="1400" dirty="0" smtClean="0">
                          <a:latin typeface="Times New Roman" panose="02020603050405020304" pitchFamily="18" charset="0"/>
                          <a:cs typeface="Times New Roman" panose="02020603050405020304" pitchFamily="18" charset="0"/>
                          <a:sym typeface="+mn-ea"/>
                        </a:rPr>
                        <a:t>Journal, 2017</a:t>
                      </a:r>
                      <a:endParaRPr lang="en-IN" sz="1400" b="0" dirty="0">
                        <a:latin typeface="Times New Roman" panose="02020603050405020304" pitchFamily="18" charset="0"/>
                        <a:cs typeface="Times New Roman" panose="02020603050405020304" pitchFamily="18" charset="0"/>
                      </a:endParaRPr>
                    </a:p>
                    <a:p>
                      <a:pPr>
                        <a:buNone/>
                      </a:pPr>
                      <a:endParaRPr lang="en-US" sz="1400"/>
                    </a:p>
                  </a:txBody>
                  <a:tcPr/>
                </a:tc>
                <a:tc>
                  <a:txBody>
                    <a:bodyPr/>
                    <a:p>
                      <a:pPr algn="ctr">
                        <a:buNone/>
                      </a:pPr>
                      <a:r>
                        <a:rPr lang="en-IN" sz="1400" dirty="0" err="1" smtClean="0">
                          <a:solidFill>
                            <a:schemeClr val="tx1"/>
                          </a:solidFill>
                          <a:effectLst/>
                          <a:latin typeface="Times New Roman" panose="02020603050405020304" pitchFamily="18" charset="0"/>
                          <a:cs typeface="Times New Roman" panose="02020603050405020304" pitchFamily="18" charset="0"/>
                          <a:sym typeface="+mn-ea"/>
                        </a:rPr>
                        <a:t>Pajic</a:t>
                      </a:r>
                      <a:r>
                        <a:rPr lang="en-IN" sz="1400" dirty="0" smtClean="0">
                          <a:solidFill>
                            <a:schemeClr val="tx1"/>
                          </a:solidFill>
                          <a:effectLst/>
                          <a:latin typeface="Times New Roman" panose="02020603050405020304" pitchFamily="18" charset="0"/>
                          <a:cs typeface="Times New Roman" panose="02020603050405020304" pitchFamily="18" charset="0"/>
                          <a:sym typeface="+mn-ea"/>
                        </a:rPr>
                        <a:t>, </a:t>
                      </a:r>
                      <a:r>
                        <a:rPr lang="en-IN" sz="1400" dirty="0" err="1" smtClean="0">
                          <a:solidFill>
                            <a:schemeClr val="tx1"/>
                          </a:solidFill>
                          <a:effectLst/>
                          <a:latin typeface="Times New Roman" panose="02020603050405020304" pitchFamily="18" charset="0"/>
                          <a:cs typeface="Times New Roman" panose="02020603050405020304" pitchFamily="18" charset="0"/>
                          <a:sym typeface="+mn-ea"/>
                        </a:rPr>
                        <a:t>Miroslav</a:t>
                      </a:r>
                      <a:r>
                        <a:rPr lang="en-IN" sz="1400" dirty="0" smtClean="0">
                          <a:solidFill>
                            <a:schemeClr val="tx1"/>
                          </a:solidFill>
                          <a:effectLst/>
                          <a:latin typeface="Times New Roman" panose="02020603050405020304" pitchFamily="18" charset="0"/>
                          <a:cs typeface="Times New Roman" panose="02020603050405020304" pitchFamily="18" charset="0"/>
                          <a:sym typeface="+mn-ea"/>
                        </a:rPr>
                        <a:t>, James Weimer, Nicola </a:t>
                      </a:r>
                      <a:r>
                        <a:rPr lang="en-IN" sz="1400" dirty="0" err="1" smtClean="0">
                          <a:solidFill>
                            <a:schemeClr val="tx1"/>
                          </a:solidFill>
                          <a:effectLst/>
                          <a:latin typeface="Times New Roman" panose="02020603050405020304" pitchFamily="18" charset="0"/>
                          <a:cs typeface="Times New Roman" panose="02020603050405020304" pitchFamily="18" charset="0"/>
                          <a:sym typeface="+mn-ea"/>
                        </a:rPr>
                        <a:t>Bezzo</a:t>
                      </a:r>
                      <a:r>
                        <a:rPr lang="en-IN" sz="1400" dirty="0" smtClean="0">
                          <a:solidFill>
                            <a:schemeClr val="tx1"/>
                          </a:solidFill>
                          <a:effectLst/>
                          <a:latin typeface="Times New Roman" panose="02020603050405020304" pitchFamily="18" charset="0"/>
                          <a:cs typeface="Times New Roman" panose="02020603050405020304" pitchFamily="18" charset="0"/>
                          <a:sym typeface="+mn-ea"/>
                        </a:rPr>
                        <a:t>, Oleg </a:t>
                      </a:r>
                      <a:r>
                        <a:rPr lang="en-IN" sz="1400" dirty="0" err="1" smtClean="0">
                          <a:solidFill>
                            <a:schemeClr val="tx1"/>
                          </a:solidFill>
                          <a:effectLst/>
                          <a:latin typeface="Times New Roman" panose="02020603050405020304" pitchFamily="18" charset="0"/>
                          <a:cs typeface="Times New Roman" panose="02020603050405020304" pitchFamily="18" charset="0"/>
                          <a:sym typeface="+mn-ea"/>
                        </a:rPr>
                        <a:t>Sokolsky</a:t>
                      </a:r>
                      <a:r>
                        <a:rPr lang="en-IN" sz="1400" dirty="0" smtClean="0">
                          <a:solidFill>
                            <a:schemeClr val="tx1"/>
                          </a:solidFill>
                          <a:effectLst/>
                          <a:latin typeface="Times New Roman" panose="02020603050405020304" pitchFamily="18" charset="0"/>
                          <a:cs typeface="Times New Roman" panose="02020603050405020304" pitchFamily="18" charset="0"/>
                          <a:sym typeface="+mn-ea"/>
                        </a:rPr>
                        <a:t>, George J. Pappas, and </a:t>
                      </a:r>
                      <a:r>
                        <a:rPr lang="en-IN" sz="1400" dirty="0" err="1" smtClean="0">
                          <a:solidFill>
                            <a:schemeClr val="tx1"/>
                          </a:solidFill>
                          <a:effectLst/>
                          <a:latin typeface="Times New Roman" panose="02020603050405020304" pitchFamily="18" charset="0"/>
                          <a:cs typeface="Times New Roman" panose="02020603050405020304" pitchFamily="18" charset="0"/>
                          <a:sym typeface="+mn-ea"/>
                        </a:rPr>
                        <a:t>Insup</a:t>
                      </a:r>
                      <a:r>
                        <a:rPr lang="en-IN" sz="1400" dirty="0" smtClean="0">
                          <a:solidFill>
                            <a:schemeClr val="tx1"/>
                          </a:solidFill>
                          <a:effectLst/>
                          <a:latin typeface="Times New Roman" panose="02020603050405020304" pitchFamily="18" charset="0"/>
                          <a:cs typeface="Times New Roman" panose="02020603050405020304" pitchFamily="18" charset="0"/>
                          <a:sym typeface="+mn-ea"/>
                        </a:rPr>
                        <a:t> Lee.</a:t>
                      </a:r>
                      <a:endParaRPr lang="en-US" sz="1400"/>
                    </a:p>
                  </a:txBody>
                  <a:tcPr/>
                </a:tc>
                <a:tc>
                  <a:txBody>
                    <a:bodyPr/>
                    <a:p>
                      <a:pPr algn="ctr">
                        <a:buNone/>
                      </a:pPr>
                      <a:r>
                        <a:rPr lang="en-US" sz="1400" dirty="0" smtClean="0">
                          <a:solidFill>
                            <a:schemeClr val="tx1"/>
                          </a:solidFill>
                          <a:effectLst/>
                          <a:latin typeface="Times New Roman" panose="02020603050405020304" pitchFamily="18" charset="0"/>
                          <a:cs typeface="Times New Roman" panose="02020603050405020304" pitchFamily="18" charset="0"/>
                          <a:sym typeface="+mn-ea"/>
                        </a:rPr>
                        <a:t>Design and implementation of attack-resilient </a:t>
                      </a:r>
                      <a:r>
                        <a:rPr lang="en-US" sz="1400" dirty="0" err="1" smtClean="0">
                          <a:solidFill>
                            <a:schemeClr val="tx1"/>
                          </a:solidFill>
                          <a:effectLst/>
                          <a:latin typeface="Times New Roman" panose="02020603050405020304" pitchFamily="18" charset="0"/>
                          <a:cs typeface="Times New Roman" panose="02020603050405020304" pitchFamily="18" charset="0"/>
                          <a:sym typeface="+mn-ea"/>
                        </a:rPr>
                        <a:t>cyberphysical</a:t>
                      </a:r>
                      <a:r>
                        <a:rPr lang="en-US" sz="1400" dirty="0" smtClean="0">
                          <a:solidFill>
                            <a:schemeClr val="tx1"/>
                          </a:solidFill>
                          <a:effectLst/>
                          <a:latin typeface="Times New Roman" panose="02020603050405020304" pitchFamily="18" charset="0"/>
                          <a:cs typeface="Times New Roman" panose="02020603050405020304" pitchFamily="18" charset="0"/>
                          <a:sym typeface="+mn-ea"/>
                        </a:rPr>
                        <a:t> systems: With a focus on attack-resilient state estimators</a:t>
                      </a:r>
                      <a:endParaRPr lang="en-IN" sz="1400" b="0" dirty="0">
                        <a:latin typeface="Times New Roman" panose="02020603050405020304" pitchFamily="18" charset="0"/>
                        <a:cs typeface="Times New Roman" panose="02020603050405020304" pitchFamily="18" charset="0"/>
                      </a:endParaRPr>
                    </a:p>
                    <a:p>
                      <a:pPr algn="ctr">
                        <a:buNone/>
                      </a:pPr>
                      <a:endParaRPr lang="en-US" sz="1400">
                        <a:latin typeface="Times New Roman" panose="02020603050405020304" pitchFamily="18" charset="0"/>
                        <a:cs typeface="Times New Roman" panose="02020603050405020304" pitchFamily="18" charset="0"/>
                      </a:endParaRPr>
                    </a:p>
                  </a:txBody>
                  <a:tcPr/>
                </a:tc>
                <a:tc>
                  <a:txBody>
                    <a:bodyPr/>
                    <a:p>
                      <a:pPr algn="ctr">
                        <a:buNone/>
                      </a:pPr>
                      <a:r>
                        <a:rPr lang="en-US" sz="1400" dirty="0" smtClean="0">
                          <a:latin typeface="Times New Roman" panose="02020603050405020304" pitchFamily="18" charset="0"/>
                          <a:ea typeface="Calibri" panose="020F0502020204030204" charset="0"/>
                          <a:cs typeface="Times New Roman" panose="02020603050405020304" pitchFamily="18" charset="0"/>
                          <a:sym typeface="+mn-ea"/>
                        </a:rPr>
                        <a:t>Recent years have witnessed a significant increase in the number of security-related incidents in control systems. These include high-profile attacks in a wide range of application domains.</a:t>
                      </a:r>
                      <a:endParaRPr lang="en-IN" sz="1400" b="0" dirty="0">
                        <a:latin typeface="Times New Roman" panose="02020603050405020304" pitchFamily="18" charset="0"/>
                        <a:cs typeface="Times New Roman" panose="02020603050405020304" pitchFamily="18" charset="0"/>
                      </a:endParaRPr>
                    </a:p>
                    <a:p>
                      <a:pPr algn="ctr">
                        <a:buNone/>
                      </a:pPr>
                      <a:endParaRPr lang="en-US" sz="1400"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4930"/>
            <a:ext cx="7772400" cy="1376045"/>
          </a:xfrm>
        </p:spPr>
        <p:txBody>
          <a:bodyPr>
            <a:normAutofit/>
          </a:bodyPr>
          <a:lstStyle/>
          <a:p>
            <a:r>
              <a:rPr lang="en-IN" sz="2400" b="1" dirty="0">
                <a:latin typeface="Times New Roman" panose="02020603050405020304" pitchFamily="18" charset="0"/>
                <a:cs typeface="Times New Roman" panose="02020603050405020304" pitchFamily="18" charset="0"/>
              </a:rPr>
              <a:t>LITERATURE REVIEW</a:t>
            </a:r>
            <a:endParaRPr lang="en-US" sz="2400" dirty="0"/>
          </a:p>
        </p:txBody>
      </p:sp>
      <p:sp>
        <p:nvSpPr>
          <p:cNvPr id="3" name="Content Placeholder 2"/>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               </a:t>
            </a:r>
            <a:endParaRPr lang="en-US" sz="2400" dirty="0"/>
          </a:p>
        </p:txBody>
      </p:sp>
      <p:sp>
        <p:nvSpPr>
          <p:cNvPr id="6" name="Date Placeholder 5"/>
          <p:cNvSpPr>
            <a:spLocks noGrp="1"/>
          </p:cNvSpPr>
          <p:nvPr>
            <p:ph type="dt" sz="half" idx="10"/>
          </p:nvPr>
        </p:nvSpPr>
        <p:spPr/>
        <p:txBody>
          <a:bodyPr/>
          <a:lstStyle/>
          <a:p>
            <a:fld id="{DA80EFFF-DDFB-4015-AA6A-41E3B2B29866}" type="datetime1">
              <a:rPr lang="en-IN" smtClean="0"/>
            </a:fld>
            <a:endParaRPr lang="en-IN"/>
          </a:p>
        </p:txBody>
      </p:sp>
      <p:sp>
        <p:nvSpPr>
          <p:cNvPr id="4" name="Footer Placeholder 3"/>
          <p:cNvSpPr>
            <a:spLocks noGrp="1"/>
          </p:cNvSpPr>
          <p:nvPr>
            <p:ph type="ftr" sz="quarter" idx="11"/>
          </p:nvPr>
        </p:nvSpPr>
        <p:spPr/>
        <p:txBody>
          <a:bodyPr/>
          <a:lstStyle/>
          <a:p>
            <a:r>
              <a:rPr lang="en-IN"/>
              <a:t>BATCH NO:</a:t>
            </a:r>
            <a:r>
              <a:rPr lang="en-US" altLang="en-IN"/>
              <a:t>3</a:t>
            </a:r>
            <a:r>
              <a:rPr lang="en-IN"/>
              <a:t>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fld>
            <a:endParaRPr lang="en-IN"/>
          </a:p>
        </p:txBody>
      </p:sp>
      <p:graphicFrame>
        <p:nvGraphicFramePr>
          <p:cNvPr id="8" name="Table 7"/>
          <p:cNvGraphicFramePr/>
          <p:nvPr/>
        </p:nvGraphicFramePr>
        <p:xfrm>
          <a:off x="0" y="1556385"/>
          <a:ext cx="9156065" cy="4202430"/>
        </p:xfrm>
        <a:graphic>
          <a:graphicData uri="http://schemas.openxmlformats.org/drawingml/2006/table">
            <a:tbl>
              <a:tblPr firstRow="1" bandRow="1">
                <a:tableStyleId>{5C22544A-7EE6-4342-B048-85BDC9FD1C3A}</a:tableStyleId>
              </a:tblPr>
              <a:tblGrid>
                <a:gridCol w="419100"/>
                <a:gridCol w="1265555"/>
                <a:gridCol w="1379855"/>
                <a:gridCol w="2813050"/>
                <a:gridCol w="3278505"/>
              </a:tblGrid>
              <a:tr h="606425">
                <a:tc>
                  <a:txBody>
                    <a:bodyPr/>
                    <a:p>
                      <a:pPr algn="ctr">
                        <a:buNone/>
                      </a:pPr>
                      <a:r>
                        <a:rPr lang="en-US" sz="1400" dirty="0">
                          <a:solidFill>
                            <a:srgbClr val="00B0F0"/>
                          </a:solidFill>
                          <a:latin typeface="Times New Roman" panose="02020603050405020304" pitchFamily="18" charset="0"/>
                          <a:cs typeface="Times New Roman" panose="02020603050405020304" pitchFamily="18" charset="0"/>
                          <a:sym typeface="+mn-ea"/>
                        </a:rPr>
                        <a:t>S.No</a:t>
                      </a:r>
                      <a:endParaRPr lang="en-US" sz="1400" dirty="0">
                        <a:solidFill>
                          <a:srgbClr val="00B0F0"/>
                        </a:solidFill>
                        <a:latin typeface="Times New Roman" panose="02020603050405020304" pitchFamily="18" charset="0"/>
                        <a:cs typeface="Times New Roman" panose="02020603050405020304" pitchFamily="18" charset="0"/>
                        <a:sym typeface="+mn-ea"/>
                      </a:endParaRPr>
                    </a:p>
                  </a:txBody>
                  <a:tcPr/>
                </a:tc>
                <a:tc>
                  <a:txBody>
                    <a:bodyPr/>
                    <a:p>
                      <a:pPr algn="ctr">
                        <a:buNone/>
                      </a:pPr>
                      <a:r>
                        <a:rPr lang="en-US" sz="1400" dirty="0">
                          <a:solidFill>
                            <a:srgbClr val="00B0F0"/>
                          </a:solidFill>
                          <a:latin typeface="Times New Roman" panose="02020603050405020304" pitchFamily="18" charset="0"/>
                          <a:cs typeface="Times New Roman" panose="02020603050405020304" pitchFamily="18" charset="0"/>
                          <a:sym typeface="+mn-ea"/>
                        </a:rPr>
                        <a:t>Journal Type with year</a:t>
                      </a:r>
                      <a:endParaRPr lang="en-US" sz="1400" dirty="0">
                        <a:solidFill>
                          <a:srgbClr val="00B0F0"/>
                        </a:solidFill>
                        <a:latin typeface="Times New Roman" panose="02020603050405020304" pitchFamily="18" charset="0"/>
                        <a:cs typeface="Times New Roman" panose="02020603050405020304" pitchFamily="18" charset="0"/>
                        <a:sym typeface="+mn-ea"/>
                      </a:endParaRPr>
                    </a:p>
                  </a:txBody>
                  <a:tcPr/>
                </a:tc>
                <a:tc>
                  <a:txBody>
                    <a:bodyPr/>
                    <a:p>
                      <a:pPr algn="ctr">
                        <a:buNone/>
                      </a:pPr>
                      <a:r>
                        <a:rPr lang="en-US" sz="1400" dirty="0">
                          <a:solidFill>
                            <a:srgbClr val="00B0F0"/>
                          </a:solidFill>
                          <a:latin typeface="Times New Roman" panose="02020603050405020304" pitchFamily="18" charset="0"/>
                          <a:cs typeface="Times New Roman" panose="02020603050405020304" pitchFamily="18" charset="0"/>
                          <a:sym typeface="+mn-ea"/>
                        </a:rPr>
                        <a:t>Authors</a:t>
                      </a:r>
                      <a:endParaRPr lang="en-US" sz="1400" b="1" dirty="0">
                        <a:solidFill>
                          <a:srgbClr val="00B0F0"/>
                        </a:solidFill>
                        <a:latin typeface="Times New Roman" panose="02020603050405020304" pitchFamily="18" charset="0"/>
                        <a:cs typeface="Times New Roman" panose="02020603050405020304" pitchFamily="18" charset="0"/>
                      </a:endParaRPr>
                    </a:p>
                    <a:p>
                      <a:pPr algn="ctr">
                        <a:buNone/>
                      </a:pPr>
                      <a:endParaRPr lang="en-US" sz="1400" dirty="0">
                        <a:solidFill>
                          <a:srgbClr val="00B0F0"/>
                        </a:solidFill>
                        <a:latin typeface="Times New Roman" panose="02020603050405020304" pitchFamily="18" charset="0"/>
                        <a:cs typeface="Times New Roman" panose="02020603050405020304" pitchFamily="18" charset="0"/>
                      </a:endParaRPr>
                    </a:p>
                  </a:txBody>
                  <a:tcPr/>
                </a:tc>
                <a:tc>
                  <a:txBody>
                    <a:bodyPr/>
                    <a:p>
                      <a:pPr algn="ctr">
                        <a:buNone/>
                      </a:pPr>
                      <a:r>
                        <a:rPr lang="en-US" sz="1400" dirty="0">
                          <a:solidFill>
                            <a:srgbClr val="00B0F0"/>
                          </a:solidFill>
                          <a:latin typeface="Times New Roman" panose="02020603050405020304" pitchFamily="18" charset="0"/>
                          <a:cs typeface="Times New Roman" panose="02020603050405020304" pitchFamily="18" charset="0"/>
                          <a:sym typeface="+mn-ea"/>
                        </a:rPr>
                        <a:t>Title</a:t>
                      </a:r>
                      <a:endParaRPr lang="en-US" sz="1400" dirty="0">
                        <a:solidFill>
                          <a:srgbClr val="00B0F0"/>
                        </a:solidFill>
                        <a:latin typeface="Times New Roman" panose="02020603050405020304" pitchFamily="18" charset="0"/>
                        <a:cs typeface="Times New Roman" panose="02020603050405020304" pitchFamily="18" charset="0"/>
                        <a:sym typeface="+mn-ea"/>
                      </a:endParaRPr>
                    </a:p>
                    <a:p>
                      <a:pPr algn="ctr">
                        <a:buNone/>
                      </a:pPr>
                      <a:endParaRPr lang="en-US" sz="1400" dirty="0">
                        <a:solidFill>
                          <a:srgbClr val="00B0F0"/>
                        </a:solidFill>
                        <a:latin typeface="Times New Roman" panose="02020603050405020304" pitchFamily="18" charset="0"/>
                        <a:cs typeface="Times New Roman" panose="02020603050405020304" pitchFamily="18" charset="0"/>
                        <a:sym typeface="+mn-ea"/>
                      </a:endParaRPr>
                    </a:p>
                  </a:txBody>
                  <a:tcPr/>
                </a:tc>
                <a:tc>
                  <a:txBody>
                    <a:bodyPr/>
                    <a:p>
                      <a:pPr algn="ctr">
                        <a:buNone/>
                      </a:pPr>
                      <a:r>
                        <a:rPr lang="en-US" sz="1400" dirty="0">
                          <a:solidFill>
                            <a:srgbClr val="00B0F0"/>
                          </a:solidFill>
                          <a:latin typeface="Times New Roman" panose="02020603050405020304" pitchFamily="18" charset="0"/>
                          <a:cs typeface="Times New Roman" panose="02020603050405020304" pitchFamily="18" charset="0"/>
                          <a:sym typeface="+mn-ea"/>
                        </a:rPr>
                        <a:t>Outcomes</a:t>
                      </a:r>
                      <a:endParaRPr lang="en-US" sz="1400"/>
                    </a:p>
                    <a:p>
                      <a:pPr>
                        <a:buNone/>
                      </a:pPr>
                      <a:endParaRPr lang="en-US" sz="1400"/>
                    </a:p>
                  </a:txBody>
                  <a:tcPr/>
                </a:tc>
              </a:tr>
              <a:tr h="1934845">
                <a:tc>
                  <a:txBody>
                    <a:bodyPr/>
                    <a:p>
                      <a:pPr>
                        <a:buNone/>
                      </a:pPr>
                      <a:r>
                        <a:rPr lang="en-US" sz="1400"/>
                        <a:t>3.</a:t>
                      </a:r>
                      <a:endParaRPr lang="en-US" sz="1400"/>
                    </a:p>
                  </a:txBody>
                  <a:tcPr/>
                </a:tc>
                <a:tc>
                  <a:txBody>
                    <a:bodyPr/>
                    <a:p>
                      <a:pPr algn="ctr">
                        <a:buNone/>
                      </a:pPr>
                      <a:r>
                        <a:rPr lang="en-US" sz="1400" dirty="0" smtClean="0">
                          <a:solidFill>
                            <a:schemeClr val="tx1"/>
                          </a:solidFill>
                          <a:effectLst/>
                          <a:latin typeface="Times New Roman" panose="02020603050405020304" pitchFamily="18" charset="0"/>
                          <a:cs typeface="Times New Roman" panose="02020603050405020304" pitchFamily="18" charset="0"/>
                          <a:sym typeface="+mn-ea"/>
                        </a:rPr>
                        <a:t>Journal, 2012</a:t>
                      </a:r>
                      <a:endParaRPr lang="en-US" sz="1400" b="0" kern="1200" dirty="0">
                        <a:solidFill>
                          <a:schemeClr val="tx1"/>
                        </a:solidFill>
                        <a:effectLst/>
                        <a:latin typeface="Times New Roman" panose="02020603050405020304" pitchFamily="18" charset="0"/>
                        <a:ea typeface="+mn-ea"/>
                        <a:cs typeface="Times New Roman" panose="02020603050405020304" pitchFamily="18" charset="0"/>
                      </a:endParaRPr>
                    </a:p>
                    <a:p>
                      <a:pPr algn="ctr">
                        <a:buNone/>
                      </a:pPr>
                      <a:endParaRPr lang="en-US" sz="1400"/>
                    </a:p>
                  </a:txBody>
                  <a:tcPr/>
                </a:tc>
                <a:tc>
                  <a:txBody>
                    <a:bodyPr/>
                    <a:p>
                      <a:pPr algn="ctr">
                        <a:buNone/>
                      </a:pPr>
                      <a:r>
                        <a:rPr lang="en-US" sz="1400" dirty="0" smtClean="0">
                          <a:solidFill>
                            <a:schemeClr val="tx1"/>
                          </a:solidFill>
                          <a:effectLst/>
                          <a:latin typeface="Times New Roman" panose="02020603050405020304" pitchFamily="18" charset="0"/>
                          <a:cs typeface="Times New Roman" panose="02020603050405020304" pitchFamily="18" charset="0"/>
                          <a:sym typeface="+mn-ea"/>
                        </a:rPr>
                        <a:t>Sheng, Long, </a:t>
                      </a:r>
                      <a:r>
                        <a:rPr lang="en-US" sz="1400" dirty="0" err="1" smtClean="0">
                          <a:solidFill>
                            <a:schemeClr val="tx1"/>
                          </a:solidFill>
                          <a:effectLst/>
                          <a:latin typeface="Times New Roman" panose="02020603050405020304" pitchFamily="18" charset="0"/>
                          <a:cs typeface="Times New Roman" panose="02020603050405020304" pitchFamily="18" charset="0"/>
                          <a:sym typeface="+mn-ea"/>
                        </a:rPr>
                        <a:t>Ya</a:t>
                      </a:r>
                      <a:r>
                        <a:rPr lang="en-US" sz="1400" dirty="0" smtClean="0">
                          <a:solidFill>
                            <a:schemeClr val="tx1"/>
                          </a:solidFill>
                          <a:effectLst/>
                          <a:latin typeface="Times New Roman" panose="02020603050405020304" pitchFamily="18" charset="0"/>
                          <a:cs typeface="Times New Roman" panose="02020603050405020304" pitchFamily="18" charset="0"/>
                          <a:sym typeface="+mn-ea"/>
                        </a:rPr>
                        <a:t>-Jun Pan, and Xiang Gong</a:t>
                      </a:r>
                      <a:endParaRPr lang="en-US" sz="1400" b="0" kern="1200" dirty="0">
                        <a:solidFill>
                          <a:schemeClr val="tx1"/>
                        </a:solidFill>
                        <a:effectLst/>
                        <a:latin typeface="Times New Roman" panose="02020603050405020304" pitchFamily="18" charset="0"/>
                        <a:ea typeface="+mn-ea"/>
                        <a:cs typeface="Times New Roman" panose="02020603050405020304" pitchFamily="18" charset="0"/>
                      </a:endParaRPr>
                    </a:p>
                    <a:p>
                      <a:pPr algn="ctr">
                        <a:buNone/>
                      </a:pPr>
                      <a:endParaRPr lang="en-US" sz="1400">
                        <a:solidFill>
                          <a:schemeClr val="tx1"/>
                        </a:solidFill>
                        <a:effectLst/>
                        <a:latin typeface="Times New Roman" panose="02020603050405020304" pitchFamily="18" charset="0"/>
                        <a:cs typeface="Times New Roman" panose="02020603050405020304" pitchFamily="18" charset="0"/>
                      </a:endParaRPr>
                    </a:p>
                  </a:txBody>
                  <a:tcPr/>
                </a:tc>
                <a:tc>
                  <a:txBody>
                    <a:bodyPr/>
                    <a:p>
                      <a:pPr algn="ctr">
                        <a:buNone/>
                      </a:pPr>
                      <a:r>
                        <a:rPr lang="en-US" sz="1400" dirty="0" smtClean="0">
                          <a:solidFill>
                            <a:schemeClr val="tx1"/>
                          </a:solidFill>
                          <a:effectLst/>
                          <a:latin typeface="Times New Roman" panose="02020603050405020304" pitchFamily="18" charset="0"/>
                          <a:cs typeface="Times New Roman" panose="02020603050405020304" pitchFamily="18" charset="0"/>
                          <a:sym typeface="+mn-ea"/>
                        </a:rPr>
                        <a:t>Consensus formation control for a class of networked multiple mobile robot systems.</a:t>
                      </a:r>
                      <a:endParaRPr lang="en-US" sz="1400" b="0" kern="1200" dirty="0">
                        <a:solidFill>
                          <a:schemeClr val="tx1"/>
                        </a:solidFill>
                        <a:effectLst/>
                        <a:latin typeface="Times New Roman" panose="02020603050405020304" pitchFamily="18" charset="0"/>
                        <a:ea typeface="+mn-ea"/>
                        <a:cs typeface="Times New Roman" panose="02020603050405020304" pitchFamily="18" charset="0"/>
                      </a:endParaRPr>
                    </a:p>
                    <a:p>
                      <a:pPr algn="ctr">
                        <a:buNone/>
                      </a:pPr>
                      <a:endParaRPr lang="en-US" sz="1400"/>
                    </a:p>
                  </a:txBody>
                  <a:tcPr/>
                </a:tc>
                <a:tc>
                  <a:txBody>
                    <a:bodyPr/>
                    <a:p>
                      <a:pPr algn="ctr">
                        <a:buNone/>
                      </a:pPr>
                      <a:r>
                        <a:rPr lang="en-US" sz="1400" dirty="0" smtClean="0">
                          <a:latin typeface="Times New Roman" panose="02020603050405020304" pitchFamily="18" charset="0"/>
                          <a:ea typeface="Calibri" panose="020F0502020204030204" charset="0"/>
                          <a:cs typeface="Times New Roman" panose="02020603050405020304" pitchFamily="18" charset="0"/>
                          <a:sym typeface="+mn-ea"/>
                        </a:rPr>
                        <a:t>Embedded computational resources in autonomous robotic vehicles are becoming more abundant and have enabled improved operational effectiveness of cooperative robotic systems in civilian and military applications</a:t>
                      </a:r>
                      <a:endParaRPr lang="en-US" sz="1400" b="0" dirty="0">
                        <a:latin typeface="Times New Roman" panose="02020603050405020304" pitchFamily="18" charset="0"/>
                        <a:cs typeface="Times New Roman" panose="02020603050405020304" pitchFamily="18" charset="0"/>
                      </a:endParaRPr>
                    </a:p>
                    <a:p>
                      <a:pPr algn="ctr">
                        <a:buNone/>
                      </a:pPr>
                      <a:endParaRPr lang="en-US" sz="1400" dirty="0">
                        <a:latin typeface="Times New Roman" panose="02020603050405020304" pitchFamily="18" charset="0"/>
                        <a:cs typeface="Times New Roman" panose="02020603050405020304" pitchFamily="18" charset="0"/>
                      </a:endParaRPr>
                    </a:p>
                  </a:txBody>
                  <a:tcPr/>
                </a:tc>
              </a:tr>
              <a:tr h="1475105">
                <a:tc>
                  <a:txBody>
                    <a:bodyPr/>
                    <a:p>
                      <a:pPr>
                        <a:buNone/>
                      </a:pPr>
                      <a:r>
                        <a:rPr lang="en-US" sz="1400"/>
                        <a:t>4.</a:t>
                      </a:r>
                      <a:endParaRPr lang="en-US" sz="1400"/>
                    </a:p>
                  </a:txBody>
                  <a:tcPr/>
                </a:tc>
                <a:tc>
                  <a:txBody>
                    <a:bodyPr/>
                    <a:p>
                      <a:pPr algn="ctr">
                        <a:buNone/>
                      </a:pPr>
                      <a:r>
                        <a:rPr lang="en-US" sz="1400" dirty="0" smtClean="0">
                          <a:solidFill>
                            <a:schemeClr val="tx1"/>
                          </a:solidFill>
                          <a:effectLst/>
                          <a:latin typeface="Times New Roman" panose="02020603050405020304" pitchFamily="18" charset="0"/>
                          <a:cs typeface="Times New Roman" panose="02020603050405020304" pitchFamily="18" charset="0"/>
                          <a:sym typeface="+mn-ea"/>
                        </a:rPr>
                        <a:t>Journal, 2014</a:t>
                      </a:r>
                      <a:endParaRPr lang="en-US" sz="1400" b="0" kern="1200" dirty="0">
                        <a:solidFill>
                          <a:schemeClr val="tx1"/>
                        </a:solidFill>
                        <a:effectLst/>
                        <a:latin typeface="Times New Roman" panose="02020603050405020304" pitchFamily="18" charset="0"/>
                        <a:ea typeface="+mn-ea"/>
                        <a:cs typeface="Times New Roman" panose="02020603050405020304" pitchFamily="18" charset="0"/>
                      </a:endParaRPr>
                    </a:p>
                    <a:p>
                      <a:pPr algn="ctr">
                        <a:buNone/>
                      </a:pPr>
                      <a:endParaRPr lang="en-US" sz="1400"/>
                    </a:p>
                  </a:txBody>
                  <a:tcPr/>
                </a:tc>
                <a:tc>
                  <a:txBody>
                    <a:bodyPr/>
                    <a:p>
                      <a:pPr algn="ctr">
                        <a:buNone/>
                      </a:pPr>
                      <a:r>
                        <a:rPr lang="en-US" sz="1400" dirty="0" smtClean="0">
                          <a:solidFill>
                            <a:schemeClr val="tx1"/>
                          </a:solidFill>
                          <a:effectLst/>
                          <a:latin typeface="Times New Roman" panose="02020603050405020304" pitchFamily="18" charset="0"/>
                          <a:cs typeface="Times New Roman" panose="02020603050405020304" pitchFamily="18" charset="0"/>
                          <a:sym typeface="+mn-ea"/>
                        </a:rPr>
                        <a:t>Zeng, </a:t>
                      </a:r>
                      <a:r>
                        <a:rPr lang="en-US" sz="1400" dirty="0" err="1" smtClean="0">
                          <a:solidFill>
                            <a:schemeClr val="tx1"/>
                          </a:solidFill>
                          <a:effectLst/>
                          <a:latin typeface="Times New Roman" panose="02020603050405020304" pitchFamily="18" charset="0"/>
                          <a:cs typeface="Times New Roman" panose="02020603050405020304" pitchFamily="18" charset="0"/>
                          <a:sym typeface="+mn-ea"/>
                        </a:rPr>
                        <a:t>Wente</a:t>
                      </a:r>
                      <a:r>
                        <a:rPr lang="en-US" sz="1400" dirty="0" smtClean="0">
                          <a:solidFill>
                            <a:schemeClr val="tx1"/>
                          </a:solidFill>
                          <a:effectLst/>
                          <a:latin typeface="Times New Roman" panose="02020603050405020304" pitchFamily="18" charset="0"/>
                          <a:cs typeface="Times New Roman" panose="02020603050405020304" pitchFamily="18" charset="0"/>
                          <a:sym typeface="+mn-ea"/>
                        </a:rPr>
                        <a:t>, and Mo-Yuen Chow</a:t>
                      </a:r>
                      <a:endParaRPr lang="pt-BR" sz="1400" b="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ctr">
                        <a:buNone/>
                      </a:pPr>
                      <a:endParaRPr lang="en-US" sz="1400">
                        <a:latin typeface="Times New Roman" panose="02020603050405020304" pitchFamily="18" charset="0"/>
                        <a:cs typeface="Times New Roman" panose="02020603050405020304" pitchFamily="18" charset="0"/>
                      </a:endParaRPr>
                    </a:p>
                  </a:txBody>
                  <a:tcPr/>
                </a:tc>
                <a:tc>
                  <a:txBody>
                    <a:bodyPr/>
                    <a:p>
                      <a:pPr algn="ctr">
                        <a:buNone/>
                      </a:pPr>
                      <a:r>
                        <a:rPr lang="en-US" sz="1400" dirty="0" smtClean="0">
                          <a:solidFill>
                            <a:schemeClr val="tx1"/>
                          </a:solidFill>
                          <a:effectLst/>
                          <a:latin typeface="Times New Roman" panose="02020603050405020304" pitchFamily="18" charset="0"/>
                          <a:cs typeface="Times New Roman" panose="02020603050405020304" pitchFamily="18" charset="0"/>
                          <a:sym typeface="+mn-ea"/>
                        </a:rPr>
                        <a:t>Resilient distributed control in the presence of misbehaving agents in networked control systems</a:t>
                      </a:r>
                      <a:endParaRPr lang="en-US" sz="1400" b="0" i="0" kern="1200" dirty="0">
                        <a:solidFill>
                          <a:schemeClr val="tx1"/>
                        </a:solidFill>
                        <a:effectLst/>
                        <a:latin typeface="Times New Roman" panose="02020603050405020304" pitchFamily="18" charset="0"/>
                        <a:ea typeface="+mn-ea"/>
                        <a:cs typeface="Times New Roman" panose="02020603050405020304" pitchFamily="18" charset="0"/>
                      </a:endParaRPr>
                    </a:p>
                    <a:p>
                      <a:pPr algn="ctr">
                        <a:buNone/>
                      </a:pPr>
                      <a:endParaRPr lang="en-US" sz="1400"/>
                    </a:p>
                  </a:txBody>
                  <a:tcPr/>
                </a:tc>
                <a:tc>
                  <a:txBody>
                    <a:bodyPr/>
                    <a:p>
                      <a:pPr algn="ctr">
                        <a:buNone/>
                      </a:pPr>
                      <a:r>
                        <a:rPr lang="en-US" sz="1400" dirty="0" smtClean="0">
                          <a:latin typeface="Times New Roman" panose="02020603050405020304" pitchFamily="18" charset="0"/>
                          <a:ea typeface="Calibri" panose="020F0502020204030204" charset="0"/>
                          <a:cs typeface="Times New Roman" panose="02020603050405020304" pitchFamily="18" charset="0"/>
                          <a:sym typeface="+mn-ea"/>
                        </a:rPr>
                        <a:t>In this paper, we study the problem of reaching a consensus among all the agents in the networked control systems (NCS) in the presence of misbehaving agents</a:t>
                      </a:r>
                      <a:endParaRPr lang="en-US" sz="1400" b="0" dirty="0">
                        <a:latin typeface="Times New Roman" panose="02020603050405020304" pitchFamily="18" charset="0"/>
                        <a:cs typeface="Times New Roman" panose="02020603050405020304" pitchFamily="18" charset="0"/>
                      </a:endParaRPr>
                    </a:p>
                    <a:p>
                      <a:pPr>
                        <a:buNone/>
                      </a:pPr>
                      <a:endParaRPr lang="en-US" sz="1400"/>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DESIGN AND METHOLOGIES</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MODULE 1: </a:t>
            </a:r>
            <a:r>
              <a:rPr lang="en-US" sz="2400" dirty="0">
                <a:latin typeface="Times New Roman" panose="02020603050405020304" pitchFamily="18" charset="0"/>
                <a:ea typeface="Calibri" panose="020F0502020204030204" charset="0"/>
                <a:cs typeface="Times New Roman" panose="02020603050405020304" pitchFamily="18" charset="0"/>
                <a:sym typeface="+mn-ea"/>
              </a:rPr>
              <a:t>USER</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MODULE 2: SYSTEM</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8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1C97E6A9-E6AF-4136-81B9-D9D4593781CD}" type="datetime1">
              <a:rPr lang="en-IN" smtClean="0"/>
            </a:fld>
            <a:endParaRPr lang="en-IN"/>
          </a:p>
        </p:txBody>
      </p:sp>
      <p:sp>
        <p:nvSpPr>
          <p:cNvPr id="4" name="Footer Placeholder 3"/>
          <p:cNvSpPr>
            <a:spLocks noGrp="1"/>
          </p:cNvSpPr>
          <p:nvPr>
            <p:ph type="ftr" sz="quarter" idx="11"/>
          </p:nvPr>
        </p:nvSpPr>
        <p:spPr/>
        <p:txBody>
          <a:bodyPr/>
          <a:lstStyle/>
          <a:p>
            <a:r>
              <a:rPr lang="en-IN"/>
              <a:t>BATCH NO: </a:t>
            </a:r>
            <a:r>
              <a:rPr lang="en-US" altLang="en-IN"/>
              <a:t>3</a:t>
            </a:r>
            <a:r>
              <a:rPr lang="en-IN"/>
              <a:t>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fld>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MODULE:1 -USER</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608455"/>
            <a:ext cx="7772400" cy="4723130"/>
          </a:xfrm>
        </p:spPr>
        <p:txBody>
          <a:bodyPr>
            <a:normAutofit fontScale="25000"/>
          </a:bodyPr>
          <a:lstStyle/>
          <a:p>
            <a:pPr algn="just">
              <a:lnSpc>
                <a:spcPct val="100000"/>
              </a:lnSpc>
              <a:spcAft>
                <a:spcPts val="1000"/>
              </a:spcAft>
              <a:buFont typeface="Wingdings" panose="05000000000000000000" charset="0"/>
              <a:buChar char="§"/>
            </a:pPr>
            <a:r>
              <a:rPr lang="en-US" sz="6400" b="1" dirty="0">
                <a:latin typeface="Times New Roman" panose="02020603050405020304" pitchFamily="18" charset="0"/>
                <a:ea typeface="Calibri" panose="020F0502020204030204" charset="0"/>
                <a:cs typeface="Times New Roman" panose="02020603050405020304" pitchFamily="18" charset="0"/>
                <a:sym typeface="+mn-ea"/>
              </a:rPr>
              <a:t>1.1</a:t>
            </a:r>
            <a:r>
              <a:rPr lang="en-US" sz="6400" dirty="0">
                <a:latin typeface="Times New Roman" panose="02020603050405020304" pitchFamily="18" charset="0"/>
                <a:ea typeface="Calibri" panose="020F0502020204030204" charset="0"/>
                <a:cs typeface="Times New Roman" panose="02020603050405020304" pitchFamily="18" charset="0"/>
                <a:sym typeface="+mn-ea"/>
              </a:rPr>
              <a:t>    </a:t>
            </a:r>
            <a:r>
              <a:rPr lang="en-US" sz="6400" b="1" dirty="0">
                <a:latin typeface="Times New Roman" panose="02020603050405020304" pitchFamily="18" charset="0"/>
                <a:ea typeface="Calibri" panose="020F0502020204030204" charset="0"/>
                <a:cs typeface="Times New Roman" panose="02020603050405020304" pitchFamily="18" charset="0"/>
                <a:sym typeface="+mn-ea"/>
              </a:rPr>
              <a:t>Register</a:t>
            </a:r>
            <a:r>
              <a:rPr lang="en-US" sz="6400" dirty="0">
                <a:latin typeface="Times New Roman" panose="02020603050405020304" pitchFamily="18" charset="0"/>
                <a:ea typeface="Calibri" panose="020F0502020204030204" charset="0"/>
                <a:cs typeface="Times New Roman" panose="02020603050405020304" pitchFamily="18" charset="0"/>
                <a:sym typeface="+mn-ea"/>
              </a:rPr>
              <a:t>:Users can register for the Cyber hacking breaches prediction using machine learning application here.</a:t>
            </a:r>
            <a:endParaRPr lang="en-US" sz="6400" dirty="0">
              <a:latin typeface="Times New Roman" panose="02020603050405020304" pitchFamily="18" charset="0"/>
              <a:ea typeface="Calibri" panose="020F0502020204030204" charset="0"/>
              <a:cs typeface="Times New Roman" panose="02020603050405020304" pitchFamily="18" charset="0"/>
              <a:sym typeface="+mn-ea"/>
            </a:endParaRPr>
          </a:p>
          <a:p>
            <a:pPr algn="just">
              <a:lnSpc>
                <a:spcPct val="100000"/>
              </a:lnSpc>
              <a:spcAft>
                <a:spcPts val="1000"/>
              </a:spcAft>
            </a:pPr>
            <a:r>
              <a:rPr lang="en-US" sz="6400" b="1" dirty="0">
                <a:latin typeface="Times New Roman" panose="02020603050405020304" pitchFamily="18" charset="0"/>
                <a:ea typeface="Calibri" panose="020F0502020204030204" charset="0"/>
                <a:cs typeface="Times New Roman" panose="02020603050405020304" pitchFamily="18" charset="0"/>
                <a:sym typeface="+mn-ea"/>
              </a:rPr>
              <a:t>1.2</a:t>
            </a:r>
            <a:r>
              <a:rPr lang="en-US" sz="6400" dirty="0">
                <a:latin typeface="Times New Roman" panose="02020603050405020304" pitchFamily="18" charset="0"/>
                <a:ea typeface="Calibri" panose="020F0502020204030204" charset="0"/>
                <a:cs typeface="Times New Roman" panose="02020603050405020304" pitchFamily="18" charset="0"/>
                <a:sym typeface="+mn-ea"/>
              </a:rPr>
              <a:t>    </a:t>
            </a:r>
            <a:r>
              <a:rPr lang="en-US" sz="6400" b="1" dirty="0">
                <a:latin typeface="Times New Roman" panose="02020603050405020304" pitchFamily="18" charset="0"/>
                <a:ea typeface="Calibri" panose="020F0502020204030204" charset="0"/>
                <a:cs typeface="Times New Roman" panose="02020603050405020304" pitchFamily="18" charset="0"/>
                <a:sym typeface="+mn-ea"/>
              </a:rPr>
              <a:t>Login:</a:t>
            </a:r>
            <a:r>
              <a:rPr lang="en-US" sz="6400" dirty="0">
                <a:latin typeface="Times New Roman" panose="02020603050405020304" pitchFamily="18" charset="0"/>
                <a:ea typeface="Calibri" panose="020F0502020204030204" charset="0"/>
                <a:cs typeface="Times New Roman" panose="02020603050405020304" pitchFamily="18" charset="0"/>
                <a:sym typeface="+mn-ea"/>
              </a:rPr>
              <a:t>After registering, the user can access his portal.</a:t>
            </a:r>
            <a:endParaRPr lang="en-US" sz="6400" dirty="0">
              <a:latin typeface="Times New Roman" panose="02020603050405020304" pitchFamily="18" charset="0"/>
              <a:ea typeface="Calibri" panose="020F0502020204030204" charset="0"/>
              <a:cs typeface="Times New Roman" panose="02020603050405020304" pitchFamily="18" charset="0"/>
            </a:endParaRPr>
          </a:p>
          <a:p>
            <a:pPr algn="just">
              <a:lnSpc>
                <a:spcPct val="100000"/>
              </a:lnSpc>
              <a:spcAft>
                <a:spcPts val="1000"/>
              </a:spcAft>
            </a:pPr>
            <a:r>
              <a:rPr lang="en-US" sz="6400" b="1" dirty="0">
                <a:latin typeface="Times New Roman" panose="02020603050405020304" pitchFamily="18" charset="0"/>
                <a:ea typeface="Calibri" panose="020F0502020204030204" charset="0"/>
                <a:cs typeface="Times New Roman" panose="02020603050405020304" pitchFamily="18" charset="0"/>
                <a:sym typeface="+mn-ea"/>
              </a:rPr>
              <a:t>1.3</a:t>
            </a:r>
            <a:r>
              <a:rPr lang="en-US" sz="6400" dirty="0">
                <a:latin typeface="Times New Roman" panose="02020603050405020304" pitchFamily="18" charset="0"/>
                <a:ea typeface="Calibri" panose="020F0502020204030204" charset="0"/>
                <a:cs typeface="Times New Roman" panose="02020603050405020304" pitchFamily="18" charset="0"/>
                <a:sym typeface="+mn-ea"/>
              </a:rPr>
              <a:t>    </a:t>
            </a:r>
            <a:r>
              <a:rPr lang="en-US" sz="6400" b="1" dirty="0">
                <a:latin typeface="Times New Roman" panose="02020603050405020304" pitchFamily="18" charset="0"/>
                <a:ea typeface="Calibri" panose="020F0502020204030204" charset="0"/>
                <a:cs typeface="Times New Roman" panose="02020603050405020304" pitchFamily="18" charset="0"/>
                <a:sym typeface="+mn-ea"/>
              </a:rPr>
              <a:t>View Home page:</a:t>
            </a:r>
            <a:r>
              <a:rPr lang="en-US" sz="6400" dirty="0">
                <a:latin typeface="Times New Roman" panose="02020603050405020304" pitchFamily="18" charset="0"/>
                <a:ea typeface="Calibri" panose="020F0502020204030204" charset="0"/>
                <a:cs typeface="Times New Roman" panose="02020603050405020304" pitchFamily="18" charset="0"/>
                <a:sym typeface="+mn-ea"/>
              </a:rPr>
              <a:t>Here user view the home page of the Cyber hacking breaches prediction using machine learning web application. </a:t>
            </a:r>
            <a:endParaRPr lang="en-US" sz="6400" dirty="0">
              <a:latin typeface="Times New Roman" panose="02020603050405020304" pitchFamily="18" charset="0"/>
              <a:ea typeface="Calibri" panose="020F0502020204030204" charset="0"/>
              <a:cs typeface="Times New Roman" panose="02020603050405020304" pitchFamily="18" charset="0"/>
            </a:endParaRPr>
          </a:p>
          <a:p>
            <a:pPr algn="just">
              <a:lnSpc>
                <a:spcPct val="100000"/>
              </a:lnSpc>
              <a:spcAft>
                <a:spcPts val="1000"/>
              </a:spcAft>
            </a:pPr>
            <a:r>
              <a:rPr lang="en-US" sz="6400" b="1" dirty="0">
                <a:latin typeface="Times New Roman" panose="02020603050405020304" pitchFamily="18" charset="0"/>
                <a:ea typeface="Calibri" panose="020F0502020204030204" charset="0"/>
                <a:cs typeface="Times New Roman" panose="02020603050405020304" pitchFamily="18" charset="0"/>
                <a:sym typeface="+mn-ea"/>
              </a:rPr>
              <a:t>1.4 </a:t>
            </a:r>
            <a:r>
              <a:rPr lang="en-US" sz="6400" dirty="0">
                <a:latin typeface="Times New Roman" panose="02020603050405020304" pitchFamily="18" charset="0"/>
                <a:ea typeface="Calibri" panose="020F0502020204030204" charset="0"/>
                <a:cs typeface="Times New Roman" panose="02020603050405020304" pitchFamily="18" charset="0"/>
                <a:sym typeface="+mn-ea"/>
              </a:rPr>
              <a:t>  </a:t>
            </a:r>
            <a:r>
              <a:rPr lang="en-US" sz="6400" b="1" dirty="0">
                <a:latin typeface="Times New Roman" panose="02020603050405020304" pitchFamily="18" charset="0"/>
                <a:ea typeface="Calibri" panose="020F0502020204030204" charset="0"/>
                <a:cs typeface="Times New Roman" panose="02020603050405020304" pitchFamily="18" charset="0"/>
                <a:sym typeface="+mn-ea"/>
              </a:rPr>
              <a:t>View about page:</a:t>
            </a:r>
            <a:r>
              <a:rPr lang="en-US" sz="6400" dirty="0">
                <a:latin typeface="Times New Roman" panose="02020603050405020304" pitchFamily="18" charset="0"/>
                <a:ea typeface="Calibri" panose="020F0502020204030204" charset="0"/>
                <a:cs typeface="Times New Roman" panose="02020603050405020304" pitchFamily="18" charset="0"/>
                <a:sym typeface="+mn-ea"/>
              </a:rPr>
              <a:t>In the about page, users can learn more about the poverty classification.  </a:t>
            </a:r>
            <a:endParaRPr lang="en-US" sz="6400" dirty="0">
              <a:latin typeface="Times New Roman" panose="02020603050405020304" pitchFamily="18" charset="0"/>
              <a:ea typeface="Calibri" panose="020F0502020204030204" charset="0"/>
              <a:cs typeface="Times New Roman" panose="02020603050405020304" pitchFamily="18" charset="0"/>
            </a:endParaRPr>
          </a:p>
          <a:p>
            <a:pPr algn="just">
              <a:lnSpc>
                <a:spcPct val="100000"/>
              </a:lnSpc>
              <a:spcAft>
                <a:spcPts val="1000"/>
              </a:spcAft>
            </a:pPr>
            <a:r>
              <a:rPr lang="en-US" sz="6400" b="1" dirty="0">
                <a:latin typeface="Times New Roman" panose="02020603050405020304" pitchFamily="18" charset="0"/>
                <a:ea typeface="Calibri" panose="020F0502020204030204" charset="0"/>
                <a:cs typeface="Times New Roman" panose="02020603050405020304" pitchFamily="18" charset="0"/>
                <a:sym typeface="+mn-ea"/>
              </a:rPr>
              <a:t>1.5   </a:t>
            </a:r>
            <a:r>
              <a:rPr lang="en-US" sz="6400" dirty="0">
                <a:latin typeface="Times New Roman" panose="02020603050405020304" pitchFamily="18" charset="0"/>
                <a:ea typeface="Calibri" panose="020F0502020204030204" charset="0"/>
                <a:cs typeface="Times New Roman" panose="02020603050405020304" pitchFamily="18" charset="0"/>
                <a:sym typeface="+mn-ea"/>
              </a:rPr>
              <a:t> </a:t>
            </a:r>
            <a:r>
              <a:rPr lang="en-US" sz="6400" b="1" dirty="0">
                <a:latin typeface="Times New Roman" panose="02020603050405020304" pitchFamily="18" charset="0"/>
                <a:ea typeface="Calibri" panose="020F0502020204030204" charset="0"/>
                <a:cs typeface="Times New Roman" panose="02020603050405020304" pitchFamily="18" charset="0"/>
                <a:sym typeface="+mn-ea"/>
              </a:rPr>
              <a:t>Input Model:</a:t>
            </a:r>
            <a:r>
              <a:rPr lang="en-US" sz="6400" dirty="0">
                <a:latin typeface="Times New Roman" panose="02020603050405020304" pitchFamily="18" charset="0"/>
                <a:ea typeface="Calibri" panose="020F0502020204030204" charset="0"/>
                <a:cs typeface="Times New Roman" panose="02020603050405020304" pitchFamily="18" charset="0"/>
                <a:sym typeface="+mn-ea"/>
              </a:rPr>
              <a:t>The user must provide input values for the certain fields in order to get results.</a:t>
            </a:r>
            <a:endParaRPr lang="en-US" sz="6400" dirty="0">
              <a:latin typeface="Times New Roman" panose="02020603050405020304" pitchFamily="18" charset="0"/>
              <a:ea typeface="Calibri" panose="020F0502020204030204" charset="0"/>
              <a:cs typeface="Times New Roman" panose="02020603050405020304" pitchFamily="18" charset="0"/>
            </a:endParaRPr>
          </a:p>
          <a:p>
            <a:pPr algn="just">
              <a:lnSpc>
                <a:spcPct val="100000"/>
              </a:lnSpc>
              <a:spcAft>
                <a:spcPts val="1000"/>
              </a:spcAft>
            </a:pPr>
            <a:r>
              <a:rPr lang="en-US" sz="6400" b="1" dirty="0">
                <a:latin typeface="Times New Roman" panose="02020603050405020304" pitchFamily="18" charset="0"/>
                <a:ea typeface="Calibri" panose="020F0502020204030204" charset="0"/>
                <a:cs typeface="Times New Roman" panose="02020603050405020304" pitchFamily="18" charset="0"/>
                <a:sym typeface="+mn-ea"/>
              </a:rPr>
              <a:t>1.6</a:t>
            </a:r>
            <a:r>
              <a:rPr lang="en-US" sz="6400" dirty="0">
                <a:latin typeface="Times New Roman" panose="02020603050405020304" pitchFamily="18" charset="0"/>
                <a:ea typeface="Calibri" panose="020F0502020204030204" charset="0"/>
                <a:cs typeface="Times New Roman" panose="02020603050405020304" pitchFamily="18" charset="0"/>
                <a:sym typeface="+mn-ea"/>
              </a:rPr>
              <a:t>    </a:t>
            </a:r>
            <a:r>
              <a:rPr lang="en-US" sz="6400" b="1" dirty="0">
                <a:latin typeface="Times New Roman" panose="02020603050405020304" pitchFamily="18" charset="0"/>
                <a:ea typeface="Calibri" panose="020F0502020204030204" charset="0"/>
                <a:cs typeface="Times New Roman" panose="02020603050405020304" pitchFamily="18" charset="0"/>
                <a:sym typeface="+mn-ea"/>
              </a:rPr>
              <a:t>View Results:</a:t>
            </a:r>
            <a:r>
              <a:rPr lang="en-US" sz="6400" dirty="0">
                <a:latin typeface="Times New Roman" panose="02020603050405020304" pitchFamily="18" charset="0"/>
                <a:ea typeface="Calibri" panose="020F0502020204030204" charset="0"/>
                <a:cs typeface="Times New Roman" panose="02020603050405020304" pitchFamily="18" charset="0"/>
                <a:sym typeface="+mn-ea"/>
              </a:rPr>
              <a:t>User view’s the generated results from the model.</a:t>
            </a:r>
            <a:endParaRPr lang="en-US" sz="6400" dirty="0">
              <a:latin typeface="Times New Roman" panose="02020603050405020304" pitchFamily="18" charset="0"/>
              <a:ea typeface="Calibri" panose="020F0502020204030204" charset="0"/>
              <a:cs typeface="Times New Roman" panose="02020603050405020304" pitchFamily="18" charset="0"/>
            </a:endParaRPr>
          </a:p>
          <a:p>
            <a:pPr algn="just">
              <a:lnSpc>
                <a:spcPct val="100000"/>
              </a:lnSpc>
              <a:spcAft>
                <a:spcPts val="1000"/>
              </a:spcAft>
            </a:pPr>
            <a:r>
              <a:rPr lang="en-US" sz="6400" b="1" dirty="0">
                <a:latin typeface="Times New Roman" panose="02020603050405020304" pitchFamily="18" charset="0"/>
                <a:ea typeface="Calibri" panose="020F0502020204030204" charset="0"/>
                <a:cs typeface="Times New Roman" panose="02020603050405020304" pitchFamily="18" charset="0"/>
                <a:sym typeface="+mn-ea"/>
              </a:rPr>
              <a:t>1.7 </a:t>
            </a:r>
            <a:r>
              <a:rPr lang="en-US" sz="6400" dirty="0">
                <a:latin typeface="Times New Roman" panose="02020603050405020304" pitchFamily="18" charset="0"/>
                <a:ea typeface="Calibri" panose="020F0502020204030204" charset="0"/>
                <a:cs typeface="Times New Roman" panose="02020603050405020304" pitchFamily="18" charset="0"/>
                <a:sym typeface="+mn-ea"/>
              </a:rPr>
              <a:t>   </a:t>
            </a:r>
            <a:r>
              <a:rPr lang="en-US" sz="6400" b="1" dirty="0">
                <a:latin typeface="Times New Roman" panose="02020603050405020304" pitchFamily="18" charset="0"/>
                <a:ea typeface="Calibri" panose="020F0502020204030204" charset="0"/>
                <a:cs typeface="Times New Roman" panose="02020603050405020304" pitchFamily="18" charset="0"/>
                <a:sym typeface="+mn-ea"/>
              </a:rPr>
              <a:t>View score:</a:t>
            </a:r>
            <a:r>
              <a:rPr lang="en-US" sz="6400" dirty="0">
                <a:latin typeface="Times New Roman" panose="02020603050405020304" pitchFamily="18" charset="0"/>
                <a:ea typeface="Calibri" panose="020F0502020204030204" charset="0"/>
                <a:cs typeface="Times New Roman" panose="02020603050405020304" pitchFamily="18" charset="0"/>
                <a:sym typeface="+mn-ea"/>
              </a:rPr>
              <a:t>Here user have ability to view the score in % </a:t>
            </a:r>
            <a:endParaRPr lang="en-US" sz="56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algn="just"/>
            <a:endParaRPr lang="en-IN" sz="2400" dirty="0"/>
          </a:p>
        </p:txBody>
      </p:sp>
      <p:sp>
        <p:nvSpPr>
          <p:cNvPr id="6" name="Date Placeholder 5"/>
          <p:cNvSpPr>
            <a:spLocks noGrp="1"/>
          </p:cNvSpPr>
          <p:nvPr>
            <p:ph type="dt" sz="half" idx="10"/>
          </p:nvPr>
        </p:nvSpPr>
        <p:spPr/>
        <p:txBody>
          <a:bodyPr/>
          <a:lstStyle/>
          <a:p>
            <a:fld id="{B0BB0584-8292-43A0-945E-D5FA59BFE0E9}" type="datetime1">
              <a:rPr lang="en-IN" smtClean="0"/>
            </a:fld>
            <a:endParaRPr lang="en-IN"/>
          </a:p>
        </p:txBody>
      </p:sp>
      <p:sp>
        <p:nvSpPr>
          <p:cNvPr id="4" name="Footer Placeholder 3"/>
          <p:cNvSpPr>
            <a:spLocks noGrp="1"/>
          </p:cNvSpPr>
          <p:nvPr>
            <p:ph type="ftr" sz="quarter" idx="11"/>
          </p:nvPr>
        </p:nvSpPr>
        <p:spPr/>
        <p:txBody>
          <a:bodyPr/>
          <a:lstStyle/>
          <a:p>
            <a:r>
              <a:rPr lang="en-US" altLang="en-IN"/>
              <a:t>BA</a:t>
            </a:r>
            <a:r>
              <a:rPr lang="en-IN"/>
              <a:t>TCH NO:</a:t>
            </a:r>
            <a:r>
              <a:rPr lang="en-US" altLang="en-IN"/>
              <a:t>3</a:t>
            </a:r>
            <a:r>
              <a:rPr lang="en-IN"/>
              <a:t>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fld>
            <a:endParaRPr lang="en-IN"/>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7.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0</TotalTime>
  <Words>11947</Words>
  <Application>WPS Presentation</Application>
  <PresentationFormat>On-screen Show (4:3)</PresentationFormat>
  <Paragraphs>351</Paragraphs>
  <Slides>20</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20</vt:i4>
      </vt:variant>
    </vt:vector>
  </HeadingPairs>
  <TitlesOfParts>
    <vt:vector size="33" baseType="lpstr">
      <vt:lpstr>Arial</vt:lpstr>
      <vt:lpstr>SimSun</vt:lpstr>
      <vt:lpstr>Wingdings</vt:lpstr>
      <vt:lpstr>Times New Roman</vt:lpstr>
      <vt:lpstr>Verdana</vt:lpstr>
      <vt:lpstr>Rockwell</vt:lpstr>
      <vt:lpstr>Microsoft YaHei</vt:lpstr>
      <vt:lpstr>Arial Unicode MS</vt:lpstr>
      <vt:lpstr>Rockwell Condensed</vt:lpstr>
      <vt:lpstr>Calibri</vt:lpstr>
      <vt:lpstr>MingLiU-ExtB</vt:lpstr>
      <vt:lpstr>Wingdings</vt:lpstr>
      <vt:lpstr>Wood Type</vt:lpstr>
      <vt:lpstr>PowerPoint 演示文稿</vt:lpstr>
      <vt:lpstr>PowerPoint 演示文稿</vt:lpstr>
      <vt:lpstr>ABSTRACT</vt:lpstr>
      <vt:lpstr>OBJECTIVES </vt:lpstr>
      <vt:lpstr>INTRODUCTION</vt:lpstr>
      <vt:lpstr>LITERATURE REVIEW</vt:lpstr>
      <vt:lpstr>LITERATURE REVIEW</vt:lpstr>
      <vt:lpstr>DESIGN AND METHOLOGIES</vt:lpstr>
      <vt:lpstr>MODULE:1</vt:lpstr>
      <vt:lpstr>PowerPoint 演示文稿</vt:lpstr>
      <vt:lpstr>IMPLEMENTATION</vt:lpstr>
      <vt:lpstr>ARCHITECTURE DIAGRAM</vt:lpstr>
      <vt:lpstr>DATA FLOW DIAGRAM</vt:lpstr>
      <vt:lpstr>ER- DIAGRAM</vt:lpstr>
      <vt:lpstr>CONCLUSION</vt:lpstr>
      <vt:lpstr>OFFER LETTER SOFT COPY/SCANNED COPY </vt:lpstr>
      <vt:lpstr>INDUSTRY DETAILS  </vt:lpstr>
      <vt:lpstr>REFERENCES</vt:lpstr>
      <vt:lpstr>PowerPoint 演示文稿</vt:lpstr>
      <vt:lpstr>PowerPoint 演示文稿</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Ashok Vijay</dc:creator>
  <cp:lastModifiedBy>Nalluri Karthik</cp:lastModifiedBy>
  <cp:revision>88</cp:revision>
  <dcterms:created xsi:type="dcterms:W3CDTF">2019-08-05T06:49:00Z</dcterms:created>
  <dcterms:modified xsi:type="dcterms:W3CDTF">2024-03-09T03:35:26Z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1E61BB38FC47458FBA7DAED9FDDFB137</vt:lpwstr>
  </property>
  <property fmtid="{D5CDD505-2E9C-101B-9397-08002B2CF9AE}" pid="3" name="KSOProductBuildVer">
    <vt:lpwstr>1033-11.2.0.11225</vt:lpwstr>
  </property>
</Properties>
</file>